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3"/>
  </p:notesMasterIdLst>
  <p:sldIdLst>
    <p:sldId id="276" r:id="rId5"/>
    <p:sldId id="305" r:id="rId6"/>
    <p:sldId id="265" r:id="rId7"/>
    <p:sldId id="266" r:id="rId8"/>
    <p:sldId id="306" r:id="rId9"/>
    <p:sldId id="311" r:id="rId10"/>
    <p:sldId id="309" r:id="rId11"/>
    <p:sldId id="313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463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1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011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3995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4: Redes na AWS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VPC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b="1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SubNet</a:t>
            </a:r>
            <a:endParaRPr lang="pt-BR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Route 53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Balancer</a:t>
            </a:r>
            <a:r>
              <a:rPr lang="pt-B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(EBL)</a:t>
            </a:r>
            <a:endParaRPr lang="pt-BR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</a:t>
            </a:r>
            <a:r>
              <a:rPr lang="pt-PT" dirty="0" err="1"/>
              <a:t>Subnet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Redes na AWS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O que é Amazon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Subnet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?</a:t>
            </a: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000" b="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Uma 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subnet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 é uma gama de endereços IP na VPC e uma </a:t>
            </a:r>
            <a:r>
              <a:rPr lang="pt-PT" sz="2000" b="1" dirty="0">
                <a:solidFill>
                  <a:schemeClr val="tx1"/>
                </a:solidFill>
                <a:latin typeface="+mn-lt"/>
              </a:rPr>
              <a:t>sub-rede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lógica criada dentro de uma rede virtual do AWS, conhecida como VPC (Virtual </a:t>
            </a:r>
            <a:r>
              <a:rPr lang="pt-PT" sz="2000" dirty="0" err="1">
                <a:solidFill>
                  <a:schemeClr val="tx1"/>
                </a:solidFill>
                <a:latin typeface="+mn-lt"/>
              </a:rPr>
              <a:t>Private</a:t>
            </a:r>
            <a:r>
              <a:rPr lang="pt-PT" sz="2000" dirty="0">
                <a:solidFill>
                  <a:schemeClr val="tx1"/>
                </a:solidFill>
                <a:latin typeface="+mn-lt"/>
              </a:rPr>
              <a:t> Cloud).</a:t>
            </a:r>
            <a:br>
              <a:rPr lang="pt-PT" sz="2000" dirty="0">
                <a:solidFill>
                  <a:schemeClr val="tx1"/>
                </a:solidFill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É possível criar recursos da AWS, como instâncias do EC2, </a:t>
            </a:r>
            <a:br>
              <a:rPr lang="pt-PT" sz="2000" dirty="0">
                <a:solidFill>
                  <a:schemeClr val="tx1"/>
                </a:solidFill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em sub-redes específicas.</a:t>
            </a:r>
            <a:br>
              <a:rPr lang="pt-PT" sz="2000" dirty="0">
                <a:solidFill>
                  <a:schemeClr val="tx1"/>
                </a:solidFill>
                <a:latin typeface="+mn-lt"/>
              </a:rPr>
            </a:br>
            <a:r>
              <a:rPr lang="pt-PT" sz="2000" dirty="0">
                <a:solidFill>
                  <a:schemeClr val="tx1"/>
                </a:solidFill>
                <a:latin typeface="+mn-lt"/>
              </a:rPr>
              <a:t>Cada sub-rede deve residir inteiramente dentro de uma zona de disponibilidade. </a:t>
            </a: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Subnet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Subnet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D96A103-D40D-9F45-5286-15F4ED4EB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25" y="1586688"/>
            <a:ext cx="68675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72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É dentro de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subnets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que são criados os grupos de segurança (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security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groups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— SG)  também os protocolos e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IPs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podem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acessar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os nossos recursos através do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inbound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rules e para quais 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IPs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e protocolos os seus recursos podem se conectar (</a:t>
            </a:r>
            <a:r>
              <a:rPr lang="pt-PT" sz="2400" i="0" dirty="0" err="1">
                <a:solidFill>
                  <a:schemeClr val="tx1"/>
                </a:solidFill>
                <a:effectLst/>
                <a:latin typeface="+mn-lt"/>
              </a:rPr>
              <a:t>outbound</a:t>
            </a:r>
            <a:r>
              <a:rPr lang="pt-PT" sz="2400" i="0" dirty="0">
                <a:solidFill>
                  <a:schemeClr val="tx1"/>
                </a:solidFill>
                <a:effectLst/>
                <a:latin typeface="+mn-lt"/>
              </a:rPr>
              <a:t> rules). </a:t>
            </a:r>
            <a:br>
              <a:rPr lang="pt-PT" sz="2400" i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pt-PT" sz="2400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pt-PT" sz="2400" dirty="0">
                <a:solidFill>
                  <a:schemeClr val="tx1"/>
                </a:solidFill>
                <a:latin typeface="+mn-lt"/>
              </a:rPr>
              <a:t>De modo simples, vamos ver um desenho para explicar melhor.</a:t>
            </a:r>
            <a:endParaRPr lang="pt-PT" sz="240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br>
              <a:rPr lang="pt-BR" sz="2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000" b="0" i="0" u="none" strike="noStrike" cap="none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Subnet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C86BE1-07F3-3F8D-5115-98FF18C60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790" y="1450243"/>
            <a:ext cx="4107051" cy="372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Subnet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Amazon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Subnet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08F6A6-9713-9C7E-49DE-23D7DB5DE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446"/>
            <a:ext cx="8144359" cy="4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5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B4852D-0E18-4A00-933F-9F030EECA924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275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Calibri Light</vt:lpstr>
      <vt:lpstr>Calibri</vt:lpstr>
      <vt:lpstr>Century Gothic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114</cp:revision>
  <dcterms:modified xsi:type="dcterms:W3CDTF">2024-05-02T19:17:21Z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