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5"/>
  </p:notesMasterIdLst>
  <p:sldIdLst>
    <p:sldId id="276" r:id="rId5"/>
    <p:sldId id="305" r:id="rId6"/>
    <p:sldId id="265" r:id="rId7"/>
    <p:sldId id="266" r:id="rId8"/>
    <p:sldId id="306" r:id="rId9"/>
    <p:sldId id="307" r:id="rId10"/>
    <p:sldId id="308" r:id="rId11"/>
    <p:sldId id="309" r:id="rId12"/>
    <p:sldId id="311" r:id="rId13"/>
    <p:sldId id="310" r:id="rId1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pos="46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51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463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426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095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01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96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Cloud Foundations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VPC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E8DF58AA-7883-D4F0-953E-C0F410C3BE6E}"/>
              </a:ext>
            </a:extLst>
          </p:cNvPr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i="0" dirty="0">
                <a:solidFill>
                  <a:schemeClr val="tx1"/>
                </a:solidFill>
                <a:effectLst/>
                <a:latin typeface="+mn-lt"/>
              </a:rPr>
              <a:t>Referências: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https://docs.aws.amazon.com/pt_br/vpc/latest/userguide/vpc-example-private-subnets-nat.html</a:t>
            </a:r>
            <a:endParaRPr lang="pt-PT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br>
              <a:rPr lang="pt-BR" sz="2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3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4: Redes na AWS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VPC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SubNet</a:t>
            </a: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Security </a:t>
            </a: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Route 53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Cloudfront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Elastic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Balancer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(EBL)</a:t>
            </a:r>
            <a:endParaRPr lang="pt-BR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PT" dirty="0"/>
              <a:t>Amazon VPC (Virtual </a:t>
            </a:r>
            <a:r>
              <a:rPr lang="pt-PT" dirty="0" err="1"/>
              <a:t>Private</a:t>
            </a:r>
            <a:r>
              <a:rPr lang="pt-PT" dirty="0"/>
              <a:t> Cloud)</a:t>
            </a:r>
            <a:endParaRPr lang="en-US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Redes na AWS</a:t>
            </a:r>
            <a:br>
              <a:rPr lang="pt-PT" sz="4000" b="1" dirty="0">
                <a:solidFill>
                  <a:srgbClr val="EA4E60"/>
                </a:solidFill>
                <a:latin typeface="Century Gothic"/>
              </a:rPr>
            </a:b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i="0" dirty="0">
                <a:solidFill>
                  <a:schemeClr val="tx1"/>
                </a:solidFill>
                <a:effectLst/>
                <a:latin typeface="+mn-lt"/>
              </a:rPr>
              <a:t>O que é Amazon VPC?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A Amazon Virtual </a:t>
            </a:r>
            <a:r>
              <a:rPr lang="pt-PT" sz="2000" b="0" i="0" dirty="0" err="1">
                <a:solidFill>
                  <a:schemeClr val="tx1"/>
                </a:solidFill>
                <a:effectLst/>
                <a:latin typeface="+mn-lt"/>
              </a:rPr>
              <a:t>Private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 Cloud (Amazon VPC) é uma solução que permite utilizar recursos da AWS em uma rede lógica isolada. 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Essa rede é similar a uma rede tradicional de </a:t>
            </a:r>
            <a:r>
              <a:rPr lang="pt-PT" sz="2000" b="0" i="0" dirty="0" err="1">
                <a:solidFill>
                  <a:schemeClr val="tx1"/>
                </a:solidFill>
                <a:effectLst/>
                <a:latin typeface="+mn-lt"/>
              </a:rPr>
              <a:t>datacenter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, mas com a flexibilidade e escalabilidade oferecidas pela infraestrutura da AWS. 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A Amazon VPC possibilita a criação de sub-redes em diferentes 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zonas de disponibilidade dentro de uma região, além de fornecer 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um </a:t>
            </a:r>
            <a:r>
              <a:rPr lang="pt-PT" sz="2000" b="0" i="0" dirty="0" err="1">
                <a:solidFill>
                  <a:schemeClr val="tx1"/>
                </a:solidFill>
                <a:effectLst/>
                <a:latin typeface="+mn-lt"/>
              </a:rPr>
              <a:t>gateway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 da Internet para facilitar a comunicação.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pt-PT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br>
              <a:rPr lang="pt-BR" sz="2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VPC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VPC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1026" name="Picture 2" descr="Acesse Serviços da AWS através de AWS PrivateLink - Amazon Virtual ...">
            <a:extLst>
              <a:ext uri="{FF2B5EF4-FFF2-40B4-BE49-F238E27FC236}">
                <a16:creationId xmlns:a16="http://schemas.microsoft.com/office/drawing/2014/main" id="{1E2488CA-196E-6E5E-16B9-48D9BB371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66" y="1387908"/>
            <a:ext cx="5770769" cy="366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72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VPC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306B672-8E64-3317-F700-227A232C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14" y="1263110"/>
            <a:ext cx="6544512" cy="39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29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VPC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E8DF58AA-7883-D4F0-953E-C0F410C3BE6E}"/>
              </a:ext>
            </a:extLst>
          </p:cNvPr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i="0" dirty="0">
                <a:solidFill>
                  <a:schemeClr val="tx1"/>
                </a:solidFill>
                <a:effectLst/>
                <a:latin typeface="+mn-lt"/>
              </a:rPr>
              <a:t>Serviços Públicos versus Serviços Privados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Um serviço público é qualquer serviço que não esteja implantado em uma VPC, como no diagrama anterior os serviços na zona pontilhada.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Um serviço privado requer configuração de VPC para funcionar, como no diagrama anterior, a VPC esta em azul. 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Serviços como o Lambda podem ser configurados como públicos ou privados.</a:t>
            </a:r>
            <a:endParaRPr lang="pt-PT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br>
              <a:rPr lang="pt-BR" sz="2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98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VPC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E8DF58AA-7883-D4F0-953E-C0F410C3BE6E}"/>
              </a:ext>
            </a:extLst>
          </p:cNvPr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pt-PT" sz="2400" i="0" dirty="0">
                <a:solidFill>
                  <a:schemeClr val="tx1"/>
                </a:solidFill>
                <a:effectLst/>
                <a:latin typeface="+mn-lt"/>
              </a:rPr>
              <a:t>Características do recurso</a:t>
            </a:r>
            <a:br>
              <a:rPr lang="pt-PT" sz="2400" dirty="0">
                <a:solidFill>
                  <a:schemeClr val="tx1"/>
                </a:solidFill>
                <a:latin typeface="+mn-lt"/>
              </a:rPr>
            </a:br>
            <a:r>
              <a:rPr lang="pt-PT" sz="2000" dirty="0">
                <a:solidFill>
                  <a:schemeClr val="tx1"/>
                </a:solidFill>
                <a:latin typeface="+mn-lt"/>
              </a:rPr>
              <a:t>Isolamento de rede: fornecendo um ambiente seguro para hospedar aplicativos e dados.</a:t>
            </a:r>
          </a:p>
          <a:p>
            <a:pPr>
              <a:spcBef>
                <a:spcPts val="1000"/>
              </a:spcBef>
            </a:pPr>
            <a:r>
              <a:rPr lang="pt-PT" sz="2000" dirty="0">
                <a:solidFill>
                  <a:schemeClr val="tx1"/>
                </a:solidFill>
                <a:latin typeface="+mn-lt"/>
              </a:rPr>
              <a:t>Controle de tráfego: através de regras de segurança para controlar o tráfego de rede </a:t>
            </a:r>
            <a:r>
              <a:rPr lang="pt-PT" sz="2000" dirty="0" err="1">
                <a:solidFill>
                  <a:schemeClr val="tx1"/>
                </a:solidFill>
                <a:latin typeface="+mn-lt"/>
              </a:rPr>
              <a:t>inbound</a:t>
            </a:r>
            <a:r>
              <a:rPr lang="pt-PT" sz="2000" dirty="0">
                <a:solidFill>
                  <a:schemeClr val="tx1"/>
                </a:solidFill>
                <a:latin typeface="+mn-lt"/>
              </a:rPr>
              <a:t> e </a:t>
            </a:r>
            <a:r>
              <a:rPr lang="pt-PT" sz="2000" dirty="0" err="1">
                <a:solidFill>
                  <a:schemeClr val="tx1"/>
                </a:solidFill>
                <a:latin typeface="+mn-lt"/>
              </a:rPr>
              <a:t>outbound</a:t>
            </a:r>
            <a:r>
              <a:rPr lang="pt-PT" sz="2000" dirty="0">
                <a:solidFill>
                  <a:schemeClr val="tx1"/>
                </a:solidFill>
                <a:latin typeface="+mn-lt"/>
              </a:rPr>
              <a:t> usando grupos de segurança e </a:t>
            </a:r>
            <a:r>
              <a:rPr lang="pt-PT" sz="2000" dirty="0" err="1">
                <a:solidFill>
                  <a:schemeClr val="tx1"/>
                </a:solidFill>
                <a:latin typeface="+mn-lt"/>
              </a:rPr>
              <a:t>ACLs</a:t>
            </a:r>
            <a:r>
              <a:rPr lang="pt-PT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spcBef>
                <a:spcPts val="1000"/>
              </a:spcBef>
            </a:pPr>
            <a:r>
              <a:rPr lang="pt-PT" sz="2000" dirty="0">
                <a:solidFill>
                  <a:schemeClr val="tx1"/>
                </a:solidFill>
                <a:latin typeface="+mn-lt"/>
              </a:rPr>
              <a:t>Suporte a sub-redes: públicas ou privadas, para hospedar diferentes cargas de trabalho e aplicativos dentro da VPC.</a:t>
            </a:r>
          </a:p>
          <a:p>
            <a:pPr>
              <a:spcBef>
                <a:spcPts val="1000"/>
              </a:spcBef>
            </a:pPr>
            <a:r>
              <a:rPr lang="pt-PT" sz="2000" dirty="0">
                <a:solidFill>
                  <a:schemeClr val="tx1"/>
                </a:solidFill>
                <a:latin typeface="+mn-lt"/>
              </a:rPr>
              <a:t>Controle de endereçamento IP: definindo seu próprio intervalo de endereços IP para as sub-redes.</a:t>
            </a:r>
          </a:p>
        </p:txBody>
      </p:sp>
    </p:spTree>
    <p:extLst>
      <p:ext uri="{BB962C8B-B14F-4D97-AF65-F5344CB8AC3E}">
        <p14:creationId xmlns:p14="http://schemas.microsoft.com/office/powerpoint/2010/main" val="158331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VPC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E8DF58AA-7883-D4F0-953E-C0F410C3BE6E}"/>
              </a:ext>
            </a:extLst>
          </p:cNvPr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pt-PT" sz="2400" i="0" dirty="0">
                <a:solidFill>
                  <a:schemeClr val="tx1"/>
                </a:solidFill>
                <a:effectLst/>
                <a:latin typeface="+mn-lt"/>
              </a:rPr>
              <a:t>Características do recurso</a:t>
            </a:r>
            <a:br>
              <a:rPr lang="pt-PT" sz="2400" dirty="0">
                <a:solidFill>
                  <a:schemeClr val="tx1"/>
                </a:solidFill>
                <a:latin typeface="+mn-lt"/>
              </a:rPr>
            </a:br>
            <a:r>
              <a:rPr lang="pt-PT" sz="2000" dirty="0">
                <a:solidFill>
                  <a:schemeClr val="tx1"/>
                </a:solidFill>
                <a:latin typeface="+mn-lt"/>
              </a:rPr>
              <a:t>Conectividade: com redes locais usando </a:t>
            </a:r>
            <a:r>
              <a:rPr lang="pt-PT" sz="2000" dirty="0" err="1">
                <a:solidFill>
                  <a:schemeClr val="tx1"/>
                </a:solidFill>
                <a:latin typeface="+mn-lt"/>
              </a:rPr>
              <a:t>VPNs</a:t>
            </a:r>
            <a:r>
              <a:rPr lang="pt-PT" sz="2000" dirty="0">
                <a:solidFill>
                  <a:schemeClr val="tx1"/>
                </a:solidFill>
                <a:latin typeface="+mn-lt"/>
              </a:rPr>
              <a:t> ou conexões dedicadas, estendendo a rede local para a nuvem da AWS.</a:t>
            </a:r>
            <a:endParaRPr lang="pt-PT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br>
              <a:rPr lang="pt-BR" sz="2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upload.wikimedia.org/wikipedia/commons/thumb/f/f1/...">
            <a:extLst>
              <a:ext uri="{FF2B5EF4-FFF2-40B4-BE49-F238E27FC236}">
                <a16:creationId xmlns:a16="http://schemas.microsoft.com/office/drawing/2014/main" id="{6F6ED7F6-0995-40C7-EAD7-7F1C7B4FA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60" y="3061396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0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a74590350b4299ceac4023a73874433f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afb8d3daeaef6f729f9f8c868fd80690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5CADE0D8-4DFC-4197-B885-E437E0F73FA2}"/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448</Words>
  <Application>Microsoft Office PowerPoint</Application>
  <PresentationFormat>Apresentação na tela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Arial</vt:lpstr>
      <vt:lpstr>Wingdings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108</cp:revision>
  <dcterms:modified xsi:type="dcterms:W3CDTF">2024-04-13T15:58:20Z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