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5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7920"/>
            <a:ext cx="5137920" cy="5151960"/>
            <a:chOff x="5760" y="-7920"/>
            <a:chExt cx="5137920" cy="515196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720"/>
              <a:ext cx="5151960" cy="513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640"/>
              <a:ext cx="3996000" cy="39819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1080"/>
              <a:ext cx="2298960" cy="22910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114B6B-AED2-4E53-88F4-076F5AE7A2A7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2;p9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99" name="Google Shape;93;p9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4;p9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520" cy="17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5960" cy="234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47EDE1-B6A9-4C90-972B-4F4AC999F4D8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0;p10"/>
          <p:cNvGrpSpPr/>
          <p:nvPr/>
        </p:nvGrpSpPr>
        <p:grpSpPr>
          <a:xfrm>
            <a:off x="0" y="4129560"/>
            <a:ext cx="697680" cy="682920"/>
            <a:chOff x="0" y="4129560"/>
            <a:chExt cx="697680" cy="682920"/>
          </a:xfrm>
        </p:grpSpPr>
        <p:sp>
          <p:nvSpPr>
            <p:cNvPr id="105" name="Google Shape;101;p10"/>
            <p:cNvSpPr/>
            <p:nvPr/>
          </p:nvSpPr>
          <p:spPr>
            <a:xfrm rot="16200000">
              <a:off x="0" y="4129560"/>
              <a:ext cx="543960" cy="543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2;p10"/>
            <p:cNvSpPr/>
            <p:nvPr/>
          </p:nvSpPr>
          <p:spPr>
            <a:xfrm flipH="1">
              <a:off x="153360" y="4268520"/>
              <a:ext cx="543960" cy="543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400" cy="5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2A9900-66A9-48C4-AA70-8CB1262BEBEB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06;p11"/>
          <p:cNvGrpSpPr/>
          <p:nvPr/>
        </p:nvGrpSpPr>
        <p:grpSpPr>
          <a:xfrm>
            <a:off x="4406760" y="-360"/>
            <a:ext cx="4736880" cy="5143320"/>
            <a:chOff x="4406760" y="-360"/>
            <a:chExt cx="4736880" cy="5143320"/>
          </a:xfrm>
        </p:grpSpPr>
        <p:sp>
          <p:nvSpPr>
            <p:cNvPr id="10" name="Google Shape;107;p11"/>
            <p:cNvSpPr/>
            <p:nvPr/>
          </p:nvSpPr>
          <p:spPr>
            <a:xfrm rot="5400000">
              <a:off x="4408200" y="-1800"/>
              <a:ext cx="473328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108;p11"/>
            <p:cNvSpPr/>
            <p:nvPr/>
          </p:nvSpPr>
          <p:spPr>
            <a:xfrm rot="5400000">
              <a:off x="4841640" y="5040"/>
              <a:ext cx="429732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109;p11"/>
            <p:cNvSpPr/>
            <p:nvPr/>
          </p:nvSpPr>
          <p:spPr>
            <a:xfrm rot="16200000">
              <a:off x="5618520" y="123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110;p11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111;p11"/>
            <p:cNvSpPr/>
            <p:nvPr/>
          </p:nvSpPr>
          <p:spPr>
            <a:xfrm rot="16200000">
              <a:off x="5987160" y="2469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112;p11"/>
            <p:cNvSpPr/>
            <p:nvPr/>
          </p:nvSpPr>
          <p:spPr>
            <a:xfrm flipH="1">
              <a:off x="6221520" y="267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113;p11"/>
            <p:cNvSpPr/>
            <p:nvPr/>
          </p:nvSpPr>
          <p:spPr>
            <a:xfrm rot="16200000">
              <a:off x="6675480" y="186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114;p11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115;p11"/>
            <p:cNvSpPr/>
            <p:nvPr/>
          </p:nvSpPr>
          <p:spPr>
            <a:xfrm rot="16200000">
              <a:off x="6861240" y="247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116;p11"/>
            <p:cNvSpPr/>
            <p:nvPr/>
          </p:nvSpPr>
          <p:spPr>
            <a:xfrm flipH="1">
              <a:off x="7964640" y="2692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117;p11"/>
            <p:cNvSpPr/>
            <p:nvPr/>
          </p:nvSpPr>
          <p:spPr>
            <a:xfrm flipH="1">
              <a:off x="8144280" y="3308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118;p11"/>
            <p:cNvSpPr/>
            <p:nvPr/>
          </p:nvSpPr>
          <p:spPr>
            <a:xfrm rot="16200000">
              <a:off x="7047720" y="3095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119;p11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120;p11"/>
            <p:cNvSpPr/>
            <p:nvPr/>
          </p:nvSpPr>
          <p:spPr>
            <a:xfrm rot="16200000">
              <a:off x="7227360" y="3711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121;p11"/>
            <p:cNvSpPr/>
            <p:nvPr/>
          </p:nvSpPr>
          <p:spPr>
            <a:xfrm flipH="1">
              <a:off x="7461720" y="391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122;p11"/>
            <p:cNvSpPr/>
            <p:nvPr/>
          </p:nvSpPr>
          <p:spPr>
            <a:xfrm rot="16200000">
              <a:off x="8102520" y="3719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123;p11"/>
            <p:cNvSpPr/>
            <p:nvPr/>
          </p:nvSpPr>
          <p:spPr>
            <a:xfrm flipH="1">
              <a:off x="8333640" y="3925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124;p11"/>
            <p:cNvSpPr/>
            <p:nvPr/>
          </p:nvSpPr>
          <p:spPr>
            <a:xfrm rot="16200000">
              <a:off x="8288280" y="4334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400" cy="12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b="0" lang="fr-FR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400" cy="121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8912B5-553A-4A78-B0FC-A5B5C0C15345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20;p3"/>
          <p:cNvGrpSpPr/>
          <p:nvPr/>
        </p:nvGrpSpPr>
        <p:grpSpPr>
          <a:xfrm>
            <a:off x="4406760" y="-360"/>
            <a:ext cx="4736880" cy="5143320"/>
            <a:chOff x="4406760" y="-360"/>
            <a:chExt cx="4736880" cy="5143320"/>
          </a:xfrm>
        </p:grpSpPr>
        <p:sp>
          <p:nvSpPr>
            <p:cNvPr id="32" name="Google Shape;21;p3"/>
            <p:cNvSpPr/>
            <p:nvPr/>
          </p:nvSpPr>
          <p:spPr>
            <a:xfrm rot="5400000">
              <a:off x="4408200" y="-1800"/>
              <a:ext cx="473328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22;p3"/>
            <p:cNvSpPr/>
            <p:nvPr/>
          </p:nvSpPr>
          <p:spPr>
            <a:xfrm rot="5400000">
              <a:off x="4841640" y="5040"/>
              <a:ext cx="429732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23;p3"/>
            <p:cNvSpPr/>
            <p:nvPr/>
          </p:nvSpPr>
          <p:spPr>
            <a:xfrm rot="16200000">
              <a:off x="5618520" y="123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24;p3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25;p3"/>
            <p:cNvSpPr/>
            <p:nvPr/>
          </p:nvSpPr>
          <p:spPr>
            <a:xfrm rot="16200000">
              <a:off x="5987160" y="2469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26;p3"/>
            <p:cNvSpPr/>
            <p:nvPr/>
          </p:nvSpPr>
          <p:spPr>
            <a:xfrm flipH="1">
              <a:off x="6221520" y="2676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27;p3"/>
            <p:cNvSpPr/>
            <p:nvPr/>
          </p:nvSpPr>
          <p:spPr>
            <a:xfrm rot="16200000">
              <a:off x="6675480" y="186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28;p3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29;p3"/>
            <p:cNvSpPr/>
            <p:nvPr/>
          </p:nvSpPr>
          <p:spPr>
            <a:xfrm rot="16200000">
              <a:off x="6861240" y="247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30;p3"/>
            <p:cNvSpPr/>
            <p:nvPr/>
          </p:nvSpPr>
          <p:spPr>
            <a:xfrm flipH="1">
              <a:off x="7964640" y="2692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31;p3"/>
            <p:cNvSpPr/>
            <p:nvPr/>
          </p:nvSpPr>
          <p:spPr>
            <a:xfrm flipH="1">
              <a:off x="8144280" y="3308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32;p3"/>
            <p:cNvSpPr/>
            <p:nvPr/>
          </p:nvSpPr>
          <p:spPr>
            <a:xfrm rot="16200000">
              <a:off x="7047720" y="3095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33;p3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34;p3"/>
            <p:cNvSpPr/>
            <p:nvPr/>
          </p:nvSpPr>
          <p:spPr>
            <a:xfrm rot="16200000">
              <a:off x="7227360" y="3711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35;p3"/>
            <p:cNvSpPr/>
            <p:nvPr/>
          </p:nvSpPr>
          <p:spPr>
            <a:xfrm flipH="1">
              <a:off x="7461720" y="39182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36;p3"/>
            <p:cNvSpPr/>
            <p:nvPr/>
          </p:nvSpPr>
          <p:spPr>
            <a:xfrm rot="16200000">
              <a:off x="8102520" y="3719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37;p3"/>
            <p:cNvSpPr/>
            <p:nvPr/>
          </p:nvSpPr>
          <p:spPr>
            <a:xfrm flipH="1">
              <a:off x="8333640" y="39258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38;p3"/>
            <p:cNvSpPr/>
            <p:nvPr/>
          </p:nvSpPr>
          <p:spPr>
            <a:xfrm rot="16200000">
              <a:off x="8288280" y="43347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400" cy="114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266CEB-F0F5-4154-8B6D-0BC7E5ADAC7C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70;p8"/>
          <p:cNvGrpSpPr/>
          <p:nvPr/>
        </p:nvGrpSpPr>
        <p:grpSpPr>
          <a:xfrm>
            <a:off x="4406760" y="-360"/>
            <a:ext cx="4736880" cy="5144040"/>
            <a:chOff x="4406760" y="-360"/>
            <a:chExt cx="4736880" cy="5144040"/>
          </a:xfrm>
        </p:grpSpPr>
        <p:sp>
          <p:nvSpPr>
            <p:cNvPr id="53" name="Google Shape;71;p8"/>
            <p:cNvSpPr/>
            <p:nvPr/>
          </p:nvSpPr>
          <p:spPr>
            <a:xfrm rot="5400000">
              <a:off x="4407840" y="-1440"/>
              <a:ext cx="4734000" cy="47368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72;p8"/>
            <p:cNvSpPr/>
            <p:nvPr/>
          </p:nvSpPr>
          <p:spPr>
            <a:xfrm rot="5400000">
              <a:off x="4841280" y="5400"/>
              <a:ext cx="4298040" cy="42861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73;p8"/>
            <p:cNvSpPr/>
            <p:nvPr/>
          </p:nvSpPr>
          <p:spPr>
            <a:xfrm rot="16200000">
              <a:off x="5618520" y="123732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74;p8"/>
            <p:cNvSpPr/>
            <p:nvPr/>
          </p:nvSpPr>
          <p:spPr>
            <a:xfrm flipH="1">
              <a:off x="5849280" y="1443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75;p8"/>
            <p:cNvSpPr/>
            <p:nvPr/>
          </p:nvSpPr>
          <p:spPr>
            <a:xfrm rot="16200000">
              <a:off x="5987160" y="247032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76;p8"/>
            <p:cNvSpPr/>
            <p:nvPr/>
          </p:nvSpPr>
          <p:spPr>
            <a:xfrm flipH="1">
              <a:off x="6221520" y="267732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77;p8"/>
            <p:cNvSpPr/>
            <p:nvPr/>
          </p:nvSpPr>
          <p:spPr>
            <a:xfrm rot="16200000">
              <a:off x="6675480" y="18630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Google Shape;78;p8"/>
            <p:cNvSpPr/>
            <p:nvPr/>
          </p:nvSpPr>
          <p:spPr>
            <a:xfrm flipH="1">
              <a:off x="6907320" y="2069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Google Shape;79;p8"/>
            <p:cNvSpPr/>
            <p:nvPr/>
          </p:nvSpPr>
          <p:spPr>
            <a:xfrm rot="16200000">
              <a:off x="6861240" y="247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Google Shape;80;p8"/>
            <p:cNvSpPr/>
            <p:nvPr/>
          </p:nvSpPr>
          <p:spPr>
            <a:xfrm flipH="1">
              <a:off x="7964640" y="2693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Google Shape;81;p8"/>
            <p:cNvSpPr/>
            <p:nvPr/>
          </p:nvSpPr>
          <p:spPr>
            <a:xfrm flipH="1">
              <a:off x="8144280" y="330912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Google Shape;82;p8"/>
            <p:cNvSpPr/>
            <p:nvPr/>
          </p:nvSpPr>
          <p:spPr>
            <a:xfrm rot="16200000">
              <a:off x="7047720" y="30960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Google Shape;83;p8"/>
            <p:cNvSpPr/>
            <p:nvPr/>
          </p:nvSpPr>
          <p:spPr>
            <a:xfrm flipH="1">
              <a:off x="7275960" y="330264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84;p8"/>
            <p:cNvSpPr/>
            <p:nvPr/>
          </p:nvSpPr>
          <p:spPr>
            <a:xfrm rot="16200000">
              <a:off x="7227360" y="37119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85;p8"/>
            <p:cNvSpPr/>
            <p:nvPr/>
          </p:nvSpPr>
          <p:spPr>
            <a:xfrm flipH="1">
              <a:off x="7461720" y="391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86;p8"/>
            <p:cNvSpPr/>
            <p:nvPr/>
          </p:nvSpPr>
          <p:spPr>
            <a:xfrm rot="16200000">
              <a:off x="8102520" y="371952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87;p8"/>
            <p:cNvSpPr/>
            <p:nvPr/>
          </p:nvSpPr>
          <p:spPr>
            <a:xfrm flipH="1">
              <a:off x="8333640" y="392616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88;p8"/>
            <p:cNvSpPr/>
            <p:nvPr/>
          </p:nvSpPr>
          <p:spPr>
            <a:xfrm rot="16200000">
              <a:off x="8288280" y="433548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400" cy="352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52A849-D7EB-452D-A32B-591E321E37C8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A3AA4D-19D0-4EBA-BE64-B650809A3738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42;p4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75" name="Google Shape;43;p4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44;p4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946814-CBDA-4D64-B00D-F79337176CA2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49;p5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81" name="Google Shape;50;p5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51;p5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F1DF0B-E1BD-4A7C-A9E7-B2F35E102039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7;p6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88" name="Google Shape;58;p6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59;p6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601D99-C2BC-49AC-AA16-BE8B861B4779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63;p7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93" name="Google Shape;64;p7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65;p7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360" cy="14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texte-titre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360" cy="24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Cliquez pour éditer le format du plan de texte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Troisième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Quatrième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Cinquième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Septième niveau de plan</a:t>
            </a: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B6DF5A-5562-46D9-B91A-EE31B491CF46}" type="slidenum">
              <a:rPr b="0" lang="f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&lt;numéro&gt;</a:t>
            </a:fld>
            <a:endParaRPr b="0" lang="fr-F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4000" strike="noStrike" u="none">
                <a:solidFill>
                  <a:schemeClr val="lt1"/>
                </a:solidFill>
                <a:effectLst/>
                <a:uFillTx/>
                <a:latin typeface="Impact"/>
                <a:ea typeface="Impact"/>
              </a:rPr>
              <a:t>CAHIER DES CHARGES</a:t>
            </a:r>
            <a:endParaRPr b="0" lang="fr-F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5083920" y="3505680"/>
            <a:ext cx="3470040" cy="50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41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Gabin CORNET</a:t>
            </a:r>
            <a:endParaRPr b="0" lang="fr-FR" sz="141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fr-FR" sz="141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41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Développeur Web / Créateur du projet</a:t>
            </a:r>
            <a:endParaRPr b="0" lang="fr-FR" sz="141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fr-FR" sz="141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" sz="141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Juin 2025</a:t>
            </a:r>
            <a:endParaRPr b="0" lang="fr-FR" sz="141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TABLE DES MATIÈRES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97440" y="180000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1. Présentation du projet</a:t>
            </a:r>
            <a:endParaRPr b="0" lang="fr-F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2. Objectifs</a:t>
            </a:r>
            <a:endParaRPr b="0" lang="fr-F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3. Public cible</a:t>
            </a:r>
            <a:endParaRPr b="0" lang="fr-F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4. Contraintes techniques</a:t>
            </a:r>
            <a:endParaRPr b="0" lang="fr-F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PRÉSENTATION DU PROJET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Le projet consiste à concevoir et développer un </a:t>
            </a:r>
            <a:r>
              <a:rPr b="1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forum en ligne dédié à la musculation</a:t>
            </a: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, accessible aux pratiquants de tous niveaux : débutants, intermédiaires et confirmés.</a:t>
            </a:r>
            <a:br>
              <a:rPr sz="1400"/>
            </a:b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L’objectif est de permettre aux utilisateurs d’échanger des conseils sur l'entraînement, la nutrition, la récupération, et plus généralement sur tout ce qui touche à la musculation.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Ce forum vise à créer une </a:t>
            </a:r>
            <a:r>
              <a:rPr b="1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communauté bienveillante et participative</a:t>
            </a: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, où chacun peut poser des questions, partager son expérience ou aider les autres.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Le site sera </a:t>
            </a:r>
            <a:r>
              <a:rPr b="1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entièrement développé et administré par une seule personne</a:t>
            </a: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(le porteur de projet), sans équipe ni prestataires extérieurs.</a:t>
            </a:r>
            <a:br>
              <a:rPr sz="1400"/>
            </a:b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Il s'agit d’un projet personnel, mené dans le cadre d’une formation en développement web.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OBJECTIFS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Développer un forum en ligne dédié à la musculation, accessible à tous les niveaux, permettant aux utilisateurs d’échanger sur l’entraînement, la nutrition et la récupération. 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Le projet vise à créer une communauté bienveillante avec une gestion des rôles utilisateurs et des outils de modération, tout en offrant une interface responsive.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Ce projet personnel a aussi pour but de renforcer mes compétences en développement web.</a:t>
            </a:r>
            <a:endParaRPr b="0" lang="fr-F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PUBLIC CIBLE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297440" y="1307880"/>
            <a:ext cx="7038360" cy="33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Persona 1 : Antoine, 22 ans, débutant motivé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Profil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Étudiant en droit, Lucas s’est récemment inscrit à une salle de sport.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Objectifs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Comprendre les bases de l’entraînement et de la nutrition pour progresser efficacement sans se blesser.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Besoins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Accès facile à des conseils simples, un espace pour poser des questions, et des retours d’expériences d’autres débutants.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Comportement en ligne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Utilise souvent son smartphone, consulte des forums et vidéos, aime les réponses rapides et claires.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Frustrations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Trop d’informations techniques qui le perdent, manque de suivi personnalisé.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PUBLIC CIBLE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297440" y="1307880"/>
            <a:ext cx="7038360" cy="33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Persona 2 : Lucas, 35 ans, pratiquante confirmée et passionnée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Profil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:Influenceur et coach sportif, pratique la musculation depuis 10 ans.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Objectifs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Partager son expérience, échanger des conseils avancés, découvrir de nouvelles techniques et recettes nutritionnelles.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Besoins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Un forum avec une communauté active, modérée, où les discussions restent respectueuses et pertinentes.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Comportement en ligne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Accède au forum depuis son ordinateur et son smartphone, participe régulièrement aux discussions, apprécie les débats argumentés.</a:t>
            </a:r>
            <a:br>
              <a:rPr sz="5600"/>
            </a:b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Frustrations</a:t>
            </a:r>
            <a:r>
              <a:rPr b="0" lang="fr" sz="5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 Contenus superficiels ou hors sujet, communauté toxique ou peu réactive.</a:t>
            </a:r>
            <a:endParaRPr b="0" lang="fr-FR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97440" y="36180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CONTRAINTES TECHNIQUES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270440" y="1351440"/>
            <a:ext cx="7038360" cy="332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1. Langages et technologies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89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Front-end</a:t>
            </a: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HTML, CSS, BOOTSTRAP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JavaScript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Back-end</a:t>
            </a: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PHP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1896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1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Base de données</a:t>
            </a: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MySQL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4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CONTRAINTES TECHNIQUES</a:t>
            </a:r>
            <a:endParaRPr b="0" lang="fr-F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57200" indent="-3189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1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Autres outils</a:t>
            </a: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: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Git et GitHub pour le versioning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GanttProject pour le suivi du planning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Gloomaps pour l’arborescence</a:t>
            </a:r>
            <a:br>
              <a:rPr sz="5700"/>
            </a:b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914400" indent="-31896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fr" sz="57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Figma pour la maquette</a:t>
            </a:r>
            <a:endParaRPr b="0" lang="fr-FR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2025-07-11T14:21:10Z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