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League Gothic" panose="020B0604020202020204" charset="0"/>
      <p:regular r:id="rId18"/>
    </p:embeddedFont>
    <p:embeddedFont>
      <p:font typeface="Montserrat Classic Bold" panose="020B0604020202020204" charset="0"/>
      <p:regular r:id="rId19"/>
    </p:embeddedFont>
    <p:embeddedFont>
      <p:font typeface="Montserrat Light" panose="00000400000000000000" pitchFamily="2"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3" d="100"/>
          <a:sy n="63" d="100"/>
        </p:scale>
        <p:origin x="226"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28.06.2023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 borrower defaults on a loan when they stop making payments on their loan. For most loans this means the borrower hasn't made several consecutive payments, breaking the terms of the agreement. The point when a loan is considered to be in default depends on the type and terms of the loan. In our case the type of loan that the data is based on has not been specified.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data was provided by univ.ai an independent AI and data science learning program. The data consists of 28 thousand samples with each samples having 13 attributes including a binary default attribute that represents if a sample defaulted or not, some other attributes include age, income, profession, geographic data, and data about owned property and marital status.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1/relationships/webextension" Target="../webextensions/webextension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ACD81"/>
        </a:solidFill>
        <a:effectLst/>
      </p:bgPr>
    </p:bg>
    <p:spTree>
      <p:nvGrpSpPr>
        <p:cNvPr id="1" name=""/>
        <p:cNvGrpSpPr/>
        <p:nvPr/>
      </p:nvGrpSpPr>
      <p:grpSpPr>
        <a:xfrm>
          <a:off x="0" y="0"/>
          <a:ext cx="0" cy="0"/>
          <a:chOff x="0" y="0"/>
          <a:chExt cx="0" cy="0"/>
        </a:xfrm>
      </p:grpSpPr>
      <p:sp>
        <p:nvSpPr>
          <p:cNvPr id="2" name="Freeform 2"/>
          <p:cNvSpPr/>
          <p:nvPr/>
        </p:nvSpPr>
        <p:spPr>
          <a:xfrm>
            <a:off x="0" y="50449"/>
            <a:ext cx="6151034" cy="10236551"/>
          </a:xfrm>
          <a:custGeom>
            <a:avLst/>
            <a:gdLst/>
            <a:ahLst/>
            <a:cxnLst/>
            <a:rect l="l" t="t" r="r" b="b"/>
            <a:pathLst>
              <a:path w="6151034" h="10236551">
                <a:moveTo>
                  <a:pt x="0" y="0"/>
                </a:moveTo>
                <a:lnTo>
                  <a:pt x="6151034" y="0"/>
                </a:lnTo>
                <a:lnTo>
                  <a:pt x="6151034" y="10236551"/>
                </a:lnTo>
                <a:lnTo>
                  <a:pt x="0" y="10236551"/>
                </a:lnTo>
                <a:lnTo>
                  <a:pt x="0" y="0"/>
                </a:lnTo>
                <a:close/>
              </a:path>
            </a:pathLst>
          </a:custGeom>
          <a:blipFill>
            <a:blip r:embed="rId2"/>
            <a:stretch>
              <a:fillRect t="-7512" r="-168382"/>
            </a:stretch>
          </a:blipFill>
        </p:spPr>
      </p:sp>
      <p:sp>
        <p:nvSpPr>
          <p:cNvPr id="3" name="TextBox 3"/>
          <p:cNvSpPr txBox="1"/>
          <p:nvPr/>
        </p:nvSpPr>
        <p:spPr>
          <a:xfrm>
            <a:off x="3169518" y="913049"/>
            <a:ext cx="12348317" cy="6343650"/>
          </a:xfrm>
          <a:prstGeom prst="rect">
            <a:avLst/>
          </a:prstGeom>
        </p:spPr>
        <p:txBody>
          <a:bodyPr lIns="0" tIns="0" rIns="0" bIns="0" rtlCol="0" anchor="t">
            <a:spAutoFit/>
          </a:bodyPr>
          <a:lstStyle/>
          <a:p>
            <a:pPr>
              <a:lnSpc>
                <a:spcPts val="16500"/>
              </a:lnSpc>
            </a:pPr>
            <a:r>
              <a:rPr lang="en-US" sz="15000" spc="645">
                <a:solidFill>
                  <a:srgbClr val="FFFFFF"/>
                </a:solidFill>
                <a:latin typeface="League Gothic"/>
              </a:rPr>
              <a:t>LOAN PREDICTION</a:t>
            </a:r>
          </a:p>
          <a:p>
            <a:pPr>
              <a:lnSpc>
                <a:spcPts val="16500"/>
              </a:lnSpc>
            </a:pPr>
            <a:r>
              <a:rPr lang="en-US" sz="15000" spc="645">
                <a:solidFill>
                  <a:srgbClr val="FFFFFF"/>
                </a:solidFill>
                <a:latin typeface="League Gothic"/>
              </a:rPr>
              <a:t>BASED ON CUSTOMER</a:t>
            </a:r>
          </a:p>
          <a:p>
            <a:pPr>
              <a:lnSpc>
                <a:spcPts val="16500"/>
              </a:lnSpc>
            </a:pPr>
            <a:r>
              <a:rPr lang="en-US" sz="15000" spc="645">
                <a:solidFill>
                  <a:srgbClr val="FFFFFF"/>
                </a:solidFill>
                <a:latin typeface="League Gothic"/>
              </a:rPr>
              <a:t>BEHAVIOR</a:t>
            </a:r>
          </a:p>
        </p:txBody>
      </p:sp>
      <p:sp>
        <p:nvSpPr>
          <p:cNvPr id="4" name="AutoShape 4"/>
          <p:cNvSpPr/>
          <p:nvPr/>
        </p:nvSpPr>
        <p:spPr>
          <a:xfrm>
            <a:off x="16544854" y="-132633"/>
            <a:ext cx="1787413" cy="10617402"/>
          </a:xfrm>
          <a:prstGeom prst="rect">
            <a:avLst/>
          </a:prstGeom>
          <a:solidFill>
            <a:srgbClr val="FFFFFF"/>
          </a:solidFill>
        </p:spPr>
      </p:sp>
      <p:sp>
        <p:nvSpPr>
          <p:cNvPr id="5" name="AutoShape 5"/>
          <p:cNvSpPr/>
          <p:nvPr/>
        </p:nvSpPr>
        <p:spPr>
          <a:xfrm>
            <a:off x="3169518" y="7204182"/>
            <a:ext cx="4915928" cy="105034"/>
          </a:xfrm>
          <a:prstGeom prst="rect">
            <a:avLst/>
          </a:prstGeom>
          <a:solidFill>
            <a:srgbClr val="FFFFFF"/>
          </a:solidFill>
        </p:spPr>
      </p:sp>
      <p:sp>
        <p:nvSpPr>
          <p:cNvPr id="6" name="TextBox 6"/>
          <p:cNvSpPr txBox="1"/>
          <p:nvPr/>
        </p:nvSpPr>
        <p:spPr>
          <a:xfrm rot="5400000">
            <a:off x="13973235" y="4964239"/>
            <a:ext cx="6930650" cy="358521"/>
          </a:xfrm>
          <a:prstGeom prst="rect">
            <a:avLst/>
          </a:prstGeom>
        </p:spPr>
        <p:txBody>
          <a:bodyPr lIns="0" tIns="0" rIns="0" bIns="0" rtlCol="0" anchor="t">
            <a:spAutoFit/>
          </a:bodyPr>
          <a:lstStyle/>
          <a:p>
            <a:pPr algn="ctr">
              <a:lnSpc>
                <a:spcPts val="2832"/>
              </a:lnSpc>
            </a:pPr>
            <a:r>
              <a:rPr lang="en-US" sz="2400" spc="192">
                <a:solidFill>
                  <a:srgbClr val="2C341F"/>
                </a:solidFill>
                <a:latin typeface="Montserrat Light"/>
              </a:rPr>
              <a:t>BY AWESOME CITI NEUEDA GROUP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799734" y="4900612"/>
            <a:ext cx="4688532" cy="485775"/>
          </a:xfrm>
          <a:prstGeom prst="rect">
            <a:avLst/>
          </a:prstGeom>
        </p:spPr>
        <p:txBody>
          <a:bodyPr lIns="0" tIns="0" rIns="0" bIns="0" rtlCol="0" anchor="t">
            <a:spAutoFit/>
          </a:bodyPr>
          <a:lstStyle/>
          <a:p>
            <a:pPr algn="ctr">
              <a:lnSpc>
                <a:spcPts val="3840"/>
              </a:lnSpc>
              <a:spcBef>
                <a:spcPct val="0"/>
              </a:spcBef>
            </a:pPr>
            <a:r>
              <a:rPr lang="en-US" sz="3200" spc="320">
                <a:solidFill>
                  <a:srgbClr val="000000"/>
                </a:solidFill>
                <a:latin typeface="Montserrat Light"/>
              </a:rPr>
              <a:t>CONCLUSION SLIDE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460014" y="4900612"/>
            <a:ext cx="5367972" cy="485775"/>
          </a:xfrm>
          <a:prstGeom prst="rect">
            <a:avLst/>
          </a:prstGeom>
        </p:spPr>
        <p:txBody>
          <a:bodyPr lIns="0" tIns="0" rIns="0" bIns="0" rtlCol="0" anchor="t">
            <a:spAutoFit/>
          </a:bodyPr>
          <a:lstStyle/>
          <a:p>
            <a:pPr algn="ctr">
              <a:lnSpc>
                <a:spcPts val="3840"/>
              </a:lnSpc>
              <a:spcBef>
                <a:spcPct val="0"/>
              </a:spcBef>
            </a:pPr>
            <a:r>
              <a:rPr lang="en-US" sz="3200" spc="320">
                <a:solidFill>
                  <a:srgbClr val="000000"/>
                </a:solidFill>
                <a:latin typeface="Montserrat Light"/>
              </a:rPr>
              <a:t> DECISION TREE SLIDE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4660570"/>
            <a:ext cx="103809" cy="4597730"/>
          </a:xfrm>
          <a:prstGeom prst="rect">
            <a:avLst/>
          </a:prstGeom>
          <a:solidFill>
            <a:srgbClr val="5ACD81"/>
          </a:solidFill>
        </p:spPr>
      </p:sp>
      <p:sp>
        <p:nvSpPr>
          <p:cNvPr id="3" name="AutoShape 3"/>
          <p:cNvSpPr/>
          <p:nvPr/>
        </p:nvSpPr>
        <p:spPr>
          <a:xfrm>
            <a:off x="9144000" y="4660570"/>
            <a:ext cx="103809" cy="4597730"/>
          </a:xfrm>
          <a:prstGeom prst="rect">
            <a:avLst/>
          </a:prstGeom>
          <a:solidFill>
            <a:srgbClr val="5ACD81"/>
          </a:solidFill>
        </p:spPr>
      </p:sp>
      <p:sp>
        <p:nvSpPr>
          <p:cNvPr id="4" name="AutoShape 4"/>
          <p:cNvSpPr/>
          <p:nvPr/>
        </p:nvSpPr>
        <p:spPr>
          <a:xfrm>
            <a:off x="5100266" y="4660570"/>
            <a:ext cx="103809" cy="4597730"/>
          </a:xfrm>
          <a:prstGeom prst="rect">
            <a:avLst/>
          </a:prstGeom>
          <a:solidFill>
            <a:srgbClr val="5ACD81"/>
          </a:solidFill>
        </p:spPr>
      </p:sp>
      <p:sp>
        <p:nvSpPr>
          <p:cNvPr id="5" name="TextBox 5"/>
          <p:cNvSpPr txBox="1"/>
          <p:nvPr/>
        </p:nvSpPr>
        <p:spPr>
          <a:xfrm>
            <a:off x="9625063" y="5464980"/>
            <a:ext cx="3678758" cy="971550"/>
          </a:xfrm>
          <a:prstGeom prst="rect">
            <a:avLst/>
          </a:prstGeom>
        </p:spPr>
        <p:txBody>
          <a:bodyPr lIns="0" tIns="0" rIns="0" bIns="0" rtlCol="0" anchor="t">
            <a:spAutoFit/>
          </a:bodyPr>
          <a:lstStyle/>
          <a:p>
            <a:pPr>
              <a:lnSpc>
                <a:spcPts val="3840"/>
              </a:lnSpc>
            </a:pPr>
            <a:r>
              <a:rPr lang="en-US" sz="3200" spc="320">
                <a:solidFill>
                  <a:srgbClr val="2C341F"/>
                </a:solidFill>
                <a:latin typeface="Montserrat Light"/>
              </a:rPr>
              <a:t>CHRISTOPHER</a:t>
            </a:r>
          </a:p>
          <a:p>
            <a:pPr>
              <a:lnSpc>
                <a:spcPts val="3840"/>
              </a:lnSpc>
            </a:pPr>
            <a:r>
              <a:rPr lang="en-US" sz="3200" spc="320">
                <a:solidFill>
                  <a:srgbClr val="2C341F"/>
                </a:solidFill>
                <a:latin typeface="Montserrat Light"/>
              </a:rPr>
              <a:t>PARKER</a:t>
            </a:r>
          </a:p>
        </p:txBody>
      </p:sp>
      <p:sp>
        <p:nvSpPr>
          <p:cNvPr id="6" name="AutoShape 6"/>
          <p:cNvSpPr/>
          <p:nvPr/>
        </p:nvSpPr>
        <p:spPr>
          <a:xfrm>
            <a:off x="13227067" y="4660570"/>
            <a:ext cx="103809" cy="4597730"/>
          </a:xfrm>
          <a:prstGeom prst="rect">
            <a:avLst/>
          </a:prstGeom>
          <a:solidFill>
            <a:srgbClr val="5ACD81"/>
          </a:solidFill>
        </p:spPr>
      </p:sp>
      <p:sp>
        <p:nvSpPr>
          <p:cNvPr id="7" name="Freeform 7"/>
          <p:cNvSpPr/>
          <p:nvPr/>
        </p:nvSpPr>
        <p:spPr>
          <a:xfrm>
            <a:off x="13603005" y="1499979"/>
            <a:ext cx="3232867" cy="3446139"/>
          </a:xfrm>
          <a:custGeom>
            <a:avLst/>
            <a:gdLst/>
            <a:ahLst/>
            <a:cxnLst/>
            <a:rect l="l" t="t" r="r" b="b"/>
            <a:pathLst>
              <a:path w="3232867" h="3446139">
                <a:moveTo>
                  <a:pt x="0" y="0"/>
                </a:moveTo>
                <a:lnTo>
                  <a:pt x="3232867" y="0"/>
                </a:lnTo>
                <a:lnTo>
                  <a:pt x="3232867" y="3446139"/>
                </a:lnTo>
                <a:lnTo>
                  <a:pt x="0" y="3446139"/>
                </a:lnTo>
                <a:lnTo>
                  <a:pt x="0" y="0"/>
                </a:lnTo>
                <a:close/>
              </a:path>
            </a:pathLst>
          </a:custGeom>
          <a:blipFill>
            <a:blip r:embed="rId2"/>
            <a:stretch>
              <a:fillRect l="-47087" t="-25895" r="-54214"/>
            </a:stretch>
          </a:blipFill>
        </p:spPr>
      </p:sp>
      <p:sp>
        <p:nvSpPr>
          <p:cNvPr id="8" name="Freeform 8"/>
          <p:cNvSpPr/>
          <p:nvPr/>
        </p:nvSpPr>
        <p:spPr>
          <a:xfrm>
            <a:off x="5499459" y="1499979"/>
            <a:ext cx="3447344" cy="3447344"/>
          </a:xfrm>
          <a:custGeom>
            <a:avLst/>
            <a:gdLst/>
            <a:ahLst/>
            <a:cxnLst/>
            <a:rect l="l" t="t" r="r" b="b"/>
            <a:pathLst>
              <a:path w="3447344" h="3447344">
                <a:moveTo>
                  <a:pt x="0" y="0"/>
                </a:moveTo>
                <a:lnTo>
                  <a:pt x="3447344" y="0"/>
                </a:lnTo>
                <a:lnTo>
                  <a:pt x="3447344" y="3447343"/>
                </a:lnTo>
                <a:lnTo>
                  <a:pt x="0" y="3447343"/>
                </a:lnTo>
                <a:lnTo>
                  <a:pt x="0" y="0"/>
                </a:lnTo>
                <a:close/>
              </a:path>
            </a:pathLst>
          </a:custGeom>
          <a:blipFill>
            <a:blip r:embed="rId3"/>
            <a:stretch>
              <a:fillRect t="-16666" b="-16666"/>
            </a:stretch>
          </a:blipFill>
        </p:spPr>
      </p:sp>
      <p:sp>
        <p:nvSpPr>
          <p:cNvPr id="9" name="Freeform 9"/>
          <p:cNvSpPr/>
          <p:nvPr/>
        </p:nvSpPr>
        <p:spPr>
          <a:xfrm>
            <a:off x="1419785" y="1499979"/>
            <a:ext cx="3518555" cy="3387119"/>
          </a:xfrm>
          <a:custGeom>
            <a:avLst/>
            <a:gdLst/>
            <a:ahLst/>
            <a:cxnLst/>
            <a:rect l="l" t="t" r="r" b="b"/>
            <a:pathLst>
              <a:path w="3518555" h="3387119">
                <a:moveTo>
                  <a:pt x="0" y="0"/>
                </a:moveTo>
                <a:lnTo>
                  <a:pt x="3518556" y="0"/>
                </a:lnTo>
                <a:lnTo>
                  <a:pt x="3518556" y="3387119"/>
                </a:lnTo>
                <a:lnTo>
                  <a:pt x="0" y="3387119"/>
                </a:lnTo>
                <a:lnTo>
                  <a:pt x="0" y="0"/>
                </a:lnTo>
                <a:close/>
              </a:path>
            </a:pathLst>
          </a:custGeom>
          <a:blipFill>
            <a:blip r:embed="rId4"/>
            <a:stretch>
              <a:fillRect t="-47079" b="-37596"/>
            </a:stretch>
          </a:blipFill>
        </p:spPr>
      </p:sp>
      <p:sp>
        <p:nvSpPr>
          <p:cNvPr id="10" name="Freeform 10"/>
          <p:cNvSpPr/>
          <p:nvPr/>
        </p:nvSpPr>
        <p:spPr>
          <a:xfrm rot="-60000">
            <a:off x="9595247" y="1470857"/>
            <a:ext cx="3426899" cy="3504381"/>
          </a:xfrm>
          <a:custGeom>
            <a:avLst/>
            <a:gdLst/>
            <a:ahLst/>
            <a:cxnLst/>
            <a:rect l="l" t="t" r="r" b="b"/>
            <a:pathLst>
              <a:path w="3426899" h="3504381">
                <a:moveTo>
                  <a:pt x="60144" y="0"/>
                </a:moveTo>
                <a:lnTo>
                  <a:pt x="3426899" y="58767"/>
                </a:lnTo>
                <a:lnTo>
                  <a:pt x="3366756" y="3504382"/>
                </a:lnTo>
                <a:lnTo>
                  <a:pt x="0" y="3445615"/>
                </a:lnTo>
                <a:lnTo>
                  <a:pt x="60144" y="0"/>
                </a:lnTo>
                <a:close/>
              </a:path>
            </a:pathLst>
          </a:custGeom>
          <a:blipFill>
            <a:blip r:embed="rId5"/>
            <a:stretch>
              <a:fillRect l="-3761" t="-10703" b="-69666"/>
            </a:stretch>
          </a:blipFill>
        </p:spPr>
      </p:sp>
      <p:sp>
        <p:nvSpPr>
          <p:cNvPr id="11" name="TextBox 11"/>
          <p:cNvSpPr txBox="1"/>
          <p:nvPr/>
        </p:nvSpPr>
        <p:spPr>
          <a:xfrm>
            <a:off x="1498673" y="5464980"/>
            <a:ext cx="2598631" cy="971550"/>
          </a:xfrm>
          <a:prstGeom prst="rect">
            <a:avLst/>
          </a:prstGeom>
        </p:spPr>
        <p:txBody>
          <a:bodyPr lIns="0" tIns="0" rIns="0" bIns="0" rtlCol="0" anchor="t">
            <a:spAutoFit/>
          </a:bodyPr>
          <a:lstStyle/>
          <a:p>
            <a:pPr>
              <a:lnSpc>
                <a:spcPts val="3840"/>
              </a:lnSpc>
            </a:pPr>
            <a:r>
              <a:rPr lang="en-US" sz="3200" spc="320">
                <a:solidFill>
                  <a:srgbClr val="2C341F"/>
                </a:solidFill>
                <a:latin typeface="Montserrat Light"/>
              </a:rPr>
              <a:t>DEVESH</a:t>
            </a:r>
          </a:p>
          <a:p>
            <a:pPr>
              <a:lnSpc>
                <a:spcPts val="3840"/>
              </a:lnSpc>
            </a:pPr>
            <a:r>
              <a:rPr lang="en-US" sz="3200" spc="320">
                <a:solidFill>
                  <a:srgbClr val="2C341F"/>
                </a:solidFill>
                <a:latin typeface="Montserrat Light"/>
              </a:rPr>
              <a:t>PATEL</a:t>
            </a:r>
          </a:p>
        </p:txBody>
      </p:sp>
      <p:sp>
        <p:nvSpPr>
          <p:cNvPr id="12" name="TextBox 12"/>
          <p:cNvSpPr txBox="1"/>
          <p:nvPr/>
        </p:nvSpPr>
        <p:spPr>
          <a:xfrm>
            <a:off x="1498673" y="7562850"/>
            <a:ext cx="2598631" cy="1695450"/>
          </a:xfrm>
          <a:prstGeom prst="rect">
            <a:avLst/>
          </a:prstGeom>
        </p:spPr>
        <p:txBody>
          <a:bodyPr lIns="0" tIns="0" rIns="0" bIns="0" rtlCol="0" anchor="t">
            <a:spAutoFit/>
          </a:bodyPr>
          <a:lstStyle/>
          <a:p>
            <a:pPr>
              <a:lnSpc>
                <a:spcPts val="4500"/>
              </a:lnSpc>
            </a:pPr>
            <a:r>
              <a:rPr lang="en-US" sz="3000" spc="30">
                <a:solidFill>
                  <a:srgbClr val="2C341F"/>
                </a:solidFill>
                <a:latin typeface="Montserrat Light"/>
              </a:rPr>
              <a:t>Jupyter Notebook &amp; Tableau</a:t>
            </a:r>
          </a:p>
        </p:txBody>
      </p:sp>
      <p:sp>
        <p:nvSpPr>
          <p:cNvPr id="13" name="TextBox 13"/>
          <p:cNvSpPr txBox="1"/>
          <p:nvPr/>
        </p:nvSpPr>
        <p:spPr>
          <a:xfrm>
            <a:off x="5570238" y="5464980"/>
            <a:ext cx="2598631" cy="971550"/>
          </a:xfrm>
          <a:prstGeom prst="rect">
            <a:avLst/>
          </a:prstGeom>
        </p:spPr>
        <p:txBody>
          <a:bodyPr lIns="0" tIns="0" rIns="0" bIns="0" rtlCol="0" anchor="t">
            <a:spAutoFit/>
          </a:bodyPr>
          <a:lstStyle/>
          <a:p>
            <a:pPr>
              <a:lnSpc>
                <a:spcPts val="3840"/>
              </a:lnSpc>
            </a:pPr>
            <a:r>
              <a:rPr lang="en-US" sz="3200" spc="320">
                <a:solidFill>
                  <a:srgbClr val="2C341F"/>
                </a:solidFill>
                <a:latin typeface="Montserrat Light"/>
              </a:rPr>
              <a:t>AMNA</a:t>
            </a:r>
          </a:p>
          <a:p>
            <a:pPr>
              <a:lnSpc>
                <a:spcPts val="3840"/>
              </a:lnSpc>
            </a:pPr>
            <a:r>
              <a:rPr lang="en-US" sz="3200" spc="320">
                <a:solidFill>
                  <a:srgbClr val="2C341F"/>
                </a:solidFill>
                <a:latin typeface="Montserrat Light"/>
              </a:rPr>
              <a:t>WAJAHAT</a:t>
            </a:r>
          </a:p>
        </p:txBody>
      </p:sp>
      <p:sp>
        <p:nvSpPr>
          <p:cNvPr id="14" name="TextBox 14"/>
          <p:cNvSpPr txBox="1"/>
          <p:nvPr/>
        </p:nvSpPr>
        <p:spPr>
          <a:xfrm>
            <a:off x="5570238" y="8134350"/>
            <a:ext cx="2598631" cy="1123950"/>
          </a:xfrm>
          <a:prstGeom prst="rect">
            <a:avLst/>
          </a:prstGeom>
        </p:spPr>
        <p:txBody>
          <a:bodyPr lIns="0" tIns="0" rIns="0" bIns="0" rtlCol="0" anchor="t">
            <a:spAutoFit/>
          </a:bodyPr>
          <a:lstStyle/>
          <a:p>
            <a:pPr>
              <a:lnSpc>
                <a:spcPts val="4500"/>
              </a:lnSpc>
            </a:pPr>
            <a:r>
              <a:rPr lang="en-US" sz="3000" spc="30">
                <a:solidFill>
                  <a:srgbClr val="2C341F"/>
                </a:solidFill>
                <a:latin typeface="Montserrat Light"/>
              </a:rPr>
              <a:t>Tableau Dashboard</a:t>
            </a:r>
          </a:p>
        </p:txBody>
      </p:sp>
      <p:sp>
        <p:nvSpPr>
          <p:cNvPr id="15" name="TextBox 15"/>
          <p:cNvSpPr txBox="1"/>
          <p:nvPr/>
        </p:nvSpPr>
        <p:spPr>
          <a:xfrm>
            <a:off x="9625063" y="8134350"/>
            <a:ext cx="2598631" cy="1123950"/>
          </a:xfrm>
          <a:prstGeom prst="rect">
            <a:avLst/>
          </a:prstGeom>
        </p:spPr>
        <p:txBody>
          <a:bodyPr lIns="0" tIns="0" rIns="0" bIns="0" rtlCol="0" anchor="t">
            <a:spAutoFit/>
          </a:bodyPr>
          <a:lstStyle/>
          <a:p>
            <a:pPr>
              <a:lnSpc>
                <a:spcPts val="4500"/>
              </a:lnSpc>
            </a:pPr>
            <a:r>
              <a:rPr lang="en-US" sz="3000" spc="30">
                <a:solidFill>
                  <a:srgbClr val="2C341F"/>
                </a:solidFill>
                <a:latin typeface="Montserrat Light"/>
              </a:rPr>
              <a:t>Tableau Dashboard</a:t>
            </a:r>
          </a:p>
        </p:txBody>
      </p:sp>
      <p:sp>
        <p:nvSpPr>
          <p:cNvPr id="16" name="TextBox 16"/>
          <p:cNvSpPr txBox="1"/>
          <p:nvPr/>
        </p:nvSpPr>
        <p:spPr>
          <a:xfrm>
            <a:off x="13708130" y="5464980"/>
            <a:ext cx="3678758" cy="971550"/>
          </a:xfrm>
          <a:prstGeom prst="rect">
            <a:avLst/>
          </a:prstGeom>
        </p:spPr>
        <p:txBody>
          <a:bodyPr lIns="0" tIns="0" rIns="0" bIns="0" rtlCol="0" anchor="t">
            <a:spAutoFit/>
          </a:bodyPr>
          <a:lstStyle/>
          <a:p>
            <a:pPr>
              <a:lnSpc>
                <a:spcPts val="3840"/>
              </a:lnSpc>
            </a:pPr>
            <a:r>
              <a:rPr lang="en-US" sz="3200" spc="320">
                <a:solidFill>
                  <a:srgbClr val="2C341F"/>
                </a:solidFill>
                <a:latin typeface="Montserrat Light"/>
              </a:rPr>
              <a:t>ADAM</a:t>
            </a:r>
          </a:p>
          <a:p>
            <a:pPr>
              <a:lnSpc>
                <a:spcPts val="3840"/>
              </a:lnSpc>
            </a:pPr>
            <a:r>
              <a:rPr lang="en-US" sz="3200" spc="320">
                <a:solidFill>
                  <a:srgbClr val="2C341F"/>
                </a:solidFill>
                <a:latin typeface="Montserrat Light"/>
              </a:rPr>
              <a:t>KOCSIS</a:t>
            </a:r>
          </a:p>
        </p:txBody>
      </p:sp>
      <p:sp>
        <p:nvSpPr>
          <p:cNvPr id="17" name="TextBox 17"/>
          <p:cNvSpPr txBox="1"/>
          <p:nvPr/>
        </p:nvSpPr>
        <p:spPr>
          <a:xfrm>
            <a:off x="13708130" y="8134350"/>
            <a:ext cx="2598631" cy="1123950"/>
          </a:xfrm>
          <a:prstGeom prst="rect">
            <a:avLst/>
          </a:prstGeom>
        </p:spPr>
        <p:txBody>
          <a:bodyPr lIns="0" tIns="0" rIns="0" bIns="0" rtlCol="0" anchor="t">
            <a:spAutoFit/>
          </a:bodyPr>
          <a:lstStyle/>
          <a:p>
            <a:pPr>
              <a:lnSpc>
                <a:spcPts val="4500"/>
              </a:lnSpc>
            </a:pPr>
            <a:r>
              <a:rPr lang="en-US" sz="3000" spc="30">
                <a:solidFill>
                  <a:srgbClr val="2C341F"/>
                </a:solidFill>
                <a:latin typeface="Montserrat Light"/>
              </a:rPr>
              <a:t>Jupyter Notebook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82181" y="0"/>
            <a:ext cx="7693118" cy="10287000"/>
          </a:xfrm>
          <a:custGeom>
            <a:avLst/>
            <a:gdLst/>
            <a:ahLst/>
            <a:cxnLst/>
            <a:rect l="l" t="t" r="r" b="b"/>
            <a:pathLst>
              <a:path w="7693118" h="10287000">
                <a:moveTo>
                  <a:pt x="0" y="0"/>
                </a:moveTo>
                <a:lnTo>
                  <a:pt x="7693118" y="0"/>
                </a:lnTo>
                <a:lnTo>
                  <a:pt x="7693118" y="10287000"/>
                </a:lnTo>
                <a:lnTo>
                  <a:pt x="0" y="10287000"/>
                </a:lnTo>
                <a:lnTo>
                  <a:pt x="0" y="0"/>
                </a:lnTo>
                <a:close/>
              </a:path>
            </a:pathLst>
          </a:custGeom>
          <a:blipFill>
            <a:blip r:embed="rId2"/>
            <a:stretch>
              <a:fillRect l="-31410" r="-69164"/>
            </a:stretch>
          </a:blipFill>
        </p:spPr>
      </p:sp>
      <p:grpSp>
        <p:nvGrpSpPr>
          <p:cNvPr id="3" name="Group 3"/>
          <p:cNvGrpSpPr/>
          <p:nvPr/>
        </p:nvGrpSpPr>
        <p:grpSpPr>
          <a:xfrm>
            <a:off x="11782181" y="914222"/>
            <a:ext cx="4127751" cy="2046089"/>
            <a:chOff x="0" y="0"/>
            <a:chExt cx="5503669" cy="2728119"/>
          </a:xfrm>
        </p:grpSpPr>
        <p:sp>
          <p:nvSpPr>
            <p:cNvPr id="4" name="AutoShape 4"/>
            <p:cNvSpPr/>
            <p:nvPr/>
          </p:nvSpPr>
          <p:spPr>
            <a:xfrm>
              <a:off x="0" y="0"/>
              <a:ext cx="5503669" cy="2728119"/>
            </a:xfrm>
            <a:prstGeom prst="rect">
              <a:avLst/>
            </a:prstGeom>
            <a:solidFill>
              <a:srgbClr val="5ACD81"/>
            </a:solidFill>
          </p:spPr>
        </p:sp>
        <p:sp>
          <p:nvSpPr>
            <p:cNvPr id="5" name="TextBox 5"/>
            <p:cNvSpPr txBox="1"/>
            <p:nvPr/>
          </p:nvSpPr>
          <p:spPr>
            <a:xfrm>
              <a:off x="644411" y="690959"/>
              <a:ext cx="4214846" cy="1308100"/>
            </a:xfrm>
            <a:prstGeom prst="rect">
              <a:avLst/>
            </a:prstGeom>
          </p:spPr>
          <p:txBody>
            <a:bodyPr lIns="0" tIns="0" rIns="0" bIns="0" rtlCol="0" anchor="t">
              <a:spAutoFit/>
            </a:bodyPr>
            <a:lstStyle/>
            <a:p>
              <a:pPr>
                <a:lnSpc>
                  <a:spcPts val="3900"/>
                </a:lnSpc>
              </a:pPr>
              <a:r>
                <a:rPr lang="en-US" sz="3000" spc="150">
                  <a:solidFill>
                    <a:srgbClr val="2C341F"/>
                  </a:solidFill>
                  <a:latin typeface="Montserrat Classic Bold"/>
                </a:rPr>
                <a:t>TODAY'S HIGHLIGHTS</a:t>
              </a:r>
            </a:p>
          </p:txBody>
        </p:sp>
      </p:grpSp>
      <p:sp>
        <p:nvSpPr>
          <p:cNvPr id="6" name="AutoShape 6"/>
          <p:cNvSpPr/>
          <p:nvPr/>
        </p:nvSpPr>
        <p:spPr>
          <a:xfrm>
            <a:off x="1028700" y="4563686"/>
            <a:ext cx="7082207" cy="154020"/>
          </a:xfrm>
          <a:prstGeom prst="rect">
            <a:avLst/>
          </a:prstGeom>
          <a:solidFill>
            <a:srgbClr val="5ACD81"/>
          </a:solidFill>
        </p:spPr>
      </p:sp>
      <p:sp>
        <p:nvSpPr>
          <p:cNvPr id="7" name="TextBox 7"/>
          <p:cNvSpPr txBox="1"/>
          <p:nvPr/>
        </p:nvSpPr>
        <p:spPr>
          <a:xfrm>
            <a:off x="1028700" y="1452186"/>
            <a:ext cx="5557025" cy="3111500"/>
          </a:xfrm>
          <a:prstGeom prst="rect">
            <a:avLst/>
          </a:prstGeom>
        </p:spPr>
        <p:txBody>
          <a:bodyPr lIns="0" tIns="0" rIns="0" bIns="0" rtlCol="0" anchor="t">
            <a:spAutoFit/>
          </a:bodyPr>
          <a:lstStyle/>
          <a:p>
            <a:pPr algn="r">
              <a:lnSpc>
                <a:spcPts val="12100"/>
              </a:lnSpc>
            </a:pPr>
            <a:r>
              <a:rPr lang="en-US" sz="11000" spc="330">
                <a:solidFill>
                  <a:srgbClr val="2C341F"/>
                </a:solidFill>
                <a:latin typeface="League Gothic"/>
              </a:rPr>
              <a:t>DISCUSSION OUTLINE</a:t>
            </a:r>
          </a:p>
        </p:txBody>
      </p:sp>
      <p:sp>
        <p:nvSpPr>
          <p:cNvPr id="8" name="TextBox 8"/>
          <p:cNvSpPr txBox="1"/>
          <p:nvPr/>
        </p:nvSpPr>
        <p:spPr>
          <a:xfrm>
            <a:off x="1028700" y="5038431"/>
            <a:ext cx="6613772" cy="4531995"/>
          </a:xfrm>
          <a:prstGeom prst="rect">
            <a:avLst/>
          </a:prstGeom>
        </p:spPr>
        <p:txBody>
          <a:bodyPr lIns="0" tIns="0" rIns="0" bIns="0" rtlCol="0" anchor="t">
            <a:spAutoFit/>
          </a:bodyPr>
          <a:lstStyle/>
          <a:p>
            <a:pPr>
              <a:lnSpc>
                <a:spcPts val="7200"/>
              </a:lnSpc>
            </a:pPr>
            <a:r>
              <a:rPr lang="en-US" sz="4800" spc="48">
                <a:solidFill>
                  <a:srgbClr val="2C341F"/>
                </a:solidFill>
                <a:latin typeface="Montserrat Light"/>
              </a:rPr>
              <a:t>Data Description</a:t>
            </a:r>
          </a:p>
          <a:p>
            <a:pPr>
              <a:lnSpc>
                <a:spcPts val="7200"/>
              </a:lnSpc>
            </a:pPr>
            <a:endParaRPr lang="en-US" sz="4800" spc="48">
              <a:solidFill>
                <a:srgbClr val="2C341F"/>
              </a:solidFill>
              <a:latin typeface="Montserrat Light"/>
            </a:endParaRPr>
          </a:p>
          <a:p>
            <a:pPr>
              <a:lnSpc>
                <a:spcPts val="7200"/>
              </a:lnSpc>
            </a:pPr>
            <a:r>
              <a:rPr lang="en-US" sz="4800" spc="48">
                <a:solidFill>
                  <a:srgbClr val="2C341F"/>
                </a:solidFill>
                <a:latin typeface="Montserrat Light"/>
              </a:rPr>
              <a:t>Data Exploration</a:t>
            </a:r>
          </a:p>
          <a:p>
            <a:pPr>
              <a:lnSpc>
                <a:spcPts val="7200"/>
              </a:lnSpc>
            </a:pPr>
            <a:endParaRPr lang="en-US" sz="4800" spc="48">
              <a:solidFill>
                <a:srgbClr val="2C341F"/>
              </a:solidFill>
              <a:latin typeface="Montserrat Light"/>
            </a:endParaRPr>
          </a:p>
          <a:p>
            <a:pPr>
              <a:lnSpc>
                <a:spcPts val="7200"/>
              </a:lnSpc>
            </a:pPr>
            <a:r>
              <a:rPr lang="en-US" sz="4800" spc="48">
                <a:solidFill>
                  <a:srgbClr val="2C341F"/>
                </a:solidFill>
                <a:latin typeface="Montserrat Light"/>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ACD81"/>
        </a:solidFill>
        <a:effectLst/>
      </p:bgPr>
    </p:bg>
    <p:spTree>
      <p:nvGrpSpPr>
        <p:cNvPr id="1" name=""/>
        <p:cNvGrpSpPr/>
        <p:nvPr/>
      </p:nvGrpSpPr>
      <p:grpSpPr>
        <a:xfrm>
          <a:off x="0" y="0"/>
          <a:ext cx="0" cy="0"/>
          <a:chOff x="0" y="0"/>
          <a:chExt cx="0" cy="0"/>
        </a:xfrm>
      </p:grpSpPr>
      <p:sp>
        <p:nvSpPr>
          <p:cNvPr id="2" name="AutoShape 2"/>
          <p:cNvSpPr/>
          <p:nvPr/>
        </p:nvSpPr>
        <p:spPr>
          <a:xfrm>
            <a:off x="15220950" y="-106847"/>
            <a:ext cx="3219450" cy="10629900"/>
          </a:xfrm>
          <a:prstGeom prst="rect">
            <a:avLst/>
          </a:prstGeom>
          <a:solidFill>
            <a:srgbClr val="FFFFFF"/>
          </a:solidFill>
        </p:spPr>
      </p:sp>
      <p:sp>
        <p:nvSpPr>
          <p:cNvPr id="3" name="Freeform 3"/>
          <p:cNvSpPr/>
          <p:nvPr/>
        </p:nvSpPr>
        <p:spPr>
          <a:xfrm>
            <a:off x="10222634" y="-354421"/>
            <a:ext cx="5493616" cy="10850971"/>
          </a:xfrm>
          <a:custGeom>
            <a:avLst/>
            <a:gdLst/>
            <a:ahLst/>
            <a:cxnLst/>
            <a:rect l="l" t="t" r="r" b="b"/>
            <a:pathLst>
              <a:path w="5493616" h="10850971">
                <a:moveTo>
                  <a:pt x="0" y="0"/>
                </a:moveTo>
                <a:lnTo>
                  <a:pt x="5493616" y="0"/>
                </a:lnTo>
                <a:lnTo>
                  <a:pt x="5493616" y="10850971"/>
                </a:lnTo>
                <a:lnTo>
                  <a:pt x="0" y="10850971"/>
                </a:lnTo>
                <a:lnTo>
                  <a:pt x="0" y="0"/>
                </a:lnTo>
                <a:close/>
              </a:path>
            </a:pathLst>
          </a:custGeom>
          <a:blipFill>
            <a:blip r:embed="rId3"/>
            <a:stretch>
              <a:fillRect l="-150185" r="-46278"/>
            </a:stretch>
          </a:blipFill>
        </p:spPr>
      </p:sp>
      <p:sp>
        <p:nvSpPr>
          <p:cNvPr id="4" name="TextBox 4"/>
          <p:cNvSpPr txBox="1"/>
          <p:nvPr/>
        </p:nvSpPr>
        <p:spPr>
          <a:xfrm>
            <a:off x="1028700" y="896453"/>
            <a:ext cx="8105913" cy="3111500"/>
          </a:xfrm>
          <a:prstGeom prst="rect">
            <a:avLst/>
          </a:prstGeom>
        </p:spPr>
        <p:txBody>
          <a:bodyPr lIns="0" tIns="0" rIns="0" bIns="0" rtlCol="0" anchor="t">
            <a:spAutoFit/>
          </a:bodyPr>
          <a:lstStyle/>
          <a:p>
            <a:pPr>
              <a:lnSpc>
                <a:spcPts val="12100"/>
              </a:lnSpc>
            </a:pPr>
            <a:r>
              <a:rPr lang="en-US" sz="11000" spc="330">
                <a:solidFill>
                  <a:srgbClr val="FFFFFF"/>
                </a:solidFill>
                <a:latin typeface="League Gothic"/>
              </a:rPr>
              <a:t>WHAT IS LOAN </a:t>
            </a:r>
          </a:p>
          <a:p>
            <a:pPr>
              <a:lnSpc>
                <a:spcPts val="12100"/>
              </a:lnSpc>
            </a:pPr>
            <a:r>
              <a:rPr lang="en-US" sz="11000" spc="330">
                <a:solidFill>
                  <a:srgbClr val="FFFFFF"/>
                </a:solidFill>
                <a:latin typeface="League Gothic"/>
              </a:rPr>
              <a:t>DEFAULTING?</a:t>
            </a:r>
          </a:p>
        </p:txBody>
      </p:sp>
      <p:sp>
        <p:nvSpPr>
          <p:cNvPr id="5" name="AutoShape 5"/>
          <p:cNvSpPr/>
          <p:nvPr/>
        </p:nvSpPr>
        <p:spPr>
          <a:xfrm>
            <a:off x="8069984" y="9141179"/>
            <a:ext cx="4305300" cy="114300"/>
          </a:xfrm>
          <a:prstGeom prst="rect">
            <a:avLst/>
          </a:prstGeom>
          <a:solidFill>
            <a:srgbClr val="FFFFFF"/>
          </a:solid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84855" y="-186326"/>
            <a:ext cx="9906000" cy="10763250"/>
          </a:xfrm>
          <a:prstGeom prst="rect">
            <a:avLst/>
          </a:prstGeom>
          <a:solidFill>
            <a:srgbClr val="5ACD81"/>
          </a:solidFill>
        </p:spPr>
      </p:sp>
      <p:sp>
        <p:nvSpPr>
          <p:cNvPr id="3" name="AutoShape 3"/>
          <p:cNvSpPr/>
          <p:nvPr/>
        </p:nvSpPr>
        <p:spPr>
          <a:xfrm rot="-5400000">
            <a:off x="12036480" y="6137220"/>
            <a:ext cx="10331340" cy="114300"/>
          </a:xfrm>
          <a:prstGeom prst="rect">
            <a:avLst/>
          </a:prstGeom>
          <a:solidFill>
            <a:srgbClr val="5ACD81"/>
          </a:solidFill>
        </p:spPr>
      </p:sp>
      <p:sp>
        <p:nvSpPr>
          <p:cNvPr id="4" name="Freeform 4"/>
          <p:cNvSpPr/>
          <p:nvPr/>
        </p:nvSpPr>
        <p:spPr>
          <a:xfrm>
            <a:off x="9846095" y="1685441"/>
            <a:ext cx="7173956" cy="6916118"/>
          </a:xfrm>
          <a:custGeom>
            <a:avLst/>
            <a:gdLst/>
            <a:ahLst/>
            <a:cxnLst/>
            <a:rect l="l" t="t" r="r" b="b"/>
            <a:pathLst>
              <a:path w="7173956" h="6916118">
                <a:moveTo>
                  <a:pt x="0" y="0"/>
                </a:moveTo>
                <a:lnTo>
                  <a:pt x="7173955" y="0"/>
                </a:lnTo>
                <a:lnTo>
                  <a:pt x="7173955" y="6916118"/>
                </a:lnTo>
                <a:lnTo>
                  <a:pt x="0" y="6916118"/>
                </a:lnTo>
                <a:lnTo>
                  <a:pt x="0" y="0"/>
                </a:lnTo>
                <a:close/>
              </a:path>
            </a:pathLst>
          </a:custGeom>
          <a:blipFill>
            <a:blip r:embed="rId3"/>
            <a:stretch>
              <a:fillRect/>
            </a:stretch>
          </a:blipFill>
        </p:spPr>
      </p:sp>
      <p:sp>
        <p:nvSpPr>
          <p:cNvPr id="5" name="TextBox 5"/>
          <p:cNvSpPr txBox="1"/>
          <p:nvPr/>
        </p:nvSpPr>
        <p:spPr>
          <a:xfrm>
            <a:off x="990690" y="2910463"/>
            <a:ext cx="7840064" cy="638175"/>
          </a:xfrm>
          <a:prstGeom prst="rect">
            <a:avLst/>
          </a:prstGeom>
        </p:spPr>
        <p:txBody>
          <a:bodyPr lIns="0" tIns="0" rIns="0" bIns="0" rtlCol="0" anchor="t">
            <a:spAutoFit/>
          </a:bodyPr>
          <a:lstStyle/>
          <a:p>
            <a:pPr>
              <a:lnSpc>
                <a:spcPts val="5040"/>
              </a:lnSpc>
            </a:pPr>
            <a:r>
              <a:rPr lang="en-US" sz="4200" spc="420">
                <a:solidFill>
                  <a:srgbClr val="2C341F"/>
                </a:solidFill>
                <a:latin typeface="Montserrat Light"/>
              </a:rPr>
              <a:t>28 THOUSAND SAMPLES</a:t>
            </a:r>
          </a:p>
        </p:txBody>
      </p:sp>
      <p:sp>
        <p:nvSpPr>
          <p:cNvPr id="6" name="TextBox 6"/>
          <p:cNvSpPr txBox="1"/>
          <p:nvPr/>
        </p:nvSpPr>
        <p:spPr>
          <a:xfrm>
            <a:off x="1028700" y="2996188"/>
            <a:ext cx="7402870" cy="552450"/>
          </a:xfrm>
          <a:prstGeom prst="rect">
            <a:avLst/>
          </a:prstGeom>
        </p:spPr>
        <p:txBody>
          <a:bodyPr lIns="0" tIns="0" rIns="0" bIns="0" rtlCol="0" anchor="t">
            <a:spAutoFit/>
          </a:bodyPr>
          <a:lstStyle/>
          <a:p>
            <a:pPr>
              <a:lnSpc>
                <a:spcPts val="4500"/>
              </a:lnSpc>
            </a:pPr>
            <a:endParaRPr/>
          </a:p>
        </p:txBody>
      </p:sp>
      <p:sp>
        <p:nvSpPr>
          <p:cNvPr id="7" name="TextBox 7"/>
          <p:cNvSpPr txBox="1"/>
          <p:nvPr/>
        </p:nvSpPr>
        <p:spPr>
          <a:xfrm>
            <a:off x="1028700" y="4224913"/>
            <a:ext cx="7840064" cy="1276350"/>
          </a:xfrm>
          <a:prstGeom prst="rect">
            <a:avLst/>
          </a:prstGeom>
        </p:spPr>
        <p:txBody>
          <a:bodyPr lIns="0" tIns="0" rIns="0" bIns="0" rtlCol="0" anchor="t">
            <a:spAutoFit/>
          </a:bodyPr>
          <a:lstStyle/>
          <a:p>
            <a:pPr>
              <a:lnSpc>
                <a:spcPts val="5040"/>
              </a:lnSpc>
            </a:pPr>
            <a:r>
              <a:rPr lang="en-US" sz="4200" spc="420">
                <a:solidFill>
                  <a:srgbClr val="2C341F"/>
                </a:solidFill>
                <a:latin typeface="Montserrat Light"/>
              </a:rPr>
              <a:t>13 ATTRIBUTES PER SAMPLE</a:t>
            </a:r>
          </a:p>
        </p:txBody>
      </p:sp>
      <p:sp>
        <p:nvSpPr>
          <p:cNvPr id="8" name="TextBox 8"/>
          <p:cNvSpPr txBox="1"/>
          <p:nvPr/>
        </p:nvSpPr>
        <p:spPr>
          <a:xfrm>
            <a:off x="1028700" y="6413236"/>
            <a:ext cx="7840064" cy="638175"/>
          </a:xfrm>
          <a:prstGeom prst="rect">
            <a:avLst/>
          </a:prstGeom>
        </p:spPr>
        <p:txBody>
          <a:bodyPr lIns="0" tIns="0" rIns="0" bIns="0" rtlCol="0" anchor="t">
            <a:spAutoFit/>
          </a:bodyPr>
          <a:lstStyle/>
          <a:p>
            <a:pPr>
              <a:lnSpc>
                <a:spcPts val="5040"/>
              </a:lnSpc>
            </a:pPr>
            <a:r>
              <a:rPr lang="en-US" sz="4200" spc="420">
                <a:solidFill>
                  <a:srgbClr val="2C341F"/>
                </a:solidFill>
                <a:latin typeface="Montserrat Light"/>
              </a:rPr>
              <a:t>NO MISSING ATTRIBUTES</a:t>
            </a:r>
          </a:p>
        </p:txBody>
      </p:sp>
      <p:sp>
        <p:nvSpPr>
          <p:cNvPr id="9" name="TextBox 9"/>
          <p:cNvSpPr txBox="1"/>
          <p:nvPr/>
        </p:nvSpPr>
        <p:spPr>
          <a:xfrm>
            <a:off x="1009695" y="7963384"/>
            <a:ext cx="7802054" cy="1276350"/>
          </a:xfrm>
          <a:prstGeom prst="rect">
            <a:avLst/>
          </a:prstGeom>
        </p:spPr>
        <p:txBody>
          <a:bodyPr lIns="0" tIns="0" rIns="0" bIns="0" rtlCol="0" anchor="t">
            <a:spAutoFit/>
          </a:bodyPr>
          <a:lstStyle/>
          <a:p>
            <a:pPr>
              <a:lnSpc>
                <a:spcPts val="5040"/>
              </a:lnSpc>
            </a:pPr>
            <a:r>
              <a:rPr lang="en-US" sz="4200" spc="420">
                <a:solidFill>
                  <a:srgbClr val="2C341F"/>
                </a:solidFill>
                <a:latin typeface="Montserrat Light"/>
              </a:rPr>
              <a:t>INTEGER, BINARY, AND CATEGORICAL DATA</a:t>
            </a:r>
          </a:p>
        </p:txBody>
      </p:sp>
      <p:sp>
        <p:nvSpPr>
          <p:cNvPr id="10" name="TextBox 10"/>
          <p:cNvSpPr txBox="1"/>
          <p:nvPr/>
        </p:nvSpPr>
        <p:spPr>
          <a:xfrm>
            <a:off x="990690" y="960012"/>
            <a:ext cx="7584596" cy="1276350"/>
          </a:xfrm>
          <a:prstGeom prst="rect">
            <a:avLst/>
          </a:prstGeom>
        </p:spPr>
        <p:txBody>
          <a:bodyPr lIns="0" tIns="0" rIns="0" bIns="0" rtlCol="0" anchor="t">
            <a:spAutoFit/>
          </a:bodyPr>
          <a:lstStyle/>
          <a:p>
            <a:pPr>
              <a:lnSpc>
                <a:spcPts val="5072"/>
              </a:lnSpc>
              <a:spcBef>
                <a:spcPct val="0"/>
              </a:spcBef>
            </a:pPr>
            <a:r>
              <a:rPr lang="en-US" sz="4227" spc="422">
                <a:solidFill>
                  <a:srgbClr val="2C341F"/>
                </a:solidFill>
                <a:latin typeface="Montserrat Light"/>
              </a:rPr>
              <a:t>DATA INSTANCES FROM INDIA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ACD81"/>
        </a:solidFill>
        <a:effectLst/>
      </p:bgPr>
    </p:bg>
    <p:spTree>
      <p:nvGrpSpPr>
        <p:cNvPr id="1" name=""/>
        <p:cNvGrpSpPr/>
        <p:nvPr/>
      </p:nvGrpSpPr>
      <p:grpSpPr>
        <a:xfrm>
          <a:off x="0" y="0"/>
          <a:ext cx="0" cy="0"/>
          <a:chOff x="0" y="0"/>
          <a:chExt cx="0" cy="0"/>
        </a:xfrm>
      </p:grpSpPr>
      <p:sp>
        <p:nvSpPr>
          <p:cNvPr id="2" name="Freeform 2"/>
          <p:cNvSpPr/>
          <p:nvPr/>
        </p:nvSpPr>
        <p:spPr>
          <a:xfrm>
            <a:off x="795307" y="543636"/>
            <a:ext cx="1435205" cy="1083580"/>
          </a:xfrm>
          <a:custGeom>
            <a:avLst/>
            <a:gdLst/>
            <a:ahLst/>
            <a:cxnLst/>
            <a:rect l="l" t="t" r="r" b="b"/>
            <a:pathLst>
              <a:path w="1435205" h="1083580">
                <a:moveTo>
                  <a:pt x="0" y="0"/>
                </a:moveTo>
                <a:lnTo>
                  <a:pt x="1435205" y="0"/>
                </a:lnTo>
                <a:lnTo>
                  <a:pt x="1435205" y="1083580"/>
                </a:lnTo>
                <a:lnTo>
                  <a:pt x="0" y="10835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2903557" y="1028700"/>
            <a:ext cx="17897486" cy="113451"/>
          </a:xfrm>
          <a:prstGeom prst="rect">
            <a:avLst/>
          </a:prstGeom>
          <a:solidFill>
            <a:srgbClr val="FFFFFF"/>
          </a:solidFill>
        </p:spPr>
      </p:sp>
      <p:sp>
        <p:nvSpPr>
          <p:cNvPr id="4" name="Freeform 4"/>
          <p:cNvSpPr/>
          <p:nvPr/>
        </p:nvSpPr>
        <p:spPr>
          <a:xfrm>
            <a:off x="2903557" y="1904665"/>
            <a:ext cx="6442107" cy="5680658"/>
          </a:xfrm>
          <a:custGeom>
            <a:avLst/>
            <a:gdLst/>
            <a:ahLst/>
            <a:cxnLst/>
            <a:rect l="l" t="t" r="r" b="b"/>
            <a:pathLst>
              <a:path w="6442107" h="5680658">
                <a:moveTo>
                  <a:pt x="0" y="0"/>
                </a:moveTo>
                <a:lnTo>
                  <a:pt x="6442107" y="0"/>
                </a:lnTo>
                <a:lnTo>
                  <a:pt x="6442107" y="5680657"/>
                </a:lnTo>
                <a:lnTo>
                  <a:pt x="0" y="5680657"/>
                </a:lnTo>
                <a:lnTo>
                  <a:pt x="0" y="0"/>
                </a:lnTo>
                <a:close/>
              </a:path>
            </a:pathLst>
          </a:custGeom>
          <a:blipFill>
            <a:blip r:embed="rId4"/>
            <a:stretch>
              <a:fillRect/>
            </a:stretch>
          </a:blipFill>
        </p:spPr>
      </p:sp>
      <p:sp>
        <p:nvSpPr>
          <p:cNvPr id="5" name="Freeform 5"/>
          <p:cNvSpPr/>
          <p:nvPr/>
        </p:nvSpPr>
        <p:spPr>
          <a:xfrm>
            <a:off x="10354216" y="1904665"/>
            <a:ext cx="6905084" cy="5887162"/>
          </a:xfrm>
          <a:custGeom>
            <a:avLst/>
            <a:gdLst/>
            <a:ahLst/>
            <a:cxnLst/>
            <a:rect l="l" t="t" r="r" b="b"/>
            <a:pathLst>
              <a:path w="6905084" h="5887162">
                <a:moveTo>
                  <a:pt x="0" y="0"/>
                </a:moveTo>
                <a:lnTo>
                  <a:pt x="6905084" y="0"/>
                </a:lnTo>
                <a:lnTo>
                  <a:pt x="6905084" y="5887161"/>
                </a:lnTo>
                <a:lnTo>
                  <a:pt x="0" y="5887161"/>
                </a:lnTo>
                <a:lnTo>
                  <a:pt x="0" y="0"/>
                </a:lnTo>
                <a:close/>
              </a:path>
            </a:pathLst>
          </a:custGeom>
          <a:blipFill>
            <a:blip r:embed="rId5"/>
            <a:stretch>
              <a:fillRect/>
            </a:stretch>
          </a:blipFill>
        </p:spPr>
      </p:sp>
      <p:sp>
        <p:nvSpPr>
          <p:cNvPr id="6" name="TextBox 6"/>
          <p:cNvSpPr txBox="1"/>
          <p:nvPr/>
        </p:nvSpPr>
        <p:spPr>
          <a:xfrm rot="-5400000">
            <a:off x="-1688088" y="5676305"/>
            <a:ext cx="6368969" cy="795020"/>
          </a:xfrm>
          <a:prstGeom prst="rect">
            <a:avLst/>
          </a:prstGeom>
        </p:spPr>
        <p:txBody>
          <a:bodyPr lIns="0" tIns="0" rIns="0" bIns="0" rtlCol="0" anchor="t">
            <a:spAutoFit/>
          </a:bodyPr>
          <a:lstStyle/>
          <a:p>
            <a:pPr>
              <a:lnSpc>
                <a:spcPts val="6369"/>
              </a:lnSpc>
            </a:pPr>
            <a:r>
              <a:rPr lang="en-US" sz="4899" spc="244">
                <a:solidFill>
                  <a:srgbClr val="2C341F"/>
                </a:solidFill>
                <a:latin typeface="League Gothic"/>
              </a:rPr>
              <a:t>FINANCIAL INSPIRATION: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462362" cy="6436055"/>
          </a:xfrm>
          <a:custGeom>
            <a:avLst/>
            <a:gdLst/>
            <a:ahLst/>
            <a:cxnLst/>
            <a:rect l="l" t="t" r="r" b="b"/>
            <a:pathLst>
              <a:path w="12462362" h="6436055">
                <a:moveTo>
                  <a:pt x="0" y="0"/>
                </a:moveTo>
                <a:lnTo>
                  <a:pt x="12462362" y="0"/>
                </a:lnTo>
                <a:lnTo>
                  <a:pt x="12462362" y="6436055"/>
                </a:lnTo>
                <a:lnTo>
                  <a:pt x="0" y="6436055"/>
                </a:lnTo>
                <a:lnTo>
                  <a:pt x="0" y="0"/>
                </a:lnTo>
                <a:close/>
              </a:path>
            </a:pathLst>
          </a:custGeom>
          <a:blipFill>
            <a:blip r:embed="rId2"/>
            <a:stretch>
              <a:fillRect/>
            </a:stretch>
          </a:blipFill>
        </p:spPr>
      </p:sp>
      <p:sp>
        <p:nvSpPr>
          <p:cNvPr id="3" name="Freeform 3"/>
          <p:cNvSpPr/>
          <p:nvPr/>
        </p:nvSpPr>
        <p:spPr>
          <a:xfrm>
            <a:off x="0" y="6102860"/>
            <a:ext cx="13144441" cy="4184140"/>
          </a:xfrm>
          <a:custGeom>
            <a:avLst/>
            <a:gdLst/>
            <a:ahLst/>
            <a:cxnLst/>
            <a:rect l="l" t="t" r="r" b="b"/>
            <a:pathLst>
              <a:path w="13144441" h="4184140">
                <a:moveTo>
                  <a:pt x="0" y="0"/>
                </a:moveTo>
                <a:lnTo>
                  <a:pt x="13144441" y="0"/>
                </a:lnTo>
                <a:lnTo>
                  <a:pt x="13144441" y="4184140"/>
                </a:lnTo>
                <a:lnTo>
                  <a:pt x="0" y="4184140"/>
                </a:lnTo>
                <a:lnTo>
                  <a:pt x="0" y="0"/>
                </a:lnTo>
                <a:close/>
              </a:path>
            </a:pathLst>
          </a:custGeom>
          <a:blipFill>
            <a:blip r:embed="rId3"/>
            <a:stretch>
              <a:fillRect/>
            </a:stretch>
          </a:blipFill>
        </p:spPr>
      </p:sp>
      <p:sp>
        <p:nvSpPr>
          <p:cNvPr id="4" name="Freeform 4"/>
          <p:cNvSpPr/>
          <p:nvPr/>
        </p:nvSpPr>
        <p:spPr>
          <a:xfrm>
            <a:off x="12324643" y="0"/>
            <a:ext cx="6201634" cy="4782858"/>
          </a:xfrm>
          <a:custGeom>
            <a:avLst/>
            <a:gdLst/>
            <a:ahLst/>
            <a:cxnLst/>
            <a:rect l="l" t="t" r="r" b="b"/>
            <a:pathLst>
              <a:path w="6201634" h="4782858">
                <a:moveTo>
                  <a:pt x="0" y="0"/>
                </a:moveTo>
                <a:lnTo>
                  <a:pt x="6201634" y="0"/>
                </a:lnTo>
                <a:lnTo>
                  <a:pt x="6201634" y="4782858"/>
                </a:lnTo>
                <a:lnTo>
                  <a:pt x="0" y="4782858"/>
                </a:lnTo>
                <a:lnTo>
                  <a:pt x="0" y="0"/>
                </a:lnTo>
                <a:close/>
              </a:path>
            </a:pathLst>
          </a:custGeom>
          <a:blipFill>
            <a:blip r:embed="rId4"/>
            <a:stretch>
              <a:fillRect l="-254" r="-254"/>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39747" y="-316208"/>
            <a:ext cx="19167495" cy="3467068"/>
          </a:xfrm>
          <a:prstGeom prst="rect">
            <a:avLst/>
          </a:prstGeom>
          <a:solidFill>
            <a:srgbClr val="5ACD81"/>
          </a:solidFill>
        </p:spPr>
      </p:sp>
      <p:sp>
        <p:nvSpPr>
          <p:cNvPr id="3" name="Freeform 3"/>
          <p:cNvSpPr/>
          <p:nvPr/>
        </p:nvSpPr>
        <p:spPr>
          <a:xfrm>
            <a:off x="0" y="3306897"/>
            <a:ext cx="6371660" cy="4634903"/>
          </a:xfrm>
          <a:custGeom>
            <a:avLst/>
            <a:gdLst/>
            <a:ahLst/>
            <a:cxnLst/>
            <a:rect l="l" t="t" r="r" b="b"/>
            <a:pathLst>
              <a:path w="6371660" h="4634903">
                <a:moveTo>
                  <a:pt x="0" y="0"/>
                </a:moveTo>
                <a:lnTo>
                  <a:pt x="6371660" y="0"/>
                </a:lnTo>
                <a:lnTo>
                  <a:pt x="6371660" y="4634903"/>
                </a:lnTo>
                <a:lnTo>
                  <a:pt x="0" y="4634903"/>
                </a:lnTo>
                <a:lnTo>
                  <a:pt x="0" y="0"/>
                </a:lnTo>
                <a:close/>
              </a:path>
            </a:pathLst>
          </a:custGeom>
          <a:blipFill>
            <a:blip r:embed="rId2"/>
            <a:stretch>
              <a:fillRect/>
            </a:stretch>
          </a:blipFill>
        </p:spPr>
      </p:sp>
      <p:sp>
        <p:nvSpPr>
          <p:cNvPr id="4" name="Freeform 4"/>
          <p:cNvSpPr/>
          <p:nvPr/>
        </p:nvSpPr>
        <p:spPr>
          <a:xfrm>
            <a:off x="6371660" y="3306897"/>
            <a:ext cx="5960468" cy="4315857"/>
          </a:xfrm>
          <a:custGeom>
            <a:avLst/>
            <a:gdLst/>
            <a:ahLst/>
            <a:cxnLst/>
            <a:rect l="l" t="t" r="r" b="b"/>
            <a:pathLst>
              <a:path w="5960468" h="4315857">
                <a:moveTo>
                  <a:pt x="0" y="0"/>
                </a:moveTo>
                <a:lnTo>
                  <a:pt x="5960468" y="0"/>
                </a:lnTo>
                <a:lnTo>
                  <a:pt x="5960468" y="4315857"/>
                </a:lnTo>
                <a:lnTo>
                  <a:pt x="0" y="4315857"/>
                </a:lnTo>
                <a:lnTo>
                  <a:pt x="0" y="0"/>
                </a:lnTo>
                <a:close/>
              </a:path>
            </a:pathLst>
          </a:custGeom>
          <a:blipFill>
            <a:blip r:embed="rId3"/>
            <a:stretch>
              <a:fillRect/>
            </a:stretch>
          </a:blipFill>
        </p:spPr>
      </p:sp>
      <p:sp>
        <p:nvSpPr>
          <p:cNvPr id="5" name="Freeform 5"/>
          <p:cNvSpPr/>
          <p:nvPr/>
        </p:nvSpPr>
        <p:spPr>
          <a:xfrm>
            <a:off x="12313735" y="3306897"/>
            <a:ext cx="5974265" cy="4315857"/>
          </a:xfrm>
          <a:custGeom>
            <a:avLst/>
            <a:gdLst/>
            <a:ahLst/>
            <a:cxnLst/>
            <a:rect l="l" t="t" r="r" b="b"/>
            <a:pathLst>
              <a:path w="5974265" h="4315857">
                <a:moveTo>
                  <a:pt x="0" y="0"/>
                </a:moveTo>
                <a:lnTo>
                  <a:pt x="5974265" y="0"/>
                </a:lnTo>
                <a:lnTo>
                  <a:pt x="5974265" y="4315857"/>
                </a:lnTo>
                <a:lnTo>
                  <a:pt x="0" y="4315857"/>
                </a:lnTo>
                <a:lnTo>
                  <a:pt x="0" y="0"/>
                </a:lnTo>
                <a:close/>
              </a:path>
            </a:pathLst>
          </a:custGeom>
          <a:blipFill>
            <a:blip r:embed="rId4"/>
            <a:stretch>
              <a:fillRect/>
            </a:stretch>
          </a:blipFill>
        </p:spPr>
      </p:sp>
      <p:sp>
        <p:nvSpPr>
          <p:cNvPr id="6" name="TextBox 6"/>
          <p:cNvSpPr txBox="1"/>
          <p:nvPr/>
        </p:nvSpPr>
        <p:spPr>
          <a:xfrm>
            <a:off x="3726691" y="907734"/>
            <a:ext cx="13532609" cy="1431925"/>
          </a:xfrm>
          <a:prstGeom prst="rect">
            <a:avLst/>
          </a:prstGeom>
        </p:spPr>
        <p:txBody>
          <a:bodyPr lIns="0" tIns="0" rIns="0" bIns="0" rtlCol="0" anchor="t">
            <a:spAutoFit/>
          </a:bodyPr>
          <a:lstStyle/>
          <a:p>
            <a:pPr algn="r">
              <a:lnSpc>
                <a:spcPts val="11000"/>
              </a:lnSpc>
            </a:pPr>
            <a:r>
              <a:rPr lang="en-US" sz="10000" spc="300">
                <a:solidFill>
                  <a:srgbClr val="FFFFFF"/>
                </a:solidFill>
                <a:latin typeface="League Gothic"/>
              </a:rPr>
              <a:t>PROPERTY ANALYSIS</a:t>
            </a:r>
          </a:p>
        </p:txBody>
      </p:sp>
      <p:sp>
        <p:nvSpPr>
          <p:cNvPr id="7" name="TextBox 7"/>
          <p:cNvSpPr txBox="1"/>
          <p:nvPr/>
        </p:nvSpPr>
        <p:spPr>
          <a:xfrm>
            <a:off x="1033227" y="8529638"/>
            <a:ext cx="4305205" cy="485775"/>
          </a:xfrm>
          <a:prstGeom prst="rect">
            <a:avLst/>
          </a:prstGeom>
        </p:spPr>
        <p:txBody>
          <a:bodyPr lIns="0" tIns="0" rIns="0" bIns="0" rtlCol="0" anchor="t">
            <a:spAutoFit/>
          </a:bodyPr>
          <a:lstStyle/>
          <a:p>
            <a:pPr algn="ctr">
              <a:lnSpc>
                <a:spcPts val="3840"/>
              </a:lnSpc>
            </a:pPr>
            <a:r>
              <a:rPr lang="en-US" sz="3200" spc="320">
                <a:solidFill>
                  <a:srgbClr val="2C341F"/>
                </a:solidFill>
                <a:latin typeface="Montserrat Light"/>
              </a:rPr>
              <a:t>CAR OWNERSHIP</a:t>
            </a:r>
          </a:p>
        </p:txBody>
      </p:sp>
      <p:sp>
        <p:nvSpPr>
          <p:cNvPr id="8" name="TextBox 8"/>
          <p:cNvSpPr txBox="1"/>
          <p:nvPr/>
        </p:nvSpPr>
        <p:spPr>
          <a:xfrm>
            <a:off x="7199291" y="8286750"/>
            <a:ext cx="4305205" cy="971550"/>
          </a:xfrm>
          <a:prstGeom prst="rect">
            <a:avLst/>
          </a:prstGeom>
        </p:spPr>
        <p:txBody>
          <a:bodyPr lIns="0" tIns="0" rIns="0" bIns="0" rtlCol="0" anchor="t">
            <a:spAutoFit/>
          </a:bodyPr>
          <a:lstStyle/>
          <a:p>
            <a:pPr algn="ctr">
              <a:lnSpc>
                <a:spcPts val="3840"/>
              </a:lnSpc>
            </a:pPr>
            <a:r>
              <a:rPr lang="en-US" sz="3200" spc="320">
                <a:solidFill>
                  <a:srgbClr val="2C341F"/>
                </a:solidFill>
                <a:latin typeface="Montserrat Light"/>
              </a:rPr>
              <a:t>HOUSE OWNERSHIP</a:t>
            </a:r>
          </a:p>
        </p:txBody>
      </p:sp>
      <p:sp>
        <p:nvSpPr>
          <p:cNvPr id="9" name="TextBox 9"/>
          <p:cNvSpPr txBox="1"/>
          <p:nvPr/>
        </p:nvSpPr>
        <p:spPr>
          <a:xfrm>
            <a:off x="13361871" y="8594304"/>
            <a:ext cx="4305205" cy="485775"/>
          </a:xfrm>
          <a:prstGeom prst="rect">
            <a:avLst/>
          </a:prstGeom>
        </p:spPr>
        <p:txBody>
          <a:bodyPr lIns="0" tIns="0" rIns="0" bIns="0" rtlCol="0" anchor="t">
            <a:spAutoFit/>
          </a:bodyPr>
          <a:lstStyle/>
          <a:p>
            <a:pPr algn="ctr">
              <a:lnSpc>
                <a:spcPts val="3840"/>
              </a:lnSpc>
            </a:pPr>
            <a:r>
              <a:rPr lang="en-US" sz="3200" spc="320">
                <a:solidFill>
                  <a:srgbClr val="2C341F"/>
                </a:solidFill>
                <a:latin typeface="Montserrat Light"/>
              </a:rPr>
              <a:t>MARITAL STATUS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43923" y="4900612"/>
            <a:ext cx="6000155" cy="485775"/>
          </a:xfrm>
          <a:prstGeom prst="rect">
            <a:avLst/>
          </a:prstGeom>
        </p:spPr>
        <p:txBody>
          <a:bodyPr lIns="0" tIns="0" rIns="0" bIns="0" rtlCol="0" anchor="t">
            <a:spAutoFit/>
          </a:bodyPr>
          <a:lstStyle/>
          <a:p>
            <a:pPr algn="ctr">
              <a:lnSpc>
                <a:spcPts val="3840"/>
              </a:lnSpc>
              <a:spcBef>
                <a:spcPct val="0"/>
              </a:spcBef>
            </a:pPr>
            <a:r>
              <a:rPr lang="en-US" sz="3200" spc="320" dirty="0">
                <a:solidFill>
                  <a:srgbClr val="000000"/>
                </a:solidFill>
                <a:latin typeface="Montserrat Light"/>
              </a:rPr>
              <a:t>DASHBOARD GOES HERE</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VizSlides">
                <a:extLst>
                  <a:ext uri="{FF2B5EF4-FFF2-40B4-BE49-F238E27FC236}">
                    <a16:creationId xmlns:a16="http://schemas.microsoft.com/office/drawing/2014/main" id="{03D8D10C-046F-173C-FEB8-B1BF9D89D551}"/>
                  </a:ext>
                </a:extLst>
              </p:cNvPr>
              <p:cNvGraphicFramePr>
                <a:graphicFrameLocks noGrp="1"/>
              </p:cNvGraphicFramePr>
              <p:nvPr>
                <p:extLst>
                  <p:ext uri="{D42A27DB-BD31-4B8C-83A1-F6EECF244321}">
                    <p14:modId xmlns:p14="http://schemas.microsoft.com/office/powerpoint/2010/main" val="599740688"/>
                  </p:ext>
                </p:extLst>
              </p:nvPr>
            </p:nvGraphicFramePr>
            <p:xfrm>
              <a:off x="0" y="0"/>
              <a:ext cx="18288000" cy="10287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VizSlides">
                <a:extLst>
                  <a:ext uri="{FF2B5EF4-FFF2-40B4-BE49-F238E27FC236}">
                    <a16:creationId xmlns:a16="http://schemas.microsoft.com/office/drawing/2014/main" id="{03D8D10C-046F-173C-FEB8-B1BF9D89D551}"/>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8288000" cy="10287000"/>
              </a:xfrm>
              <a:prstGeom prst="rect">
                <a:avLst/>
              </a:prstGeom>
            </p:spPr>
          </p:pic>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9.png"/></Relationships>
</file>

<file path=ppt/webextensions/webextension1.xml><?xml version="1.0" encoding="utf-8"?>
<we:webextension xmlns:we="http://schemas.microsoft.com/office/webextensions/webextension/2010/11" id="{C6AFFCAF-FFDE-4BE9-8F2F-D378FA776EC3}">
  <we:reference id="wa200004798" version="1.0.1.0" store="en-US" storeType="OMEX"/>
  <we:alternateReferences>
    <we:reference id="WA200004798" version="1.0.1.0" store="WA200004798" storeType="OMEX"/>
  </we:alternateReferences>
  <we:properties>
    <we:property name="embedUrl" value="&quot;\&quot;https://public.tableau.com/views/NeuedaProjectDashboard/Dashboard2\&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Dashboard2\&quot;,\&quot;dashboard\&quot;:\&quot;NeuedaProjectDashboard\&quot;,\&quot;tabs\&quot;:true,\&quot;toolbar\&quot;:true}&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53</TotalTime>
  <Words>228</Words>
  <Application>Microsoft Office PowerPoint</Application>
  <PresentationFormat>Custom</PresentationFormat>
  <Paragraphs>44</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League Gothic</vt:lpstr>
      <vt:lpstr>Montserrat Light</vt:lpstr>
      <vt:lpstr>Montserrat Classic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 Neueda Presentation</dc:title>
  <cp:lastModifiedBy>Devesh Patel</cp:lastModifiedBy>
  <cp:revision>2</cp:revision>
  <dcterms:created xsi:type="dcterms:W3CDTF">2006-08-16T00:00:00Z</dcterms:created>
  <dcterms:modified xsi:type="dcterms:W3CDTF">2023-06-29T01:14:19Z</dcterms:modified>
  <dc:identifier>DAFmYfnRch4</dc:identifier>
</cp:coreProperties>
</file>