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BE9FE-AAD6-46DD-9528-04F3440599CB}">
  <a:tblStyle styleId="{83BBE9FE-AAD6-46DD-9528-04F344059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1fd993e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1fd993e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8c9ff5d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8c9ff5d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fd993e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fd993e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fd993e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fd993e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1fd993e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1fd993e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1fd993e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1fd993e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6625" y="744575"/>
            <a:ext cx="869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relations entre Netflix et son environnement économique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marché de la VOD, clients et fournisseurs,...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freins au développement de Netflix</a:t>
            </a:r>
            <a:endParaRPr/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Printemps 2021, la valeur de l’action Netflix diminue continuellement jusqu’à moins de 500 000 dollars</a:t>
            </a:r>
            <a:endParaRPr/>
          </a:p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Des concurrents de taille émergent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Amazon Prime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Apple TV+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Disney 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Paramount +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Confinements :</a:t>
            </a:r>
            <a:br>
              <a:rPr lang="fr"/>
            </a:b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Les tournages sont annulés, l’offre diminue.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 demande augmente. Les demandeurs se tournent vers d’autres offreurs.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Financer les investissements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2017, Netflix dépense 7 milliards de dollars en contenu</a:t>
            </a:r>
            <a:endParaRPr/>
          </a:p>
        </p:txBody>
      </p:sp>
      <p:sp>
        <p:nvSpPr>
          <p:cNvPr id="177" name="Google Shape;177;p23"/>
          <p:cNvSpPr txBox="1"/>
          <p:nvPr>
            <p:ph idx="2" type="body"/>
          </p:nvPr>
        </p:nvSpPr>
        <p:spPr>
          <a:xfrm>
            <a:off x="5028750" y="1257300"/>
            <a:ext cx="3576900" cy="26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actionnaires individuels 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Bernard Arnault en France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Reed Hastings, pdg de Netflix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banques 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Vanguard Group (société de fonds d’investissement)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Blackrock (gestion des actions)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externalités de l’activité de Netflix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1704725"/>
            <a:ext cx="39999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Création d’emploi par milliers, notamment dans l’industrie informatique</a:t>
            </a:r>
            <a:br>
              <a:rPr lang="f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Enrichissement culturel (Festival de Cannes,...)</a:t>
            </a:r>
            <a:br>
              <a:rPr lang="f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Plateforme de lancement pour de jeunes cinéastes</a:t>
            </a:r>
            <a:endParaRPr/>
          </a:p>
        </p:txBody>
      </p:sp>
      <p:sp>
        <p:nvSpPr>
          <p:cNvPr id="184" name="Google Shape;184;p24"/>
          <p:cNvSpPr txBox="1"/>
          <p:nvPr>
            <p:ph idx="2" type="body"/>
          </p:nvPr>
        </p:nvSpPr>
        <p:spPr>
          <a:xfrm>
            <a:off x="4832400" y="1704725"/>
            <a:ext cx="39999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Dérive des droits d'auteur et des droits de distribution : Les contrats de licence peuvent causer des conflits de droits d'auteur et de distribution.</a:t>
            </a:r>
            <a:br>
              <a:rPr lang="f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Besoins en ressources matérielles continuellement grandissants</a:t>
            </a:r>
            <a:br>
              <a:rPr lang="f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Récupération de l’audience de la télévision</a:t>
            </a:r>
            <a:br>
              <a:rPr lang="f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Récupération de l’audience des salles de cinémas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311700" y="1135925"/>
            <a:ext cx="3547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p</a:t>
            </a:r>
            <a:r>
              <a:rPr b="1" lang="fr" sz="2100">
                <a:solidFill>
                  <a:schemeClr val="dk1"/>
                </a:solidFill>
              </a:rPr>
              <a:t>ositives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285100" y="1135925"/>
            <a:ext cx="3547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négatives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Vidéo à la demande, le média est constamment consultable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665375"/>
            <a:ext cx="1008600" cy="565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dk1"/>
                </a:solidFill>
              </a:rPr>
              <a:t>VOD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Marché ?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se recontrent l’offre et la demande, les vendeurs et les acheteurs.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749350" y="68975"/>
            <a:ext cx="4276200" cy="49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 	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fr"/>
              <a:t>		</a:t>
            </a:r>
            <a:br>
              <a:rPr lang="fr"/>
            </a:br>
            <a:r>
              <a:rPr lang="fr"/>
              <a:t>Les quantités totales offertes sur le marché font l’offre.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fr"/>
              <a:t>		</a:t>
            </a:r>
            <a:br>
              <a:rPr lang="fr"/>
            </a:br>
            <a:r>
              <a:rPr lang="fr"/>
              <a:t>Les quantités demandées font la demande.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fr"/>
              <a:t>		</a:t>
            </a:r>
            <a:br>
              <a:rPr lang="fr"/>
            </a:br>
            <a:r>
              <a:rPr lang="fr"/>
              <a:t>On compte trois types de marchés :</a:t>
            </a:r>
            <a:br>
              <a:rPr lang="fr"/>
            </a:br>
            <a:r>
              <a:rPr lang="fr"/>
              <a:t> 	</a:t>
            </a:r>
            <a:r>
              <a:rPr lang="fr"/>
              <a:t>	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fr"/>
              <a:t>	</a:t>
            </a:r>
            <a:r>
              <a:rPr lang="fr"/>
              <a:t>		</a:t>
            </a:r>
            <a:br>
              <a:rPr lang="fr"/>
            </a:br>
            <a:r>
              <a:rPr lang="fr"/>
              <a:t>le marché des biens et des services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fr"/>
              <a:t>		</a:t>
            </a:r>
            <a:br>
              <a:rPr lang="fr"/>
            </a:br>
            <a:r>
              <a:rPr lang="fr"/>
              <a:t>le marché du travail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br>
              <a:rPr lang="fr"/>
            </a:br>
            <a:r>
              <a:rPr lang="fr"/>
              <a:t>le marché des capitaux (financier), qui désigne les 			rencontres entre offreurs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Netflix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chiffres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sz="1500"/>
              <a:t>4.5 milliards de dollars de bénéfices en 2022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204 millions d’utilisateurs en 2020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12 800 employés en 2022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barrières à l’entrée de la VOD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85" name="Google Shape;85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Visibilité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8" name="Google Shape;88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268900" y="316525"/>
            <a:ext cx="21759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La plateforme doit se faire connaître du public avec un catalogue alléchant. Netflix, premier sur le marché, a longtemps profité de son monopole.</a:t>
            </a:r>
            <a:endParaRPr sz="1600"/>
          </a:p>
        </p:txBody>
      </p:sp>
      <p:sp>
        <p:nvSpPr>
          <p:cNvPr descr="Background pointer shape in timeline graphic" id="91" name="Google Shape;91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Concurrence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94" name="Google Shape;94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1441250" y="3664625"/>
            <a:ext cx="27330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L’offre doit être suffisamment différenciée par rapport aux concurrents multimillionnaires (Apple, Amazon, Disney,...). Depuis leur arrivée, Netflix stratégise par des contrats d’exclusivité.</a:t>
            </a:r>
            <a:endParaRPr sz="1600"/>
          </a:p>
        </p:txBody>
      </p:sp>
      <p:sp>
        <p:nvSpPr>
          <p:cNvPr descr="Background pointer shape in timeline graphic" id="97" name="Google Shape;97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Coût matériel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0" name="Google Shape;100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3233700" y="190679"/>
            <a:ext cx="23706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Le matériel de la plateforme doit être plus performant pour satisfaire la demande grandissante. Netflix paye 27,78 millions de dollars à Amazon pour son infrastructure matérielle.</a:t>
            </a:r>
            <a:endParaRPr sz="1600"/>
          </a:p>
        </p:txBody>
      </p:sp>
      <p:sp>
        <p:nvSpPr>
          <p:cNvPr descr="Background pointer shape in timeline graphic" id="103" name="Google Shape;103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Coût logiciel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6" name="Google Shape;106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4856650" y="3610425"/>
            <a:ext cx="26211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Plus la plateforme offre, plus elle a de produits à pirater. Plus elle gagne de clients, plus il y a de données à pirater.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Netflix a développé en 2019 ses propres logiciels de cybersécurité.</a:t>
            </a:r>
            <a:endParaRPr sz="1600"/>
          </a:p>
        </p:txBody>
      </p:sp>
      <p:sp>
        <p:nvSpPr>
          <p:cNvPr descr="Background pointer shape in timeline graphic" id="109" name="Google Shape;109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Stabilité financière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2" name="Google Shape;11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6390075" y="69250"/>
            <a:ext cx="2621100" cy="1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fr" sz="1200"/>
              <a:t>Ces dépenses entraînent des dettes que les intérêts augmentent continuellement tant qu’elles ne sont pas payées. Aujourd’hui, Netflix est endetté de 13,5 milliards de dollars envers Vanguard.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0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offreurs, demandeurs et relations</a:t>
            </a:r>
            <a:endParaRPr/>
          </a:p>
        </p:txBody>
      </p:sp>
      <p:grpSp>
        <p:nvGrpSpPr>
          <p:cNvPr id="120" name="Google Shape;120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1" name="Google Shape;121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Fournisseurs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Comcast (DreamWorks,...)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Amazon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Gaumont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Lionsgate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Offreurs (et concurrents)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Netflix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Amazon Prime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Apple TV+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Paramount 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Disney 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…</a:t>
            </a:r>
            <a:endParaRPr sz="1600"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1" name="Google Shape;131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Demandeurs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Grand public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Cinémas</a:t>
            </a:r>
            <a:endParaRPr sz="1600"/>
          </a:p>
        </p:txBody>
      </p:sp>
      <p:sp>
        <p:nvSpPr>
          <p:cNvPr id="135" name="Google Shape;135;p19"/>
          <p:cNvSpPr/>
          <p:nvPr/>
        </p:nvSpPr>
        <p:spPr>
          <a:xfrm flipH="1" rot="-5397074">
            <a:off x="2992340" y="-1446325"/>
            <a:ext cx="352500" cy="5714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750975" y="869675"/>
            <a:ext cx="299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Relation de coopération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 flipH="1" rot="2626">
            <a:off x="5482675" y="1948997"/>
            <a:ext cx="392700" cy="17124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609725" y="3625475"/>
            <a:ext cx="1562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Relation de concurrence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234450" y="783275"/>
            <a:ext cx="86751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Netflix utilise sa position dominante pour obtenir des contrats exclusifs. Depuis, des studios ont lancé leur propre plateforme, ainsi que d’autres concurrents financièrement égaux, voire avantagés comparé à Netflix.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2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L'ambiguïté</a:t>
            </a:r>
            <a:r>
              <a:rPr lang="fr"/>
              <a:t> des relations de Netflix</a:t>
            </a:r>
            <a:endParaRPr/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39425" y="14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{83BBE9FE-AAD6-46DD-9528-04F3440599CB}</a:tableStyleId>
              </a:tblPr>
              <a:tblGrid>
                <a:gridCol w="2125825"/>
                <a:gridCol w="2125825"/>
                <a:gridCol w="2125825"/>
              </a:tblGrid>
              <a:tr h="47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Entreprise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Plateforme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Relation avec Netflix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660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Lionsgate Inc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Lionsgate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coopération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Lionsgate 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concurrence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Amazon Prime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concurrence mais contenu partagé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5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Paramount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Paramount Pictures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Coopération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Paramount 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Concurrence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0"/>
          <p:cNvSpPr/>
          <p:nvPr/>
        </p:nvSpPr>
        <p:spPr>
          <a:xfrm>
            <a:off x="6416900" y="2559475"/>
            <a:ext cx="1761600" cy="6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les pays où Netflix a éclipsé Lionsgate +.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flipH="1" rot="10800000">
            <a:off x="6416900" y="3162900"/>
            <a:ext cx="1761600" cy="7095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416900" y="3097375"/>
            <a:ext cx="17121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Netflix utilise les services web d’Amazon (AWS)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416900" y="1899050"/>
            <a:ext cx="1761600" cy="660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Netflix diffuse des films de Lionsgate,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Évolutions</a:t>
            </a:r>
            <a:r>
              <a:rPr lang="fr"/>
              <a:t> du marché de la VOD en suivant Netflix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432350" y="1339975"/>
            <a:ext cx="2390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2490">
                <a:solidFill>
                  <a:schemeClr val="lt1"/>
                </a:solidFill>
              </a:rPr>
              <a:t>1997</a:t>
            </a:r>
            <a:endParaRPr sz="2490"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DVD</a:t>
            </a:r>
            <a:endParaRPr b="1" sz="16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fr" sz="1600"/>
              <a:t>Netflix était au départ un service de location de DVD à la demande, livrés par courrier.</a:t>
            </a:r>
            <a:endParaRPr sz="1600"/>
          </a:p>
        </p:txBody>
      </p:sp>
      <p:sp>
        <p:nvSpPr>
          <p:cNvPr id="158" name="Google Shape;158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2481">
                <a:solidFill>
                  <a:schemeClr val="lt1"/>
                </a:solidFill>
              </a:rPr>
              <a:t>2000</a:t>
            </a:r>
            <a:endParaRPr sz="2481"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Internet</a:t>
            </a:r>
            <a:endParaRPr b="1" sz="16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fr" sz="1600"/>
              <a:t>Netflix cesse la location de DVD et monte sa plateforme en ligne. Désormais, le système de location est abandonné pour le système d’abonnement.</a:t>
            </a:r>
            <a:endParaRPr sz="1600"/>
          </a:p>
        </p:txBody>
      </p:sp>
      <p:sp>
        <p:nvSpPr>
          <p:cNvPr id="161" name="Google Shape;161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2490">
                <a:solidFill>
                  <a:schemeClr val="lt1"/>
                </a:solidFill>
              </a:rPr>
              <a:t>2013</a:t>
            </a:r>
            <a:endParaRPr sz="2490"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Offreur exclusif</a:t>
            </a:r>
            <a:endParaRPr b="1" sz="16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fr" sz="1600"/>
              <a:t>Netflix est offreur exclusif de la série House of Cards. Depuis le succès de la série, Netflix ne passe presque plus que des contrats exclusifs et produit ses propres exclusivités.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