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358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13/02/2021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13/02/2021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13/02/2021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13/02/2021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13/02/2021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13/02/2021</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3426461554"/>
              </p:ext>
            </p:extLst>
          </p:nvPr>
        </p:nvGraphicFramePr>
        <p:xfrm>
          <a:off x="818147" y="665380"/>
          <a:ext cx="23509706" cy="35637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4000" dirty="0"/>
                        <a:t>Computer Vision</a:t>
                      </a:r>
                      <a:endParaRPr lang="en-GB" sz="4000" dirty="0"/>
                    </a:p>
                  </a:txBody>
                  <a:tcPr anchor="ctr">
                    <a:solidFill>
                      <a:schemeClr val="accent1"/>
                    </a:solidFill>
                  </a:tcPr>
                </a:tc>
                <a:tc rowSpan="2">
                  <a:txBody>
                    <a:bodyPr/>
                    <a:lstStyle/>
                    <a:p>
                      <a:pPr algn="ctr"/>
                      <a:r>
                        <a:rPr lang="en-US" sz="7600" dirty="0"/>
                        <a:t>Juggling Lady</a:t>
                      </a:r>
                      <a:endParaRPr lang="he-IL" sz="7600" dirty="0"/>
                    </a:p>
                    <a:p>
                      <a:pPr algn="ctr"/>
                      <a:r>
                        <a:rPr lang="en-US" sz="5400" dirty="0"/>
                        <a:t>Lior Kricheli And Gabi Omer</a:t>
                      </a:r>
                      <a:endParaRPr lang="he-IL" sz="5400" dirty="0"/>
                    </a:p>
                    <a:p>
                      <a:pPr algn="ctr"/>
                      <a:r>
                        <a:rPr lang="he-IL" sz="4000" b="1" kern="1200" dirty="0">
                          <a:solidFill>
                            <a:schemeClr val="lt1"/>
                          </a:solidFill>
                          <a:latin typeface="+mn-lt"/>
                          <a:ea typeface="+mn-ea"/>
                          <a:cs typeface="+mn-cs"/>
                        </a:rPr>
                        <a:t>2021-2020</a:t>
                      </a:r>
                      <a:r>
                        <a:rPr lang="en-GB" sz="4000" b="1" kern="1200" dirty="0">
                          <a:solidFill>
                            <a:schemeClr val="lt1"/>
                          </a:solidFill>
                          <a:latin typeface="+mn-lt"/>
                          <a:ea typeface="+mn-ea"/>
                          <a:cs typeface="+mn-cs"/>
                        </a:rPr>
                        <a:t>, </a:t>
                      </a:r>
                      <a:r>
                        <a:rPr lang="en-US" sz="4000" b="1" kern="1200" dirty="0">
                          <a:solidFill>
                            <a:schemeClr val="lt1"/>
                          </a:solidFill>
                          <a:latin typeface="+mn-lt"/>
                          <a:ea typeface="+mn-ea"/>
                          <a:cs typeface="+mn-cs"/>
                        </a:rPr>
                        <a:t>Semester A </a:t>
                      </a:r>
                      <a:r>
                        <a:rPr lang="en-GB" sz="4000" b="1" kern="1200" dirty="0">
                          <a:solidFill>
                            <a:schemeClr val="lt1"/>
                          </a:solidFill>
                          <a:latin typeface="+mn-lt"/>
                          <a:ea typeface="+mn-ea"/>
                          <a:cs typeface="+mn-cs"/>
                        </a:rPr>
                        <a:t>–</a:t>
                      </a:r>
                      <a:r>
                        <a:rPr lang="he-IL" sz="4000" b="1" kern="1200" dirty="0">
                          <a:solidFill>
                            <a:schemeClr val="lt1"/>
                          </a:solidFill>
                          <a:latin typeface="+mn-lt"/>
                          <a:ea typeface="+mn-ea"/>
                          <a:cs typeface="+mn-cs"/>
                        </a:rPr>
                        <a:t> </a:t>
                      </a:r>
                      <a:r>
                        <a:rPr lang="he-IL" sz="4000" b="1" kern="1200" dirty="0" err="1">
                          <a:solidFill>
                            <a:schemeClr val="lt1"/>
                          </a:solidFill>
                          <a:latin typeface="+mn-lt"/>
                          <a:ea typeface="+mn-ea"/>
                          <a:cs typeface="+mn-cs"/>
                        </a:rPr>
                        <a:t>תשפ''א</a:t>
                      </a:r>
                      <a:r>
                        <a:rPr lang="he-IL" sz="4000" b="1" kern="1200" dirty="0">
                          <a:solidFill>
                            <a:schemeClr val="lt1"/>
                          </a:solidFill>
                          <a:latin typeface="+mn-lt"/>
                          <a:ea typeface="+mn-ea"/>
                          <a:cs typeface="+mn-cs"/>
                        </a:rPr>
                        <a:t>, סמסטר א</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chemeClr val="accent1"/>
                    </a:solidFill>
                  </a:tcPr>
                </a:tc>
                <a:tc rowSpan="2">
                  <a:txBody>
                    <a:bodyPr/>
                    <a:lstStyle/>
                    <a:p>
                      <a:endParaRPr lang="en-GB" dirty="0"/>
                    </a:p>
                  </a:txBody>
                  <a:tcPr>
                    <a:solidFill>
                      <a:schemeClr val="accent1"/>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400" b="1" dirty="0">
                          <a:solidFill>
                            <a:schemeClr val="bg1"/>
                          </a:solidFill>
                        </a:rPr>
                        <a:t>Dr. Jonathan Rubin</a:t>
                      </a:r>
                      <a:endParaRPr lang="en-GB" sz="5400" b="1" dirty="0">
                        <a:solidFill>
                          <a:schemeClr val="bg1"/>
                        </a:solidFill>
                      </a:endParaRPr>
                    </a:p>
                  </a:txBody>
                  <a:tcPr anchor="ctr">
                    <a:solidFill>
                      <a:schemeClr val="accent1"/>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5199" y="1039565"/>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chemeClr val="accent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08B97E8D-8EAC-4A73-A1C8-30FEEE629843}"/>
              </a:ext>
            </a:extLst>
          </p:cNvPr>
          <p:cNvSpPr txBox="1"/>
          <p:nvPr/>
        </p:nvSpPr>
        <p:spPr>
          <a:xfrm>
            <a:off x="-19192728" y="0"/>
            <a:ext cx="19659601" cy="14496276"/>
          </a:xfrm>
          <a:prstGeom prst="rect">
            <a:avLst/>
          </a:prstGeom>
          <a:solidFill>
            <a:schemeClr val="bg1">
              <a:lumMod val="85000"/>
            </a:schemeClr>
          </a:solidFill>
        </p:spPr>
        <p:txBody>
          <a:bodyPr wrap="square" rtlCol="0">
            <a:spAutoFit/>
          </a:bodyPr>
          <a:lstStyle/>
          <a:p>
            <a:pPr marL="914400" indent="-914400">
              <a:buFont typeface="+mj-lt"/>
              <a:buAutoNum type="arabicPeriod"/>
            </a:pPr>
            <a:r>
              <a:rPr lang="en-US" sz="3600" dirty="0"/>
              <a:t>You are not allowed to change poster size B1 (70x100 cm).</a:t>
            </a:r>
          </a:p>
          <a:p>
            <a:pPr marL="914400" indent="-914400">
              <a:buFont typeface="+mj-lt"/>
              <a:buAutoNum type="arabicPeriod"/>
            </a:pPr>
            <a:r>
              <a:rPr lang="en-US" sz="3600" dirty="0"/>
              <a:t>You are not allowed to change the header section format.</a:t>
            </a:r>
          </a:p>
          <a:p>
            <a:pPr marL="914400" indent="-914400">
              <a:buFont typeface="+mj-lt"/>
              <a:buAutoNum type="arabicPeriod"/>
            </a:pPr>
            <a:r>
              <a:rPr lang="en-US" sz="3600" dirty="0"/>
              <a:t>The poster can be made in any of the two languages - Hebrew / English</a:t>
            </a:r>
          </a:p>
          <a:p>
            <a:pPr marL="914400" indent="-914400">
              <a:buFont typeface="+mj-lt"/>
              <a:buAutoNum type="arabicPeriod"/>
            </a:pPr>
            <a:r>
              <a:rPr lang="en-US" sz="3600" dirty="0"/>
              <a:t>Project name size should be between 74-78.</a:t>
            </a:r>
          </a:p>
          <a:p>
            <a:pPr marL="914400" indent="-914400">
              <a:buFont typeface="+mj-lt"/>
              <a:buAutoNum type="arabicPeriod"/>
            </a:pPr>
            <a:r>
              <a:rPr lang="en-US" sz="3600" dirty="0"/>
              <a:t>Section titles should have size between 52-56.</a:t>
            </a:r>
            <a:endParaRPr lang="he-IL" sz="3600" dirty="0"/>
          </a:p>
          <a:p>
            <a:pPr marL="914400" indent="-914400">
              <a:buFont typeface="+mj-lt"/>
              <a:buAutoNum type="arabicPeriod"/>
            </a:pPr>
            <a:r>
              <a:rPr lang="en-US" sz="3600" dirty="0"/>
              <a:t>Year of study and semester of project execution</a:t>
            </a:r>
            <a:r>
              <a:rPr lang="he-IL" sz="3600" dirty="0"/>
              <a:t> </a:t>
            </a:r>
            <a:r>
              <a:rPr lang="en-US" sz="3600" dirty="0"/>
              <a:t>have size between 38-42.</a:t>
            </a:r>
          </a:p>
          <a:p>
            <a:pPr marL="914400" indent="-914400">
              <a:buFont typeface="+mj-lt"/>
              <a:buAutoNum type="arabicPeriod"/>
            </a:pPr>
            <a:r>
              <a:rPr lang="en-US" sz="3600" dirty="0"/>
              <a:t>Lecturer name and participants names should have size between 52-56.</a:t>
            </a:r>
            <a:endParaRPr lang="he-IL" sz="3600" dirty="0"/>
          </a:p>
          <a:p>
            <a:pPr marL="914400" indent="-914400">
              <a:buFont typeface="+mj-lt"/>
              <a:buAutoNum type="arabicPeriod"/>
            </a:pPr>
            <a:r>
              <a:rPr lang="en-US" sz="3600" dirty="0"/>
              <a:t>Course name should have size between 38-42.</a:t>
            </a:r>
          </a:p>
          <a:p>
            <a:pPr marL="914400" indent="-914400">
              <a:buFont typeface="+mj-lt"/>
              <a:buAutoNum type="arabicPeriod"/>
            </a:pPr>
            <a:r>
              <a:rPr lang="en-US" sz="3600" dirty="0"/>
              <a:t>Body texts of the poster should have size between 32-38.</a:t>
            </a:r>
          </a:p>
          <a:p>
            <a:pPr marL="914400" indent="-914400">
              <a:buFont typeface="+mj-lt"/>
              <a:buAutoNum type="arabicPeriod"/>
            </a:pPr>
            <a:r>
              <a:rPr lang="en-US" sz="3600" dirty="0"/>
              <a:t>Replace the current text in the header with correct information.</a:t>
            </a:r>
          </a:p>
          <a:p>
            <a:pPr marL="914400" indent="-914400">
              <a:buFont typeface="+mj-lt"/>
              <a:buAutoNum type="arabicPeriod"/>
            </a:pPr>
            <a:r>
              <a:rPr lang="en-US" sz="3600" dirty="0"/>
              <a:t>Student  may change the colors, fonts and font sizes of the header within the restrictions as long as header size and format stay unchanged.</a:t>
            </a:r>
          </a:p>
          <a:p>
            <a:pPr marL="914400" indent="-914400">
              <a:buFont typeface="+mj-lt"/>
              <a:buAutoNum type="arabicPeriod"/>
            </a:pPr>
            <a:r>
              <a:rPr lang="en-US" sz="3600" dirty="0"/>
              <a:t>Student may design the poster's </a:t>
            </a:r>
            <a:r>
              <a:rPr lang="en-US" dirty="0"/>
              <a:t> </a:t>
            </a:r>
            <a:r>
              <a:rPr lang="en-US" sz="3600" dirty="0"/>
              <a:t>body section as you please but under these constrains:</a:t>
            </a:r>
          </a:p>
          <a:p>
            <a:pPr marL="1371600" lvl="1" indent="-914400">
              <a:buFont typeface="+mj-lt"/>
              <a:buAutoNum type="alphaLcParenR"/>
            </a:pPr>
            <a:r>
              <a:rPr lang="en-US" sz="3600" dirty="0"/>
              <a:t>Body must include the following sections in this exact order:</a:t>
            </a:r>
          </a:p>
          <a:p>
            <a:pPr marL="1828800" lvl="2" indent="-914400">
              <a:buFont typeface="Arial" panose="020B0604020202020204" pitchFamily="34" charset="0"/>
              <a:buChar char="•"/>
            </a:pPr>
            <a:r>
              <a:rPr lang="en-US" sz="3600" dirty="0"/>
              <a:t>Introduction – overview of the project.</a:t>
            </a:r>
          </a:p>
          <a:p>
            <a:pPr marL="1828800" lvl="2" indent="-914400">
              <a:buFont typeface="Arial" panose="020B0604020202020204" pitchFamily="34" charset="0"/>
              <a:buChar char="•"/>
            </a:pPr>
            <a:r>
              <a:rPr lang="en-US" sz="3600" dirty="0"/>
              <a:t>&lt;Read part (b)&gt;</a:t>
            </a:r>
          </a:p>
          <a:p>
            <a:pPr marL="1828800" lvl="2" indent="-914400">
              <a:buFont typeface="Arial" panose="020B0604020202020204" pitchFamily="34" charset="0"/>
              <a:buChar char="•"/>
            </a:pPr>
            <a:r>
              <a:rPr lang="en-US" sz="3600" dirty="0"/>
              <a:t>Conclusions – achieved goals, received results and their comparison to the defined targets of project as set at its beginning.</a:t>
            </a:r>
          </a:p>
          <a:p>
            <a:pPr marL="1828800" lvl="2" indent="-914400">
              <a:buFont typeface="Arial" panose="020B0604020202020204" pitchFamily="34" charset="0"/>
              <a:buChar char="•"/>
            </a:pPr>
            <a:r>
              <a:rPr lang="en-US" sz="3600" dirty="0"/>
              <a:t>Discussions – vision of further development of the project, QR code to the video and source codes of the project (if applicable).</a:t>
            </a:r>
          </a:p>
          <a:p>
            <a:pPr marL="1371600" lvl="1" indent="-914400">
              <a:buFont typeface="+mj-lt"/>
              <a:buAutoNum type="alphaLcParenR"/>
            </a:pPr>
            <a:r>
              <a:rPr lang="en-US" sz="3600" dirty="0"/>
              <a:t>In (a), the blank paragraph is where you add your own section/s. You must add at least one section and you cannot add more than two sections.</a:t>
            </a:r>
          </a:p>
          <a:p>
            <a:pPr marL="914400" indent="-914400">
              <a:buFont typeface="+mj-lt"/>
              <a:buAutoNum type="arabicPeriod"/>
            </a:pPr>
            <a:r>
              <a:rPr lang="en-US" sz="3600" dirty="0"/>
              <a:t>When you submit the poster, do so in two files: PowerPoint presentation (this file) and PDF file.</a:t>
            </a:r>
          </a:p>
          <a:p>
            <a:pPr marL="914400" indent="-914400">
              <a:buFont typeface="+mj-lt"/>
              <a:buAutoNum type="arabicPeriod"/>
            </a:pPr>
            <a:r>
              <a:rPr lang="en-US" sz="3600" dirty="0"/>
              <a:t>Any images, graphs or charts included in the poster, must have high resolution, sharp markings and texts.</a:t>
            </a:r>
          </a:p>
          <a:p>
            <a:pPr marL="914400" indent="-914400">
              <a:buFont typeface="+mj-lt"/>
              <a:buAutoNum type="arabicPeriod"/>
            </a:pPr>
            <a:r>
              <a:rPr lang="en-US" sz="3600" dirty="0"/>
              <a:t>This poster template is in accordance with written above limitations.</a:t>
            </a:r>
          </a:p>
        </p:txBody>
      </p:sp>
      <p:sp>
        <p:nvSpPr>
          <p:cNvPr id="2" name="תיבת טקסט 1">
            <a:extLst>
              <a:ext uri="{FF2B5EF4-FFF2-40B4-BE49-F238E27FC236}">
                <a16:creationId xmlns:a16="http://schemas.microsoft.com/office/drawing/2014/main" id="{170892B6-870C-47E6-8B2C-8BC9636F5EE9}"/>
              </a:ext>
            </a:extLst>
          </p:cNvPr>
          <p:cNvSpPr txBox="1"/>
          <p:nvPr/>
        </p:nvSpPr>
        <p:spPr>
          <a:xfrm>
            <a:off x="2449285" y="17487900"/>
            <a:ext cx="914400" cy="914400"/>
          </a:xfrm>
          <a:prstGeom prst="rect">
            <a:avLst/>
          </a:prstGeom>
          <a:noFill/>
        </p:spPr>
        <p:txBody>
          <a:bodyPr wrap="square" rtlCol="1">
            <a:spAutoFit/>
          </a:bodyPr>
          <a:lstStyle/>
          <a:p>
            <a:endParaRPr lang="he-IL" dirty="0"/>
          </a:p>
        </p:txBody>
      </p:sp>
      <p:sp>
        <p:nvSpPr>
          <p:cNvPr id="7" name="תיבת טקסט 6">
            <a:extLst>
              <a:ext uri="{FF2B5EF4-FFF2-40B4-BE49-F238E27FC236}">
                <a16:creationId xmlns:a16="http://schemas.microsoft.com/office/drawing/2014/main" id="{C9FE12FD-5FC7-4983-8304-8D9799C39311}"/>
              </a:ext>
            </a:extLst>
          </p:cNvPr>
          <p:cNvSpPr txBox="1"/>
          <p:nvPr/>
        </p:nvSpPr>
        <p:spPr>
          <a:xfrm>
            <a:off x="13191767" y="7613712"/>
            <a:ext cx="10835989" cy="5155257"/>
          </a:xfrm>
          <a:prstGeom prst="rect">
            <a:avLst/>
          </a:prstGeom>
          <a:solidFill>
            <a:schemeClr val="bg1"/>
          </a:solidFill>
        </p:spPr>
        <p:txBody>
          <a:bodyPr wrap="square" rtlCol="1" anchor="t">
            <a:spAutoFit/>
          </a:bodyPr>
          <a:lstStyle/>
          <a:p>
            <a:pPr lvl="5" algn="r" rtl="1"/>
            <a:endParaRPr lang="he-IL" sz="3500" dirty="0"/>
          </a:p>
          <a:p>
            <a:pPr algn="r" rtl="1"/>
            <a:r>
              <a:rPr lang="he-IL" sz="3500" dirty="0"/>
              <a:t> </a:t>
            </a:r>
            <a:r>
              <a:rPr lang="he-IL" sz="3700" u="sng" dirty="0"/>
              <a:t>סביבת עבודה:</a:t>
            </a:r>
            <a:r>
              <a:rPr lang="en-US" sz="3700" dirty="0"/>
              <a:t>Jupyter Notebook </a:t>
            </a:r>
          </a:p>
          <a:p>
            <a:pPr algn="r" rtl="1"/>
            <a:r>
              <a:rPr lang="he-IL" sz="3700" dirty="0"/>
              <a:t> </a:t>
            </a:r>
            <a:r>
              <a:rPr lang="he-IL" sz="3700" u="sng" dirty="0"/>
              <a:t>שפת תכנות : </a:t>
            </a:r>
            <a:r>
              <a:rPr lang="en-US" sz="3700" dirty="0"/>
              <a:t>Python 3.7</a:t>
            </a:r>
            <a:endParaRPr lang="he-IL" sz="3700" u="sng" dirty="0"/>
          </a:p>
          <a:p>
            <a:pPr algn="r" rtl="1"/>
            <a:r>
              <a:rPr lang="he-IL" sz="3700" dirty="0"/>
              <a:t> </a:t>
            </a:r>
            <a:r>
              <a:rPr lang="he-IL" sz="3700" u="sng" dirty="0"/>
              <a:t>ספריות: </a:t>
            </a:r>
            <a:r>
              <a:rPr lang="en-US" sz="3700" dirty="0"/>
              <a:t>openCV,  numpy,  matplotlib, math</a:t>
            </a:r>
            <a:endParaRPr lang="he-IL" sz="3700" dirty="0"/>
          </a:p>
          <a:p>
            <a:pPr algn="r"/>
            <a:r>
              <a:rPr lang="he-IL" sz="3700" dirty="0"/>
              <a:t> </a:t>
            </a:r>
            <a:r>
              <a:rPr lang="he-IL" sz="3700" u="sng" dirty="0"/>
              <a:t>מטרת הפרויקט: </a:t>
            </a:r>
          </a:p>
          <a:p>
            <a:pPr algn="r" rtl="1"/>
            <a:r>
              <a:rPr lang="he-IL" sz="3700" dirty="0"/>
              <a:t> מעקב אחר כדורים וסימון המהירות לאורך הסרטון וחישוב  מרחק בין כל כדור וכדור בכל שלב, ומעקב אחר כמות הפעמים  שהכדורים חרגו מהגבול שהוגדר.</a:t>
            </a:r>
          </a:p>
          <a:p>
            <a:pPr algn="r" rtl="1"/>
            <a:r>
              <a:rPr lang="he-IL" sz="3500" u="sng" dirty="0"/>
              <a:t>‎‎‏‪</a:t>
            </a:r>
            <a:endParaRPr lang="he-IL" sz="3500" dirty="0"/>
          </a:p>
        </p:txBody>
      </p:sp>
      <p:sp>
        <p:nvSpPr>
          <p:cNvPr id="6" name="תיבת טקסט 5">
            <a:extLst>
              <a:ext uri="{FF2B5EF4-FFF2-40B4-BE49-F238E27FC236}">
                <a16:creationId xmlns:a16="http://schemas.microsoft.com/office/drawing/2014/main" id="{A2E90C44-2BD1-4700-B759-3FCB5B682C8A}"/>
              </a:ext>
            </a:extLst>
          </p:cNvPr>
          <p:cNvSpPr txBox="1"/>
          <p:nvPr/>
        </p:nvSpPr>
        <p:spPr>
          <a:xfrm>
            <a:off x="13763267" y="6817184"/>
            <a:ext cx="9993085" cy="1231106"/>
          </a:xfrm>
          <a:custGeom>
            <a:avLst/>
            <a:gdLst>
              <a:gd name="connsiteX0" fmla="*/ 0 w 9993085"/>
              <a:gd name="connsiteY0" fmla="*/ 0 h 1231106"/>
              <a:gd name="connsiteX1" fmla="*/ 466344 w 9993085"/>
              <a:gd name="connsiteY1" fmla="*/ 0 h 1231106"/>
              <a:gd name="connsiteX2" fmla="*/ 1332411 w 9993085"/>
              <a:gd name="connsiteY2" fmla="*/ 0 h 1231106"/>
              <a:gd name="connsiteX3" fmla="*/ 1898686 w 9993085"/>
              <a:gd name="connsiteY3" fmla="*/ 0 h 1231106"/>
              <a:gd name="connsiteX4" fmla="*/ 2265099 w 9993085"/>
              <a:gd name="connsiteY4" fmla="*/ 0 h 1231106"/>
              <a:gd name="connsiteX5" fmla="*/ 3031236 w 9993085"/>
              <a:gd name="connsiteY5" fmla="*/ 0 h 1231106"/>
              <a:gd name="connsiteX6" fmla="*/ 3397649 w 9993085"/>
              <a:gd name="connsiteY6" fmla="*/ 0 h 1231106"/>
              <a:gd name="connsiteX7" fmla="*/ 3963924 w 9993085"/>
              <a:gd name="connsiteY7" fmla="*/ 0 h 1231106"/>
              <a:gd name="connsiteX8" fmla="*/ 4530199 w 9993085"/>
              <a:gd name="connsiteY8" fmla="*/ 0 h 1231106"/>
              <a:gd name="connsiteX9" fmla="*/ 5296335 w 9993085"/>
              <a:gd name="connsiteY9" fmla="*/ 0 h 1231106"/>
              <a:gd name="connsiteX10" fmla="*/ 6162402 w 9993085"/>
              <a:gd name="connsiteY10" fmla="*/ 0 h 1231106"/>
              <a:gd name="connsiteX11" fmla="*/ 6728677 w 9993085"/>
              <a:gd name="connsiteY11" fmla="*/ 0 h 1231106"/>
              <a:gd name="connsiteX12" fmla="*/ 7195021 w 9993085"/>
              <a:gd name="connsiteY12" fmla="*/ 0 h 1231106"/>
              <a:gd name="connsiteX13" fmla="*/ 7961158 w 9993085"/>
              <a:gd name="connsiteY13" fmla="*/ 0 h 1231106"/>
              <a:gd name="connsiteX14" fmla="*/ 8427502 w 9993085"/>
              <a:gd name="connsiteY14" fmla="*/ 0 h 1231106"/>
              <a:gd name="connsiteX15" fmla="*/ 9193638 w 9993085"/>
              <a:gd name="connsiteY15" fmla="*/ 0 h 1231106"/>
              <a:gd name="connsiteX16" fmla="*/ 9993085 w 9993085"/>
              <a:gd name="connsiteY16" fmla="*/ 0 h 1231106"/>
              <a:gd name="connsiteX17" fmla="*/ 9993085 w 9993085"/>
              <a:gd name="connsiteY17" fmla="*/ 640175 h 1231106"/>
              <a:gd name="connsiteX18" fmla="*/ 9993085 w 9993085"/>
              <a:gd name="connsiteY18" fmla="*/ 1231106 h 1231106"/>
              <a:gd name="connsiteX19" fmla="*/ 9626672 w 9993085"/>
              <a:gd name="connsiteY19" fmla="*/ 1231106 h 1231106"/>
              <a:gd name="connsiteX20" fmla="*/ 8960466 w 9993085"/>
              <a:gd name="connsiteY20" fmla="*/ 1231106 h 1231106"/>
              <a:gd name="connsiteX21" fmla="*/ 8194330 w 9993085"/>
              <a:gd name="connsiteY21" fmla="*/ 1231106 h 1231106"/>
              <a:gd name="connsiteX22" fmla="*/ 7428193 w 9993085"/>
              <a:gd name="connsiteY22" fmla="*/ 1231106 h 1231106"/>
              <a:gd name="connsiteX23" fmla="*/ 7061780 w 9993085"/>
              <a:gd name="connsiteY23" fmla="*/ 1231106 h 1231106"/>
              <a:gd name="connsiteX24" fmla="*/ 6695367 w 9993085"/>
              <a:gd name="connsiteY24" fmla="*/ 1231106 h 1231106"/>
              <a:gd name="connsiteX25" fmla="*/ 6229023 w 9993085"/>
              <a:gd name="connsiteY25" fmla="*/ 1231106 h 1231106"/>
              <a:gd name="connsiteX26" fmla="*/ 5562817 w 9993085"/>
              <a:gd name="connsiteY26" fmla="*/ 1231106 h 1231106"/>
              <a:gd name="connsiteX27" fmla="*/ 4896612 w 9993085"/>
              <a:gd name="connsiteY27" fmla="*/ 1231106 h 1231106"/>
              <a:gd name="connsiteX28" fmla="*/ 4030544 w 9993085"/>
              <a:gd name="connsiteY28" fmla="*/ 1231106 h 1231106"/>
              <a:gd name="connsiteX29" fmla="*/ 3164477 w 9993085"/>
              <a:gd name="connsiteY29" fmla="*/ 1231106 h 1231106"/>
              <a:gd name="connsiteX30" fmla="*/ 2798064 w 9993085"/>
              <a:gd name="connsiteY30" fmla="*/ 1231106 h 1231106"/>
              <a:gd name="connsiteX31" fmla="*/ 2231789 w 9993085"/>
              <a:gd name="connsiteY31" fmla="*/ 1231106 h 1231106"/>
              <a:gd name="connsiteX32" fmla="*/ 1565583 w 9993085"/>
              <a:gd name="connsiteY32" fmla="*/ 1231106 h 1231106"/>
              <a:gd name="connsiteX33" fmla="*/ 699516 w 9993085"/>
              <a:gd name="connsiteY33" fmla="*/ 1231106 h 1231106"/>
              <a:gd name="connsiteX34" fmla="*/ 0 w 9993085"/>
              <a:gd name="connsiteY34" fmla="*/ 1231106 h 1231106"/>
              <a:gd name="connsiteX35" fmla="*/ 0 w 9993085"/>
              <a:gd name="connsiteY35" fmla="*/ 652486 h 1231106"/>
              <a:gd name="connsiteX36" fmla="*/ 0 w 9993085"/>
              <a:gd name="connsiteY36" fmla="*/ 0 h 1231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993085" h="1231106" fill="none" extrusionOk="0">
                <a:moveTo>
                  <a:pt x="0" y="0"/>
                </a:moveTo>
                <a:cubicBezTo>
                  <a:pt x="214783" y="1907"/>
                  <a:pt x="348667" y="-22269"/>
                  <a:pt x="466344" y="0"/>
                </a:cubicBezTo>
                <a:cubicBezTo>
                  <a:pt x="584021" y="22269"/>
                  <a:pt x="1070931" y="30392"/>
                  <a:pt x="1332411" y="0"/>
                </a:cubicBezTo>
                <a:cubicBezTo>
                  <a:pt x="1593891" y="-30392"/>
                  <a:pt x="1710814" y="26062"/>
                  <a:pt x="1898686" y="0"/>
                </a:cubicBezTo>
                <a:cubicBezTo>
                  <a:pt x="2086559" y="-26062"/>
                  <a:pt x="2101501" y="3547"/>
                  <a:pt x="2265099" y="0"/>
                </a:cubicBezTo>
                <a:cubicBezTo>
                  <a:pt x="2428697" y="-3547"/>
                  <a:pt x="2748699" y="-859"/>
                  <a:pt x="3031236" y="0"/>
                </a:cubicBezTo>
                <a:cubicBezTo>
                  <a:pt x="3313773" y="859"/>
                  <a:pt x="3283774" y="-8607"/>
                  <a:pt x="3397649" y="0"/>
                </a:cubicBezTo>
                <a:cubicBezTo>
                  <a:pt x="3511524" y="8607"/>
                  <a:pt x="3726096" y="19371"/>
                  <a:pt x="3963924" y="0"/>
                </a:cubicBezTo>
                <a:cubicBezTo>
                  <a:pt x="4201753" y="-19371"/>
                  <a:pt x="4292914" y="-153"/>
                  <a:pt x="4530199" y="0"/>
                </a:cubicBezTo>
                <a:cubicBezTo>
                  <a:pt x="4767484" y="153"/>
                  <a:pt x="4948555" y="18881"/>
                  <a:pt x="5296335" y="0"/>
                </a:cubicBezTo>
                <a:cubicBezTo>
                  <a:pt x="5644115" y="-18881"/>
                  <a:pt x="5813389" y="31199"/>
                  <a:pt x="6162402" y="0"/>
                </a:cubicBezTo>
                <a:cubicBezTo>
                  <a:pt x="6511415" y="-31199"/>
                  <a:pt x="6533480" y="-27494"/>
                  <a:pt x="6728677" y="0"/>
                </a:cubicBezTo>
                <a:cubicBezTo>
                  <a:pt x="6923874" y="27494"/>
                  <a:pt x="7012531" y="-9718"/>
                  <a:pt x="7195021" y="0"/>
                </a:cubicBezTo>
                <a:cubicBezTo>
                  <a:pt x="7377511" y="9718"/>
                  <a:pt x="7789207" y="31472"/>
                  <a:pt x="7961158" y="0"/>
                </a:cubicBezTo>
                <a:cubicBezTo>
                  <a:pt x="8133109" y="-31472"/>
                  <a:pt x="8306652" y="19357"/>
                  <a:pt x="8427502" y="0"/>
                </a:cubicBezTo>
                <a:cubicBezTo>
                  <a:pt x="8548352" y="-19357"/>
                  <a:pt x="8967363" y="-35413"/>
                  <a:pt x="9193638" y="0"/>
                </a:cubicBezTo>
                <a:cubicBezTo>
                  <a:pt x="9419913" y="35413"/>
                  <a:pt x="9745640" y="-8393"/>
                  <a:pt x="9993085" y="0"/>
                </a:cubicBezTo>
                <a:cubicBezTo>
                  <a:pt x="10000548" y="303994"/>
                  <a:pt x="9973449" y="352713"/>
                  <a:pt x="9993085" y="640175"/>
                </a:cubicBezTo>
                <a:cubicBezTo>
                  <a:pt x="10012721" y="927638"/>
                  <a:pt x="10015536" y="1018921"/>
                  <a:pt x="9993085" y="1231106"/>
                </a:cubicBezTo>
                <a:cubicBezTo>
                  <a:pt x="9827442" y="1222608"/>
                  <a:pt x="9757211" y="1231125"/>
                  <a:pt x="9626672" y="1231106"/>
                </a:cubicBezTo>
                <a:cubicBezTo>
                  <a:pt x="9496133" y="1231087"/>
                  <a:pt x="9163988" y="1220033"/>
                  <a:pt x="8960466" y="1231106"/>
                </a:cubicBezTo>
                <a:cubicBezTo>
                  <a:pt x="8756944" y="1242179"/>
                  <a:pt x="8371725" y="1194573"/>
                  <a:pt x="8194330" y="1231106"/>
                </a:cubicBezTo>
                <a:cubicBezTo>
                  <a:pt x="8016935" y="1267639"/>
                  <a:pt x="7783411" y="1211294"/>
                  <a:pt x="7428193" y="1231106"/>
                </a:cubicBezTo>
                <a:cubicBezTo>
                  <a:pt x="7072975" y="1250918"/>
                  <a:pt x="7138456" y="1230222"/>
                  <a:pt x="7061780" y="1231106"/>
                </a:cubicBezTo>
                <a:cubicBezTo>
                  <a:pt x="6985104" y="1231990"/>
                  <a:pt x="6876170" y="1226271"/>
                  <a:pt x="6695367" y="1231106"/>
                </a:cubicBezTo>
                <a:cubicBezTo>
                  <a:pt x="6514564" y="1235941"/>
                  <a:pt x="6455778" y="1213796"/>
                  <a:pt x="6229023" y="1231106"/>
                </a:cubicBezTo>
                <a:cubicBezTo>
                  <a:pt x="6002268" y="1248416"/>
                  <a:pt x="5848550" y="1214507"/>
                  <a:pt x="5562817" y="1231106"/>
                </a:cubicBezTo>
                <a:cubicBezTo>
                  <a:pt x="5277084" y="1247705"/>
                  <a:pt x="5167610" y="1237787"/>
                  <a:pt x="4896612" y="1231106"/>
                </a:cubicBezTo>
                <a:cubicBezTo>
                  <a:pt x="4625615" y="1224425"/>
                  <a:pt x="4290800" y="1227345"/>
                  <a:pt x="4030544" y="1231106"/>
                </a:cubicBezTo>
                <a:cubicBezTo>
                  <a:pt x="3770288" y="1234867"/>
                  <a:pt x="3566540" y="1222453"/>
                  <a:pt x="3164477" y="1231106"/>
                </a:cubicBezTo>
                <a:cubicBezTo>
                  <a:pt x="2762414" y="1239759"/>
                  <a:pt x="2940379" y="1246121"/>
                  <a:pt x="2798064" y="1231106"/>
                </a:cubicBezTo>
                <a:cubicBezTo>
                  <a:pt x="2655749" y="1216091"/>
                  <a:pt x="2372636" y="1253221"/>
                  <a:pt x="2231789" y="1231106"/>
                </a:cubicBezTo>
                <a:cubicBezTo>
                  <a:pt x="2090942" y="1208991"/>
                  <a:pt x="1783699" y="1246981"/>
                  <a:pt x="1565583" y="1231106"/>
                </a:cubicBezTo>
                <a:cubicBezTo>
                  <a:pt x="1347467" y="1215231"/>
                  <a:pt x="1013740" y="1227574"/>
                  <a:pt x="699516" y="1231106"/>
                </a:cubicBezTo>
                <a:cubicBezTo>
                  <a:pt x="385292" y="1234638"/>
                  <a:pt x="148774" y="1199296"/>
                  <a:pt x="0" y="1231106"/>
                </a:cubicBezTo>
                <a:cubicBezTo>
                  <a:pt x="-21697" y="1009442"/>
                  <a:pt x="6334" y="783618"/>
                  <a:pt x="0" y="652486"/>
                </a:cubicBezTo>
                <a:cubicBezTo>
                  <a:pt x="-6334" y="521354"/>
                  <a:pt x="-26792" y="269878"/>
                  <a:pt x="0" y="0"/>
                </a:cubicBezTo>
                <a:close/>
              </a:path>
              <a:path w="9993085" h="1231106" stroke="0" extrusionOk="0">
                <a:moveTo>
                  <a:pt x="0" y="0"/>
                </a:moveTo>
                <a:cubicBezTo>
                  <a:pt x="381056" y="-4719"/>
                  <a:pt x="393236" y="20593"/>
                  <a:pt x="766137" y="0"/>
                </a:cubicBezTo>
                <a:cubicBezTo>
                  <a:pt x="1139038" y="-20593"/>
                  <a:pt x="1073961" y="9155"/>
                  <a:pt x="1332411" y="0"/>
                </a:cubicBezTo>
                <a:cubicBezTo>
                  <a:pt x="1590861" y="-9155"/>
                  <a:pt x="1827415" y="5641"/>
                  <a:pt x="1998617" y="0"/>
                </a:cubicBezTo>
                <a:cubicBezTo>
                  <a:pt x="2169819" y="-5641"/>
                  <a:pt x="2299154" y="21112"/>
                  <a:pt x="2464961" y="0"/>
                </a:cubicBezTo>
                <a:cubicBezTo>
                  <a:pt x="2630768" y="-21112"/>
                  <a:pt x="2817112" y="-31009"/>
                  <a:pt x="3131167" y="0"/>
                </a:cubicBezTo>
                <a:cubicBezTo>
                  <a:pt x="3445222" y="31009"/>
                  <a:pt x="3367577" y="13757"/>
                  <a:pt x="3597511" y="0"/>
                </a:cubicBezTo>
                <a:cubicBezTo>
                  <a:pt x="3827445" y="-13757"/>
                  <a:pt x="3937791" y="-11241"/>
                  <a:pt x="4263716" y="0"/>
                </a:cubicBezTo>
                <a:cubicBezTo>
                  <a:pt x="4589642" y="11241"/>
                  <a:pt x="4633184" y="27817"/>
                  <a:pt x="4829991" y="0"/>
                </a:cubicBezTo>
                <a:cubicBezTo>
                  <a:pt x="5026798" y="-27817"/>
                  <a:pt x="5160852" y="-3336"/>
                  <a:pt x="5296335" y="0"/>
                </a:cubicBezTo>
                <a:cubicBezTo>
                  <a:pt x="5431818" y="3336"/>
                  <a:pt x="5867895" y="30873"/>
                  <a:pt x="6062472" y="0"/>
                </a:cubicBezTo>
                <a:cubicBezTo>
                  <a:pt x="6257049" y="-30873"/>
                  <a:pt x="6594578" y="-39052"/>
                  <a:pt x="6928539" y="0"/>
                </a:cubicBezTo>
                <a:cubicBezTo>
                  <a:pt x="7262500" y="39052"/>
                  <a:pt x="7518891" y="7874"/>
                  <a:pt x="7794606" y="0"/>
                </a:cubicBezTo>
                <a:cubicBezTo>
                  <a:pt x="8070321" y="-7874"/>
                  <a:pt x="8168875" y="-22925"/>
                  <a:pt x="8360881" y="0"/>
                </a:cubicBezTo>
                <a:cubicBezTo>
                  <a:pt x="8552888" y="22925"/>
                  <a:pt x="8725293" y="-15005"/>
                  <a:pt x="8927156" y="0"/>
                </a:cubicBezTo>
                <a:cubicBezTo>
                  <a:pt x="9129020" y="15005"/>
                  <a:pt x="9571097" y="-16823"/>
                  <a:pt x="9993085" y="0"/>
                </a:cubicBezTo>
                <a:cubicBezTo>
                  <a:pt x="9975885" y="287224"/>
                  <a:pt x="10017426" y="460595"/>
                  <a:pt x="9993085" y="590931"/>
                </a:cubicBezTo>
                <a:cubicBezTo>
                  <a:pt x="9968744" y="721267"/>
                  <a:pt x="9980324" y="1068861"/>
                  <a:pt x="9993085" y="1231106"/>
                </a:cubicBezTo>
                <a:cubicBezTo>
                  <a:pt x="9824248" y="1216660"/>
                  <a:pt x="9747118" y="1230167"/>
                  <a:pt x="9526741" y="1231106"/>
                </a:cubicBezTo>
                <a:cubicBezTo>
                  <a:pt x="9306364" y="1232045"/>
                  <a:pt x="9275476" y="1216270"/>
                  <a:pt x="9160328" y="1231106"/>
                </a:cubicBezTo>
                <a:cubicBezTo>
                  <a:pt x="9045180" y="1245942"/>
                  <a:pt x="8726184" y="1217341"/>
                  <a:pt x="8594053" y="1231106"/>
                </a:cubicBezTo>
                <a:cubicBezTo>
                  <a:pt x="8461922" y="1244871"/>
                  <a:pt x="7997521" y="1241583"/>
                  <a:pt x="7727986" y="1231106"/>
                </a:cubicBezTo>
                <a:cubicBezTo>
                  <a:pt x="7458451" y="1220629"/>
                  <a:pt x="7442065" y="1231370"/>
                  <a:pt x="7261642" y="1231106"/>
                </a:cubicBezTo>
                <a:cubicBezTo>
                  <a:pt x="7081219" y="1230842"/>
                  <a:pt x="7020207" y="1243065"/>
                  <a:pt x="6795298" y="1231106"/>
                </a:cubicBezTo>
                <a:cubicBezTo>
                  <a:pt x="6570389" y="1219147"/>
                  <a:pt x="6390131" y="1244644"/>
                  <a:pt x="6129092" y="1231106"/>
                </a:cubicBezTo>
                <a:cubicBezTo>
                  <a:pt x="5868053" y="1217568"/>
                  <a:pt x="5691501" y="1217854"/>
                  <a:pt x="5562817" y="1231106"/>
                </a:cubicBezTo>
                <a:cubicBezTo>
                  <a:pt x="5434133" y="1244358"/>
                  <a:pt x="5038438" y="1217958"/>
                  <a:pt x="4796681" y="1231106"/>
                </a:cubicBezTo>
                <a:cubicBezTo>
                  <a:pt x="4554924" y="1244254"/>
                  <a:pt x="4372817" y="1214432"/>
                  <a:pt x="4030544" y="1231106"/>
                </a:cubicBezTo>
                <a:cubicBezTo>
                  <a:pt x="3688271" y="1247780"/>
                  <a:pt x="3442675" y="1222100"/>
                  <a:pt x="3164477" y="1231106"/>
                </a:cubicBezTo>
                <a:cubicBezTo>
                  <a:pt x="2886279" y="1240112"/>
                  <a:pt x="2639135" y="1271882"/>
                  <a:pt x="2298410" y="1231106"/>
                </a:cubicBezTo>
                <a:cubicBezTo>
                  <a:pt x="1957685" y="1190330"/>
                  <a:pt x="1993094" y="1243905"/>
                  <a:pt x="1832066" y="1231106"/>
                </a:cubicBezTo>
                <a:cubicBezTo>
                  <a:pt x="1671038" y="1218307"/>
                  <a:pt x="1356521" y="1249752"/>
                  <a:pt x="965998" y="1231106"/>
                </a:cubicBezTo>
                <a:cubicBezTo>
                  <a:pt x="575475" y="1212460"/>
                  <a:pt x="240172" y="1256731"/>
                  <a:pt x="0" y="1231106"/>
                </a:cubicBezTo>
                <a:cubicBezTo>
                  <a:pt x="11611" y="1035381"/>
                  <a:pt x="-21167" y="934350"/>
                  <a:pt x="0" y="652486"/>
                </a:cubicBezTo>
                <a:cubicBezTo>
                  <a:pt x="21167" y="370622"/>
                  <a:pt x="-24088" y="167110"/>
                  <a:pt x="0"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solidFill>
              <a:schemeClr val="bg1"/>
            </a:solidFill>
            <a:extLst>
              <a:ext uri="{C807C97D-BFC1-408E-A445-0C87EB9F89A2}">
                <ask:lineSketchStyleProps xmlns:ask="http://schemas.microsoft.com/office/drawing/2018/sketchyshapes" sd="2512980468">
                  <a:prstGeom prst="rect">
                    <a:avLst/>
                  </a:prstGeom>
                  <ask:type>
                    <ask:lineSketchFreehand/>
                  </ask:type>
                </ask:lineSketchStyleProps>
              </a:ext>
            </a:extLst>
          </a:ln>
          <a:effectLst>
            <a:glow rad="63500">
              <a:schemeClr val="accent2">
                <a:satMod val="175000"/>
                <a:alpha val="40000"/>
              </a:schemeClr>
            </a:glow>
          </a:effectLst>
        </p:spPr>
        <p:txBody>
          <a:bodyPr wrap="square" rtlCol="1">
            <a:spAutoFit/>
          </a:bodyPr>
          <a:lstStyle/>
          <a:p>
            <a:pPr algn="ctr"/>
            <a:r>
              <a:rPr lang="he-IL" sz="7400" dirty="0"/>
              <a:t>תקציר</a:t>
            </a:r>
          </a:p>
        </p:txBody>
      </p:sp>
      <p:sp>
        <p:nvSpPr>
          <p:cNvPr id="11" name="תיבת טקסט 10">
            <a:extLst>
              <a:ext uri="{FF2B5EF4-FFF2-40B4-BE49-F238E27FC236}">
                <a16:creationId xmlns:a16="http://schemas.microsoft.com/office/drawing/2014/main" id="{3D6249F5-92C5-4A6F-8B59-0B133A2ACB9E}"/>
              </a:ext>
            </a:extLst>
          </p:cNvPr>
          <p:cNvSpPr txBox="1"/>
          <p:nvPr/>
        </p:nvSpPr>
        <p:spPr>
          <a:xfrm>
            <a:off x="13191767" y="13660243"/>
            <a:ext cx="10835989" cy="5216813"/>
          </a:xfrm>
          <a:prstGeom prst="rect">
            <a:avLst/>
          </a:prstGeom>
          <a:solidFill>
            <a:schemeClr val="bg1"/>
          </a:solidFill>
        </p:spPr>
        <p:txBody>
          <a:bodyPr wrap="square" rtlCol="1">
            <a:spAutoFit/>
          </a:bodyPr>
          <a:lstStyle/>
          <a:p>
            <a:pPr algn="r" rtl="1"/>
            <a:endParaRPr lang="he-IL" sz="3700" dirty="0"/>
          </a:p>
          <a:p>
            <a:pPr algn="r" rtl="1"/>
            <a:r>
              <a:rPr lang="he-IL" sz="3700" dirty="0"/>
              <a:t>בפרויקט זה אנו רוצים למצוא את הכדורים בכדי לעשות עליהם מניפולציות בכל רגע נתון בסרטון, לצורך כל פיתחנו מודל שמצליח להפריד את הנתונים בסרטון ולבצע עליהם מניפולציות שרצינו כגון חישוב מרחק בין כל כדור וכדור, מהירות, חריגה מגבולות, סימון הכדור ובחירת העובי של הסימון.</a:t>
            </a:r>
          </a:p>
          <a:p>
            <a:pPr algn="r" rtl="1"/>
            <a:r>
              <a:rPr lang="he-IL" sz="3700" dirty="0"/>
              <a:t>המודל עובד על הסרטון שבו המצלמה עומדת יציבה לאורך כל הסרטון.</a:t>
            </a:r>
          </a:p>
        </p:txBody>
      </p:sp>
      <p:sp>
        <p:nvSpPr>
          <p:cNvPr id="12" name="תיבת טקסט 11">
            <a:extLst>
              <a:ext uri="{FF2B5EF4-FFF2-40B4-BE49-F238E27FC236}">
                <a16:creationId xmlns:a16="http://schemas.microsoft.com/office/drawing/2014/main" id="{AAFA0FDC-D98D-4D9F-B9F7-698CA0A6F53D}"/>
              </a:ext>
            </a:extLst>
          </p:cNvPr>
          <p:cNvSpPr txBox="1"/>
          <p:nvPr/>
        </p:nvSpPr>
        <p:spPr>
          <a:xfrm>
            <a:off x="13764704" y="12931040"/>
            <a:ext cx="9993085" cy="1231106"/>
          </a:xfrm>
          <a:custGeom>
            <a:avLst/>
            <a:gdLst>
              <a:gd name="connsiteX0" fmla="*/ 0 w 9993085"/>
              <a:gd name="connsiteY0" fmla="*/ 0 h 1231106"/>
              <a:gd name="connsiteX1" fmla="*/ 466344 w 9993085"/>
              <a:gd name="connsiteY1" fmla="*/ 0 h 1231106"/>
              <a:gd name="connsiteX2" fmla="*/ 1332411 w 9993085"/>
              <a:gd name="connsiteY2" fmla="*/ 0 h 1231106"/>
              <a:gd name="connsiteX3" fmla="*/ 1898686 w 9993085"/>
              <a:gd name="connsiteY3" fmla="*/ 0 h 1231106"/>
              <a:gd name="connsiteX4" fmla="*/ 2265099 w 9993085"/>
              <a:gd name="connsiteY4" fmla="*/ 0 h 1231106"/>
              <a:gd name="connsiteX5" fmla="*/ 3031236 w 9993085"/>
              <a:gd name="connsiteY5" fmla="*/ 0 h 1231106"/>
              <a:gd name="connsiteX6" fmla="*/ 3397649 w 9993085"/>
              <a:gd name="connsiteY6" fmla="*/ 0 h 1231106"/>
              <a:gd name="connsiteX7" fmla="*/ 3963924 w 9993085"/>
              <a:gd name="connsiteY7" fmla="*/ 0 h 1231106"/>
              <a:gd name="connsiteX8" fmla="*/ 4530199 w 9993085"/>
              <a:gd name="connsiteY8" fmla="*/ 0 h 1231106"/>
              <a:gd name="connsiteX9" fmla="*/ 5296335 w 9993085"/>
              <a:gd name="connsiteY9" fmla="*/ 0 h 1231106"/>
              <a:gd name="connsiteX10" fmla="*/ 6162402 w 9993085"/>
              <a:gd name="connsiteY10" fmla="*/ 0 h 1231106"/>
              <a:gd name="connsiteX11" fmla="*/ 6728677 w 9993085"/>
              <a:gd name="connsiteY11" fmla="*/ 0 h 1231106"/>
              <a:gd name="connsiteX12" fmla="*/ 7195021 w 9993085"/>
              <a:gd name="connsiteY12" fmla="*/ 0 h 1231106"/>
              <a:gd name="connsiteX13" fmla="*/ 7961158 w 9993085"/>
              <a:gd name="connsiteY13" fmla="*/ 0 h 1231106"/>
              <a:gd name="connsiteX14" fmla="*/ 8427502 w 9993085"/>
              <a:gd name="connsiteY14" fmla="*/ 0 h 1231106"/>
              <a:gd name="connsiteX15" fmla="*/ 9193638 w 9993085"/>
              <a:gd name="connsiteY15" fmla="*/ 0 h 1231106"/>
              <a:gd name="connsiteX16" fmla="*/ 9993085 w 9993085"/>
              <a:gd name="connsiteY16" fmla="*/ 0 h 1231106"/>
              <a:gd name="connsiteX17" fmla="*/ 9993085 w 9993085"/>
              <a:gd name="connsiteY17" fmla="*/ 640175 h 1231106"/>
              <a:gd name="connsiteX18" fmla="*/ 9993085 w 9993085"/>
              <a:gd name="connsiteY18" fmla="*/ 1231106 h 1231106"/>
              <a:gd name="connsiteX19" fmla="*/ 9626672 w 9993085"/>
              <a:gd name="connsiteY19" fmla="*/ 1231106 h 1231106"/>
              <a:gd name="connsiteX20" fmla="*/ 8960466 w 9993085"/>
              <a:gd name="connsiteY20" fmla="*/ 1231106 h 1231106"/>
              <a:gd name="connsiteX21" fmla="*/ 8194330 w 9993085"/>
              <a:gd name="connsiteY21" fmla="*/ 1231106 h 1231106"/>
              <a:gd name="connsiteX22" fmla="*/ 7428193 w 9993085"/>
              <a:gd name="connsiteY22" fmla="*/ 1231106 h 1231106"/>
              <a:gd name="connsiteX23" fmla="*/ 7061780 w 9993085"/>
              <a:gd name="connsiteY23" fmla="*/ 1231106 h 1231106"/>
              <a:gd name="connsiteX24" fmla="*/ 6695367 w 9993085"/>
              <a:gd name="connsiteY24" fmla="*/ 1231106 h 1231106"/>
              <a:gd name="connsiteX25" fmla="*/ 6229023 w 9993085"/>
              <a:gd name="connsiteY25" fmla="*/ 1231106 h 1231106"/>
              <a:gd name="connsiteX26" fmla="*/ 5562817 w 9993085"/>
              <a:gd name="connsiteY26" fmla="*/ 1231106 h 1231106"/>
              <a:gd name="connsiteX27" fmla="*/ 4896612 w 9993085"/>
              <a:gd name="connsiteY27" fmla="*/ 1231106 h 1231106"/>
              <a:gd name="connsiteX28" fmla="*/ 4030544 w 9993085"/>
              <a:gd name="connsiteY28" fmla="*/ 1231106 h 1231106"/>
              <a:gd name="connsiteX29" fmla="*/ 3164477 w 9993085"/>
              <a:gd name="connsiteY29" fmla="*/ 1231106 h 1231106"/>
              <a:gd name="connsiteX30" fmla="*/ 2798064 w 9993085"/>
              <a:gd name="connsiteY30" fmla="*/ 1231106 h 1231106"/>
              <a:gd name="connsiteX31" fmla="*/ 2231789 w 9993085"/>
              <a:gd name="connsiteY31" fmla="*/ 1231106 h 1231106"/>
              <a:gd name="connsiteX32" fmla="*/ 1565583 w 9993085"/>
              <a:gd name="connsiteY32" fmla="*/ 1231106 h 1231106"/>
              <a:gd name="connsiteX33" fmla="*/ 699516 w 9993085"/>
              <a:gd name="connsiteY33" fmla="*/ 1231106 h 1231106"/>
              <a:gd name="connsiteX34" fmla="*/ 0 w 9993085"/>
              <a:gd name="connsiteY34" fmla="*/ 1231106 h 1231106"/>
              <a:gd name="connsiteX35" fmla="*/ 0 w 9993085"/>
              <a:gd name="connsiteY35" fmla="*/ 652486 h 1231106"/>
              <a:gd name="connsiteX36" fmla="*/ 0 w 9993085"/>
              <a:gd name="connsiteY36" fmla="*/ 0 h 1231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993085" h="1231106" fill="none" extrusionOk="0">
                <a:moveTo>
                  <a:pt x="0" y="0"/>
                </a:moveTo>
                <a:cubicBezTo>
                  <a:pt x="214783" y="1907"/>
                  <a:pt x="348667" y="-22269"/>
                  <a:pt x="466344" y="0"/>
                </a:cubicBezTo>
                <a:cubicBezTo>
                  <a:pt x="584021" y="22269"/>
                  <a:pt x="1070931" y="30392"/>
                  <a:pt x="1332411" y="0"/>
                </a:cubicBezTo>
                <a:cubicBezTo>
                  <a:pt x="1593891" y="-30392"/>
                  <a:pt x="1710814" y="26062"/>
                  <a:pt x="1898686" y="0"/>
                </a:cubicBezTo>
                <a:cubicBezTo>
                  <a:pt x="2086559" y="-26062"/>
                  <a:pt x="2101501" y="3547"/>
                  <a:pt x="2265099" y="0"/>
                </a:cubicBezTo>
                <a:cubicBezTo>
                  <a:pt x="2428697" y="-3547"/>
                  <a:pt x="2748699" y="-859"/>
                  <a:pt x="3031236" y="0"/>
                </a:cubicBezTo>
                <a:cubicBezTo>
                  <a:pt x="3313773" y="859"/>
                  <a:pt x="3283774" y="-8607"/>
                  <a:pt x="3397649" y="0"/>
                </a:cubicBezTo>
                <a:cubicBezTo>
                  <a:pt x="3511524" y="8607"/>
                  <a:pt x="3726096" y="19371"/>
                  <a:pt x="3963924" y="0"/>
                </a:cubicBezTo>
                <a:cubicBezTo>
                  <a:pt x="4201753" y="-19371"/>
                  <a:pt x="4292914" y="-153"/>
                  <a:pt x="4530199" y="0"/>
                </a:cubicBezTo>
                <a:cubicBezTo>
                  <a:pt x="4767484" y="153"/>
                  <a:pt x="4948555" y="18881"/>
                  <a:pt x="5296335" y="0"/>
                </a:cubicBezTo>
                <a:cubicBezTo>
                  <a:pt x="5644115" y="-18881"/>
                  <a:pt x="5813389" y="31199"/>
                  <a:pt x="6162402" y="0"/>
                </a:cubicBezTo>
                <a:cubicBezTo>
                  <a:pt x="6511415" y="-31199"/>
                  <a:pt x="6533480" y="-27494"/>
                  <a:pt x="6728677" y="0"/>
                </a:cubicBezTo>
                <a:cubicBezTo>
                  <a:pt x="6923874" y="27494"/>
                  <a:pt x="7012531" y="-9718"/>
                  <a:pt x="7195021" y="0"/>
                </a:cubicBezTo>
                <a:cubicBezTo>
                  <a:pt x="7377511" y="9718"/>
                  <a:pt x="7789207" y="31472"/>
                  <a:pt x="7961158" y="0"/>
                </a:cubicBezTo>
                <a:cubicBezTo>
                  <a:pt x="8133109" y="-31472"/>
                  <a:pt x="8306652" y="19357"/>
                  <a:pt x="8427502" y="0"/>
                </a:cubicBezTo>
                <a:cubicBezTo>
                  <a:pt x="8548352" y="-19357"/>
                  <a:pt x="8967363" y="-35413"/>
                  <a:pt x="9193638" y="0"/>
                </a:cubicBezTo>
                <a:cubicBezTo>
                  <a:pt x="9419913" y="35413"/>
                  <a:pt x="9745640" y="-8393"/>
                  <a:pt x="9993085" y="0"/>
                </a:cubicBezTo>
                <a:cubicBezTo>
                  <a:pt x="10000548" y="303994"/>
                  <a:pt x="9973449" y="352713"/>
                  <a:pt x="9993085" y="640175"/>
                </a:cubicBezTo>
                <a:cubicBezTo>
                  <a:pt x="10012721" y="927638"/>
                  <a:pt x="10015536" y="1018921"/>
                  <a:pt x="9993085" y="1231106"/>
                </a:cubicBezTo>
                <a:cubicBezTo>
                  <a:pt x="9827442" y="1222608"/>
                  <a:pt x="9757211" y="1231125"/>
                  <a:pt x="9626672" y="1231106"/>
                </a:cubicBezTo>
                <a:cubicBezTo>
                  <a:pt x="9496133" y="1231087"/>
                  <a:pt x="9163988" y="1220033"/>
                  <a:pt x="8960466" y="1231106"/>
                </a:cubicBezTo>
                <a:cubicBezTo>
                  <a:pt x="8756944" y="1242179"/>
                  <a:pt x="8371725" y="1194573"/>
                  <a:pt x="8194330" y="1231106"/>
                </a:cubicBezTo>
                <a:cubicBezTo>
                  <a:pt x="8016935" y="1267639"/>
                  <a:pt x="7783411" y="1211294"/>
                  <a:pt x="7428193" y="1231106"/>
                </a:cubicBezTo>
                <a:cubicBezTo>
                  <a:pt x="7072975" y="1250918"/>
                  <a:pt x="7138456" y="1230222"/>
                  <a:pt x="7061780" y="1231106"/>
                </a:cubicBezTo>
                <a:cubicBezTo>
                  <a:pt x="6985104" y="1231990"/>
                  <a:pt x="6876170" y="1226271"/>
                  <a:pt x="6695367" y="1231106"/>
                </a:cubicBezTo>
                <a:cubicBezTo>
                  <a:pt x="6514564" y="1235941"/>
                  <a:pt x="6455778" y="1213796"/>
                  <a:pt x="6229023" y="1231106"/>
                </a:cubicBezTo>
                <a:cubicBezTo>
                  <a:pt x="6002268" y="1248416"/>
                  <a:pt x="5848550" y="1214507"/>
                  <a:pt x="5562817" y="1231106"/>
                </a:cubicBezTo>
                <a:cubicBezTo>
                  <a:pt x="5277084" y="1247705"/>
                  <a:pt x="5167610" y="1237787"/>
                  <a:pt x="4896612" y="1231106"/>
                </a:cubicBezTo>
                <a:cubicBezTo>
                  <a:pt x="4625615" y="1224425"/>
                  <a:pt x="4290800" y="1227345"/>
                  <a:pt x="4030544" y="1231106"/>
                </a:cubicBezTo>
                <a:cubicBezTo>
                  <a:pt x="3770288" y="1234867"/>
                  <a:pt x="3566540" y="1222453"/>
                  <a:pt x="3164477" y="1231106"/>
                </a:cubicBezTo>
                <a:cubicBezTo>
                  <a:pt x="2762414" y="1239759"/>
                  <a:pt x="2940379" y="1246121"/>
                  <a:pt x="2798064" y="1231106"/>
                </a:cubicBezTo>
                <a:cubicBezTo>
                  <a:pt x="2655749" y="1216091"/>
                  <a:pt x="2372636" y="1253221"/>
                  <a:pt x="2231789" y="1231106"/>
                </a:cubicBezTo>
                <a:cubicBezTo>
                  <a:pt x="2090942" y="1208991"/>
                  <a:pt x="1783699" y="1246981"/>
                  <a:pt x="1565583" y="1231106"/>
                </a:cubicBezTo>
                <a:cubicBezTo>
                  <a:pt x="1347467" y="1215231"/>
                  <a:pt x="1013740" y="1227574"/>
                  <a:pt x="699516" y="1231106"/>
                </a:cubicBezTo>
                <a:cubicBezTo>
                  <a:pt x="385292" y="1234638"/>
                  <a:pt x="148774" y="1199296"/>
                  <a:pt x="0" y="1231106"/>
                </a:cubicBezTo>
                <a:cubicBezTo>
                  <a:pt x="-21697" y="1009442"/>
                  <a:pt x="6334" y="783618"/>
                  <a:pt x="0" y="652486"/>
                </a:cubicBezTo>
                <a:cubicBezTo>
                  <a:pt x="-6334" y="521354"/>
                  <a:pt x="-26792" y="269878"/>
                  <a:pt x="0" y="0"/>
                </a:cubicBezTo>
                <a:close/>
              </a:path>
              <a:path w="9993085" h="1231106" stroke="0" extrusionOk="0">
                <a:moveTo>
                  <a:pt x="0" y="0"/>
                </a:moveTo>
                <a:cubicBezTo>
                  <a:pt x="381056" y="-4719"/>
                  <a:pt x="393236" y="20593"/>
                  <a:pt x="766137" y="0"/>
                </a:cubicBezTo>
                <a:cubicBezTo>
                  <a:pt x="1139038" y="-20593"/>
                  <a:pt x="1073961" y="9155"/>
                  <a:pt x="1332411" y="0"/>
                </a:cubicBezTo>
                <a:cubicBezTo>
                  <a:pt x="1590861" y="-9155"/>
                  <a:pt x="1827415" y="5641"/>
                  <a:pt x="1998617" y="0"/>
                </a:cubicBezTo>
                <a:cubicBezTo>
                  <a:pt x="2169819" y="-5641"/>
                  <a:pt x="2299154" y="21112"/>
                  <a:pt x="2464961" y="0"/>
                </a:cubicBezTo>
                <a:cubicBezTo>
                  <a:pt x="2630768" y="-21112"/>
                  <a:pt x="2817112" y="-31009"/>
                  <a:pt x="3131167" y="0"/>
                </a:cubicBezTo>
                <a:cubicBezTo>
                  <a:pt x="3445222" y="31009"/>
                  <a:pt x="3367577" y="13757"/>
                  <a:pt x="3597511" y="0"/>
                </a:cubicBezTo>
                <a:cubicBezTo>
                  <a:pt x="3827445" y="-13757"/>
                  <a:pt x="3937791" y="-11241"/>
                  <a:pt x="4263716" y="0"/>
                </a:cubicBezTo>
                <a:cubicBezTo>
                  <a:pt x="4589642" y="11241"/>
                  <a:pt x="4633184" y="27817"/>
                  <a:pt x="4829991" y="0"/>
                </a:cubicBezTo>
                <a:cubicBezTo>
                  <a:pt x="5026798" y="-27817"/>
                  <a:pt x="5160852" y="-3336"/>
                  <a:pt x="5296335" y="0"/>
                </a:cubicBezTo>
                <a:cubicBezTo>
                  <a:pt x="5431818" y="3336"/>
                  <a:pt x="5867895" y="30873"/>
                  <a:pt x="6062472" y="0"/>
                </a:cubicBezTo>
                <a:cubicBezTo>
                  <a:pt x="6257049" y="-30873"/>
                  <a:pt x="6594578" y="-39052"/>
                  <a:pt x="6928539" y="0"/>
                </a:cubicBezTo>
                <a:cubicBezTo>
                  <a:pt x="7262500" y="39052"/>
                  <a:pt x="7518891" y="7874"/>
                  <a:pt x="7794606" y="0"/>
                </a:cubicBezTo>
                <a:cubicBezTo>
                  <a:pt x="8070321" y="-7874"/>
                  <a:pt x="8168875" y="-22925"/>
                  <a:pt x="8360881" y="0"/>
                </a:cubicBezTo>
                <a:cubicBezTo>
                  <a:pt x="8552888" y="22925"/>
                  <a:pt x="8725293" y="-15005"/>
                  <a:pt x="8927156" y="0"/>
                </a:cubicBezTo>
                <a:cubicBezTo>
                  <a:pt x="9129020" y="15005"/>
                  <a:pt x="9571097" y="-16823"/>
                  <a:pt x="9993085" y="0"/>
                </a:cubicBezTo>
                <a:cubicBezTo>
                  <a:pt x="9975885" y="287224"/>
                  <a:pt x="10017426" y="460595"/>
                  <a:pt x="9993085" y="590931"/>
                </a:cubicBezTo>
                <a:cubicBezTo>
                  <a:pt x="9968744" y="721267"/>
                  <a:pt x="9980324" y="1068861"/>
                  <a:pt x="9993085" y="1231106"/>
                </a:cubicBezTo>
                <a:cubicBezTo>
                  <a:pt x="9824248" y="1216660"/>
                  <a:pt x="9747118" y="1230167"/>
                  <a:pt x="9526741" y="1231106"/>
                </a:cubicBezTo>
                <a:cubicBezTo>
                  <a:pt x="9306364" y="1232045"/>
                  <a:pt x="9275476" y="1216270"/>
                  <a:pt x="9160328" y="1231106"/>
                </a:cubicBezTo>
                <a:cubicBezTo>
                  <a:pt x="9045180" y="1245942"/>
                  <a:pt x="8726184" y="1217341"/>
                  <a:pt x="8594053" y="1231106"/>
                </a:cubicBezTo>
                <a:cubicBezTo>
                  <a:pt x="8461922" y="1244871"/>
                  <a:pt x="7997521" y="1241583"/>
                  <a:pt x="7727986" y="1231106"/>
                </a:cubicBezTo>
                <a:cubicBezTo>
                  <a:pt x="7458451" y="1220629"/>
                  <a:pt x="7442065" y="1231370"/>
                  <a:pt x="7261642" y="1231106"/>
                </a:cubicBezTo>
                <a:cubicBezTo>
                  <a:pt x="7081219" y="1230842"/>
                  <a:pt x="7020207" y="1243065"/>
                  <a:pt x="6795298" y="1231106"/>
                </a:cubicBezTo>
                <a:cubicBezTo>
                  <a:pt x="6570389" y="1219147"/>
                  <a:pt x="6390131" y="1244644"/>
                  <a:pt x="6129092" y="1231106"/>
                </a:cubicBezTo>
                <a:cubicBezTo>
                  <a:pt x="5868053" y="1217568"/>
                  <a:pt x="5691501" y="1217854"/>
                  <a:pt x="5562817" y="1231106"/>
                </a:cubicBezTo>
                <a:cubicBezTo>
                  <a:pt x="5434133" y="1244358"/>
                  <a:pt x="5038438" y="1217958"/>
                  <a:pt x="4796681" y="1231106"/>
                </a:cubicBezTo>
                <a:cubicBezTo>
                  <a:pt x="4554924" y="1244254"/>
                  <a:pt x="4372817" y="1214432"/>
                  <a:pt x="4030544" y="1231106"/>
                </a:cubicBezTo>
                <a:cubicBezTo>
                  <a:pt x="3688271" y="1247780"/>
                  <a:pt x="3442675" y="1222100"/>
                  <a:pt x="3164477" y="1231106"/>
                </a:cubicBezTo>
                <a:cubicBezTo>
                  <a:pt x="2886279" y="1240112"/>
                  <a:pt x="2639135" y="1271882"/>
                  <a:pt x="2298410" y="1231106"/>
                </a:cubicBezTo>
                <a:cubicBezTo>
                  <a:pt x="1957685" y="1190330"/>
                  <a:pt x="1993094" y="1243905"/>
                  <a:pt x="1832066" y="1231106"/>
                </a:cubicBezTo>
                <a:cubicBezTo>
                  <a:pt x="1671038" y="1218307"/>
                  <a:pt x="1356521" y="1249752"/>
                  <a:pt x="965998" y="1231106"/>
                </a:cubicBezTo>
                <a:cubicBezTo>
                  <a:pt x="575475" y="1212460"/>
                  <a:pt x="240172" y="1256731"/>
                  <a:pt x="0" y="1231106"/>
                </a:cubicBezTo>
                <a:cubicBezTo>
                  <a:pt x="11611" y="1035381"/>
                  <a:pt x="-21167" y="934350"/>
                  <a:pt x="0" y="652486"/>
                </a:cubicBezTo>
                <a:cubicBezTo>
                  <a:pt x="21167" y="370622"/>
                  <a:pt x="-24088" y="167110"/>
                  <a:pt x="0"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solidFill>
              <a:schemeClr val="bg1"/>
            </a:solidFill>
            <a:extLst>
              <a:ext uri="{C807C97D-BFC1-408E-A445-0C87EB9F89A2}">
                <ask:lineSketchStyleProps xmlns:ask="http://schemas.microsoft.com/office/drawing/2018/sketchyshapes" sd="2512980468">
                  <a:prstGeom prst="rect">
                    <a:avLst/>
                  </a:prstGeom>
                  <ask:type>
                    <ask:lineSketchFreehand/>
                  </ask:type>
                </ask:lineSketchStyleProps>
              </a:ext>
            </a:extLst>
          </a:ln>
          <a:effectLst>
            <a:glow rad="63500">
              <a:schemeClr val="accent2">
                <a:satMod val="175000"/>
                <a:alpha val="40000"/>
              </a:schemeClr>
            </a:glow>
          </a:effectLst>
        </p:spPr>
        <p:txBody>
          <a:bodyPr wrap="square" rtlCol="1">
            <a:spAutoFit/>
          </a:bodyPr>
          <a:lstStyle/>
          <a:p>
            <a:pPr algn="ctr"/>
            <a:r>
              <a:rPr lang="he-IL" sz="7400" dirty="0"/>
              <a:t>הסבר כללי על הפרויקט</a:t>
            </a:r>
          </a:p>
        </p:txBody>
      </p:sp>
      <p:sp>
        <p:nvSpPr>
          <p:cNvPr id="13" name="תיבת טקסט 12">
            <a:extLst>
              <a:ext uri="{FF2B5EF4-FFF2-40B4-BE49-F238E27FC236}">
                <a16:creationId xmlns:a16="http://schemas.microsoft.com/office/drawing/2014/main" id="{D7B16919-6AB2-4697-B7B8-610119AB263D}"/>
              </a:ext>
            </a:extLst>
          </p:cNvPr>
          <p:cNvSpPr txBox="1"/>
          <p:nvPr/>
        </p:nvSpPr>
        <p:spPr>
          <a:xfrm>
            <a:off x="13191767" y="19719910"/>
            <a:ext cx="10835989" cy="12618839"/>
          </a:xfrm>
          <a:prstGeom prst="rect">
            <a:avLst/>
          </a:prstGeom>
          <a:solidFill>
            <a:schemeClr val="bg1"/>
          </a:solidFill>
        </p:spPr>
        <p:txBody>
          <a:bodyPr wrap="square" rtlCol="1">
            <a:spAutoFit/>
          </a:bodyPr>
          <a:lstStyle/>
          <a:p>
            <a:pPr algn="r" rtl="1"/>
            <a:endParaRPr lang="he-IL" sz="3700" dirty="0"/>
          </a:p>
          <a:p>
            <a:pPr algn="r" rtl="1"/>
            <a:r>
              <a:rPr lang="he-IL" sz="3700" u="sng" dirty="0"/>
              <a:t>שלב 1 עיבוד תמונה: </a:t>
            </a:r>
          </a:p>
          <a:p>
            <a:pPr algn="r" rtl="1"/>
            <a:r>
              <a:rPr lang="he-IL" sz="3700" dirty="0"/>
              <a:t>ראשית לקחנו את התמונה הראשונה (</a:t>
            </a:r>
            <a:r>
              <a:rPr lang="en-US" sz="3700" dirty="0"/>
              <a:t>frame)  </a:t>
            </a:r>
            <a:r>
              <a:rPr lang="he-IL" sz="3700" dirty="0"/>
              <a:t>של הסרטון וניתחנו לכל כדור את הסף (</a:t>
            </a:r>
            <a:r>
              <a:rPr lang="en-US" sz="3700" dirty="0"/>
              <a:t>lower, upper) </a:t>
            </a:r>
            <a:r>
              <a:rPr lang="he-IL" sz="3700" dirty="0"/>
              <a:t>שלו על מנת למצוא את הצבע שלו לפי </a:t>
            </a:r>
            <a:r>
              <a:rPr lang="en-US" sz="3700" dirty="0"/>
              <a:t>RGB, </a:t>
            </a:r>
            <a:r>
              <a:rPr lang="he-IL" sz="3700" dirty="0"/>
              <a:t>ולצורך כך נעזרנו בפעולות של </a:t>
            </a:r>
            <a:r>
              <a:rPr lang="en-US" sz="3700" dirty="0"/>
              <a:t>Masking.</a:t>
            </a:r>
          </a:p>
          <a:p>
            <a:pPr algn="r" rtl="1"/>
            <a:r>
              <a:rPr lang="he-IL" sz="3700" dirty="0"/>
              <a:t>לצורך מציאת מרכזים (</a:t>
            </a:r>
            <a:r>
              <a:rPr lang="en-US" sz="3700" dirty="0"/>
              <a:t>Center) - </a:t>
            </a:r>
            <a:r>
              <a:rPr lang="he-IL" sz="3700" dirty="0"/>
              <a:t>לקחנו את ה</a:t>
            </a:r>
            <a:r>
              <a:rPr lang="en-US" sz="3700" dirty="0"/>
              <a:t>Mask </a:t>
            </a:r>
            <a:r>
              <a:rPr lang="he-IL" sz="3700" dirty="0"/>
              <a:t>של כל אחד מהכדורים, ומצאנו לכל אחד מהכדורים </a:t>
            </a:r>
            <a:r>
              <a:rPr lang="en-US" sz="3700" dirty="0"/>
              <a:t>Contour, </a:t>
            </a:r>
            <a:r>
              <a:rPr lang="he-IL" sz="3700" dirty="0"/>
              <a:t>ובעזרת פונקציית </a:t>
            </a:r>
            <a:r>
              <a:rPr lang="en-US" sz="3700" dirty="0"/>
              <a:t>cv2.momments(Ball) </a:t>
            </a:r>
            <a:r>
              <a:rPr lang="he-IL" sz="3700" dirty="0"/>
              <a:t>מצאנו לכל </a:t>
            </a:r>
            <a:r>
              <a:rPr lang="en-US" sz="3700" dirty="0"/>
              <a:t>Contour </a:t>
            </a:r>
            <a:r>
              <a:rPr lang="he-IL" sz="3700" dirty="0"/>
              <a:t>את המרכז שלו.</a:t>
            </a:r>
          </a:p>
          <a:p>
            <a:pPr algn="r" rtl="1"/>
            <a:endParaRPr lang="he-IL" sz="3700" dirty="0"/>
          </a:p>
          <a:p>
            <a:pPr algn="r" rtl="1"/>
            <a:r>
              <a:rPr lang="he-IL" sz="3700" u="sng" dirty="0"/>
              <a:t>שלב 2 מעבר על הסרטון: </a:t>
            </a:r>
          </a:p>
          <a:p>
            <a:pPr algn="r" rtl="1"/>
            <a:r>
              <a:rPr lang="he-IL" sz="3700" dirty="0"/>
              <a:t>בשלב זה ביצענו בנפרד לכל כדור לאחר שמצאנו את ה</a:t>
            </a:r>
            <a:r>
              <a:rPr lang="en-US" sz="3700" dirty="0"/>
              <a:t>contours </a:t>
            </a:r>
            <a:r>
              <a:rPr lang="he-IL" sz="3700" dirty="0"/>
              <a:t> ו- </a:t>
            </a:r>
            <a:r>
              <a:rPr lang="en-US" sz="3700" dirty="0"/>
              <a:t>centers </a:t>
            </a:r>
            <a:r>
              <a:rPr lang="he-IL" sz="3700" dirty="0"/>
              <a:t> חישוב של </a:t>
            </a:r>
            <a:r>
              <a:rPr lang="en-US" sz="3700" dirty="0"/>
              <a:t> velocity </a:t>
            </a:r>
            <a:r>
              <a:rPr lang="he-IL" sz="3700" dirty="0"/>
              <a:t>לפי הנוסחה</a:t>
            </a:r>
            <a:endParaRPr lang="en-US" sz="3700" dirty="0"/>
          </a:p>
          <a:p>
            <a:pPr algn="r" rtl="1"/>
            <a:r>
              <a:rPr lang="en-US" sz="3700" dirty="0"/>
              <a:t> dx/dt = v</a:t>
            </a:r>
          </a:p>
          <a:p>
            <a:pPr algn="r" rtl="1"/>
            <a:r>
              <a:rPr lang="en-US" sz="3700" dirty="0"/>
              <a:t> 1/fps = dt</a:t>
            </a:r>
          </a:p>
          <a:p>
            <a:pPr algn="r" rtl="1"/>
            <a:r>
              <a:rPr lang="en-US" sz="3700" dirty="0"/>
              <a:t>dx </a:t>
            </a:r>
            <a:r>
              <a:rPr lang="he-IL" sz="3700" dirty="0"/>
              <a:t> = המרחק בין מרכז הכדור בין כל </a:t>
            </a:r>
            <a:r>
              <a:rPr lang="he-IL" sz="3700" dirty="0" err="1"/>
              <a:t>שניי</a:t>
            </a:r>
            <a:r>
              <a:rPr lang="he-IL" sz="3700" dirty="0"/>
              <a:t> </a:t>
            </a:r>
            <a:r>
              <a:rPr lang="he-IL" sz="3700" dirty="0" err="1"/>
              <a:t>פריימים</a:t>
            </a:r>
            <a:r>
              <a:rPr lang="he-IL" sz="3700" dirty="0"/>
              <a:t> רצופים</a:t>
            </a:r>
          </a:p>
          <a:p>
            <a:pPr algn="r" rtl="1"/>
            <a:r>
              <a:rPr lang="he-IL" sz="3700" dirty="0"/>
              <a:t>לבסוף שלבנו את כל הפרמטרים שמצאנו והרצנו את זה על הסרטון המקורי ברצף, והסרטון הסופי מציג את כל הכדורים מסומנים עם המהירות של כל כדור בכל פריים, את המרחקים בין כל כדור וכדור בכל פריים, ואת מספר הפעמים שהכדורים חצו את הגבולות שהגדרנו.</a:t>
            </a:r>
          </a:p>
        </p:txBody>
      </p:sp>
      <p:sp>
        <p:nvSpPr>
          <p:cNvPr id="14" name="תיבת טקסט 13">
            <a:extLst>
              <a:ext uri="{FF2B5EF4-FFF2-40B4-BE49-F238E27FC236}">
                <a16:creationId xmlns:a16="http://schemas.microsoft.com/office/drawing/2014/main" id="{9AADA8B1-2D03-49BA-A36F-2D891F0CDC20}"/>
              </a:ext>
            </a:extLst>
          </p:cNvPr>
          <p:cNvSpPr txBox="1"/>
          <p:nvPr/>
        </p:nvSpPr>
        <p:spPr>
          <a:xfrm>
            <a:off x="13763267" y="19104357"/>
            <a:ext cx="9993085" cy="1231106"/>
          </a:xfrm>
          <a:custGeom>
            <a:avLst/>
            <a:gdLst>
              <a:gd name="connsiteX0" fmla="*/ 0 w 9993085"/>
              <a:gd name="connsiteY0" fmla="*/ 0 h 1231106"/>
              <a:gd name="connsiteX1" fmla="*/ 466344 w 9993085"/>
              <a:gd name="connsiteY1" fmla="*/ 0 h 1231106"/>
              <a:gd name="connsiteX2" fmla="*/ 1332411 w 9993085"/>
              <a:gd name="connsiteY2" fmla="*/ 0 h 1231106"/>
              <a:gd name="connsiteX3" fmla="*/ 1898686 w 9993085"/>
              <a:gd name="connsiteY3" fmla="*/ 0 h 1231106"/>
              <a:gd name="connsiteX4" fmla="*/ 2265099 w 9993085"/>
              <a:gd name="connsiteY4" fmla="*/ 0 h 1231106"/>
              <a:gd name="connsiteX5" fmla="*/ 3031236 w 9993085"/>
              <a:gd name="connsiteY5" fmla="*/ 0 h 1231106"/>
              <a:gd name="connsiteX6" fmla="*/ 3397649 w 9993085"/>
              <a:gd name="connsiteY6" fmla="*/ 0 h 1231106"/>
              <a:gd name="connsiteX7" fmla="*/ 3963924 w 9993085"/>
              <a:gd name="connsiteY7" fmla="*/ 0 h 1231106"/>
              <a:gd name="connsiteX8" fmla="*/ 4530199 w 9993085"/>
              <a:gd name="connsiteY8" fmla="*/ 0 h 1231106"/>
              <a:gd name="connsiteX9" fmla="*/ 5296335 w 9993085"/>
              <a:gd name="connsiteY9" fmla="*/ 0 h 1231106"/>
              <a:gd name="connsiteX10" fmla="*/ 6162402 w 9993085"/>
              <a:gd name="connsiteY10" fmla="*/ 0 h 1231106"/>
              <a:gd name="connsiteX11" fmla="*/ 6728677 w 9993085"/>
              <a:gd name="connsiteY11" fmla="*/ 0 h 1231106"/>
              <a:gd name="connsiteX12" fmla="*/ 7195021 w 9993085"/>
              <a:gd name="connsiteY12" fmla="*/ 0 h 1231106"/>
              <a:gd name="connsiteX13" fmla="*/ 7961158 w 9993085"/>
              <a:gd name="connsiteY13" fmla="*/ 0 h 1231106"/>
              <a:gd name="connsiteX14" fmla="*/ 8427502 w 9993085"/>
              <a:gd name="connsiteY14" fmla="*/ 0 h 1231106"/>
              <a:gd name="connsiteX15" fmla="*/ 9193638 w 9993085"/>
              <a:gd name="connsiteY15" fmla="*/ 0 h 1231106"/>
              <a:gd name="connsiteX16" fmla="*/ 9993085 w 9993085"/>
              <a:gd name="connsiteY16" fmla="*/ 0 h 1231106"/>
              <a:gd name="connsiteX17" fmla="*/ 9993085 w 9993085"/>
              <a:gd name="connsiteY17" fmla="*/ 640175 h 1231106"/>
              <a:gd name="connsiteX18" fmla="*/ 9993085 w 9993085"/>
              <a:gd name="connsiteY18" fmla="*/ 1231106 h 1231106"/>
              <a:gd name="connsiteX19" fmla="*/ 9626672 w 9993085"/>
              <a:gd name="connsiteY19" fmla="*/ 1231106 h 1231106"/>
              <a:gd name="connsiteX20" fmla="*/ 8960466 w 9993085"/>
              <a:gd name="connsiteY20" fmla="*/ 1231106 h 1231106"/>
              <a:gd name="connsiteX21" fmla="*/ 8194330 w 9993085"/>
              <a:gd name="connsiteY21" fmla="*/ 1231106 h 1231106"/>
              <a:gd name="connsiteX22" fmla="*/ 7428193 w 9993085"/>
              <a:gd name="connsiteY22" fmla="*/ 1231106 h 1231106"/>
              <a:gd name="connsiteX23" fmla="*/ 7061780 w 9993085"/>
              <a:gd name="connsiteY23" fmla="*/ 1231106 h 1231106"/>
              <a:gd name="connsiteX24" fmla="*/ 6695367 w 9993085"/>
              <a:gd name="connsiteY24" fmla="*/ 1231106 h 1231106"/>
              <a:gd name="connsiteX25" fmla="*/ 6229023 w 9993085"/>
              <a:gd name="connsiteY25" fmla="*/ 1231106 h 1231106"/>
              <a:gd name="connsiteX26" fmla="*/ 5562817 w 9993085"/>
              <a:gd name="connsiteY26" fmla="*/ 1231106 h 1231106"/>
              <a:gd name="connsiteX27" fmla="*/ 4896612 w 9993085"/>
              <a:gd name="connsiteY27" fmla="*/ 1231106 h 1231106"/>
              <a:gd name="connsiteX28" fmla="*/ 4030544 w 9993085"/>
              <a:gd name="connsiteY28" fmla="*/ 1231106 h 1231106"/>
              <a:gd name="connsiteX29" fmla="*/ 3164477 w 9993085"/>
              <a:gd name="connsiteY29" fmla="*/ 1231106 h 1231106"/>
              <a:gd name="connsiteX30" fmla="*/ 2798064 w 9993085"/>
              <a:gd name="connsiteY30" fmla="*/ 1231106 h 1231106"/>
              <a:gd name="connsiteX31" fmla="*/ 2231789 w 9993085"/>
              <a:gd name="connsiteY31" fmla="*/ 1231106 h 1231106"/>
              <a:gd name="connsiteX32" fmla="*/ 1565583 w 9993085"/>
              <a:gd name="connsiteY32" fmla="*/ 1231106 h 1231106"/>
              <a:gd name="connsiteX33" fmla="*/ 699516 w 9993085"/>
              <a:gd name="connsiteY33" fmla="*/ 1231106 h 1231106"/>
              <a:gd name="connsiteX34" fmla="*/ 0 w 9993085"/>
              <a:gd name="connsiteY34" fmla="*/ 1231106 h 1231106"/>
              <a:gd name="connsiteX35" fmla="*/ 0 w 9993085"/>
              <a:gd name="connsiteY35" fmla="*/ 652486 h 1231106"/>
              <a:gd name="connsiteX36" fmla="*/ 0 w 9993085"/>
              <a:gd name="connsiteY36" fmla="*/ 0 h 1231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993085" h="1231106" fill="none" extrusionOk="0">
                <a:moveTo>
                  <a:pt x="0" y="0"/>
                </a:moveTo>
                <a:cubicBezTo>
                  <a:pt x="214783" y="1907"/>
                  <a:pt x="348667" y="-22269"/>
                  <a:pt x="466344" y="0"/>
                </a:cubicBezTo>
                <a:cubicBezTo>
                  <a:pt x="584021" y="22269"/>
                  <a:pt x="1070931" y="30392"/>
                  <a:pt x="1332411" y="0"/>
                </a:cubicBezTo>
                <a:cubicBezTo>
                  <a:pt x="1593891" y="-30392"/>
                  <a:pt x="1710814" y="26062"/>
                  <a:pt x="1898686" y="0"/>
                </a:cubicBezTo>
                <a:cubicBezTo>
                  <a:pt x="2086559" y="-26062"/>
                  <a:pt x="2101501" y="3547"/>
                  <a:pt x="2265099" y="0"/>
                </a:cubicBezTo>
                <a:cubicBezTo>
                  <a:pt x="2428697" y="-3547"/>
                  <a:pt x="2748699" y="-859"/>
                  <a:pt x="3031236" y="0"/>
                </a:cubicBezTo>
                <a:cubicBezTo>
                  <a:pt x="3313773" y="859"/>
                  <a:pt x="3283774" y="-8607"/>
                  <a:pt x="3397649" y="0"/>
                </a:cubicBezTo>
                <a:cubicBezTo>
                  <a:pt x="3511524" y="8607"/>
                  <a:pt x="3726096" y="19371"/>
                  <a:pt x="3963924" y="0"/>
                </a:cubicBezTo>
                <a:cubicBezTo>
                  <a:pt x="4201753" y="-19371"/>
                  <a:pt x="4292914" y="-153"/>
                  <a:pt x="4530199" y="0"/>
                </a:cubicBezTo>
                <a:cubicBezTo>
                  <a:pt x="4767484" y="153"/>
                  <a:pt x="4948555" y="18881"/>
                  <a:pt x="5296335" y="0"/>
                </a:cubicBezTo>
                <a:cubicBezTo>
                  <a:pt x="5644115" y="-18881"/>
                  <a:pt x="5813389" y="31199"/>
                  <a:pt x="6162402" y="0"/>
                </a:cubicBezTo>
                <a:cubicBezTo>
                  <a:pt x="6511415" y="-31199"/>
                  <a:pt x="6533480" y="-27494"/>
                  <a:pt x="6728677" y="0"/>
                </a:cubicBezTo>
                <a:cubicBezTo>
                  <a:pt x="6923874" y="27494"/>
                  <a:pt x="7012531" y="-9718"/>
                  <a:pt x="7195021" y="0"/>
                </a:cubicBezTo>
                <a:cubicBezTo>
                  <a:pt x="7377511" y="9718"/>
                  <a:pt x="7789207" y="31472"/>
                  <a:pt x="7961158" y="0"/>
                </a:cubicBezTo>
                <a:cubicBezTo>
                  <a:pt x="8133109" y="-31472"/>
                  <a:pt x="8306652" y="19357"/>
                  <a:pt x="8427502" y="0"/>
                </a:cubicBezTo>
                <a:cubicBezTo>
                  <a:pt x="8548352" y="-19357"/>
                  <a:pt x="8967363" y="-35413"/>
                  <a:pt x="9193638" y="0"/>
                </a:cubicBezTo>
                <a:cubicBezTo>
                  <a:pt x="9419913" y="35413"/>
                  <a:pt x="9745640" y="-8393"/>
                  <a:pt x="9993085" y="0"/>
                </a:cubicBezTo>
                <a:cubicBezTo>
                  <a:pt x="10000548" y="303994"/>
                  <a:pt x="9973449" y="352713"/>
                  <a:pt x="9993085" y="640175"/>
                </a:cubicBezTo>
                <a:cubicBezTo>
                  <a:pt x="10012721" y="927638"/>
                  <a:pt x="10015536" y="1018921"/>
                  <a:pt x="9993085" y="1231106"/>
                </a:cubicBezTo>
                <a:cubicBezTo>
                  <a:pt x="9827442" y="1222608"/>
                  <a:pt x="9757211" y="1231125"/>
                  <a:pt x="9626672" y="1231106"/>
                </a:cubicBezTo>
                <a:cubicBezTo>
                  <a:pt x="9496133" y="1231087"/>
                  <a:pt x="9163988" y="1220033"/>
                  <a:pt x="8960466" y="1231106"/>
                </a:cubicBezTo>
                <a:cubicBezTo>
                  <a:pt x="8756944" y="1242179"/>
                  <a:pt x="8371725" y="1194573"/>
                  <a:pt x="8194330" y="1231106"/>
                </a:cubicBezTo>
                <a:cubicBezTo>
                  <a:pt x="8016935" y="1267639"/>
                  <a:pt x="7783411" y="1211294"/>
                  <a:pt x="7428193" y="1231106"/>
                </a:cubicBezTo>
                <a:cubicBezTo>
                  <a:pt x="7072975" y="1250918"/>
                  <a:pt x="7138456" y="1230222"/>
                  <a:pt x="7061780" y="1231106"/>
                </a:cubicBezTo>
                <a:cubicBezTo>
                  <a:pt x="6985104" y="1231990"/>
                  <a:pt x="6876170" y="1226271"/>
                  <a:pt x="6695367" y="1231106"/>
                </a:cubicBezTo>
                <a:cubicBezTo>
                  <a:pt x="6514564" y="1235941"/>
                  <a:pt x="6455778" y="1213796"/>
                  <a:pt x="6229023" y="1231106"/>
                </a:cubicBezTo>
                <a:cubicBezTo>
                  <a:pt x="6002268" y="1248416"/>
                  <a:pt x="5848550" y="1214507"/>
                  <a:pt x="5562817" y="1231106"/>
                </a:cubicBezTo>
                <a:cubicBezTo>
                  <a:pt x="5277084" y="1247705"/>
                  <a:pt x="5167610" y="1237787"/>
                  <a:pt x="4896612" y="1231106"/>
                </a:cubicBezTo>
                <a:cubicBezTo>
                  <a:pt x="4625615" y="1224425"/>
                  <a:pt x="4290800" y="1227345"/>
                  <a:pt x="4030544" y="1231106"/>
                </a:cubicBezTo>
                <a:cubicBezTo>
                  <a:pt x="3770288" y="1234867"/>
                  <a:pt x="3566540" y="1222453"/>
                  <a:pt x="3164477" y="1231106"/>
                </a:cubicBezTo>
                <a:cubicBezTo>
                  <a:pt x="2762414" y="1239759"/>
                  <a:pt x="2940379" y="1246121"/>
                  <a:pt x="2798064" y="1231106"/>
                </a:cubicBezTo>
                <a:cubicBezTo>
                  <a:pt x="2655749" y="1216091"/>
                  <a:pt x="2372636" y="1253221"/>
                  <a:pt x="2231789" y="1231106"/>
                </a:cubicBezTo>
                <a:cubicBezTo>
                  <a:pt x="2090942" y="1208991"/>
                  <a:pt x="1783699" y="1246981"/>
                  <a:pt x="1565583" y="1231106"/>
                </a:cubicBezTo>
                <a:cubicBezTo>
                  <a:pt x="1347467" y="1215231"/>
                  <a:pt x="1013740" y="1227574"/>
                  <a:pt x="699516" y="1231106"/>
                </a:cubicBezTo>
                <a:cubicBezTo>
                  <a:pt x="385292" y="1234638"/>
                  <a:pt x="148774" y="1199296"/>
                  <a:pt x="0" y="1231106"/>
                </a:cubicBezTo>
                <a:cubicBezTo>
                  <a:pt x="-21697" y="1009442"/>
                  <a:pt x="6334" y="783618"/>
                  <a:pt x="0" y="652486"/>
                </a:cubicBezTo>
                <a:cubicBezTo>
                  <a:pt x="-6334" y="521354"/>
                  <a:pt x="-26792" y="269878"/>
                  <a:pt x="0" y="0"/>
                </a:cubicBezTo>
                <a:close/>
              </a:path>
              <a:path w="9993085" h="1231106" stroke="0" extrusionOk="0">
                <a:moveTo>
                  <a:pt x="0" y="0"/>
                </a:moveTo>
                <a:cubicBezTo>
                  <a:pt x="381056" y="-4719"/>
                  <a:pt x="393236" y="20593"/>
                  <a:pt x="766137" y="0"/>
                </a:cubicBezTo>
                <a:cubicBezTo>
                  <a:pt x="1139038" y="-20593"/>
                  <a:pt x="1073961" y="9155"/>
                  <a:pt x="1332411" y="0"/>
                </a:cubicBezTo>
                <a:cubicBezTo>
                  <a:pt x="1590861" y="-9155"/>
                  <a:pt x="1827415" y="5641"/>
                  <a:pt x="1998617" y="0"/>
                </a:cubicBezTo>
                <a:cubicBezTo>
                  <a:pt x="2169819" y="-5641"/>
                  <a:pt x="2299154" y="21112"/>
                  <a:pt x="2464961" y="0"/>
                </a:cubicBezTo>
                <a:cubicBezTo>
                  <a:pt x="2630768" y="-21112"/>
                  <a:pt x="2817112" y="-31009"/>
                  <a:pt x="3131167" y="0"/>
                </a:cubicBezTo>
                <a:cubicBezTo>
                  <a:pt x="3445222" y="31009"/>
                  <a:pt x="3367577" y="13757"/>
                  <a:pt x="3597511" y="0"/>
                </a:cubicBezTo>
                <a:cubicBezTo>
                  <a:pt x="3827445" y="-13757"/>
                  <a:pt x="3937791" y="-11241"/>
                  <a:pt x="4263716" y="0"/>
                </a:cubicBezTo>
                <a:cubicBezTo>
                  <a:pt x="4589642" y="11241"/>
                  <a:pt x="4633184" y="27817"/>
                  <a:pt x="4829991" y="0"/>
                </a:cubicBezTo>
                <a:cubicBezTo>
                  <a:pt x="5026798" y="-27817"/>
                  <a:pt x="5160852" y="-3336"/>
                  <a:pt x="5296335" y="0"/>
                </a:cubicBezTo>
                <a:cubicBezTo>
                  <a:pt x="5431818" y="3336"/>
                  <a:pt x="5867895" y="30873"/>
                  <a:pt x="6062472" y="0"/>
                </a:cubicBezTo>
                <a:cubicBezTo>
                  <a:pt x="6257049" y="-30873"/>
                  <a:pt x="6594578" y="-39052"/>
                  <a:pt x="6928539" y="0"/>
                </a:cubicBezTo>
                <a:cubicBezTo>
                  <a:pt x="7262500" y="39052"/>
                  <a:pt x="7518891" y="7874"/>
                  <a:pt x="7794606" y="0"/>
                </a:cubicBezTo>
                <a:cubicBezTo>
                  <a:pt x="8070321" y="-7874"/>
                  <a:pt x="8168875" y="-22925"/>
                  <a:pt x="8360881" y="0"/>
                </a:cubicBezTo>
                <a:cubicBezTo>
                  <a:pt x="8552888" y="22925"/>
                  <a:pt x="8725293" y="-15005"/>
                  <a:pt x="8927156" y="0"/>
                </a:cubicBezTo>
                <a:cubicBezTo>
                  <a:pt x="9129020" y="15005"/>
                  <a:pt x="9571097" y="-16823"/>
                  <a:pt x="9993085" y="0"/>
                </a:cubicBezTo>
                <a:cubicBezTo>
                  <a:pt x="9975885" y="287224"/>
                  <a:pt x="10017426" y="460595"/>
                  <a:pt x="9993085" y="590931"/>
                </a:cubicBezTo>
                <a:cubicBezTo>
                  <a:pt x="9968744" y="721267"/>
                  <a:pt x="9980324" y="1068861"/>
                  <a:pt x="9993085" y="1231106"/>
                </a:cubicBezTo>
                <a:cubicBezTo>
                  <a:pt x="9824248" y="1216660"/>
                  <a:pt x="9747118" y="1230167"/>
                  <a:pt x="9526741" y="1231106"/>
                </a:cubicBezTo>
                <a:cubicBezTo>
                  <a:pt x="9306364" y="1232045"/>
                  <a:pt x="9275476" y="1216270"/>
                  <a:pt x="9160328" y="1231106"/>
                </a:cubicBezTo>
                <a:cubicBezTo>
                  <a:pt x="9045180" y="1245942"/>
                  <a:pt x="8726184" y="1217341"/>
                  <a:pt x="8594053" y="1231106"/>
                </a:cubicBezTo>
                <a:cubicBezTo>
                  <a:pt x="8461922" y="1244871"/>
                  <a:pt x="7997521" y="1241583"/>
                  <a:pt x="7727986" y="1231106"/>
                </a:cubicBezTo>
                <a:cubicBezTo>
                  <a:pt x="7458451" y="1220629"/>
                  <a:pt x="7442065" y="1231370"/>
                  <a:pt x="7261642" y="1231106"/>
                </a:cubicBezTo>
                <a:cubicBezTo>
                  <a:pt x="7081219" y="1230842"/>
                  <a:pt x="7020207" y="1243065"/>
                  <a:pt x="6795298" y="1231106"/>
                </a:cubicBezTo>
                <a:cubicBezTo>
                  <a:pt x="6570389" y="1219147"/>
                  <a:pt x="6390131" y="1244644"/>
                  <a:pt x="6129092" y="1231106"/>
                </a:cubicBezTo>
                <a:cubicBezTo>
                  <a:pt x="5868053" y="1217568"/>
                  <a:pt x="5691501" y="1217854"/>
                  <a:pt x="5562817" y="1231106"/>
                </a:cubicBezTo>
                <a:cubicBezTo>
                  <a:pt x="5434133" y="1244358"/>
                  <a:pt x="5038438" y="1217958"/>
                  <a:pt x="4796681" y="1231106"/>
                </a:cubicBezTo>
                <a:cubicBezTo>
                  <a:pt x="4554924" y="1244254"/>
                  <a:pt x="4372817" y="1214432"/>
                  <a:pt x="4030544" y="1231106"/>
                </a:cubicBezTo>
                <a:cubicBezTo>
                  <a:pt x="3688271" y="1247780"/>
                  <a:pt x="3442675" y="1222100"/>
                  <a:pt x="3164477" y="1231106"/>
                </a:cubicBezTo>
                <a:cubicBezTo>
                  <a:pt x="2886279" y="1240112"/>
                  <a:pt x="2639135" y="1271882"/>
                  <a:pt x="2298410" y="1231106"/>
                </a:cubicBezTo>
                <a:cubicBezTo>
                  <a:pt x="1957685" y="1190330"/>
                  <a:pt x="1993094" y="1243905"/>
                  <a:pt x="1832066" y="1231106"/>
                </a:cubicBezTo>
                <a:cubicBezTo>
                  <a:pt x="1671038" y="1218307"/>
                  <a:pt x="1356521" y="1249752"/>
                  <a:pt x="965998" y="1231106"/>
                </a:cubicBezTo>
                <a:cubicBezTo>
                  <a:pt x="575475" y="1212460"/>
                  <a:pt x="240172" y="1256731"/>
                  <a:pt x="0" y="1231106"/>
                </a:cubicBezTo>
                <a:cubicBezTo>
                  <a:pt x="11611" y="1035381"/>
                  <a:pt x="-21167" y="934350"/>
                  <a:pt x="0" y="652486"/>
                </a:cubicBezTo>
                <a:cubicBezTo>
                  <a:pt x="21167" y="370622"/>
                  <a:pt x="-24088" y="167110"/>
                  <a:pt x="0"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solidFill>
              <a:schemeClr val="bg1"/>
            </a:solidFill>
            <a:extLst>
              <a:ext uri="{C807C97D-BFC1-408E-A445-0C87EB9F89A2}">
                <ask:lineSketchStyleProps xmlns:ask="http://schemas.microsoft.com/office/drawing/2018/sketchyshapes" sd="2512980468">
                  <a:prstGeom prst="rect">
                    <a:avLst/>
                  </a:prstGeom>
                  <ask:type>
                    <ask:lineSketchFreehand/>
                  </ask:type>
                </ask:lineSketchStyleProps>
              </a:ext>
            </a:extLst>
          </a:ln>
          <a:effectLst>
            <a:glow rad="63500">
              <a:schemeClr val="accent2">
                <a:satMod val="175000"/>
                <a:alpha val="40000"/>
              </a:schemeClr>
            </a:glow>
          </a:effectLst>
        </p:spPr>
        <p:txBody>
          <a:bodyPr wrap="square" rtlCol="1">
            <a:spAutoFit/>
          </a:bodyPr>
          <a:lstStyle/>
          <a:p>
            <a:pPr algn="ctr"/>
            <a:r>
              <a:rPr lang="he-IL" sz="7400" dirty="0"/>
              <a:t>פירוט שלבי הפיתוח</a:t>
            </a:r>
          </a:p>
        </p:txBody>
      </p:sp>
      <p:sp>
        <p:nvSpPr>
          <p:cNvPr id="15" name="תיבת טקסט 14">
            <a:extLst>
              <a:ext uri="{FF2B5EF4-FFF2-40B4-BE49-F238E27FC236}">
                <a16:creationId xmlns:a16="http://schemas.microsoft.com/office/drawing/2014/main" id="{1AA8F619-CC26-403E-B2FF-E6C469BB6FAE}"/>
              </a:ext>
            </a:extLst>
          </p:cNvPr>
          <p:cNvSpPr txBox="1"/>
          <p:nvPr/>
        </p:nvSpPr>
        <p:spPr>
          <a:xfrm>
            <a:off x="2015123" y="22028704"/>
            <a:ext cx="10835989" cy="8063746"/>
          </a:xfrm>
          <a:prstGeom prst="rect">
            <a:avLst/>
          </a:prstGeom>
          <a:solidFill>
            <a:schemeClr val="bg1"/>
          </a:solidFill>
        </p:spPr>
        <p:txBody>
          <a:bodyPr wrap="square" rtlCol="1">
            <a:spAutoFit/>
          </a:bodyPr>
          <a:lstStyle/>
          <a:p>
            <a:pPr algn="r" rtl="1"/>
            <a:endParaRPr lang="he-IL" sz="3700" dirty="0"/>
          </a:p>
          <a:p>
            <a:pPr algn="r" rtl="1"/>
            <a:r>
              <a:rPr lang="he-IL" sz="3700" dirty="0"/>
              <a:t>בשלב הראשון במהלך עיבוד התמונה נתקלנו בקושי מציאת הסף של כל כדור וכדור בנפרד, במיוחד של הכדור האדום שצבעו ממש דומה לצבע העור של האישה, ובשלבים מאוחרים יותר פתרנו את זה בעזרת </a:t>
            </a:r>
            <a:r>
              <a:rPr lang="en-US" sz="3700" dirty="0"/>
              <a:t>dilate </a:t>
            </a:r>
            <a:r>
              <a:rPr lang="he-IL" sz="3700" dirty="0"/>
              <a:t>ו </a:t>
            </a:r>
            <a:r>
              <a:rPr lang="en-US" sz="3700" dirty="0"/>
              <a:t>.erode</a:t>
            </a:r>
          </a:p>
          <a:p>
            <a:pPr algn="r" rtl="1"/>
            <a:endParaRPr lang="en-US" sz="3700" dirty="0"/>
          </a:p>
          <a:p>
            <a:pPr algn="r" rtl="1"/>
            <a:r>
              <a:rPr lang="he-IL" sz="3700" dirty="0"/>
              <a:t>הבנו שמציאת המרכזים הוא שלב מכריע בפרויקט ולכן השקענו זמן ניכר במציאת ה</a:t>
            </a:r>
            <a:r>
              <a:rPr lang="en-US" sz="3700" dirty="0"/>
              <a:t>countours </a:t>
            </a:r>
            <a:r>
              <a:rPr lang="he-IL" sz="3700" dirty="0"/>
              <a:t> כדי להגיע לדיוק גבוה של מציאת מרכז הכדור.</a:t>
            </a:r>
          </a:p>
          <a:p>
            <a:pPr algn="r" rtl="1"/>
            <a:endParaRPr lang="he-IL" sz="3700" dirty="0"/>
          </a:p>
          <a:p>
            <a:pPr algn="r" rtl="1"/>
            <a:r>
              <a:rPr lang="he-IL" sz="3700" dirty="0"/>
              <a:t>סוג הנתונים:</a:t>
            </a:r>
          </a:p>
          <a:p>
            <a:pPr algn="r" rtl="1"/>
            <a:r>
              <a:rPr lang="he-IL" sz="3700" dirty="0"/>
              <a:t>סרטון בפורמט: </a:t>
            </a:r>
            <a:r>
              <a:rPr lang="en-US" sz="3700" dirty="0"/>
              <a:t>.mov</a:t>
            </a:r>
          </a:p>
          <a:p>
            <a:pPr algn="r" rtl="1"/>
            <a:r>
              <a:rPr lang="he-IL" sz="3700" dirty="0"/>
              <a:t>מימדי הסרטון: (360,640) </a:t>
            </a:r>
          </a:p>
          <a:p>
            <a:pPr algn="r" rtl="1"/>
            <a:r>
              <a:rPr lang="he-IL" sz="3700" dirty="0"/>
              <a:t>שם הסרטון הסופי: '</a:t>
            </a:r>
            <a:r>
              <a:rPr lang="en-US" sz="3700" dirty="0"/>
              <a:t>"Final_Juggling_Lady.mov'</a:t>
            </a:r>
            <a:endParaRPr lang="he-IL" sz="3700" dirty="0"/>
          </a:p>
        </p:txBody>
      </p:sp>
      <p:sp>
        <p:nvSpPr>
          <p:cNvPr id="16" name="תיבת טקסט 15">
            <a:extLst>
              <a:ext uri="{FF2B5EF4-FFF2-40B4-BE49-F238E27FC236}">
                <a16:creationId xmlns:a16="http://schemas.microsoft.com/office/drawing/2014/main" id="{8F71445C-C689-4EBB-BD72-A05FAA0A6176}"/>
              </a:ext>
            </a:extLst>
          </p:cNvPr>
          <p:cNvSpPr txBox="1"/>
          <p:nvPr/>
        </p:nvSpPr>
        <p:spPr>
          <a:xfrm>
            <a:off x="2449285" y="21199926"/>
            <a:ext cx="9993085" cy="1231106"/>
          </a:xfrm>
          <a:custGeom>
            <a:avLst/>
            <a:gdLst>
              <a:gd name="connsiteX0" fmla="*/ 0 w 9993085"/>
              <a:gd name="connsiteY0" fmla="*/ 0 h 1231106"/>
              <a:gd name="connsiteX1" fmla="*/ 466344 w 9993085"/>
              <a:gd name="connsiteY1" fmla="*/ 0 h 1231106"/>
              <a:gd name="connsiteX2" fmla="*/ 1332411 w 9993085"/>
              <a:gd name="connsiteY2" fmla="*/ 0 h 1231106"/>
              <a:gd name="connsiteX3" fmla="*/ 1898686 w 9993085"/>
              <a:gd name="connsiteY3" fmla="*/ 0 h 1231106"/>
              <a:gd name="connsiteX4" fmla="*/ 2265099 w 9993085"/>
              <a:gd name="connsiteY4" fmla="*/ 0 h 1231106"/>
              <a:gd name="connsiteX5" fmla="*/ 3031236 w 9993085"/>
              <a:gd name="connsiteY5" fmla="*/ 0 h 1231106"/>
              <a:gd name="connsiteX6" fmla="*/ 3397649 w 9993085"/>
              <a:gd name="connsiteY6" fmla="*/ 0 h 1231106"/>
              <a:gd name="connsiteX7" fmla="*/ 3963924 w 9993085"/>
              <a:gd name="connsiteY7" fmla="*/ 0 h 1231106"/>
              <a:gd name="connsiteX8" fmla="*/ 4530199 w 9993085"/>
              <a:gd name="connsiteY8" fmla="*/ 0 h 1231106"/>
              <a:gd name="connsiteX9" fmla="*/ 5296335 w 9993085"/>
              <a:gd name="connsiteY9" fmla="*/ 0 h 1231106"/>
              <a:gd name="connsiteX10" fmla="*/ 6162402 w 9993085"/>
              <a:gd name="connsiteY10" fmla="*/ 0 h 1231106"/>
              <a:gd name="connsiteX11" fmla="*/ 6728677 w 9993085"/>
              <a:gd name="connsiteY11" fmla="*/ 0 h 1231106"/>
              <a:gd name="connsiteX12" fmla="*/ 7195021 w 9993085"/>
              <a:gd name="connsiteY12" fmla="*/ 0 h 1231106"/>
              <a:gd name="connsiteX13" fmla="*/ 7961158 w 9993085"/>
              <a:gd name="connsiteY13" fmla="*/ 0 h 1231106"/>
              <a:gd name="connsiteX14" fmla="*/ 8427502 w 9993085"/>
              <a:gd name="connsiteY14" fmla="*/ 0 h 1231106"/>
              <a:gd name="connsiteX15" fmla="*/ 9193638 w 9993085"/>
              <a:gd name="connsiteY15" fmla="*/ 0 h 1231106"/>
              <a:gd name="connsiteX16" fmla="*/ 9993085 w 9993085"/>
              <a:gd name="connsiteY16" fmla="*/ 0 h 1231106"/>
              <a:gd name="connsiteX17" fmla="*/ 9993085 w 9993085"/>
              <a:gd name="connsiteY17" fmla="*/ 640175 h 1231106"/>
              <a:gd name="connsiteX18" fmla="*/ 9993085 w 9993085"/>
              <a:gd name="connsiteY18" fmla="*/ 1231106 h 1231106"/>
              <a:gd name="connsiteX19" fmla="*/ 9626672 w 9993085"/>
              <a:gd name="connsiteY19" fmla="*/ 1231106 h 1231106"/>
              <a:gd name="connsiteX20" fmla="*/ 8960466 w 9993085"/>
              <a:gd name="connsiteY20" fmla="*/ 1231106 h 1231106"/>
              <a:gd name="connsiteX21" fmla="*/ 8194330 w 9993085"/>
              <a:gd name="connsiteY21" fmla="*/ 1231106 h 1231106"/>
              <a:gd name="connsiteX22" fmla="*/ 7428193 w 9993085"/>
              <a:gd name="connsiteY22" fmla="*/ 1231106 h 1231106"/>
              <a:gd name="connsiteX23" fmla="*/ 7061780 w 9993085"/>
              <a:gd name="connsiteY23" fmla="*/ 1231106 h 1231106"/>
              <a:gd name="connsiteX24" fmla="*/ 6695367 w 9993085"/>
              <a:gd name="connsiteY24" fmla="*/ 1231106 h 1231106"/>
              <a:gd name="connsiteX25" fmla="*/ 6229023 w 9993085"/>
              <a:gd name="connsiteY25" fmla="*/ 1231106 h 1231106"/>
              <a:gd name="connsiteX26" fmla="*/ 5562817 w 9993085"/>
              <a:gd name="connsiteY26" fmla="*/ 1231106 h 1231106"/>
              <a:gd name="connsiteX27" fmla="*/ 4896612 w 9993085"/>
              <a:gd name="connsiteY27" fmla="*/ 1231106 h 1231106"/>
              <a:gd name="connsiteX28" fmla="*/ 4030544 w 9993085"/>
              <a:gd name="connsiteY28" fmla="*/ 1231106 h 1231106"/>
              <a:gd name="connsiteX29" fmla="*/ 3164477 w 9993085"/>
              <a:gd name="connsiteY29" fmla="*/ 1231106 h 1231106"/>
              <a:gd name="connsiteX30" fmla="*/ 2798064 w 9993085"/>
              <a:gd name="connsiteY30" fmla="*/ 1231106 h 1231106"/>
              <a:gd name="connsiteX31" fmla="*/ 2231789 w 9993085"/>
              <a:gd name="connsiteY31" fmla="*/ 1231106 h 1231106"/>
              <a:gd name="connsiteX32" fmla="*/ 1565583 w 9993085"/>
              <a:gd name="connsiteY32" fmla="*/ 1231106 h 1231106"/>
              <a:gd name="connsiteX33" fmla="*/ 699516 w 9993085"/>
              <a:gd name="connsiteY33" fmla="*/ 1231106 h 1231106"/>
              <a:gd name="connsiteX34" fmla="*/ 0 w 9993085"/>
              <a:gd name="connsiteY34" fmla="*/ 1231106 h 1231106"/>
              <a:gd name="connsiteX35" fmla="*/ 0 w 9993085"/>
              <a:gd name="connsiteY35" fmla="*/ 652486 h 1231106"/>
              <a:gd name="connsiteX36" fmla="*/ 0 w 9993085"/>
              <a:gd name="connsiteY36" fmla="*/ 0 h 1231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993085" h="1231106" fill="none" extrusionOk="0">
                <a:moveTo>
                  <a:pt x="0" y="0"/>
                </a:moveTo>
                <a:cubicBezTo>
                  <a:pt x="214783" y="1907"/>
                  <a:pt x="348667" y="-22269"/>
                  <a:pt x="466344" y="0"/>
                </a:cubicBezTo>
                <a:cubicBezTo>
                  <a:pt x="584021" y="22269"/>
                  <a:pt x="1070931" y="30392"/>
                  <a:pt x="1332411" y="0"/>
                </a:cubicBezTo>
                <a:cubicBezTo>
                  <a:pt x="1593891" y="-30392"/>
                  <a:pt x="1710814" y="26062"/>
                  <a:pt x="1898686" y="0"/>
                </a:cubicBezTo>
                <a:cubicBezTo>
                  <a:pt x="2086559" y="-26062"/>
                  <a:pt x="2101501" y="3547"/>
                  <a:pt x="2265099" y="0"/>
                </a:cubicBezTo>
                <a:cubicBezTo>
                  <a:pt x="2428697" y="-3547"/>
                  <a:pt x="2748699" y="-859"/>
                  <a:pt x="3031236" y="0"/>
                </a:cubicBezTo>
                <a:cubicBezTo>
                  <a:pt x="3313773" y="859"/>
                  <a:pt x="3283774" y="-8607"/>
                  <a:pt x="3397649" y="0"/>
                </a:cubicBezTo>
                <a:cubicBezTo>
                  <a:pt x="3511524" y="8607"/>
                  <a:pt x="3726096" y="19371"/>
                  <a:pt x="3963924" y="0"/>
                </a:cubicBezTo>
                <a:cubicBezTo>
                  <a:pt x="4201753" y="-19371"/>
                  <a:pt x="4292914" y="-153"/>
                  <a:pt x="4530199" y="0"/>
                </a:cubicBezTo>
                <a:cubicBezTo>
                  <a:pt x="4767484" y="153"/>
                  <a:pt x="4948555" y="18881"/>
                  <a:pt x="5296335" y="0"/>
                </a:cubicBezTo>
                <a:cubicBezTo>
                  <a:pt x="5644115" y="-18881"/>
                  <a:pt x="5813389" y="31199"/>
                  <a:pt x="6162402" y="0"/>
                </a:cubicBezTo>
                <a:cubicBezTo>
                  <a:pt x="6511415" y="-31199"/>
                  <a:pt x="6533480" y="-27494"/>
                  <a:pt x="6728677" y="0"/>
                </a:cubicBezTo>
                <a:cubicBezTo>
                  <a:pt x="6923874" y="27494"/>
                  <a:pt x="7012531" y="-9718"/>
                  <a:pt x="7195021" y="0"/>
                </a:cubicBezTo>
                <a:cubicBezTo>
                  <a:pt x="7377511" y="9718"/>
                  <a:pt x="7789207" y="31472"/>
                  <a:pt x="7961158" y="0"/>
                </a:cubicBezTo>
                <a:cubicBezTo>
                  <a:pt x="8133109" y="-31472"/>
                  <a:pt x="8306652" y="19357"/>
                  <a:pt x="8427502" y="0"/>
                </a:cubicBezTo>
                <a:cubicBezTo>
                  <a:pt x="8548352" y="-19357"/>
                  <a:pt x="8967363" y="-35413"/>
                  <a:pt x="9193638" y="0"/>
                </a:cubicBezTo>
                <a:cubicBezTo>
                  <a:pt x="9419913" y="35413"/>
                  <a:pt x="9745640" y="-8393"/>
                  <a:pt x="9993085" y="0"/>
                </a:cubicBezTo>
                <a:cubicBezTo>
                  <a:pt x="10000548" y="303994"/>
                  <a:pt x="9973449" y="352713"/>
                  <a:pt x="9993085" y="640175"/>
                </a:cubicBezTo>
                <a:cubicBezTo>
                  <a:pt x="10012721" y="927638"/>
                  <a:pt x="10015536" y="1018921"/>
                  <a:pt x="9993085" y="1231106"/>
                </a:cubicBezTo>
                <a:cubicBezTo>
                  <a:pt x="9827442" y="1222608"/>
                  <a:pt x="9757211" y="1231125"/>
                  <a:pt x="9626672" y="1231106"/>
                </a:cubicBezTo>
                <a:cubicBezTo>
                  <a:pt x="9496133" y="1231087"/>
                  <a:pt x="9163988" y="1220033"/>
                  <a:pt x="8960466" y="1231106"/>
                </a:cubicBezTo>
                <a:cubicBezTo>
                  <a:pt x="8756944" y="1242179"/>
                  <a:pt x="8371725" y="1194573"/>
                  <a:pt x="8194330" y="1231106"/>
                </a:cubicBezTo>
                <a:cubicBezTo>
                  <a:pt x="8016935" y="1267639"/>
                  <a:pt x="7783411" y="1211294"/>
                  <a:pt x="7428193" y="1231106"/>
                </a:cubicBezTo>
                <a:cubicBezTo>
                  <a:pt x="7072975" y="1250918"/>
                  <a:pt x="7138456" y="1230222"/>
                  <a:pt x="7061780" y="1231106"/>
                </a:cubicBezTo>
                <a:cubicBezTo>
                  <a:pt x="6985104" y="1231990"/>
                  <a:pt x="6876170" y="1226271"/>
                  <a:pt x="6695367" y="1231106"/>
                </a:cubicBezTo>
                <a:cubicBezTo>
                  <a:pt x="6514564" y="1235941"/>
                  <a:pt x="6455778" y="1213796"/>
                  <a:pt x="6229023" y="1231106"/>
                </a:cubicBezTo>
                <a:cubicBezTo>
                  <a:pt x="6002268" y="1248416"/>
                  <a:pt x="5848550" y="1214507"/>
                  <a:pt x="5562817" y="1231106"/>
                </a:cubicBezTo>
                <a:cubicBezTo>
                  <a:pt x="5277084" y="1247705"/>
                  <a:pt x="5167610" y="1237787"/>
                  <a:pt x="4896612" y="1231106"/>
                </a:cubicBezTo>
                <a:cubicBezTo>
                  <a:pt x="4625615" y="1224425"/>
                  <a:pt x="4290800" y="1227345"/>
                  <a:pt x="4030544" y="1231106"/>
                </a:cubicBezTo>
                <a:cubicBezTo>
                  <a:pt x="3770288" y="1234867"/>
                  <a:pt x="3566540" y="1222453"/>
                  <a:pt x="3164477" y="1231106"/>
                </a:cubicBezTo>
                <a:cubicBezTo>
                  <a:pt x="2762414" y="1239759"/>
                  <a:pt x="2940379" y="1246121"/>
                  <a:pt x="2798064" y="1231106"/>
                </a:cubicBezTo>
                <a:cubicBezTo>
                  <a:pt x="2655749" y="1216091"/>
                  <a:pt x="2372636" y="1253221"/>
                  <a:pt x="2231789" y="1231106"/>
                </a:cubicBezTo>
                <a:cubicBezTo>
                  <a:pt x="2090942" y="1208991"/>
                  <a:pt x="1783699" y="1246981"/>
                  <a:pt x="1565583" y="1231106"/>
                </a:cubicBezTo>
                <a:cubicBezTo>
                  <a:pt x="1347467" y="1215231"/>
                  <a:pt x="1013740" y="1227574"/>
                  <a:pt x="699516" y="1231106"/>
                </a:cubicBezTo>
                <a:cubicBezTo>
                  <a:pt x="385292" y="1234638"/>
                  <a:pt x="148774" y="1199296"/>
                  <a:pt x="0" y="1231106"/>
                </a:cubicBezTo>
                <a:cubicBezTo>
                  <a:pt x="-21697" y="1009442"/>
                  <a:pt x="6334" y="783618"/>
                  <a:pt x="0" y="652486"/>
                </a:cubicBezTo>
                <a:cubicBezTo>
                  <a:pt x="-6334" y="521354"/>
                  <a:pt x="-26792" y="269878"/>
                  <a:pt x="0" y="0"/>
                </a:cubicBezTo>
                <a:close/>
              </a:path>
              <a:path w="9993085" h="1231106" stroke="0" extrusionOk="0">
                <a:moveTo>
                  <a:pt x="0" y="0"/>
                </a:moveTo>
                <a:cubicBezTo>
                  <a:pt x="381056" y="-4719"/>
                  <a:pt x="393236" y="20593"/>
                  <a:pt x="766137" y="0"/>
                </a:cubicBezTo>
                <a:cubicBezTo>
                  <a:pt x="1139038" y="-20593"/>
                  <a:pt x="1073961" y="9155"/>
                  <a:pt x="1332411" y="0"/>
                </a:cubicBezTo>
                <a:cubicBezTo>
                  <a:pt x="1590861" y="-9155"/>
                  <a:pt x="1827415" y="5641"/>
                  <a:pt x="1998617" y="0"/>
                </a:cubicBezTo>
                <a:cubicBezTo>
                  <a:pt x="2169819" y="-5641"/>
                  <a:pt x="2299154" y="21112"/>
                  <a:pt x="2464961" y="0"/>
                </a:cubicBezTo>
                <a:cubicBezTo>
                  <a:pt x="2630768" y="-21112"/>
                  <a:pt x="2817112" y="-31009"/>
                  <a:pt x="3131167" y="0"/>
                </a:cubicBezTo>
                <a:cubicBezTo>
                  <a:pt x="3445222" y="31009"/>
                  <a:pt x="3367577" y="13757"/>
                  <a:pt x="3597511" y="0"/>
                </a:cubicBezTo>
                <a:cubicBezTo>
                  <a:pt x="3827445" y="-13757"/>
                  <a:pt x="3937791" y="-11241"/>
                  <a:pt x="4263716" y="0"/>
                </a:cubicBezTo>
                <a:cubicBezTo>
                  <a:pt x="4589642" y="11241"/>
                  <a:pt x="4633184" y="27817"/>
                  <a:pt x="4829991" y="0"/>
                </a:cubicBezTo>
                <a:cubicBezTo>
                  <a:pt x="5026798" y="-27817"/>
                  <a:pt x="5160852" y="-3336"/>
                  <a:pt x="5296335" y="0"/>
                </a:cubicBezTo>
                <a:cubicBezTo>
                  <a:pt x="5431818" y="3336"/>
                  <a:pt x="5867895" y="30873"/>
                  <a:pt x="6062472" y="0"/>
                </a:cubicBezTo>
                <a:cubicBezTo>
                  <a:pt x="6257049" y="-30873"/>
                  <a:pt x="6594578" y="-39052"/>
                  <a:pt x="6928539" y="0"/>
                </a:cubicBezTo>
                <a:cubicBezTo>
                  <a:pt x="7262500" y="39052"/>
                  <a:pt x="7518891" y="7874"/>
                  <a:pt x="7794606" y="0"/>
                </a:cubicBezTo>
                <a:cubicBezTo>
                  <a:pt x="8070321" y="-7874"/>
                  <a:pt x="8168875" y="-22925"/>
                  <a:pt x="8360881" y="0"/>
                </a:cubicBezTo>
                <a:cubicBezTo>
                  <a:pt x="8552888" y="22925"/>
                  <a:pt x="8725293" y="-15005"/>
                  <a:pt x="8927156" y="0"/>
                </a:cubicBezTo>
                <a:cubicBezTo>
                  <a:pt x="9129020" y="15005"/>
                  <a:pt x="9571097" y="-16823"/>
                  <a:pt x="9993085" y="0"/>
                </a:cubicBezTo>
                <a:cubicBezTo>
                  <a:pt x="9975885" y="287224"/>
                  <a:pt x="10017426" y="460595"/>
                  <a:pt x="9993085" y="590931"/>
                </a:cubicBezTo>
                <a:cubicBezTo>
                  <a:pt x="9968744" y="721267"/>
                  <a:pt x="9980324" y="1068861"/>
                  <a:pt x="9993085" y="1231106"/>
                </a:cubicBezTo>
                <a:cubicBezTo>
                  <a:pt x="9824248" y="1216660"/>
                  <a:pt x="9747118" y="1230167"/>
                  <a:pt x="9526741" y="1231106"/>
                </a:cubicBezTo>
                <a:cubicBezTo>
                  <a:pt x="9306364" y="1232045"/>
                  <a:pt x="9275476" y="1216270"/>
                  <a:pt x="9160328" y="1231106"/>
                </a:cubicBezTo>
                <a:cubicBezTo>
                  <a:pt x="9045180" y="1245942"/>
                  <a:pt x="8726184" y="1217341"/>
                  <a:pt x="8594053" y="1231106"/>
                </a:cubicBezTo>
                <a:cubicBezTo>
                  <a:pt x="8461922" y="1244871"/>
                  <a:pt x="7997521" y="1241583"/>
                  <a:pt x="7727986" y="1231106"/>
                </a:cubicBezTo>
                <a:cubicBezTo>
                  <a:pt x="7458451" y="1220629"/>
                  <a:pt x="7442065" y="1231370"/>
                  <a:pt x="7261642" y="1231106"/>
                </a:cubicBezTo>
                <a:cubicBezTo>
                  <a:pt x="7081219" y="1230842"/>
                  <a:pt x="7020207" y="1243065"/>
                  <a:pt x="6795298" y="1231106"/>
                </a:cubicBezTo>
                <a:cubicBezTo>
                  <a:pt x="6570389" y="1219147"/>
                  <a:pt x="6390131" y="1244644"/>
                  <a:pt x="6129092" y="1231106"/>
                </a:cubicBezTo>
                <a:cubicBezTo>
                  <a:pt x="5868053" y="1217568"/>
                  <a:pt x="5691501" y="1217854"/>
                  <a:pt x="5562817" y="1231106"/>
                </a:cubicBezTo>
                <a:cubicBezTo>
                  <a:pt x="5434133" y="1244358"/>
                  <a:pt x="5038438" y="1217958"/>
                  <a:pt x="4796681" y="1231106"/>
                </a:cubicBezTo>
                <a:cubicBezTo>
                  <a:pt x="4554924" y="1244254"/>
                  <a:pt x="4372817" y="1214432"/>
                  <a:pt x="4030544" y="1231106"/>
                </a:cubicBezTo>
                <a:cubicBezTo>
                  <a:pt x="3688271" y="1247780"/>
                  <a:pt x="3442675" y="1222100"/>
                  <a:pt x="3164477" y="1231106"/>
                </a:cubicBezTo>
                <a:cubicBezTo>
                  <a:pt x="2886279" y="1240112"/>
                  <a:pt x="2639135" y="1271882"/>
                  <a:pt x="2298410" y="1231106"/>
                </a:cubicBezTo>
                <a:cubicBezTo>
                  <a:pt x="1957685" y="1190330"/>
                  <a:pt x="1993094" y="1243905"/>
                  <a:pt x="1832066" y="1231106"/>
                </a:cubicBezTo>
                <a:cubicBezTo>
                  <a:pt x="1671038" y="1218307"/>
                  <a:pt x="1356521" y="1249752"/>
                  <a:pt x="965998" y="1231106"/>
                </a:cubicBezTo>
                <a:cubicBezTo>
                  <a:pt x="575475" y="1212460"/>
                  <a:pt x="240172" y="1256731"/>
                  <a:pt x="0" y="1231106"/>
                </a:cubicBezTo>
                <a:cubicBezTo>
                  <a:pt x="11611" y="1035381"/>
                  <a:pt x="-21167" y="934350"/>
                  <a:pt x="0" y="652486"/>
                </a:cubicBezTo>
                <a:cubicBezTo>
                  <a:pt x="21167" y="370622"/>
                  <a:pt x="-24088" y="167110"/>
                  <a:pt x="0"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solidFill>
              <a:schemeClr val="bg1"/>
            </a:solidFill>
            <a:extLst>
              <a:ext uri="{C807C97D-BFC1-408E-A445-0C87EB9F89A2}">
                <ask:lineSketchStyleProps xmlns:ask="http://schemas.microsoft.com/office/drawing/2018/sketchyshapes" sd="2512980468">
                  <a:prstGeom prst="rect">
                    <a:avLst/>
                  </a:prstGeom>
                  <ask:type>
                    <ask:lineSketchFreehand/>
                  </ask:type>
                </ask:lineSketchStyleProps>
              </a:ext>
            </a:extLst>
          </a:ln>
          <a:effectLst>
            <a:glow rad="63500">
              <a:schemeClr val="accent2">
                <a:satMod val="175000"/>
                <a:alpha val="40000"/>
              </a:schemeClr>
            </a:glow>
          </a:effectLst>
        </p:spPr>
        <p:txBody>
          <a:bodyPr wrap="square" rtlCol="1">
            <a:spAutoFit/>
          </a:bodyPr>
          <a:lstStyle/>
          <a:p>
            <a:pPr algn="ctr"/>
            <a:r>
              <a:rPr lang="he-IL" sz="7400" dirty="0"/>
              <a:t>סיכום ומסקנות</a:t>
            </a:r>
          </a:p>
        </p:txBody>
      </p:sp>
      <p:sp>
        <p:nvSpPr>
          <p:cNvPr id="17" name="תיבת טקסט 16">
            <a:extLst>
              <a:ext uri="{FF2B5EF4-FFF2-40B4-BE49-F238E27FC236}">
                <a16:creationId xmlns:a16="http://schemas.microsoft.com/office/drawing/2014/main" id="{144A639C-0CFB-40BC-ADB7-55C1E567D1BD}"/>
              </a:ext>
            </a:extLst>
          </p:cNvPr>
          <p:cNvSpPr txBox="1"/>
          <p:nvPr/>
        </p:nvSpPr>
        <p:spPr>
          <a:xfrm>
            <a:off x="1712780" y="6825362"/>
            <a:ext cx="9993085" cy="1231106"/>
          </a:xfrm>
          <a:custGeom>
            <a:avLst/>
            <a:gdLst>
              <a:gd name="connsiteX0" fmla="*/ 0 w 9993085"/>
              <a:gd name="connsiteY0" fmla="*/ 0 h 1231106"/>
              <a:gd name="connsiteX1" fmla="*/ 466344 w 9993085"/>
              <a:gd name="connsiteY1" fmla="*/ 0 h 1231106"/>
              <a:gd name="connsiteX2" fmla="*/ 1332411 w 9993085"/>
              <a:gd name="connsiteY2" fmla="*/ 0 h 1231106"/>
              <a:gd name="connsiteX3" fmla="*/ 1898686 w 9993085"/>
              <a:gd name="connsiteY3" fmla="*/ 0 h 1231106"/>
              <a:gd name="connsiteX4" fmla="*/ 2265099 w 9993085"/>
              <a:gd name="connsiteY4" fmla="*/ 0 h 1231106"/>
              <a:gd name="connsiteX5" fmla="*/ 3031236 w 9993085"/>
              <a:gd name="connsiteY5" fmla="*/ 0 h 1231106"/>
              <a:gd name="connsiteX6" fmla="*/ 3397649 w 9993085"/>
              <a:gd name="connsiteY6" fmla="*/ 0 h 1231106"/>
              <a:gd name="connsiteX7" fmla="*/ 3963924 w 9993085"/>
              <a:gd name="connsiteY7" fmla="*/ 0 h 1231106"/>
              <a:gd name="connsiteX8" fmla="*/ 4530199 w 9993085"/>
              <a:gd name="connsiteY8" fmla="*/ 0 h 1231106"/>
              <a:gd name="connsiteX9" fmla="*/ 5296335 w 9993085"/>
              <a:gd name="connsiteY9" fmla="*/ 0 h 1231106"/>
              <a:gd name="connsiteX10" fmla="*/ 6162402 w 9993085"/>
              <a:gd name="connsiteY10" fmla="*/ 0 h 1231106"/>
              <a:gd name="connsiteX11" fmla="*/ 6728677 w 9993085"/>
              <a:gd name="connsiteY11" fmla="*/ 0 h 1231106"/>
              <a:gd name="connsiteX12" fmla="*/ 7195021 w 9993085"/>
              <a:gd name="connsiteY12" fmla="*/ 0 h 1231106"/>
              <a:gd name="connsiteX13" fmla="*/ 7961158 w 9993085"/>
              <a:gd name="connsiteY13" fmla="*/ 0 h 1231106"/>
              <a:gd name="connsiteX14" fmla="*/ 8427502 w 9993085"/>
              <a:gd name="connsiteY14" fmla="*/ 0 h 1231106"/>
              <a:gd name="connsiteX15" fmla="*/ 9193638 w 9993085"/>
              <a:gd name="connsiteY15" fmla="*/ 0 h 1231106"/>
              <a:gd name="connsiteX16" fmla="*/ 9993085 w 9993085"/>
              <a:gd name="connsiteY16" fmla="*/ 0 h 1231106"/>
              <a:gd name="connsiteX17" fmla="*/ 9993085 w 9993085"/>
              <a:gd name="connsiteY17" fmla="*/ 640175 h 1231106"/>
              <a:gd name="connsiteX18" fmla="*/ 9993085 w 9993085"/>
              <a:gd name="connsiteY18" fmla="*/ 1231106 h 1231106"/>
              <a:gd name="connsiteX19" fmla="*/ 9626672 w 9993085"/>
              <a:gd name="connsiteY19" fmla="*/ 1231106 h 1231106"/>
              <a:gd name="connsiteX20" fmla="*/ 8960466 w 9993085"/>
              <a:gd name="connsiteY20" fmla="*/ 1231106 h 1231106"/>
              <a:gd name="connsiteX21" fmla="*/ 8194330 w 9993085"/>
              <a:gd name="connsiteY21" fmla="*/ 1231106 h 1231106"/>
              <a:gd name="connsiteX22" fmla="*/ 7428193 w 9993085"/>
              <a:gd name="connsiteY22" fmla="*/ 1231106 h 1231106"/>
              <a:gd name="connsiteX23" fmla="*/ 7061780 w 9993085"/>
              <a:gd name="connsiteY23" fmla="*/ 1231106 h 1231106"/>
              <a:gd name="connsiteX24" fmla="*/ 6695367 w 9993085"/>
              <a:gd name="connsiteY24" fmla="*/ 1231106 h 1231106"/>
              <a:gd name="connsiteX25" fmla="*/ 6229023 w 9993085"/>
              <a:gd name="connsiteY25" fmla="*/ 1231106 h 1231106"/>
              <a:gd name="connsiteX26" fmla="*/ 5562817 w 9993085"/>
              <a:gd name="connsiteY26" fmla="*/ 1231106 h 1231106"/>
              <a:gd name="connsiteX27" fmla="*/ 4896612 w 9993085"/>
              <a:gd name="connsiteY27" fmla="*/ 1231106 h 1231106"/>
              <a:gd name="connsiteX28" fmla="*/ 4030544 w 9993085"/>
              <a:gd name="connsiteY28" fmla="*/ 1231106 h 1231106"/>
              <a:gd name="connsiteX29" fmla="*/ 3164477 w 9993085"/>
              <a:gd name="connsiteY29" fmla="*/ 1231106 h 1231106"/>
              <a:gd name="connsiteX30" fmla="*/ 2798064 w 9993085"/>
              <a:gd name="connsiteY30" fmla="*/ 1231106 h 1231106"/>
              <a:gd name="connsiteX31" fmla="*/ 2231789 w 9993085"/>
              <a:gd name="connsiteY31" fmla="*/ 1231106 h 1231106"/>
              <a:gd name="connsiteX32" fmla="*/ 1565583 w 9993085"/>
              <a:gd name="connsiteY32" fmla="*/ 1231106 h 1231106"/>
              <a:gd name="connsiteX33" fmla="*/ 699516 w 9993085"/>
              <a:gd name="connsiteY33" fmla="*/ 1231106 h 1231106"/>
              <a:gd name="connsiteX34" fmla="*/ 0 w 9993085"/>
              <a:gd name="connsiteY34" fmla="*/ 1231106 h 1231106"/>
              <a:gd name="connsiteX35" fmla="*/ 0 w 9993085"/>
              <a:gd name="connsiteY35" fmla="*/ 652486 h 1231106"/>
              <a:gd name="connsiteX36" fmla="*/ 0 w 9993085"/>
              <a:gd name="connsiteY36" fmla="*/ 0 h 1231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993085" h="1231106" fill="none" extrusionOk="0">
                <a:moveTo>
                  <a:pt x="0" y="0"/>
                </a:moveTo>
                <a:cubicBezTo>
                  <a:pt x="214783" y="1907"/>
                  <a:pt x="348667" y="-22269"/>
                  <a:pt x="466344" y="0"/>
                </a:cubicBezTo>
                <a:cubicBezTo>
                  <a:pt x="584021" y="22269"/>
                  <a:pt x="1070931" y="30392"/>
                  <a:pt x="1332411" y="0"/>
                </a:cubicBezTo>
                <a:cubicBezTo>
                  <a:pt x="1593891" y="-30392"/>
                  <a:pt x="1710814" y="26062"/>
                  <a:pt x="1898686" y="0"/>
                </a:cubicBezTo>
                <a:cubicBezTo>
                  <a:pt x="2086559" y="-26062"/>
                  <a:pt x="2101501" y="3547"/>
                  <a:pt x="2265099" y="0"/>
                </a:cubicBezTo>
                <a:cubicBezTo>
                  <a:pt x="2428697" y="-3547"/>
                  <a:pt x="2748699" y="-859"/>
                  <a:pt x="3031236" y="0"/>
                </a:cubicBezTo>
                <a:cubicBezTo>
                  <a:pt x="3313773" y="859"/>
                  <a:pt x="3283774" y="-8607"/>
                  <a:pt x="3397649" y="0"/>
                </a:cubicBezTo>
                <a:cubicBezTo>
                  <a:pt x="3511524" y="8607"/>
                  <a:pt x="3726096" y="19371"/>
                  <a:pt x="3963924" y="0"/>
                </a:cubicBezTo>
                <a:cubicBezTo>
                  <a:pt x="4201753" y="-19371"/>
                  <a:pt x="4292914" y="-153"/>
                  <a:pt x="4530199" y="0"/>
                </a:cubicBezTo>
                <a:cubicBezTo>
                  <a:pt x="4767484" y="153"/>
                  <a:pt x="4948555" y="18881"/>
                  <a:pt x="5296335" y="0"/>
                </a:cubicBezTo>
                <a:cubicBezTo>
                  <a:pt x="5644115" y="-18881"/>
                  <a:pt x="5813389" y="31199"/>
                  <a:pt x="6162402" y="0"/>
                </a:cubicBezTo>
                <a:cubicBezTo>
                  <a:pt x="6511415" y="-31199"/>
                  <a:pt x="6533480" y="-27494"/>
                  <a:pt x="6728677" y="0"/>
                </a:cubicBezTo>
                <a:cubicBezTo>
                  <a:pt x="6923874" y="27494"/>
                  <a:pt x="7012531" y="-9718"/>
                  <a:pt x="7195021" y="0"/>
                </a:cubicBezTo>
                <a:cubicBezTo>
                  <a:pt x="7377511" y="9718"/>
                  <a:pt x="7789207" y="31472"/>
                  <a:pt x="7961158" y="0"/>
                </a:cubicBezTo>
                <a:cubicBezTo>
                  <a:pt x="8133109" y="-31472"/>
                  <a:pt x="8306652" y="19357"/>
                  <a:pt x="8427502" y="0"/>
                </a:cubicBezTo>
                <a:cubicBezTo>
                  <a:pt x="8548352" y="-19357"/>
                  <a:pt x="8967363" y="-35413"/>
                  <a:pt x="9193638" y="0"/>
                </a:cubicBezTo>
                <a:cubicBezTo>
                  <a:pt x="9419913" y="35413"/>
                  <a:pt x="9745640" y="-8393"/>
                  <a:pt x="9993085" y="0"/>
                </a:cubicBezTo>
                <a:cubicBezTo>
                  <a:pt x="10000548" y="303994"/>
                  <a:pt x="9973449" y="352713"/>
                  <a:pt x="9993085" y="640175"/>
                </a:cubicBezTo>
                <a:cubicBezTo>
                  <a:pt x="10012721" y="927638"/>
                  <a:pt x="10015536" y="1018921"/>
                  <a:pt x="9993085" y="1231106"/>
                </a:cubicBezTo>
                <a:cubicBezTo>
                  <a:pt x="9827442" y="1222608"/>
                  <a:pt x="9757211" y="1231125"/>
                  <a:pt x="9626672" y="1231106"/>
                </a:cubicBezTo>
                <a:cubicBezTo>
                  <a:pt x="9496133" y="1231087"/>
                  <a:pt x="9163988" y="1220033"/>
                  <a:pt x="8960466" y="1231106"/>
                </a:cubicBezTo>
                <a:cubicBezTo>
                  <a:pt x="8756944" y="1242179"/>
                  <a:pt x="8371725" y="1194573"/>
                  <a:pt x="8194330" y="1231106"/>
                </a:cubicBezTo>
                <a:cubicBezTo>
                  <a:pt x="8016935" y="1267639"/>
                  <a:pt x="7783411" y="1211294"/>
                  <a:pt x="7428193" y="1231106"/>
                </a:cubicBezTo>
                <a:cubicBezTo>
                  <a:pt x="7072975" y="1250918"/>
                  <a:pt x="7138456" y="1230222"/>
                  <a:pt x="7061780" y="1231106"/>
                </a:cubicBezTo>
                <a:cubicBezTo>
                  <a:pt x="6985104" y="1231990"/>
                  <a:pt x="6876170" y="1226271"/>
                  <a:pt x="6695367" y="1231106"/>
                </a:cubicBezTo>
                <a:cubicBezTo>
                  <a:pt x="6514564" y="1235941"/>
                  <a:pt x="6455778" y="1213796"/>
                  <a:pt x="6229023" y="1231106"/>
                </a:cubicBezTo>
                <a:cubicBezTo>
                  <a:pt x="6002268" y="1248416"/>
                  <a:pt x="5848550" y="1214507"/>
                  <a:pt x="5562817" y="1231106"/>
                </a:cubicBezTo>
                <a:cubicBezTo>
                  <a:pt x="5277084" y="1247705"/>
                  <a:pt x="5167610" y="1237787"/>
                  <a:pt x="4896612" y="1231106"/>
                </a:cubicBezTo>
                <a:cubicBezTo>
                  <a:pt x="4625615" y="1224425"/>
                  <a:pt x="4290800" y="1227345"/>
                  <a:pt x="4030544" y="1231106"/>
                </a:cubicBezTo>
                <a:cubicBezTo>
                  <a:pt x="3770288" y="1234867"/>
                  <a:pt x="3566540" y="1222453"/>
                  <a:pt x="3164477" y="1231106"/>
                </a:cubicBezTo>
                <a:cubicBezTo>
                  <a:pt x="2762414" y="1239759"/>
                  <a:pt x="2940379" y="1246121"/>
                  <a:pt x="2798064" y="1231106"/>
                </a:cubicBezTo>
                <a:cubicBezTo>
                  <a:pt x="2655749" y="1216091"/>
                  <a:pt x="2372636" y="1253221"/>
                  <a:pt x="2231789" y="1231106"/>
                </a:cubicBezTo>
                <a:cubicBezTo>
                  <a:pt x="2090942" y="1208991"/>
                  <a:pt x="1783699" y="1246981"/>
                  <a:pt x="1565583" y="1231106"/>
                </a:cubicBezTo>
                <a:cubicBezTo>
                  <a:pt x="1347467" y="1215231"/>
                  <a:pt x="1013740" y="1227574"/>
                  <a:pt x="699516" y="1231106"/>
                </a:cubicBezTo>
                <a:cubicBezTo>
                  <a:pt x="385292" y="1234638"/>
                  <a:pt x="148774" y="1199296"/>
                  <a:pt x="0" y="1231106"/>
                </a:cubicBezTo>
                <a:cubicBezTo>
                  <a:pt x="-21697" y="1009442"/>
                  <a:pt x="6334" y="783618"/>
                  <a:pt x="0" y="652486"/>
                </a:cubicBezTo>
                <a:cubicBezTo>
                  <a:pt x="-6334" y="521354"/>
                  <a:pt x="-26792" y="269878"/>
                  <a:pt x="0" y="0"/>
                </a:cubicBezTo>
                <a:close/>
              </a:path>
              <a:path w="9993085" h="1231106" stroke="0" extrusionOk="0">
                <a:moveTo>
                  <a:pt x="0" y="0"/>
                </a:moveTo>
                <a:cubicBezTo>
                  <a:pt x="381056" y="-4719"/>
                  <a:pt x="393236" y="20593"/>
                  <a:pt x="766137" y="0"/>
                </a:cubicBezTo>
                <a:cubicBezTo>
                  <a:pt x="1139038" y="-20593"/>
                  <a:pt x="1073961" y="9155"/>
                  <a:pt x="1332411" y="0"/>
                </a:cubicBezTo>
                <a:cubicBezTo>
                  <a:pt x="1590861" y="-9155"/>
                  <a:pt x="1827415" y="5641"/>
                  <a:pt x="1998617" y="0"/>
                </a:cubicBezTo>
                <a:cubicBezTo>
                  <a:pt x="2169819" y="-5641"/>
                  <a:pt x="2299154" y="21112"/>
                  <a:pt x="2464961" y="0"/>
                </a:cubicBezTo>
                <a:cubicBezTo>
                  <a:pt x="2630768" y="-21112"/>
                  <a:pt x="2817112" y="-31009"/>
                  <a:pt x="3131167" y="0"/>
                </a:cubicBezTo>
                <a:cubicBezTo>
                  <a:pt x="3445222" y="31009"/>
                  <a:pt x="3367577" y="13757"/>
                  <a:pt x="3597511" y="0"/>
                </a:cubicBezTo>
                <a:cubicBezTo>
                  <a:pt x="3827445" y="-13757"/>
                  <a:pt x="3937791" y="-11241"/>
                  <a:pt x="4263716" y="0"/>
                </a:cubicBezTo>
                <a:cubicBezTo>
                  <a:pt x="4589642" y="11241"/>
                  <a:pt x="4633184" y="27817"/>
                  <a:pt x="4829991" y="0"/>
                </a:cubicBezTo>
                <a:cubicBezTo>
                  <a:pt x="5026798" y="-27817"/>
                  <a:pt x="5160852" y="-3336"/>
                  <a:pt x="5296335" y="0"/>
                </a:cubicBezTo>
                <a:cubicBezTo>
                  <a:pt x="5431818" y="3336"/>
                  <a:pt x="5867895" y="30873"/>
                  <a:pt x="6062472" y="0"/>
                </a:cubicBezTo>
                <a:cubicBezTo>
                  <a:pt x="6257049" y="-30873"/>
                  <a:pt x="6594578" y="-39052"/>
                  <a:pt x="6928539" y="0"/>
                </a:cubicBezTo>
                <a:cubicBezTo>
                  <a:pt x="7262500" y="39052"/>
                  <a:pt x="7518891" y="7874"/>
                  <a:pt x="7794606" y="0"/>
                </a:cubicBezTo>
                <a:cubicBezTo>
                  <a:pt x="8070321" y="-7874"/>
                  <a:pt x="8168875" y="-22925"/>
                  <a:pt x="8360881" y="0"/>
                </a:cubicBezTo>
                <a:cubicBezTo>
                  <a:pt x="8552888" y="22925"/>
                  <a:pt x="8725293" y="-15005"/>
                  <a:pt x="8927156" y="0"/>
                </a:cubicBezTo>
                <a:cubicBezTo>
                  <a:pt x="9129020" y="15005"/>
                  <a:pt x="9571097" y="-16823"/>
                  <a:pt x="9993085" y="0"/>
                </a:cubicBezTo>
                <a:cubicBezTo>
                  <a:pt x="9975885" y="287224"/>
                  <a:pt x="10017426" y="460595"/>
                  <a:pt x="9993085" y="590931"/>
                </a:cubicBezTo>
                <a:cubicBezTo>
                  <a:pt x="9968744" y="721267"/>
                  <a:pt x="9980324" y="1068861"/>
                  <a:pt x="9993085" y="1231106"/>
                </a:cubicBezTo>
                <a:cubicBezTo>
                  <a:pt x="9824248" y="1216660"/>
                  <a:pt x="9747118" y="1230167"/>
                  <a:pt x="9526741" y="1231106"/>
                </a:cubicBezTo>
                <a:cubicBezTo>
                  <a:pt x="9306364" y="1232045"/>
                  <a:pt x="9275476" y="1216270"/>
                  <a:pt x="9160328" y="1231106"/>
                </a:cubicBezTo>
                <a:cubicBezTo>
                  <a:pt x="9045180" y="1245942"/>
                  <a:pt x="8726184" y="1217341"/>
                  <a:pt x="8594053" y="1231106"/>
                </a:cubicBezTo>
                <a:cubicBezTo>
                  <a:pt x="8461922" y="1244871"/>
                  <a:pt x="7997521" y="1241583"/>
                  <a:pt x="7727986" y="1231106"/>
                </a:cubicBezTo>
                <a:cubicBezTo>
                  <a:pt x="7458451" y="1220629"/>
                  <a:pt x="7442065" y="1231370"/>
                  <a:pt x="7261642" y="1231106"/>
                </a:cubicBezTo>
                <a:cubicBezTo>
                  <a:pt x="7081219" y="1230842"/>
                  <a:pt x="7020207" y="1243065"/>
                  <a:pt x="6795298" y="1231106"/>
                </a:cubicBezTo>
                <a:cubicBezTo>
                  <a:pt x="6570389" y="1219147"/>
                  <a:pt x="6390131" y="1244644"/>
                  <a:pt x="6129092" y="1231106"/>
                </a:cubicBezTo>
                <a:cubicBezTo>
                  <a:pt x="5868053" y="1217568"/>
                  <a:pt x="5691501" y="1217854"/>
                  <a:pt x="5562817" y="1231106"/>
                </a:cubicBezTo>
                <a:cubicBezTo>
                  <a:pt x="5434133" y="1244358"/>
                  <a:pt x="5038438" y="1217958"/>
                  <a:pt x="4796681" y="1231106"/>
                </a:cubicBezTo>
                <a:cubicBezTo>
                  <a:pt x="4554924" y="1244254"/>
                  <a:pt x="4372817" y="1214432"/>
                  <a:pt x="4030544" y="1231106"/>
                </a:cubicBezTo>
                <a:cubicBezTo>
                  <a:pt x="3688271" y="1247780"/>
                  <a:pt x="3442675" y="1222100"/>
                  <a:pt x="3164477" y="1231106"/>
                </a:cubicBezTo>
                <a:cubicBezTo>
                  <a:pt x="2886279" y="1240112"/>
                  <a:pt x="2639135" y="1271882"/>
                  <a:pt x="2298410" y="1231106"/>
                </a:cubicBezTo>
                <a:cubicBezTo>
                  <a:pt x="1957685" y="1190330"/>
                  <a:pt x="1993094" y="1243905"/>
                  <a:pt x="1832066" y="1231106"/>
                </a:cubicBezTo>
                <a:cubicBezTo>
                  <a:pt x="1671038" y="1218307"/>
                  <a:pt x="1356521" y="1249752"/>
                  <a:pt x="965998" y="1231106"/>
                </a:cubicBezTo>
                <a:cubicBezTo>
                  <a:pt x="575475" y="1212460"/>
                  <a:pt x="240172" y="1256731"/>
                  <a:pt x="0" y="1231106"/>
                </a:cubicBezTo>
                <a:cubicBezTo>
                  <a:pt x="11611" y="1035381"/>
                  <a:pt x="-21167" y="934350"/>
                  <a:pt x="0" y="652486"/>
                </a:cubicBezTo>
                <a:cubicBezTo>
                  <a:pt x="21167" y="370622"/>
                  <a:pt x="-24088" y="167110"/>
                  <a:pt x="0"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solidFill>
              <a:schemeClr val="bg1"/>
            </a:solidFill>
            <a:extLst>
              <a:ext uri="{C807C97D-BFC1-408E-A445-0C87EB9F89A2}">
                <ask:lineSketchStyleProps xmlns:ask="http://schemas.microsoft.com/office/drawing/2018/sketchyshapes" sd="2512980468">
                  <a:prstGeom prst="rect">
                    <a:avLst/>
                  </a:prstGeom>
                  <ask:type>
                    <ask:lineSketchFreehand/>
                  </ask:type>
                </ask:lineSketchStyleProps>
              </a:ext>
            </a:extLst>
          </a:ln>
          <a:effectLst>
            <a:glow rad="63500">
              <a:schemeClr val="accent2">
                <a:satMod val="175000"/>
                <a:alpha val="40000"/>
              </a:schemeClr>
            </a:glow>
          </a:effectLst>
        </p:spPr>
        <p:txBody>
          <a:bodyPr wrap="square" rtlCol="1">
            <a:spAutoFit/>
          </a:bodyPr>
          <a:lstStyle/>
          <a:p>
            <a:pPr algn="ctr"/>
            <a:r>
              <a:rPr lang="he-IL" sz="7400" dirty="0"/>
              <a:t>תוצאות של שלבי הפתרון</a:t>
            </a:r>
          </a:p>
        </p:txBody>
      </p:sp>
      <p:pic>
        <p:nvPicPr>
          <p:cNvPr id="18" name="תמונה 17" descr="תמונה שמכילה שמי הלילה&#10;&#10;התיאור נוצר באופן אוטומטי">
            <a:extLst>
              <a:ext uri="{FF2B5EF4-FFF2-40B4-BE49-F238E27FC236}">
                <a16:creationId xmlns:a16="http://schemas.microsoft.com/office/drawing/2014/main" id="{B8B66A98-DC18-43C3-A66E-FACDB3D48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219" y="8890170"/>
            <a:ext cx="5632840" cy="34194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0" name="תמונה 19">
            <a:extLst>
              <a:ext uri="{FF2B5EF4-FFF2-40B4-BE49-F238E27FC236}">
                <a16:creationId xmlns:a16="http://schemas.microsoft.com/office/drawing/2014/main" id="{4994D8E9-FBF0-45AD-A0CC-4504262AE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513" y="16854307"/>
            <a:ext cx="6019800" cy="36385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2" name="תמונה 21" descr="תמונה שמכילה טקסט, קיר, מקורה, אדם&#10;&#10;התיאור נוצר באופן אוטומטי">
            <a:extLst>
              <a:ext uri="{FF2B5EF4-FFF2-40B4-BE49-F238E27FC236}">
                <a16:creationId xmlns:a16="http://schemas.microsoft.com/office/drawing/2014/main" id="{8DDA713C-5600-4245-8073-B8121CC5B0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2988" y="12880617"/>
            <a:ext cx="5632842" cy="34575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4" name="תמונה 23">
            <a:extLst>
              <a:ext uri="{FF2B5EF4-FFF2-40B4-BE49-F238E27FC236}">
                <a16:creationId xmlns:a16="http://schemas.microsoft.com/office/drawing/2014/main" id="{BD3C7D30-ACBE-48D2-8A09-E296F840DF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377" y="12881950"/>
            <a:ext cx="5632840" cy="34385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6" name="תמונה 25" descr="תמונה שמכילה קיר, אישה, מקורה, אדם&#10;&#10;התיאור נוצר באופן אוטומטי">
            <a:extLst>
              <a:ext uri="{FF2B5EF4-FFF2-40B4-BE49-F238E27FC236}">
                <a16:creationId xmlns:a16="http://schemas.microsoft.com/office/drawing/2014/main" id="{23752DB8-3C19-4574-AA4B-79B552AE98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2988" y="8899322"/>
            <a:ext cx="5632841" cy="33909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4859</TotalTime>
  <Words>722</Words>
  <Application>Microsoft Office PowerPoint</Application>
  <PresentationFormat>מותאם אישית</PresentationFormat>
  <Paragraphs>61</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ליאור קריכלי</cp:lastModifiedBy>
  <cp:revision>48</cp:revision>
  <dcterms:created xsi:type="dcterms:W3CDTF">2019-01-27T10:54:29Z</dcterms:created>
  <dcterms:modified xsi:type="dcterms:W3CDTF">2021-02-14T21:12:48Z</dcterms:modified>
</cp:coreProperties>
</file>