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918633-466C-4E8F-8F09-DFA7F7F66925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Cazuri de testare" id="{1CD49937-ECBA-490D-8B3E-655F0B68B55C}">
          <p14:sldIdLst>
            <p14:sldId id="270"/>
            <p14:sldId id="271"/>
            <p14:sldId id="272"/>
            <p14:sldId id="273"/>
          </p14:sldIdLst>
        </p14:section>
        <p14:section name="Untitled Section" id="{7CE72D28-5788-4E34-A3F9-F075353934C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8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9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08-Dec-21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09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538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08-Dec-21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96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70F276-1833-4A75-9C1D-A56E2295A68D}" type="datetimeFigureOut">
              <a:rPr lang="en-US" smtClean="0"/>
              <a:pPr/>
              <a:t>08-Dec-21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10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3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A85B-C178-4DAF-8A39-A42C102EE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4645" y="562581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Aplicație</a:t>
            </a:r>
            <a:r>
              <a:rPr lang="en-US" sz="4400" dirty="0"/>
              <a:t> E-MAIL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CA22-4DF4-430A-B531-93ACB5DED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9197" y="2950181"/>
            <a:ext cx="5298763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/>
              <a:t>Proiect</a:t>
            </a:r>
            <a:r>
              <a:rPr lang="en-US" sz="2800" dirty="0"/>
              <a:t> </a:t>
            </a:r>
            <a:r>
              <a:rPr lang="en-US" sz="2800" dirty="0" err="1"/>
              <a:t>Inginerie</a:t>
            </a:r>
            <a:r>
              <a:rPr lang="en-US" sz="2800" dirty="0"/>
              <a:t> Software</a:t>
            </a:r>
          </a:p>
        </p:txBody>
      </p:sp>
      <p:pic>
        <p:nvPicPr>
          <p:cNvPr id="4" name="Picture 3" descr="Pastel color gradient">
            <a:extLst>
              <a:ext uri="{FF2B5EF4-FFF2-40B4-BE49-F238E27FC236}">
                <a16:creationId xmlns:a16="http://schemas.microsoft.com/office/drawing/2014/main" id="{DA5DFA93-3C89-4853-AE9A-BACBC0D04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39" r="19714" b="2"/>
          <a:stretch/>
        </p:blipFill>
        <p:spPr>
          <a:xfrm>
            <a:off x="496329" y="1438275"/>
            <a:ext cx="3531365" cy="4978400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07EC3-3369-463F-940A-FA4633CDE503}"/>
              </a:ext>
            </a:extLst>
          </p:cNvPr>
          <p:cNvSpPr txBox="1"/>
          <p:nvPr/>
        </p:nvSpPr>
        <p:spPr>
          <a:xfrm>
            <a:off x="6597199" y="5688449"/>
            <a:ext cx="55948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Pucani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Liviu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ătălin</a:t>
            </a:r>
          </a:p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Tanul Gabriel-Ștefan</a:t>
            </a:r>
          </a:p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 coord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Delia-Alexandrina</a:t>
            </a:r>
          </a:p>
        </p:txBody>
      </p:sp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77202C60-703B-424F-AC0F-F958624F3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5" y="3062621"/>
            <a:ext cx="2907071" cy="172970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F7A4291E-6C53-4ED9-A504-231DC55C0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88" y="128905"/>
            <a:ext cx="4483423" cy="99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29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E4D3376-CBB5-4452-8B09-67ABC863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08" y="1366684"/>
            <a:ext cx="6275383" cy="534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466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SECVEN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C84E42-C128-4282-9A26-72CDE29C1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315" y="1426572"/>
            <a:ext cx="6257370" cy="52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0053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 COLABORARE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0EF88EF-8CB5-4596-985A-058118C55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47" y="1535325"/>
            <a:ext cx="2279306" cy="45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3148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– Bază de date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214F3-4453-4EB5-8229-3298915D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56" y="2897491"/>
            <a:ext cx="8291288" cy="3735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CA36F-1715-40D0-9FC6-ADAB64B122FC}"/>
              </a:ext>
            </a:extLst>
          </p:cNvPr>
          <p:cNvSpPr txBox="1"/>
          <p:nvPr/>
        </p:nvSpPr>
        <p:spPr>
          <a:xfrm>
            <a:off x="475606" y="1754743"/>
            <a:ext cx="1104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Baza de date se accesează folosind repository-ul MongoRepository predefinit care este moștenit </a:t>
            </a:r>
          </a:p>
          <a:p>
            <a:r>
              <a:rPr lang="ro-RO" dirty="0"/>
              <a:t>de interfețele UserRepository și MailRepository manipulând datele în funcție de clasele arondate </a:t>
            </a:r>
          </a:p>
          <a:p>
            <a:r>
              <a:rPr lang="ro-RO" dirty="0"/>
              <a:t>fiecarei interfețe.</a:t>
            </a:r>
          </a:p>
        </p:txBody>
      </p:sp>
    </p:spTree>
    <p:extLst>
      <p:ext uri="{BB962C8B-B14F-4D97-AF65-F5344CB8AC3E}">
        <p14:creationId xmlns:p14="http://schemas.microsoft.com/office/powerpoint/2010/main" val="65441344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CA36F-1715-40D0-9FC6-ADAB64B122FC}"/>
              </a:ext>
            </a:extLst>
          </p:cNvPr>
          <p:cNvSpPr txBox="1"/>
          <p:nvPr/>
        </p:nvSpPr>
        <p:spPr>
          <a:xfrm>
            <a:off x="811397" y="1430520"/>
            <a:ext cx="11237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Am pornit testarea de la partea de login, user-name și parolă incorecte apoi trimiterea și ștergerea</a:t>
            </a:r>
          </a:p>
          <a:p>
            <a:r>
              <a:rPr lang="ro-RO" dirty="0"/>
              <a:t>unui email.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0CCC3D5-3225-40D5-A9D6-F7FC126C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70" y="2540631"/>
            <a:ext cx="9190860" cy="4238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2506716" y="2076851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Afișarea unui mesaj corespunzător în cazul autentificării greșite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869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193869" y="1535325"/>
            <a:ext cx="1208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User autentificat, afișarea paginii principale unde este oferit accesul către căsuțele de </a:t>
            </a:r>
            <a:r>
              <a:rPr lang="en-US" dirty="0"/>
              <a:t>“</a:t>
            </a:r>
            <a:r>
              <a:rPr lang="ro-RO" dirty="0"/>
              <a:t>inbox</a:t>
            </a:r>
            <a:r>
              <a:rPr lang="en-US" dirty="0"/>
              <a:t>”</a:t>
            </a:r>
            <a:r>
              <a:rPr lang="ro-RO" dirty="0"/>
              <a:t> și </a:t>
            </a:r>
            <a:r>
              <a:rPr lang="en-US" dirty="0"/>
              <a:t>“</a:t>
            </a:r>
            <a:r>
              <a:rPr lang="ro-RO" dirty="0"/>
              <a:t>trimise</a:t>
            </a:r>
            <a:r>
              <a:rPr lang="en-US" dirty="0"/>
              <a:t>”.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8AF5B2DE-75C4-4DB3-B394-47BCB288A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46" y="2062265"/>
            <a:ext cx="9892507" cy="4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5623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4190667" y="1441935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e-mail cu </a:t>
            </a:r>
            <a:r>
              <a:rPr lang="en-US" dirty="0" err="1"/>
              <a:t>succes</a:t>
            </a:r>
            <a:r>
              <a:rPr lang="en-US" dirty="0"/>
              <a:t>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A264BD-A887-4585-A300-336782BAE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81" y="1904657"/>
            <a:ext cx="10154433" cy="48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3727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811397" y="1504683"/>
            <a:ext cx="1176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Ștergerea e-mailului trimis anterior (test1). A fost selectat din checbox și apoi șters folosind butonul coșului de gunoi.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EA168A-6B5B-4560-A5BA-F127B6BE3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73" y="2331218"/>
            <a:ext cx="10569206" cy="44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413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BE18-3B71-42B9-B6B7-CFC934B3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144" y="85438"/>
            <a:ext cx="9614572" cy="47976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Specificații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şi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analiza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sistemului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 err="1">
                <a:solidFill>
                  <a:schemeClr val="tx1"/>
                </a:solidFill>
              </a:rPr>
              <a:t>Precizarea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limbajului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programare</a:t>
            </a:r>
            <a:r>
              <a:rPr lang="en-US" sz="2000" dirty="0">
                <a:solidFill>
                  <a:schemeClr val="tx1"/>
                </a:solidFill>
              </a:rPr>
              <a:t> ales (plus </a:t>
            </a:r>
            <a:r>
              <a:rPr lang="en-US" sz="2000" dirty="0" err="1">
                <a:solidFill>
                  <a:schemeClr val="tx1"/>
                </a:solidFill>
              </a:rPr>
              <a:t>motivație</a:t>
            </a:r>
            <a:r>
              <a:rPr lang="en-US" sz="2000" dirty="0">
                <a:solidFill>
                  <a:schemeClr val="tx1"/>
                </a:solidFill>
              </a:rPr>
              <a:t>), a </a:t>
            </a:r>
            <a:r>
              <a:rPr lang="en-US" sz="2000" dirty="0" err="1">
                <a:solidFill>
                  <a:schemeClr val="tx1"/>
                </a:solidFill>
              </a:rPr>
              <a:t>sistemului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operare</a:t>
            </a:r>
            <a:r>
              <a:rPr lang="en-US" sz="2000" dirty="0">
                <a:solidFill>
                  <a:schemeClr val="tx1"/>
                </a:solidFill>
              </a:rPr>
              <a:t> sub care se face </a:t>
            </a:r>
            <a:r>
              <a:rPr lang="en-US" sz="2000" dirty="0" err="1">
                <a:solidFill>
                  <a:schemeClr val="tx1"/>
                </a:solidFill>
              </a:rPr>
              <a:t>implementarea</a:t>
            </a:r>
            <a:r>
              <a:rPr lang="en-US" sz="2000" dirty="0">
                <a:solidFill>
                  <a:schemeClr val="tx1"/>
                </a:solidFill>
              </a:rPr>
              <a:t>, a </a:t>
            </a:r>
            <a:r>
              <a:rPr lang="en-US" sz="2000" dirty="0" err="1">
                <a:solidFill>
                  <a:schemeClr val="tx1"/>
                </a:solidFill>
              </a:rPr>
              <a:t>cerințelor</a:t>
            </a:r>
            <a:r>
              <a:rPr lang="en-US" sz="2000" dirty="0">
                <a:solidFill>
                  <a:schemeClr val="tx1"/>
                </a:solidFill>
              </a:rPr>
              <a:t> hardware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lang="en-US" sz="2000" dirty="0" err="1">
                <a:solidFill>
                  <a:schemeClr val="tx1"/>
                </a:solidFill>
              </a:rPr>
              <a:t>Fundamente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teoretice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4. </a:t>
            </a:r>
            <a:r>
              <a:rPr lang="en-US" sz="2000" dirty="0" err="1">
                <a:solidFill>
                  <a:schemeClr val="tx1"/>
                </a:solidFill>
              </a:rPr>
              <a:t>Proiectarea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aplicației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4.1. </a:t>
            </a:r>
            <a:r>
              <a:rPr lang="en-US" sz="1600" dirty="0" err="1">
                <a:solidFill>
                  <a:schemeClr val="tx1"/>
                </a:solidFill>
              </a:rPr>
              <a:t>Descrierea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arhitecturii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sistemului</a:t>
            </a:r>
            <a:r>
              <a:rPr lang="en-US" sz="1600" dirty="0">
                <a:solidFill>
                  <a:schemeClr val="tx1"/>
                </a:solidFill>
              </a:rPr>
              <a:t> (plus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4.2. </a:t>
            </a:r>
            <a:r>
              <a:rPr lang="en-US" sz="1600" dirty="0" err="1">
                <a:solidFill>
                  <a:schemeClr val="tx1"/>
                </a:solidFill>
              </a:rPr>
              <a:t>Identificarea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funcționalităților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aplicației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cazuri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utilizare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4.3.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clase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4.4. </a:t>
            </a:r>
            <a:r>
              <a:rPr lang="en-US" sz="1600" dirty="0" err="1">
                <a:solidFill>
                  <a:schemeClr val="tx1"/>
                </a:solidFill>
              </a:rPr>
              <a:t>Diagrame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interacțiune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activitate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secvență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colaborare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4.5. </a:t>
            </a:r>
            <a:r>
              <a:rPr lang="en-US" sz="1600" dirty="0" err="1">
                <a:solidFill>
                  <a:schemeClr val="tx1"/>
                </a:solidFill>
              </a:rPr>
              <a:t>Detalii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implementare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bazei</a:t>
            </a:r>
            <a:r>
              <a:rPr lang="en-US" sz="1600" dirty="0">
                <a:solidFill>
                  <a:schemeClr val="tx1"/>
                </a:solidFill>
              </a:rPr>
              <a:t> de date,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clase</a:t>
            </a:r>
            <a:r>
              <a:rPr lang="en-US" sz="1600" dirty="0">
                <a:solidFill>
                  <a:schemeClr val="tx1"/>
                </a:solidFill>
              </a:rPr>
              <a:t> cu attribute </a:t>
            </a:r>
            <a:r>
              <a:rPr lang="en-US" sz="1600" dirty="0" err="1">
                <a:solidFill>
                  <a:schemeClr val="tx1"/>
                </a:solidFill>
              </a:rPr>
              <a:t>şi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metode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module </a:t>
            </a:r>
            <a:r>
              <a:rPr lang="en-US" sz="1600" dirty="0" err="1">
                <a:solidFill>
                  <a:schemeClr val="tx1"/>
                </a:solidFill>
              </a:rPr>
              <a:t>şi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componente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4.6. </a:t>
            </a:r>
            <a:r>
              <a:rPr lang="en-US" sz="1600" dirty="0" err="1">
                <a:solidFill>
                  <a:schemeClr val="tx1"/>
                </a:solidFill>
              </a:rPr>
              <a:t>Cazuri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testare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6C1A9-F8B0-4948-A6A6-37795DD95C14}"/>
              </a:ext>
            </a:extLst>
          </p:cNvPr>
          <p:cNvSpPr txBox="1"/>
          <p:nvPr/>
        </p:nvSpPr>
        <p:spPr>
          <a:xfrm>
            <a:off x="627583" y="4883085"/>
            <a:ext cx="533511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5. </a:t>
            </a:r>
            <a:r>
              <a:rPr lang="en-US" sz="2000" dirty="0" err="1"/>
              <a:t>Testarea</a:t>
            </a:r>
            <a:r>
              <a:rPr lang="en-US" sz="2000" dirty="0"/>
              <a:t> </a:t>
            </a:r>
            <a:r>
              <a:rPr lang="en-US" sz="2000" dirty="0" err="1"/>
              <a:t>propriu-zisă</a:t>
            </a:r>
            <a:r>
              <a:rPr lang="en-US" sz="2000" dirty="0"/>
              <a:t> a </a:t>
            </a:r>
            <a:r>
              <a:rPr lang="en-US" sz="2000" dirty="0" err="1"/>
              <a:t>aplicației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6. Manual de </a:t>
            </a:r>
            <a:r>
              <a:rPr lang="en-US" sz="2000" dirty="0" err="1"/>
              <a:t>instalare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utilizare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7. </a:t>
            </a:r>
            <a:r>
              <a:rPr lang="en-US" sz="2000" dirty="0" err="1"/>
              <a:t>Concluzii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dezvoltări</a:t>
            </a:r>
            <a:r>
              <a:rPr lang="en-US" sz="2000" dirty="0"/>
              <a:t> </a:t>
            </a:r>
            <a:r>
              <a:rPr lang="en-US" sz="2000" dirty="0" err="1"/>
              <a:t>ulterioare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8. </a:t>
            </a:r>
            <a:r>
              <a:rPr lang="en-US" sz="2000" dirty="0" err="1"/>
              <a:t>Bibliografie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03641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0"/>
            <a:ext cx="8534400" cy="13008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EE976C0-841A-4416-AD1B-1755C448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1495425"/>
            <a:ext cx="62007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0888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-88766"/>
            <a:ext cx="11981866" cy="174031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Precizarea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limbajului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ales,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 care se face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8C6482C1-2C55-405D-8102-835128E7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2717437"/>
            <a:ext cx="1937116" cy="839568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7F80029-B5C0-467D-90AF-93262554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4638545"/>
            <a:ext cx="895307" cy="922925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1A25594-DD5A-4FF1-BD68-921B783D4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16" y="4627812"/>
            <a:ext cx="895307" cy="922925"/>
          </a:xfrm>
          <a:prstGeom prst="rect">
            <a:avLst/>
          </a:prstGeom>
        </p:spPr>
      </p:pic>
      <p:pic>
        <p:nvPicPr>
          <p:cNvPr id="14" name="Picture 13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BD1A981D-73A7-4C64-AA3F-925A379B1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05" y="1702924"/>
            <a:ext cx="1183527" cy="845129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8D3DFE-2B51-477D-9BFE-4EC6F5095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63" y="1725925"/>
            <a:ext cx="2335859" cy="804748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239D9148-1537-41F5-A099-7E28CFD28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4" y="1725925"/>
            <a:ext cx="1958990" cy="822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6E4DC3-0AD7-455B-9E11-986243A87BFD}"/>
              </a:ext>
            </a:extLst>
          </p:cNvPr>
          <p:cNvSpPr txBox="1"/>
          <p:nvPr/>
        </p:nvSpPr>
        <p:spPr>
          <a:xfrm>
            <a:off x="682083" y="1764532"/>
            <a:ext cx="4519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Intellij IDEA în Maven Project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AAB-8C63-47E8-9774-627F02FE896D}"/>
              </a:ext>
            </a:extLst>
          </p:cNvPr>
          <p:cNvSpPr txBox="1"/>
          <p:nvPr/>
        </p:nvSpPr>
        <p:spPr>
          <a:xfrm>
            <a:off x="682083" y="2894330"/>
            <a:ext cx="472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folosit pentru crearea celor 2 puncte de acces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Spring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A7E35-82F2-43E7-8E5E-A6F0F2E0A844}"/>
              </a:ext>
            </a:extLst>
          </p:cNvPr>
          <p:cNvSpPr txBox="1"/>
          <p:nvPr/>
        </p:nvSpPr>
        <p:spPr>
          <a:xfrm>
            <a:off x="682083" y="3930578"/>
            <a:ext cx="39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Bază de date scrisă în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C865971-7439-43CE-A9D8-3AE456C2D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3736842"/>
            <a:ext cx="1937116" cy="7218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4C4058B-F2E0-4CBC-ADB7-3A5579324C86}"/>
              </a:ext>
            </a:extLst>
          </p:cNvPr>
          <p:cNvSpPr txBox="1"/>
          <p:nvPr/>
        </p:nvSpPr>
        <p:spPr>
          <a:xfrm>
            <a:off x="682083" y="4714912"/>
            <a:ext cx="5128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scripturale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a părții front-end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Bootstrap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1B578F-3ACB-4517-BE61-408B1151DC09}"/>
              </a:ext>
            </a:extLst>
          </p:cNvPr>
          <p:cNvSpPr txBox="1"/>
          <p:nvPr/>
        </p:nvSpPr>
        <p:spPr>
          <a:xfrm>
            <a:off x="682083" y="5992287"/>
            <a:ext cx="39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</a:t>
            </a:r>
          </a:p>
        </p:txBody>
      </p:sp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9335E412-2652-4828-A27F-106FE2ED37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4" y="5730575"/>
            <a:ext cx="1958989" cy="9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9724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146270"/>
            <a:ext cx="11981866" cy="663352"/>
          </a:xfrm>
        </p:spPr>
        <p:txBody>
          <a:bodyPr>
            <a:normAutofit/>
          </a:bodyPr>
          <a:lstStyle/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teoretice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E4DC3-0AD7-455B-9E11-986243A87BFD}"/>
              </a:ext>
            </a:extLst>
          </p:cNvPr>
          <p:cNvSpPr txBox="1"/>
          <p:nvPr/>
        </p:nvSpPr>
        <p:spPr>
          <a:xfrm>
            <a:off x="505102" y="996885"/>
            <a:ext cx="100744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Arhitectura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o-RO" b="0" i="0" dirty="0">
                <a:effectLst/>
                <a:latin typeface="Arial" panose="020B0604020202020204" pitchFamily="34" charset="0"/>
              </a:rPr>
              <a:t>bidirecțională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fiecare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calculator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proces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un client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effectLst/>
                <a:latin typeface="Arial" panose="020B0604020202020204" pitchFamily="34" charset="0"/>
              </a:rPr>
              <a:t> un server.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mod normal,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această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împarte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trei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componente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clientul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infrastructura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reţelei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marcată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prin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caracterul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slash)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server-ul,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fiind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stratificată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</a:p>
          <a:p>
            <a:endParaRPr lang="ro-RO" b="0" i="0" dirty="0">
              <a:effectLst/>
              <a:latin typeface="Arial" panose="020B0604020202020204" pitchFamily="34" charset="0"/>
            </a:endParaRPr>
          </a:p>
          <a:p>
            <a:endParaRPr lang="ro-RO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Calculatorul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interacţionează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un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majoritatea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tipurilor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 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două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sarcini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logica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prezentării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interfaţa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logica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afacerii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).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Într</a:t>
            </a:r>
            <a:r>
              <a:rPr lang="en-US" b="0" i="0" dirty="0">
                <a:effectLst/>
                <a:latin typeface="Arial" panose="020B0604020202020204" pitchFamily="34" charset="0"/>
              </a:rPr>
              <a:t>-o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tradiţională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clientul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conţine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partea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prezentare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afişarea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folosind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interfaţă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prietenoasă</a:t>
            </a:r>
            <a:r>
              <a:rPr lang="en-US" b="0" i="0" dirty="0">
                <a:effectLst/>
                <a:latin typeface="Arial" panose="020B0604020202020204" pitchFamily="34" charset="0"/>
              </a:rPr>
              <a:t>),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lucrul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efectuat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calcule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algoritmi</a:t>
            </a:r>
            <a:r>
              <a:rPr lang="en-US" b="0" i="0" dirty="0"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manipularea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datelor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conectivitatea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bazele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date).</a:t>
            </a:r>
            <a:endParaRPr lang="ro-RO" b="0" i="0" dirty="0">
              <a:effectLst/>
              <a:latin typeface="Arial" panose="020B0604020202020204" pitchFamily="34" charset="0"/>
            </a:endParaRPr>
          </a:p>
          <a:p>
            <a:endParaRPr lang="ro-RO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Calculatorul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server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fi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orice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calculator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birou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puternic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super</a:t>
            </a:r>
            <a:r>
              <a:rPr lang="ro-RO" b="0" i="0" dirty="0">
                <a:effectLst/>
                <a:latin typeface="Arial" panose="020B0604020202020204" pitchFamily="34" charset="0"/>
              </a:rPr>
              <a:t>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servere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specializate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al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căr</a:t>
            </a:r>
            <a:r>
              <a:rPr lang="ro-RO" b="0" i="0" dirty="0">
                <a:effectLst/>
                <a:latin typeface="Arial" panose="020B0604020202020204" pitchFamily="34" charset="0"/>
              </a:rPr>
              <a:t>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rol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într</a:t>
            </a:r>
            <a:r>
              <a:rPr lang="en-US" b="0" i="0" dirty="0">
                <a:effectLst/>
                <a:latin typeface="Arial" panose="020B0604020202020204" pitchFamily="34" charset="0"/>
              </a:rPr>
              <a:t>-o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furniza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servicii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resurse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Funcţia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acestuia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responsabilitatea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administrării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accesului</a:t>
            </a:r>
            <a:r>
              <a:rPr lang="en-US" b="0" i="0" dirty="0">
                <a:effectLst/>
                <a:latin typeface="Arial" panose="020B0604020202020204" pitchFamily="34" charset="0"/>
              </a:rPr>
              <a:t> la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date: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sortarea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datelor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selectarea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acelora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care 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nevoie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clientul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asigurarea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alţi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clienţi</a:t>
            </a:r>
            <a:r>
              <a:rPr lang="en-US" b="0" i="0" dirty="0">
                <a:effectLst/>
                <a:latin typeface="Arial" panose="020B0604020202020204" pitchFamily="34" charset="0"/>
              </a:rPr>
              <a:t> nu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încearcă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modificarea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unor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înregistrări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pe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alţi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clienţi</a:t>
            </a:r>
            <a:r>
              <a:rPr lang="en-US" b="0" i="0" dirty="0">
                <a:effectLst/>
                <a:latin typeface="Arial" panose="020B0604020202020204" pitchFamily="34" charset="0"/>
              </a:rPr>
              <a:t> le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vizualizează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83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AFFD82-FFDD-48E5-942D-1B81AA93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32" y="1824770"/>
            <a:ext cx="7342868" cy="373212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924704" y="899325"/>
            <a:ext cx="9123864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Descrierea  arhitecturii Sistemului</a:t>
            </a:r>
            <a:b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6052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4.2.Identificarea funcționalităților aplicației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69E4719-E402-4C6E-980E-5AA565C67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97" y="1332971"/>
            <a:ext cx="6166805" cy="53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40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Client side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EC083AD-7313-43DB-9EEB-3C695A46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89" y="1332597"/>
            <a:ext cx="8467021" cy="53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773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SERVER SIDE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019D41-C15A-4631-8C98-8C7C9B120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7" y="1425259"/>
            <a:ext cx="10913806" cy="518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6578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182</TotalTime>
  <Words>698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Slice</vt:lpstr>
      <vt:lpstr>Aplicație E-MAIL</vt:lpstr>
      <vt:lpstr>PowerPoint Presentation</vt:lpstr>
      <vt:lpstr>1. Specificații şi analiza sistemului  </vt:lpstr>
      <vt:lpstr>2. Precizarea limbajului de programare ales,  a sistemului de operare sub care se face implementarea,  a cerințelor hardware </vt:lpstr>
      <vt:lpstr>3. Fundamente teoretice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E-MAIL</dc:title>
  <dc:creator>Gabi Ștefan</dc:creator>
  <cp:lastModifiedBy>Gabi Ștefan</cp:lastModifiedBy>
  <cp:revision>2</cp:revision>
  <dcterms:created xsi:type="dcterms:W3CDTF">2021-11-30T17:22:18Z</dcterms:created>
  <dcterms:modified xsi:type="dcterms:W3CDTF">2021-12-08T16:46:41Z</dcterms:modified>
</cp:coreProperties>
</file>