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4918633-466C-4E8F-8F09-DFA7F7F66925}">
          <p14:sldIdLst>
            <p14:sldId id="256"/>
            <p14:sldId id="257"/>
            <p14:sldId id="258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  <p14:section name="Cazuri de testare" id="{1CD49937-ECBA-490D-8B3E-655F0B68B55C}">
          <p14:sldIdLst>
            <p14:sldId id="270"/>
            <p14:sldId id="271"/>
            <p14:sldId id="272"/>
            <p14:sldId id="273"/>
          </p14:sldIdLst>
        </p14:section>
        <p14:section name="Untitled Section" id="{7CE72D28-5788-4E34-A3F9-F075353934CC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594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12/8/2021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96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6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00907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99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55386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49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8962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61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40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506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08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183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12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98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02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76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A70F276-1833-4A75-9C1D-A56E2295A68D}" type="datetimeFigureOut">
              <a:rPr lang="en-US" smtClean="0"/>
              <a:pPr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0102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  <p:sldLayoutId id="214748384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png"/><Relationship Id="rId9" Type="http://schemas.openxmlformats.org/officeDocument/2006/relationships/image" Target="../media/image13.jf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CA85B-C178-4DAF-8A39-A42C102EE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4645" y="562581"/>
            <a:ext cx="5367866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 err="1"/>
              <a:t>Aplicație</a:t>
            </a:r>
            <a:r>
              <a:rPr lang="en-US" sz="4400" dirty="0"/>
              <a:t> E-MAIL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0CA22-4DF4-430A-B531-93ACB5DED2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99197" y="2950181"/>
            <a:ext cx="5298763" cy="1655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dirty="0" err="1"/>
              <a:t>Proiect</a:t>
            </a:r>
            <a:r>
              <a:rPr lang="en-US" sz="2800" dirty="0"/>
              <a:t> </a:t>
            </a:r>
            <a:r>
              <a:rPr lang="en-US" sz="2800" dirty="0" err="1"/>
              <a:t>Inginerie</a:t>
            </a:r>
            <a:r>
              <a:rPr lang="en-US" sz="2800" dirty="0"/>
              <a:t> Software</a:t>
            </a:r>
          </a:p>
        </p:txBody>
      </p:sp>
      <p:pic>
        <p:nvPicPr>
          <p:cNvPr id="4" name="Picture 3" descr="Pastel color gradient">
            <a:extLst>
              <a:ext uri="{FF2B5EF4-FFF2-40B4-BE49-F238E27FC236}">
                <a16:creationId xmlns:a16="http://schemas.microsoft.com/office/drawing/2014/main" id="{DA5DFA93-3C89-4853-AE9A-BACBC0D04D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939" r="19714" b="2"/>
          <a:stretch/>
        </p:blipFill>
        <p:spPr>
          <a:xfrm>
            <a:off x="496329" y="1438275"/>
            <a:ext cx="3531365" cy="4978400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907EC3-3369-463F-940A-FA4633CDE503}"/>
              </a:ext>
            </a:extLst>
          </p:cNvPr>
          <p:cNvSpPr txBox="1"/>
          <p:nvPr/>
        </p:nvSpPr>
        <p:spPr>
          <a:xfrm>
            <a:off x="6597199" y="5688449"/>
            <a:ext cx="559480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Pucani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Liviu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ătălin</a:t>
            </a:r>
          </a:p>
          <a:p>
            <a:pPr>
              <a:spcAft>
                <a:spcPts val="600"/>
              </a:spcAft>
            </a:pP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Tanul Gabriel-Ștefan</a:t>
            </a:r>
          </a:p>
          <a:p>
            <a:pPr>
              <a:spcAft>
                <a:spcPts val="600"/>
              </a:spcAft>
            </a:pP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Profesor coord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Mitrea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Delia-Alexandrina</a:t>
            </a:r>
          </a:p>
        </p:txBody>
      </p:sp>
      <p:pic>
        <p:nvPicPr>
          <p:cNvPr id="138" name="Picture 137" descr="Icon&#10;&#10;Description automatically generated">
            <a:extLst>
              <a:ext uri="{FF2B5EF4-FFF2-40B4-BE49-F238E27FC236}">
                <a16:creationId xmlns:a16="http://schemas.microsoft.com/office/drawing/2014/main" id="{77202C60-703B-424F-AC0F-F958624F34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75" y="3062621"/>
            <a:ext cx="2907071" cy="1729707"/>
          </a:xfrm>
          <a:prstGeom prst="rect">
            <a:avLst/>
          </a:prstGeom>
        </p:spPr>
      </p:pic>
      <p:pic>
        <p:nvPicPr>
          <p:cNvPr id="178" name="Picture 177">
            <a:extLst>
              <a:ext uri="{FF2B5EF4-FFF2-40B4-BE49-F238E27FC236}">
                <a16:creationId xmlns:a16="http://schemas.microsoft.com/office/drawing/2014/main" id="{F7A4291E-6C53-4ED9-A504-231DC55C0A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288" y="128905"/>
            <a:ext cx="4483423" cy="99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0297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035C-74BC-40C2-9EC4-CD7907CF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606" y="147158"/>
            <a:ext cx="8865040" cy="925445"/>
          </a:xfrm>
        </p:spPr>
        <p:txBody>
          <a:bodyPr>
            <a:noAutofit/>
          </a:bodyPr>
          <a:lstStyle/>
          <a:p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PROIECTAREA APLICAȚIEI</a:t>
            </a:r>
            <a:b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F107F4F-9209-4401-B8CA-4D4542BD228C}"/>
              </a:ext>
            </a:extLst>
          </p:cNvPr>
          <p:cNvSpPr txBox="1">
            <a:spLocks/>
          </p:cNvSpPr>
          <p:nvPr/>
        </p:nvSpPr>
        <p:spPr>
          <a:xfrm>
            <a:off x="811397" y="609880"/>
            <a:ext cx="10569206" cy="92544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Diagrama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Activitate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E4D3376-CBB5-4452-8B09-67ABC863FE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708" y="1366684"/>
            <a:ext cx="5450585" cy="534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546657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035C-74BC-40C2-9EC4-CD7907CF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606" y="147158"/>
            <a:ext cx="8865040" cy="925445"/>
          </a:xfrm>
        </p:spPr>
        <p:txBody>
          <a:bodyPr>
            <a:noAutofit/>
          </a:bodyPr>
          <a:lstStyle/>
          <a:p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PROIECTAREA APLICAȚIEI</a:t>
            </a:r>
            <a:b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F107F4F-9209-4401-B8CA-4D4542BD228C}"/>
              </a:ext>
            </a:extLst>
          </p:cNvPr>
          <p:cNvSpPr txBox="1">
            <a:spLocks/>
          </p:cNvSpPr>
          <p:nvPr/>
        </p:nvSpPr>
        <p:spPr>
          <a:xfrm>
            <a:off x="811397" y="609880"/>
            <a:ext cx="10569206" cy="92544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Diagrama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SECVEN</a:t>
            </a: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ȚE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EC84E42-C128-4282-9A26-72CDE29C1A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846" y="1363819"/>
            <a:ext cx="5002308" cy="528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800534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035C-74BC-40C2-9EC4-CD7907CF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606" y="147158"/>
            <a:ext cx="8865040" cy="925445"/>
          </a:xfrm>
        </p:spPr>
        <p:txBody>
          <a:bodyPr>
            <a:noAutofit/>
          </a:bodyPr>
          <a:lstStyle/>
          <a:p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PROIECTAREA APLICAȚIEI</a:t>
            </a:r>
            <a:b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F107F4F-9209-4401-B8CA-4D4542BD228C}"/>
              </a:ext>
            </a:extLst>
          </p:cNvPr>
          <p:cNvSpPr txBox="1">
            <a:spLocks/>
          </p:cNvSpPr>
          <p:nvPr/>
        </p:nvSpPr>
        <p:spPr>
          <a:xfrm>
            <a:off x="811397" y="609880"/>
            <a:ext cx="10569206" cy="92544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Diagram</a:t>
            </a: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 COLABORARE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70EF88EF-8CB5-4596-985A-058118C55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347" y="1535325"/>
            <a:ext cx="2279306" cy="451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331482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035C-74BC-40C2-9EC4-CD7907CF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606" y="147158"/>
            <a:ext cx="8865040" cy="925445"/>
          </a:xfrm>
        </p:spPr>
        <p:txBody>
          <a:bodyPr>
            <a:noAutofit/>
          </a:bodyPr>
          <a:lstStyle/>
          <a:p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PROIECTAREA APLICAȚIEI</a:t>
            </a:r>
            <a:b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F107F4F-9209-4401-B8CA-4D4542BD228C}"/>
              </a:ext>
            </a:extLst>
          </p:cNvPr>
          <p:cNvSpPr txBox="1">
            <a:spLocks/>
          </p:cNvSpPr>
          <p:nvPr/>
        </p:nvSpPr>
        <p:spPr>
          <a:xfrm>
            <a:off x="811397" y="609880"/>
            <a:ext cx="10569206" cy="92544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4.5.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Diagrama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CLASE – Bază de date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8214F3-4453-4EB5-8229-3298915D5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356" y="2897491"/>
            <a:ext cx="8291288" cy="37355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FCA36F-1715-40D0-9FC6-ADAB64B122FC}"/>
              </a:ext>
            </a:extLst>
          </p:cNvPr>
          <p:cNvSpPr txBox="1"/>
          <p:nvPr/>
        </p:nvSpPr>
        <p:spPr>
          <a:xfrm>
            <a:off x="475606" y="1754743"/>
            <a:ext cx="110418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Baza de date se accesează folosind repository-ul MongoRepository predefinit care este moștenit </a:t>
            </a:r>
          </a:p>
          <a:p>
            <a:r>
              <a:rPr lang="ro-RO" dirty="0"/>
              <a:t>de interfețele UserRepository și MailRepository manipulând datele în funcție de clasele arondate </a:t>
            </a:r>
          </a:p>
          <a:p>
            <a:r>
              <a:rPr lang="ro-RO" dirty="0"/>
              <a:t>fiecarei interfețe.</a:t>
            </a:r>
          </a:p>
        </p:txBody>
      </p:sp>
    </p:spTree>
    <p:extLst>
      <p:ext uri="{BB962C8B-B14F-4D97-AF65-F5344CB8AC3E}">
        <p14:creationId xmlns:p14="http://schemas.microsoft.com/office/powerpoint/2010/main" val="654413441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035C-74BC-40C2-9EC4-CD7907CF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606" y="147158"/>
            <a:ext cx="8865040" cy="925445"/>
          </a:xfrm>
        </p:spPr>
        <p:txBody>
          <a:bodyPr>
            <a:noAutofit/>
          </a:bodyPr>
          <a:lstStyle/>
          <a:p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PROIECTAREA APLICAȚIEI</a:t>
            </a:r>
            <a:b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F107F4F-9209-4401-B8CA-4D4542BD228C}"/>
              </a:ext>
            </a:extLst>
          </p:cNvPr>
          <p:cNvSpPr txBox="1">
            <a:spLocks/>
          </p:cNvSpPr>
          <p:nvPr/>
        </p:nvSpPr>
        <p:spPr>
          <a:xfrm>
            <a:off x="811397" y="609880"/>
            <a:ext cx="10569206" cy="92544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4.6.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CAZURI DE TESTARE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FCA36F-1715-40D0-9FC6-ADAB64B122FC}"/>
              </a:ext>
            </a:extLst>
          </p:cNvPr>
          <p:cNvSpPr txBox="1"/>
          <p:nvPr/>
        </p:nvSpPr>
        <p:spPr>
          <a:xfrm>
            <a:off x="811397" y="1430520"/>
            <a:ext cx="11237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Am pornit testarea de la partea de login, user-name și parolă incorecte apoi trimiterea și ștergerea</a:t>
            </a:r>
          </a:p>
          <a:p>
            <a:r>
              <a:rPr lang="ro-RO" dirty="0"/>
              <a:t>unui email.</a:t>
            </a:r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D0CCC3D5-3225-40D5-A9D6-F7FC126CE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570" y="2540631"/>
            <a:ext cx="9190860" cy="42389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6E72F1B-2F91-4EF6-AA98-39576A0E0F99}"/>
              </a:ext>
            </a:extLst>
          </p:cNvPr>
          <p:cNvSpPr txBox="1"/>
          <p:nvPr/>
        </p:nvSpPr>
        <p:spPr>
          <a:xfrm>
            <a:off x="2506716" y="2076851"/>
            <a:ext cx="7178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Afișarea unui mesaj corespunzător în cazul autentificării greșite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338692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035C-74BC-40C2-9EC4-CD7907CF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606" y="147158"/>
            <a:ext cx="8865040" cy="925445"/>
          </a:xfrm>
        </p:spPr>
        <p:txBody>
          <a:bodyPr>
            <a:noAutofit/>
          </a:bodyPr>
          <a:lstStyle/>
          <a:p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PROIECTAREA APLICAȚIEI</a:t>
            </a:r>
            <a:b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F107F4F-9209-4401-B8CA-4D4542BD228C}"/>
              </a:ext>
            </a:extLst>
          </p:cNvPr>
          <p:cNvSpPr txBox="1">
            <a:spLocks/>
          </p:cNvSpPr>
          <p:nvPr/>
        </p:nvSpPr>
        <p:spPr>
          <a:xfrm>
            <a:off x="811397" y="609880"/>
            <a:ext cx="10569206" cy="92544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4.6.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CAZURI DE TESTARE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E72F1B-2F91-4EF6-AA98-39576A0E0F99}"/>
              </a:ext>
            </a:extLst>
          </p:cNvPr>
          <p:cNvSpPr txBox="1"/>
          <p:nvPr/>
        </p:nvSpPr>
        <p:spPr>
          <a:xfrm>
            <a:off x="193869" y="1535325"/>
            <a:ext cx="12088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User autentificat, afișarea paginii principale unde este oferit accesul către căsuțele de </a:t>
            </a:r>
            <a:r>
              <a:rPr lang="en-US" dirty="0"/>
              <a:t>“</a:t>
            </a:r>
            <a:r>
              <a:rPr lang="ro-RO" dirty="0"/>
              <a:t>inbox</a:t>
            </a:r>
            <a:r>
              <a:rPr lang="en-US" dirty="0"/>
              <a:t>”</a:t>
            </a:r>
            <a:r>
              <a:rPr lang="ro-RO" dirty="0"/>
              <a:t> și </a:t>
            </a:r>
            <a:r>
              <a:rPr lang="en-US" dirty="0"/>
              <a:t>“</a:t>
            </a:r>
            <a:r>
              <a:rPr lang="ro-RO" dirty="0"/>
              <a:t>trimise</a:t>
            </a:r>
            <a:r>
              <a:rPr lang="en-US" dirty="0"/>
              <a:t>”.</a:t>
            </a:r>
          </a:p>
        </p:txBody>
      </p:sp>
      <p:pic>
        <p:nvPicPr>
          <p:cNvPr id="4" name="Picture 3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8AF5B2DE-75C4-4DB3-B394-47BCB288A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746" y="2062265"/>
            <a:ext cx="9892507" cy="459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956237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035C-74BC-40C2-9EC4-CD7907CF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606" y="147158"/>
            <a:ext cx="8865040" cy="925445"/>
          </a:xfrm>
        </p:spPr>
        <p:txBody>
          <a:bodyPr>
            <a:noAutofit/>
          </a:bodyPr>
          <a:lstStyle/>
          <a:p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PROIECTAREA APLICAȚIEI</a:t>
            </a:r>
            <a:b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F107F4F-9209-4401-B8CA-4D4542BD228C}"/>
              </a:ext>
            </a:extLst>
          </p:cNvPr>
          <p:cNvSpPr txBox="1">
            <a:spLocks/>
          </p:cNvSpPr>
          <p:nvPr/>
        </p:nvSpPr>
        <p:spPr>
          <a:xfrm>
            <a:off x="811397" y="609880"/>
            <a:ext cx="10569206" cy="92544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4.6.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CAZURI DE TESTARE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E72F1B-2F91-4EF6-AA98-39576A0E0F99}"/>
              </a:ext>
            </a:extLst>
          </p:cNvPr>
          <p:cNvSpPr txBox="1"/>
          <p:nvPr/>
        </p:nvSpPr>
        <p:spPr>
          <a:xfrm>
            <a:off x="4190667" y="1441935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Trimiterea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e-mail cu </a:t>
            </a:r>
            <a:r>
              <a:rPr lang="en-US" dirty="0" err="1"/>
              <a:t>succes</a:t>
            </a:r>
            <a:r>
              <a:rPr lang="en-US" dirty="0"/>
              <a:t>.</a:t>
            </a: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FA264BD-A887-4585-A300-336782BAE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81" y="1904657"/>
            <a:ext cx="10154433" cy="487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137271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035C-74BC-40C2-9EC4-CD7907CF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606" y="147158"/>
            <a:ext cx="8865040" cy="925445"/>
          </a:xfrm>
        </p:spPr>
        <p:txBody>
          <a:bodyPr>
            <a:noAutofit/>
          </a:bodyPr>
          <a:lstStyle/>
          <a:p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PROIECTAREA APLICAȚIEI</a:t>
            </a:r>
            <a:b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F107F4F-9209-4401-B8CA-4D4542BD228C}"/>
              </a:ext>
            </a:extLst>
          </p:cNvPr>
          <p:cNvSpPr txBox="1">
            <a:spLocks/>
          </p:cNvSpPr>
          <p:nvPr/>
        </p:nvSpPr>
        <p:spPr>
          <a:xfrm>
            <a:off x="811397" y="609880"/>
            <a:ext cx="10569206" cy="92544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4.6.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CAZURI DE TESTARE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E72F1B-2F91-4EF6-AA98-39576A0E0F99}"/>
              </a:ext>
            </a:extLst>
          </p:cNvPr>
          <p:cNvSpPr txBox="1"/>
          <p:nvPr/>
        </p:nvSpPr>
        <p:spPr>
          <a:xfrm>
            <a:off x="811397" y="1504683"/>
            <a:ext cx="11766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Ștergerea e-mailului trimis anterior (test1). A fost selectat din checbox și apoi șters folosind butonul coșului de gunoi.</a:t>
            </a:r>
            <a:endParaRPr lang="en-US" dirty="0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5EA168A-6B5B-4560-A5BA-F127B6BE3D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573" y="2331218"/>
            <a:ext cx="10569206" cy="444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641335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BBE18-3B71-42B9-B6B7-CFC934B36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144" y="85438"/>
            <a:ext cx="9614572" cy="479764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1. </a:t>
            </a:r>
            <a:r>
              <a:rPr lang="en-US" sz="2000" dirty="0" err="1">
                <a:solidFill>
                  <a:schemeClr val="tx1"/>
                </a:solidFill>
              </a:rPr>
              <a:t>Specificații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şi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analiza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sistemului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2. </a:t>
            </a:r>
            <a:r>
              <a:rPr lang="en-US" sz="2000" dirty="0" err="1">
                <a:solidFill>
                  <a:schemeClr val="tx1"/>
                </a:solidFill>
              </a:rPr>
              <a:t>Precizarea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limbajului</a:t>
            </a:r>
            <a:r>
              <a:rPr lang="en-US" sz="2000" dirty="0">
                <a:solidFill>
                  <a:schemeClr val="tx1"/>
                </a:solidFill>
              </a:rPr>
              <a:t> de </a:t>
            </a:r>
            <a:r>
              <a:rPr lang="en-US" sz="2000" dirty="0" err="1">
                <a:solidFill>
                  <a:schemeClr val="tx1"/>
                </a:solidFill>
              </a:rPr>
              <a:t>programare</a:t>
            </a:r>
            <a:r>
              <a:rPr lang="en-US" sz="2000" dirty="0">
                <a:solidFill>
                  <a:schemeClr val="tx1"/>
                </a:solidFill>
              </a:rPr>
              <a:t> ales (plus </a:t>
            </a:r>
            <a:r>
              <a:rPr lang="en-US" sz="2000" dirty="0" err="1">
                <a:solidFill>
                  <a:schemeClr val="tx1"/>
                </a:solidFill>
              </a:rPr>
              <a:t>motivație</a:t>
            </a:r>
            <a:r>
              <a:rPr lang="en-US" sz="2000" dirty="0">
                <a:solidFill>
                  <a:schemeClr val="tx1"/>
                </a:solidFill>
              </a:rPr>
              <a:t>), a </a:t>
            </a:r>
            <a:r>
              <a:rPr lang="en-US" sz="2000" dirty="0" err="1">
                <a:solidFill>
                  <a:schemeClr val="tx1"/>
                </a:solidFill>
              </a:rPr>
              <a:t>sistemului</a:t>
            </a:r>
            <a:r>
              <a:rPr lang="en-US" sz="2000" dirty="0">
                <a:solidFill>
                  <a:schemeClr val="tx1"/>
                </a:solidFill>
              </a:rPr>
              <a:t> de </a:t>
            </a:r>
            <a:r>
              <a:rPr lang="en-US" sz="2000" dirty="0" err="1">
                <a:solidFill>
                  <a:schemeClr val="tx1"/>
                </a:solidFill>
              </a:rPr>
              <a:t>operare</a:t>
            </a:r>
            <a:r>
              <a:rPr lang="en-US" sz="2000" dirty="0">
                <a:solidFill>
                  <a:schemeClr val="tx1"/>
                </a:solidFill>
              </a:rPr>
              <a:t> sub care se face </a:t>
            </a:r>
            <a:r>
              <a:rPr lang="en-US" sz="2000" dirty="0" err="1">
                <a:solidFill>
                  <a:schemeClr val="tx1"/>
                </a:solidFill>
              </a:rPr>
              <a:t>implementarea</a:t>
            </a:r>
            <a:r>
              <a:rPr lang="en-US" sz="2000" dirty="0">
                <a:solidFill>
                  <a:schemeClr val="tx1"/>
                </a:solidFill>
              </a:rPr>
              <a:t>, a </a:t>
            </a:r>
            <a:r>
              <a:rPr lang="en-US" sz="2000" dirty="0" err="1">
                <a:solidFill>
                  <a:schemeClr val="tx1"/>
                </a:solidFill>
              </a:rPr>
              <a:t>cerințelor</a:t>
            </a:r>
            <a:r>
              <a:rPr lang="en-US" sz="2000" dirty="0">
                <a:solidFill>
                  <a:schemeClr val="tx1"/>
                </a:solidFill>
              </a:rPr>
              <a:t> hardware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3. </a:t>
            </a:r>
            <a:r>
              <a:rPr lang="en-US" sz="2000" dirty="0" err="1">
                <a:solidFill>
                  <a:schemeClr val="tx1"/>
                </a:solidFill>
              </a:rPr>
              <a:t>Fundamente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teoretice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4. </a:t>
            </a:r>
            <a:r>
              <a:rPr lang="en-US" sz="2000" dirty="0" err="1">
                <a:solidFill>
                  <a:schemeClr val="tx1"/>
                </a:solidFill>
              </a:rPr>
              <a:t>Proiectarea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aplicației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4.1. </a:t>
            </a:r>
            <a:r>
              <a:rPr lang="en-US" sz="1600" dirty="0" err="1">
                <a:solidFill>
                  <a:schemeClr val="tx1"/>
                </a:solidFill>
              </a:rPr>
              <a:t>Descrierea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arhitecturii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sistemului</a:t>
            </a:r>
            <a:r>
              <a:rPr lang="en-US" sz="1600" dirty="0">
                <a:solidFill>
                  <a:schemeClr val="tx1"/>
                </a:solidFill>
              </a:rPr>
              <a:t> (plus </a:t>
            </a:r>
            <a:r>
              <a:rPr lang="en-US" sz="1600" dirty="0" err="1">
                <a:solidFill>
                  <a:schemeClr val="tx1"/>
                </a:solidFill>
              </a:rPr>
              <a:t>diagrama</a:t>
            </a:r>
            <a:r>
              <a:rPr lang="en-US" sz="1600" dirty="0">
                <a:solidFill>
                  <a:schemeClr val="tx1"/>
                </a:solidFill>
              </a:rPr>
              <a:t>)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4.2. </a:t>
            </a:r>
            <a:r>
              <a:rPr lang="en-US" sz="1600" dirty="0" err="1">
                <a:solidFill>
                  <a:schemeClr val="tx1"/>
                </a:solidFill>
              </a:rPr>
              <a:t>Identificarea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funcționalităților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aplicației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diagrama</a:t>
            </a:r>
            <a:r>
              <a:rPr lang="en-US" sz="1600" dirty="0">
                <a:solidFill>
                  <a:schemeClr val="tx1"/>
                </a:solidFill>
              </a:rPr>
              <a:t> de </a:t>
            </a:r>
            <a:r>
              <a:rPr lang="en-US" sz="1600" dirty="0" err="1">
                <a:solidFill>
                  <a:schemeClr val="tx1"/>
                </a:solidFill>
              </a:rPr>
              <a:t>cazuri</a:t>
            </a:r>
            <a:r>
              <a:rPr lang="en-US" sz="1600" dirty="0">
                <a:solidFill>
                  <a:schemeClr val="tx1"/>
                </a:solidFill>
              </a:rPr>
              <a:t> de </a:t>
            </a:r>
            <a:r>
              <a:rPr lang="en-US" sz="1600" dirty="0" err="1">
                <a:solidFill>
                  <a:schemeClr val="tx1"/>
                </a:solidFill>
              </a:rPr>
              <a:t>utilizare</a:t>
            </a:r>
            <a:r>
              <a:rPr lang="en-US" sz="1600" dirty="0">
                <a:solidFill>
                  <a:schemeClr val="tx1"/>
                </a:solidFill>
              </a:rPr>
              <a:t>)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4.3. </a:t>
            </a:r>
            <a:r>
              <a:rPr lang="en-US" sz="1600" dirty="0" err="1">
                <a:solidFill>
                  <a:schemeClr val="tx1"/>
                </a:solidFill>
              </a:rPr>
              <a:t>Diagrama</a:t>
            </a:r>
            <a:r>
              <a:rPr lang="en-US" sz="1600" dirty="0">
                <a:solidFill>
                  <a:schemeClr val="tx1"/>
                </a:solidFill>
              </a:rPr>
              <a:t> de </a:t>
            </a:r>
            <a:r>
              <a:rPr lang="en-US" sz="1600" dirty="0" err="1">
                <a:solidFill>
                  <a:schemeClr val="tx1"/>
                </a:solidFill>
              </a:rPr>
              <a:t>clase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4.4. </a:t>
            </a:r>
            <a:r>
              <a:rPr lang="en-US" sz="1600" dirty="0" err="1">
                <a:solidFill>
                  <a:schemeClr val="tx1"/>
                </a:solidFill>
              </a:rPr>
              <a:t>Diagrame</a:t>
            </a:r>
            <a:r>
              <a:rPr lang="en-US" sz="1600" dirty="0">
                <a:solidFill>
                  <a:schemeClr val="tx1"/>
                </a:solidFill>
              </a:rPr>
              <a:t> de </a:t>
            </a:r>
            <a:r>
              <a:rPr lang="en-US" sz="1600" dirty="0" err="1">
                <a:solidFill>
                  <a:schemeClr val="tx1"/>
                </a:solidFill>
              </a:rPr>
              <a:t>interacțiune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r>
              <a:rPr lang="en-US" sz="1600" dirty="0" err="1">
                <a:solidFill>
                  <a:schemeClr val="tx1"/>
                </a:solidFill>
              </a:rPr>
              <a:t>activitate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secvență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colaborare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4.5. </a:t>
            </a:r>
            <a:r>
              <a:rPr lang="en-US" sz="1600" dirty="0" err="1">
                <a:solidFill>
                  <a:schemeClr val="tx1"/>
                </a:solidFill>
              </a:rPr>
              <a:t>Detalii</a:t>
            </a:r>
            <a:r>
              <a:rPr lang="en-US" sz="1600" dirty="0">
                <a:solidFill>
                  <a:schemeClr val="tx1"/>
                </a:solidFill>
              </a:rPr>
              <a:t> de </a:t>
            </a:r>
            <a:r>
              <a:rPr lang="en-US" sz="1600" dirty="0" err="1">
                <a:solidFill>
                  <a:schemeClr val="tx1"/>
                </a:solidFill>
              </a:rPr>
              <a:t>implementare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r>
              <a:rPr lang="en-US" sz="1600" dirty="0" err="1">
                <a:solidFill>
                  <a:schemeClr val="tx1"/>
                </a:solidFill>
              </a:rPr>
              <a:t>diagrama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bazei</a:t>
            </a:r>
            <a:r>
              <a:rPr lang="en-US" sz="1600" dirty="0">
                <a:solidFill>
                  <a:schemeClr val="tx1"/>
                </a:solidFill>
              </a:rPr>
              <a:t> de date, </a:t>
            </a:r>
            <a:r>
              <a:rPr lang="en-US" sz="1600" dirty="0" err="1">
                <a:solidFill>
                  <a:schemeClr val="tx1"/>
                </a:solidFill>
              </a:rPr>
              <a:t>diagrama</a:t>
            </a:r>
            <a:r>
              <a:rPr lang="en-US" sz="1600" dirty="0">
                <a:solidFill>
                  <a:schemeClr val="tx1"/>
                </a:solidFill>
              </a:rPr>
              <a:t> de </a:t>
            </a:r>
            <a:r>
              <a:rPr lang="en-US" sz="1600" dirty="0" err="1">
                <a:solidFill>
                  <a:schemeClr val="tx1"/>
                </a:solidFill>
              </a:rPr>
              <a:t>clase</a:t>
            </a:r>
            <a:r>
              <a:rPr lang="en-US" sz="1600" dirty="0">
                <a:solidFill>
                  <a:schemeClr val="tx1"/>
                </a:solidFill>
              </a:rPr>
              <a:t> cu attribute </a:t>
            </a:r>
            <a:r>
              <a:rPr lang="en-US" sz="1600" dirty="0" err="1">
                <a:solidFill>
                  <a:schemeClr val="tx1"/>
                </a:solidFill>
              </a:rPr>
              <a:t>şi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metode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diagrama</a:t>
            </a:r>
            <a:r>
              <a:rPr lang="en-US" sz="1600" dirty="0">
                <a:solidFill>
                  <a:schemeClr val="tx1"/>
                </a:solidFill>
              </a:rPr>
              <a:t> de module </a:t>
            </a:r>
            <a:r>
              <a:rPr lang="en-US" sz="1600" dirty="0" err="1">
                <a:solidFill>
                  <a:schemeClr val="tx1"/>
                </a:solidFill>
              </a:rPr>
              <a:t>şi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componente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4.6. </a:t>
            </a:r>
            <a:r>
              <a:rPr lang="en-US" sz="1600" dirty="0" err="1">
                <a:solidFill>
                  <a:schemeClr val="tx1"/>
                </a:solidFill>
              </a:rPr>
              <a:t>Cazuri</a:t>
            </a:r>
            <a:r>
              <a:rPr lang="en-US" sz="1600" dirty="0">
                <a:solidFill>
                  <a:schemeClr val="tx1"/>
                </a:solidFill>
              </a:rPr>
              <a:t> de </a:t>
            </a:r>
            <a:r>
              <a:rPr lang="en-US" sz="1600" dirty="0" err="1">
                <a:solidFill>
                  <a:schemeClr val="tx1"/>
                </a:solidFill>
              </a:rPr>
              <a:t>testare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26C1A9-F8B0-4948-A6A6-37795DD95C14}"/>
              </a:ext>
            </a:extLst>
          </p:cNvPr>
          <p:cNvSpPr txBox="1"/>
          <p:nvPr/>
        </p:nvSpPr>
        <p:spPr>
          <a:xfrm>
            <a:off x="627583" y="4883085"/>
            <a:ext cx="5335115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000" dirty="0"/>
              <a:t>5. </a:t>
            </a:r>
            <a:r>
              <a:rPr lang="en-US" sz="2000" dirty="0" err="1"/>
              <a:t>Testarea</a:t>
            </a:r>
            <a:r>
              <a:rPr lang="en-US" sz="2000" dirty="0"/>
              <a:t> </a:t>
            </a:r>
            <a:r>
              <a:rPr lang="en-US" sz="2000" dirty="0" err="1"/>
              <a:t>propriu-zisă</a:t>
            </a:r>
            <a:r>
              <a:rPr lang="en-US" sz="2000" dirty="0"/>
              <a:t> a </a:t>
            </a:r>
            <a:r>
              <a:rPr lang="en-US" sz="2000" dirty="0" err="1"/>
              <a:t>aplicației</a:t>
            </a:r>
            <a:r>
              <a:rPr lang="en-US" sz="2000" dirty="0"/>
              <a:t> 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000" dirty="0"/>
              <a:t>6. Manual de </a:t>
            </a:r>
            <a:r>
              <a:rPr lang="en-US" sz="2000" dirty="0" err="1"/>
              <a:t>instalare</a:t>
            </a:r>
            <a:r>
              <a:rPr lang="en-US" sz="2000" dirty="0"/>
              <a:t> </a:t>
            </a:r>
            <a:r>
              <a:rPr lang="en-US" sz="2000" dirty="0" err="1"/>
              <a:t>şi</a:t>
            </a:r>
            <a:r>
              <a:rPr lang="en-US" sz="2000" dirty="0"/>
              <a:t> </a:t>
            </a:r>
            <a:r>
              <a:rPr lang="en-US" sz="2000" dirty="0" err="1"/>
              <a:t>utilizare</a:t>
            </a:r>
            <a:r>
              <a:rPr lang="en-US" sz="2000" dirty="0"/>
              <a:t> 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000" dirty="0"/>
              <a:t>7. </a:t>
            </a:r>
            <a:r>
              <a:rPr lang="en-US" sz="2000" dirty="0" err="1"/>
              <a:t>Concluzii</a:t>
            </a:r>
            <a:r>
              <a:rPr lang="en-US" sz="2000" dirty="0"/>
              <a:t> </a:t>
            </a:r>
            <a:r>
              <a:rPr lang="en-US" sz="2000" dirty="0" err="1"/>
              <a:t>şi</a:t>
            </a:r>
            <a:r>
              <a:rPr lang="en-US" sz="2000" dirty="0"/>
              <a:t> </a:t>
            </a:r>
            <a:r>
              <a:rPr lang="en-US" sz="2000" dirty="0" err="1"/>
              <a:t>dezvoltări</a:t>
            </a:r>
            <a:r>
              <a:rPr lang="en-US" sz="2000" dirty="0"/>
              <a:t> </a:t>
            </a:r>
            <a:r>
              <a:rPr lang="en-US" sz="2000" dirty="0" err="1"/>
              <a:t>ulterioare</a:t>
            </a:r>
            <a:r>
              <a:rPr lang="en-US" sz="2000" dirty="0"/>
              <a:t> 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000" dirty="0"/>
              <a:t>8. </a:t>
            </a:r>
            <a:r>
              <a:rPr lang="en-US" sz="2000" dirty="0" err="1"/>
              <a:t>Bibliografie</a:t>
            </a: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43036411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035C-74BC-40C2-9EC4-CD7907CF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102" y="0"/>
            <a:ext cx="8534400" cy="130089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Specificații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şi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analiza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sistemului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5E5A1-B308-4927-8646-227F2A740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102" y="996885"/>
            <a:ext cx="8534400" cy="3615267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DEE976C0-841A-4416-AD1B-1755C448E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612" y="1495425"/>
            <a:ext cx="620077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508889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035C-74BC-40C2-9EC4-CD7907CF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102" y="-88766"/>
            <a:ext cx="11981866" cy="174031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Precizarea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limbajului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programare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ales, </a:t>
            </a:r>
            <a:b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sistemului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operare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sub care se face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implementarea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b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cerințelor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hardware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5E5A1-B308-4927-8646-227F2A740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102" y="996885"/>
            <a:ext cx="8534400" cy="3615267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8" name="Picture 7" descr="Icon&#10;&#10;Description automatically generated with medium confidence">
            <a:extLst>
              <a:ext uri="{FF2B5EF4-FFF2-40B4-BE49-F238E27FC236}">
                <a16:creationId xmlns:a16="http://schemas.microsoft.com/office/drawing/2014/main" id="{8C6482C1-2C55-405D-8102-835128E71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633" y="2717437"/>
            <a:ext cx="1937116" cy="839568"/>
          </a:xfrm>
          <a:prstGeom prst="rect">
            <a:avLst/>
          </a:prstGeom>
        </p:spPr>
      </p:pic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57F80029-B5C0-467D-90AF-932625543D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633" y="4638545"/>
            <a:ext cx="895307" cy="922925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11A25594-DD5A-4FF1-BD68-921B783D46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316" y="4627812"/>
            <a:ext cx="895307" cy="922925"/>
          </a:xfrm>
          <a:prstGeom prst="rect">
            <a:avLst/>
          </a:prstGeom>
        </p:spPr>
      </p:pic>
      <p:pic>
        <p:nvPicPr>
          <p:cNvPr id="14" name="Picture 13" descr="A picture containing text, businesscard, clipart&#10;&#10;Description automatically generated">
            <a:extLst>
              <a:ext uri="{FF2B5EF4-FFF2-40B4-BE49-F238E27FC236}">
                <a16:creationId xmlns:a16="http://schemas.microsoft.com/office/drawing/2014/main" id="{BD1A981D-73A7-4C64-AA3F-925A379B1D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705" y="1702924"/>
            <a:ext cx="1183527" cy="845129"/>
          </a:xfrm>
          <a:prstGeom prst="rect">
            <a:avLst/>
          </a:prstGeom>
        </p:spPr>
      </p:pic>
      <p:pic>
        <p:nvPicPr>
          <p:cNvPr id="16" name="Picture 1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48D3DFE-2B51-477D-9BFE-4EC6F5095B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963" y="1725925"/>
            <a:ext cx="2335859" cy="804748"/>
          </a:xfrm>
          <a:prstGeom prst="rect">
            <a:avLst/>
          </a:prstGeom>
        </p:spPr>
      </p:pic>
      <p:pic>
        <p:nvPicPr>
          <p:cNvPr id="18" name="Picture 17" descr="Logo, company name&#10;&#10;Description automatically generated">
            <a:extLst>
              <a:ext uri="{FF2B5EF4-FFF2-40B4-BE49-F238E27FC236}">
                <a16:creationId xmlns:a16="http://schemas.microsoft.com/office/drawing/2014/main" id="{239D9148-1537-41F5-A099-7E28CFD28F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864" y="1725925"/>
            <a:ext cx="1958990" cy="82212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B6E4DC3-0AD7-455B-9E11-986243A87BFD}"/>
              </a:ext>
            </a:extLst>
          </p:cNvPr>
          <p:cNvSpPr txBox="1"/>
          <p:nvPr/>
        </p:nvSpPr>
        <p:spPr>
          <a:xfrm>
            <a:off x="682083" y="1764532"/>
            <a:ext cx="45191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Limbaj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programare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ales: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scris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în Intellij IDEA în Maven Project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717AAB-8C63-47E8-9774-627F02FE896D}"/>
              </a:ext>
            </a:extLst>
          </p:cNvPr>
          <p:cNvSpPr txBox="1"/>
          <p:nvPr/>
        </p:nvSpPr>
        <p:spPr>
          <a:xfrm>
            <a:off x="682083" y="2894330"/>
            <a:ext cx="47256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folosit pentru crearea celor 2 puncte de acces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Spring</a:t>
            </a:r>
          </a:p>
          <a:p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6A7E35-82F2-43E7-8E5E-A6F0F2E0A844}"/>
              </a:ext>
            </a:extLst>
          </p:cNvPr>
          <p:cNvSpPr txBox="1"/>
          <p:nvPr/>
        </p:nvSpPr>
        <p:spPr>
          <a:xfrm>
            <a:off x="682083" y="3930578"/>
            <a:ext cx="399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Bază de date scrisă în </a:t>
            </a:r>
            <a:r>
              <a:rPr lang="ro-RO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Picture 22" descr="Logo, company name&#10;&#10;Description automatically generated">
            <a:extLst>
              <a:ext uri="{FF2B5EF4-FFF2-40B4-BE49-F238E27FC236}">
                <a16:creationId xmlns:a16="http://schemas.microsoft.com/office/drawing/2014/main" id="{BC865971-7439-43CE-A9D8-3AE456C2D0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633" y="3736842"/>
            <a:ext cx="1937116" cy="72186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4C4058B-F2E0-4CBC-ADB7-3A5579324C86}"/>
              </a:ext>
            </a:extLst>
          </p:cNvPr>
          <p:cNvSpPr txBox="1"/>
          <p:nvPr/>
        </p:nvSpPr>
        <p:spPr>
          <a:xfrm>
            <a:off x="682083" y="4714912"/>
            <a:ext cx="51287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Limbaje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scripturale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manipularea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datelor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și a părții front-end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Thymeleaf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Bootstrap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1B578F-3ACB-4517-BE61-408B1151DC09}"/>
              </a:ext>
            </a:extLst>
          </p:cNvPr>
          <p:cNvSpPr txBox="1"/>
          <p:nvPr/>
        </p:nvSpPr>
        <p:spPr>
          <a:xfrm>
            <a:off x="682083" y="5992287"/>
            <a:ext cx="399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10</a:t>
            </a:r>
          </a:p>
        </p:txBody>
      </p:sp>
      <p:pic>
        <p:nvPicPr>
          <p:cNvPr id="29" name="Picture 28" descr="Logo&#10;&#10;Description automatically generated with medium confidence">
            <a:extLst>
              <a:ext uri="{FF2B5EF4-FFF2-40B4-BE49-F238E27FC236}">
                <a16:creationId xmlns:a16="http://schemas.microsoft.com/office/drawing/2014/main" id="{9335E412-2652-4828-A27F-106FE2ED37E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634" y="5730575"/>
            <a:ext cx="1958989" cy="92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297247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035C-74BC-40C2-9EC4-CD7907CF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102" y="146270"/>
            <a:ext cx="11981866" cy="663352"/>
          </a:xfrm>
        </p:spPr>
        <p:txBody>
          <a:bodyPr>
            <a:normAutofit/>
          </a:bodyPr>
          <a:lstStyle/>
          <a:p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Fundamente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teoretice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5E5A1-B308-4927-8646-227F2A740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102" y="996885"/>
            <a:ext cx="8534400" cy="3615267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6E4DC3-0AD7-455B-9E11-986243A87BFD}"/>
              </a:ext>
            </a:extLst>
          </p:cNvPr>
          <p:cNvSpPr txBox="1"/>
          <p:nvPr/>
        </p:nvSpPr>
        <p:spPr>
          <a:xfrm>
            <a:off x="505102" y="996885"/>
            <a:ext cx="1007440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Arial" panose="020B0604020202020204" pitchFamily="34" charset="0"/>
              </a:rPr>
              <a:t>Arhitectura</a:t>
            </a:r>
            <a:r>
              <a:rPr lang="en-US" b="0" i="0" dirty="0">
                <a:effectLst/>
                <a:latin typeface="Arial" panose="020B0604020202020204" pitchFamily="34" charset="0"/>
              </a:rPr>
              <a:t> client/server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este</a:t>
            </a:r>
            <a:r>
              <a:rPr lang="en-US" b="0" i="0" dirty="0">
                <a:effectLst/>
                <a:latin typeface="Arial" panose="020B0604020202020204" pitchFamily="34" charset="0"/>
              </a:rPr>
              <a:t> o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arhitectură</a:t>
            </a:r>
            <a:r>
              <a:rPr lang="en-US" b="0" i="0" dirty="0">
                <a:effectLst/>
                <a:latin typeface="Arial" panose="020B0604020202020204" pitchFamily="34" charset="0"/>
              </a:rPr>
              <a:t> de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reţea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ro-RO" b="0" i="0" dirty="0">
                <a:effectLst/>
                <a:latin typeface="Arial" panose="020B0604020202020204" pitchFamily="34" charset="0"/>
              </a:rPr>
              <a:t>bidirecțională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în</a:t>
            </a:r>
            <a:r>
              <a:rPr lang="en-US" b="0" i="0" dirty="0">
                <a:effectLst/>
                <a:latin typeface="Arial" panose="020B0604020202020204" pitchFamily="34" charset="0"/>
              </a:rPr>
              <a:t> care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fiecare</a:t>
            </a:r>
            <a:r>
              <a:rPr lang="en-US" b="0" i="0" dirty="0">
                <a:effectLst/>
                <a:latin typeface="Arial" panose="020B0604020202020204" pitchFamily="34" charset="0"/>
              </a:rPr>
              <a:t> calculator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sau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proces</a:t>
            </a:r>
            <a:r>
              <a:rPr lang="en-US" b="0" i="0" dirty="0">
                <a:effectLst/>
                <a:latin typeface="Arial" panose="020B0604020202020204" pitchFamily="34" charset="0"/>
              </a:rPr>
              <a:t> din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reţea</a:t>
            </a:r>
            <a:r>
              <a:rPr lang="ro-RO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este</a:t>
            </a:r>
            <a:r>
              <a:rPr lang="en-US" b="0" i="0" dirty="0">
                <a:effectLst/>
                <a:latin typeface="Arial" panose="020B0604020202020204" pitchFamily="34" charset="0"/>
              </a:rPr>
              <a:t> un client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sau</a:t>
            </a:r>
            <a:r>
              <a:rPr lang="en-US" b="0" i="0" dirty="0">
                <a:effectLst/>
                <a:latin typeface="Arial" panose="020B0604020202020204" pitchFamily="34" charset="0"/>
              </a:rPr>
              <a:t> un server.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În</a:t>
            </a:r>
            <a:r>
              <a:rPr lang="en-US" b="0" i="0" dirty="0">
                <a:effectLst/>
                <a:latin typeface="Arial" panose="020B0604020202020204" pitchFamily="34" charset="0"/>
              </a:rPr>
              <a:t> mod normal,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această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arhitectură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împarte</a:t>
            </a:r>
            <a:r>
              <a:rPr lang="en-US" b="0" i="0" dirty="0">
                <a:effectLst/>
                <a:latin typeface="Arial" panose="020B0604020202020204" pitchFamily="34" charset="0"/>
              </a:rPr>
              <a:t> o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aplicaţie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în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trei</a:t>
            </a:r>
            <a:r>
              <a:rPr lang="ro-RO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componente</a:t>
            </a:r>
            <a:r>
              <a:rPr lang="en-US" b="0" i="0" dirty="0">
                <a:effectLst/>
                <a:latin typeface="Arial" panose="020B0604020202020204" pitchFamily="34" charset="0"/>
              </a:rPr>
              <a:t> de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bază</a:t>
            </a:r>
            <a:r>
              <a:rPr lang="en-US" b="0" i="0" dirty="0">
                <a:effectLst/>
                <a:latin typeface="Arial" panose="020B0604020202020204" pitchFamily="34" charset="0"/>
              </a:rPr>
              <a:t>: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clientul</a:t>
            </a:r>
            <a:r>
              <a:rPr lang="en-US" b="0" i="0" dirty="0"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infrastructura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reţelei</a:t>
            </a:r>
            <a:r>
              <a:rPr lang="en-US" b="0" i="0" dirty="0">
                <a:effectLst/>
                <a:latin typeface="Arial" panose="020B0604020202020204" pitchFamily="34" charset="0"/>
              </a:rPr>
              <a:t> (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marcată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prin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caracterul</a:t>
            </a:r>
            <a:r>
              <a:rPr lang="en-US" b="0" i="0" dirty="0">
                <a:effectLst/>
                <a:latin typeface="Arial" panose="020B0604020202020204" pitchFamily="34" charset="0"/>
              </a:rPr>
              <a:t> slash)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şi</a:t>
            </a:r>
            <a:r>
              <a:rPr lang="en-US" b="0" i="0" dirty="0">
                <a:effectLst/>
                <a:latin typeface="Arial" panose="020B0604020202020204" pitchFamily="34" charset="0"/>
              </a:rPr>
              <a:t> server-ul,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fiind</a:t>
            </a:r>
            <a:r>
              <a:rPr lang="ro-RO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effectLst/>
                <a:latin typeface="Arial" panose="020B0604020202020204" pitchFamily="34" charset="0"/>
              </a:rPr>
              <a:t>o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arhitectură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stratificată</a:t>
            </a:r>
            <a:r>
              <a:rPr lang="en-US" b="0" i="0" dirty="0">
                <a:effectLst/>
                <a:latin typeface="Arial" panose="020B0604020202020204" pitchFamily="34" charset="0"/>
              </a:rPr>
              <a:t>. </a:t>
            </a:r>
            <a:r>
              <a:rPr lang="ro-RO" b="0" i="0" dirty="0">
                <a:effectLst/>
                <a:latin typeface="Arial" panose="020B0604020202020204" pitchFamily="34" charset="0"/>
              </a:rPr>
              <a:t> </a:t>
            </a:r>
          </a:p>
          <a:p>
            <a:endParaRPr lang="ro-RO" b="0" i="0" dirty="0">
              <a:effectLst/>
              <a:latin typeface="Arial" panose="020B0604020202020204" pitchFamily="34" charset="0"/>
            </a:endParaRPr>
          </a:p>
          <a:p>
            <a:endParaRPr lang="ro-RO" b="0" i="0" dirty="0"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Arial" panose="020B0604020202020204" pitchFamily="34" charset="0"/>
              </a:rPr>
              <a:t>Calculatorul</a:t>
            </a:r>
            <a:r>
              <a:rPr lang="en-US" b="0" i="0" dirty="0">
                <a:effectLst/>
                <a:latin typeface="Arial" panose="020B0604020202020204" pitchFamily="34" charset="0"/>
              </a:rPr>
              <a:t> client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este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acela</a:t>
            </a:r>
            <a:r>
              <a:rPr lang="en-US" b="0" i="0" dirty="0">
                <a:effectLst/>
                <a:latin typeface="Arial" panose="020B0604020202020204" pitchFamily="34" charset="0"/>
              </a:rPr>
              <a:t> care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interacţionează</a:t>
            </a:r>
            <a:r>
              <a:rPr lang="en-US" b="0" i="0" dirty="0">
                <a:effectLst/>
                <a:latin typeface="Arial" panose="020B0604020202020204" pitchFamily="34" charset="0"/>
              </a:rPr>
              <a:t> cu un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utilizator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şi</a:t>
            </a:r>
            <a:r>
              <a:rPr lang="en-US" b="0" i="0" dirty="0">
                <a:effectLst/>
                <a:latin typeface="Arial" panose="020B0604020202020204" pitchFamily="34" charset="0"/>
              </a:rPr>
              <a:t> care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în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majoritatea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tipurilor</a:t>
            </a:r>
            <a:r>
              <a:rPr lang="en-US" b="0" i="0" dirty="0">
                <a:effectLst/>
                <a:latin typeface="Arial" panose="020B0604020202020204" pitchFamily="34" charset="0"/>
              </a:rPr>
              <a:t> de</a:t>
            </a:r>
            <a:r>
              <a:rPr lang="ro-RO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arhitecturi</a:t>
            </a:r>
            <a:r>
              <a:rPr lang="en-US" b="0" i="0" dirty="0">
                <a:effectLst/>
                <a:latin typeface="Arial" panose="020B0604020202020204" pitchFamily="34" charset="0"/>
              </a:rPr>
              <a:t> client/server are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două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sarcini</a:t>
            </a:r>
            <a:r>
              <a:rPr lang="en-US" b="0" i="0" dirty="0">
                <a:effectLst/>
                <a:latin typeface="Arial" panose="020B0604020202020204" pitchFamily="34" charset="0"/>
              </a:rPr>
              <a:t>: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logica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prezentării</a:t>
            </a:r>
            <a:r>
              <a:rPr lang="en-US" b="0" i="0" dirty="0">
                <a:effectLst/>
                <a:latin typeface="Arial" panose="020B0604020202020204" pitchFamily="34" charset="0"/>
              </a:rPr>
              <a:t> (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interfaţa</a:t>
            </a:r>
            <a:r>
              <a:rPr lang="en-US" b="0" i="0" dirty="0">
                <a:effectLst/>
                <a:latin typeface="Arial" panose="020B0604020202020204" pitchFamily="34" charset="0"/>
              </a:rPr>
              <a:t> cu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utilizatorul</a:t>
            </a:r>
            <a:r>
              <a:rPr lang="en-US" b="0" i="0" dirty="0">
                <a:effectLst/>
                <a:latin typeface="Arial" panose="020B0604020202020204" pitchFamily="34" charset="0"/>
              </a:rPr>
              <a:t>)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şi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logica</a:t>
            </a:r>
            <a:r>
              <a:rPr lang="ro-RO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aplicaţiei</a:t>
            </a:r>
            <a:r>
              <a:rPr lang="en-US" b="0" i="0" dirty="0">
                <a:effectLst/>
                <a:latin typeface="Arial" panose="020B0604020202020204" pitchFamily="34" charset="0"/>
              </a:rPr>
              <a:t> (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afacerii</a:t>
            </a:r>
            <a:r>
              <a:rPr lang="en-US" b="0" i="0" dirty="0">
                <a:effectLst/>
                <a:latin typeface="Arial" panose="020B0604020202020204" pitchFamily="34" charset="0"/>
              </a:rPr>
              <a:t>).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Într</a:t>
            </a:r>
            <a:r>
              <a:rPr lang="en-US" b="0" i="0" dirty="0">
                <a:effectLst/>
                <a:latin typeface="Arial" panose="020B0604020202020204" pitchFamily="34" charset="0"/>
              </a:rPr>
              <a:t>-o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aplicaţie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tradiţională</a:t>
            </a:r>
            <a:r>
              <a:rPr lang="en-US" b="0" i="0" dirty="0">
                <a:effectLst/>
                <a:latin typeface="Arial" panose="020B0604020202020204" pitchFamily="34" charset="0"/>
              </a:rPr>
              <a:t> client/server,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clientul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conţine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partea</a:t>
            </a:r>
            <a:r>
              <a:rPr lang="en-US" b="0" i="0" dirty="0">
                <a:effectLst/>
                <a:latin typeface="Arial" panose="020B0604020202020204" pitchFamily="34" charset="0"/>
              </a:rPr>
              <a:t> de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prezentare</a:t>
            </a:r>
            <a:r>
              <a:rPr lang="ro-RO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effectLst/>
                <a:latin typeface="Arial" panose="020B0604020202020204" pitchFamily="34" charset="0"/>
              </a:rPr>
              <a:t>(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afişarea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folosind</a:t>
            </a:r>
            <a:r>
              <a:rPr lang="en-US" b="0" i="0" dirty="0">
                <a:effectLst/>
                <a:latin typeface="Arial" panose="020B0604020202020204" pitchFamily="34" charset="0"/>
              </a:rPr>
              <a:t> o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interfaţă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prietenoasă</a:t>
            </a:r>
            <a:r>
              <a:rPr lang="en-US" b="0" i="0" dirty="0">
                <a:effectLst/>
                <a:latin typeface="Arial" panose="020B0604020202020204" pitchFamily="34" charset="0"/>
              </a:rPr>
              <a:t>),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lucrul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efectuat</a:t>
            </a:r>
            <a:r>
              <a:rPr lang="en-US" b="0" i="0" dirty="0">
                <a:effectLst/>
                <a:latin typeface="Arial" panose="020B0604020202020204" pitchFamily="34" charset="0"/>
              </a:rPr>
              <a:t> de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aplicaţie</a:t>
            </a:r>
            <a:r>
              <a:rPr lang="en-US" b="0" i="0" dirty="0">
                <a:effectLst/>
                <a:latin typeface="Arial" panose="020B0604020202020204" pitchFamily="34" charset="0"/>
              </a:rPr>
              <a:t> (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calcule</a:t>
            </a:r>
            <a:r>
              <a:rPr lang="en-US" b="0" i="0" dirty="0"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algoritmi</a:t>
            </a:r>
            <a:r>
              <a:rPr lang="en-US" b="0" i="0" dirty="0">
                <a:effectLst/>
                <a:latin typeface="Arial" panose="020B0604020202020204" pitchFamily="34" charset="0"/>
              </a:rPr>
              <a:t>)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şi</a:t>
            </a:r>
            <a:r>
              <a:rPr lang="ro-RO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manipularea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datelor</a:t>
            </a:r>
            <a:r>
              <a:rPr lang="en-US" b="0" i="0" dirty="0">
                <a:effectLst/>
                <a:latin typeface="Arial" panose="020B0604020202020204" pitchFamily="34" charset="0"/>
              </a:rPr>
              <a:t> (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conectivitatea</a:t>
            </a:r>
            <a:r>
              <a:rPr lang="en-US" b="0" i="0" dirty="0">
                <a:effectLst/>
                <a:latin typeface="Arial" panose="020B0604020202020204" pitchFamily="34" charset="0"/>
              </a:rPr>
              <a:t> cu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bazele</a:t>
            </a:r>
            <a:r>
              <a:rPr lang="en-US" b="0" i="0" dirty="0">
                <a:effectLst/>
                <a:latin typeface="Arial" panose="020B0604020202020204" pitchFamily="34" charset="0"/>
              </a:rPr>
              <a:t> de date).</a:t>
            </a:r>
            <a:endParaRPr lang="ro-RO" b="0" i="0" dirty="0">
              <a:effectLst/>
              <a:latin typeface="Arial" panose="020B0604020202020204" pitchFamily="34" charset="0"/>
            </a:endParaRPr>
          </a:p>
          <a:p>
            <a:endParaRPr lang="ro-RO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Arial" panose="020B0604020202020204" pitchFamily="34" charset="0"/>
              </a:rPr>
              <a:t>Calculatorul</a:t>
            </a:r>
            <a:r>
              <a:rPr lang="en-US" b="0" i="0" dirty="0">
                <a:effectLst/>
                <a:latin typeface="Arial" panose="020B0604020202020204" pitchFamily="34" charset="0"/>
              </a:rPr>
              <a:t> server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poate</a:t>
            </a:r>
            <a:r>
              <a:rPr lang="en-US" b="0" i="0" dirty="0">
                <a:effectLst/>
                <a:latin typeface="Arial" panose="020B0604020202020204" pitchFamily="34" charset="0"/>
              </a:rPr>
              <a:t> fi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orice</a:t>
            </a:r>
            <a:r>
              <a:rPr lang="en-US" b="0" i="0" dirty="0">
                <a:effectLst/>
                <a:latin typeface="Arial" panose="020B0604020202020204" pitchFamily="34" charset="0"/>
              </a:rPr>
              <a:t> calculator de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birou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puternic</a:t>
            </a:r>
            <a:r>
              <a:rPr lang="en-US" b="0" i="0" dirty="0">
                <a:effectLst/>
                <a:latin typeface="Arial" panose="020B0604020202020204" pitchFamily="34" charset="0"/>
              </a:rPr>
              <a:t>, super</a:t>
            </a:r>
            <a:r>
              <a:rPr lang="ro-RO" b="0" i="0" dirty="0">
                <a:effectLst/>
                <a:latin typeface="Arial" panose="020B0604020202020204" pitchFamily="34" charset="0"/>
              </a:rPr>
              <a:t>-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servere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specializate</a:t>
            </a:r>
            <a:r>
              <a:rPr lang="en-US" b="0" i="0" dirty="0">
                <a:effectLst/>
                <a:latin typeface="Arial" panose="020B0604020202020204" pitchFamily="34" charset="0"/>
              </a:rPr>
              <a:t> al</a:t>
            </a:r>
            <a:r>
              <a:rPr lang="ro-RO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căr</a:t>
            </a:r>
            <a:r>
              <a:rPr lang="ro-RO" b="0" i="0" dirty="0">
                <a:effectLst/>
                <a:latin typeface="Arial" panose="020B0604020202020204" pitchFamily="34" charset="0"/>
              </a:rPr>
              <a:t>or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rol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într</a:t>
            </a:r>
            <a:r>
              <a:rPr lang="en-US" b="0" i="0" dirty="0">
                <a:effectLst/>
                <a:latin typeface="Arial" panose="020B0604020202020204" pitchFamily="34" charset="0"/>
              </a:rPr>
              <a:t>-o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reţea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este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acela</a:t>
            </a:r>
            <a:r>
              <a:rPr lang="en-US" b="0" i="0" dirty="0">
                <a:effectLst/>
                <a:latin typeface="Arial" panose="020B0604020202020204" pitchFamily="34" charset="0"/>
              </a:rPr>
              <a:t> de a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furniza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servicii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şi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resurse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utilizatorilor</a:t>
            </a:r>
            <a:r>
              <a:rPr lang="en-US" b="0" i="0" dirty="0">
                <a:effectLst/>
                <a:latin typeface="Arial" panose="020B0604020202020204" pitchFamily="34" charset="0"/>
              </a:rPr>
              <a:t>.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Funcţia</a:t>
            </a:r>
            <a:r>
              <a:rPr lang="en-US" b="0" i="0" dirty="0">
                <a:effectLst/>
                <a:latin typeface="Arial" panose="020B0604020202020204" pitchFamily="34" charset="0"/>
              </a:rPr>
              <a:t> de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bază</a:t>
            </a:r>
            <a:r>
              <a:rPr lang="en-US" b="0" i="0" dirty="0">
                <a:effectLst/>
                <a:latin typeface="Arial" panose="020B0604020202020204" pitchFamily="34" charset="0"/>
              </a:rPr>
              <a:t> a</a:t>
            </a:r>
            <a:r>
              <a:rPr lang="ro-RO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acestuia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este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responsabilitatea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administrării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accesului</a:t>
            </a:r>
            <a:r>
              <a:rPr lang="en-US" b="0" i="0" dirty="0">
                <a:effectLst/>
                <a:latin typeface="Arial" panose="020B0604020202020204" pitchFamily="34" charset="0"/>
              </a:rPr>
              <a:t> la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baza</a:t>
            </a:r>
            <a:r>
              <a:rPr lang="en-US" b="0" i="0" dirty="0">
                <a:effectLst/>
                <a:latin typeface="Arial" panose="020B0604020202020204" pitchFamily="34" charset="0"/>
              </a:rPr>
              <a:t> de date: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sortarea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datelor</a:t>
            </a:r>
            <a:r>
              <a:rPr lang="en-US" b="0" i="0" dirty="0"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selectarea</a:t>
            </a:r>
            <a:r>
              <a:rPr lang="ro-RO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acelora</a:t>
            </a:r>
            <a:r>
              <a:rPr lang="en-US" b="0" i="0" dirty="0">
                <a:effectLst/>
                <a:latin typeface="Arial" panose="020B0604020202020204" pitchFamily="34" charset="0"/>
              </a:rPr>
              <a:t> de care are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nevoie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clientul</a:t>
            </a:r>
            <a:r>
              <a:rPr lang="en-US" b="0" i="0" dirty="0"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asigurarea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că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alţi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clienţi</a:t>
            </a:r>
            <a:r>
              <a:rPr lang="en-US" b="0" i="0" dirty="0">
                <a:effectLst/>
                <a:latin typeface="Arial" panose="020B0604020202020204" pitchFamily="34" charset="0"/>
              </a:rPr>
              <a:t> nu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încearcă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modificarea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unor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înregistrări</a:t>
            </a:r>
            <a:r>
              <a:rPr lang="ro-RO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effectLst/>
                <a:latin typeface="Arial" panose="020B0604020202020204" pitchFamily="34" charset="0"/>
              </a:rPr>
              <a:t>pe care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alţi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clienţi</a:t>
            </a:r>
            <a:r>
              <a:rPr lang="en-US" b="0" i="0" dirty="0">
                <a:effectLst/>
                <a:latin typeface="Arial" panose="020B0604020202020204" pitchFamily="34" charset="0"/>
              </a:rPr>
              <a:t> le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vizualizează</a:t>
            </a:r>
            <a:r>
              <a:rPr lang="en-US" b="0" i="0" dirty="0">
                <a:effectLst/>
                <a:latin typeface="Arial" panose="020B0604020202020204" pitchFamily="34" charset="0"/>
              </a:rPr>
              <a:t>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018339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035C-74BC-40C2-9EC4-CD7907CF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606" y="147158"/>
            <a:ext cx="8865040" cy="925445"/>
          </a:xfrm>
        </p:spPr>
        <p:txBody>
          <a:bodyPr>
            <a:noAutofit/>
          </a:bodyPr>
          <a:lstStyle/>
          <a:p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PROIECTAREA APLICAȚIEI</a:t>
            </a:r>
            <a:b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9AFFD82-FFDD-48E5-942D-1B81AA93E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432" y="1824770"/>
            <a:ext cx="7342868" cy="373212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F107F4F-9209-4401-B8CA-4D4542BD228C}"/>
              </a:ext>
            </a:extLst>
          </p:cNvPr>
          <p:cNvSpPr txBox="1">
            <a:spLocks/>
          </p:cNvSpPr>
          <p:nvPr/>
        </p:nvSpPr>
        <p:spPr>
          <a:xfrm>
            <a:off x="924704" y="899325"/>
            <a:ext cx="9123864" cy="92544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4.1. Descrierea  arhitecturii Sistemului</a:t>
            </a:r>
            <a:b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660527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035C-74BC-40C2-9EC4-CD7907CF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606" y="147158"/>
            <a:ext cx="8865040" cy="925445"/>
          </a:xfrm>
        </p:spPr>
        <p:txBody>
          <a:bodyPr>
            <a:noAutofit/>
          </a:bodyPr>
          <a:lstStyle/>
          <a:p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PROIECTAREA APLICAȚIEI</a:t>
            </a:r>
            <a:b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F107F4F-9209-4401-B8CA-4D4542BD228C}"/>
              </a:ext>
            </a:extLst>
          </p:cNvPr>
          <p:cNvSpPr txBox="1">
            <a:spLocks/>
          </p:cNvSpPr>
          <p:nvPr/>
        </p:nvSpPr>
        <p:spPr>
          <a:xfrm>
            <a:off x="811397" y="609880"/>
            <a:ext cx="10569206" cy="92544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4.2.Identificarea funcționalităților aplicației 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C69E4719-E402-4C6E-980E-5AA565C67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699" y="1332971"/>
            <a:ext cx="5064602" cy="537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484039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035C-74BC-40C2-9EC4-CD7907CF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606" y="147158"/>
            <a:ext cx="8865040" cy="925445"/>
          </a:xfrm>
        </p:spPr>
        <p:txBody>
          <a:bodyPr>
            <a:noAutofit/>
          </a:bodyPr>
          <a:lstStyle/>
          <a:p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PROIECTAREA APLICAȚIEI</a:t>
            </a:r>
            <a:b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F107F4F-9209-4401-B8CA-4D4542BD228C}"/>
              </a:ext>
            </a:extLst>
          </p:cNvPr>
          <p:cNvSpPr txBox="1">
            <a:spLocks/>
          </p:cNvSpPr>
          <p:nvPr/>
        </p:nvSpPr>
        <p:spPr>
          <a:xfrm>
            <a:off x="811397" y="609880"/>
            <a:ext cx="10569206" cy="92544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Diagrama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Client side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6EC083AD-7313-43DB-9EEB-3C695A4632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489" y="1332597"/>
            <a:ext cx="8467021" cy="537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07737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035C-74BC-40C2-9EC4-CD7907CF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606" y="147158"/>
            <a:ext cx="8865040" cy="925445"/>
          </a:xfrm>
        </p:spPr>
        <p:txBody>
          <a:bodyPr>
            <a:noAutofit/>
          </a:bodyPr>
          <a:lstStyle/>
          <a:p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PROIECTAREA APLICAȚIEI</a:t>
            </a:r>
            <a:b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F107F4F-9209-4401-B8CA-4D4542BD228C}"/>
              </a:ext>
            </a:extLst>
          </p:cNvPr>
          <p:cNvSpPr txBox="1">
            <a:spLocks/>
          </p:cNvSpPr>
          <p:nvPr/>
        </p:nvSpPr>
        <p:spPr>
          <a:xfrm>
            <a:off x="811397" y="609880"/>
            <a:ext cx="10569206" cy="92544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Diagrama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SERVER SIDE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9019D41-C15A-4631-8C98-8C7C9B120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97" y="1425259"/>
            <a:ext cx="10913806" cy="518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765789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186</TotalTime>
  <Words>698</Words>
  <Application>Microsoft Office PowerPoint</Application>
  <PresentationFormat>Widescreen</PresentationFormat>
  <Paragraphs>78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Century Gothic</vt:lpstr>
      <vt:lpstr>Times New Roman</vt:lpstr>
      <vt:lpstr>Wingdings</vt:lpstr>
      <vt:lpstr>Wingdings 3</vt:lpstr>
      <vt:lpstr>Slice</vt:lpstr>
      <vt:lpstr>Aplicație E-MAIL</vt:lpstr>
      <vt:lpstr>PowerPoint Presentation</vt:lpstr>
      <vt:lpstr>1. Specificații şi analiza sistemului  </vt:lpstr>
      <vt:lpstr>2. Precizarea limbajului de programare ales,  a sistemului de operare sub care se face implementarea,  a cerințelor hardware </vt:lpstr>
      <vt:lpstr>3. Fundamente teoretice </vt:lpstr>
      <vt:lpstr>4. PROIECTAREA APLICAȚIEI      </vt:lpstr>
      <vt:lpstr>4. PROIECTAREA APLICAȚIEI      </vt:lpstr>
      <vt:lpstr>4. PROIECTAREA APLICAȚIEI      </vt:lpstr>
      <vt:lpstr>4. PROIECTAREA APLICAȚIEI      </vt:lpstr>
      <vt:lpstr>4. PROIECTAREA APLICAȚIEI      </vt:lpstr>
      <vt:lpstr>4. PROIECTAREA APLICAȚIEI      </vt:lpstr>
      <vt:lpstr>4. PROIECTAREA APLICAȚIEI      </vt:lpstr>
      <vt:lpstr>4. PROIECTAREA APLICAȚIEI      </vt:lpstr>
      <vt:lpstr>4. PROIECTAREA APLICAȚIEI      </vt:lpstr>
      <vt:lpstr>4. PROIECTAREA APLICAȚIEI      </vt:lpstr>
      <vt:lpstr>4. PROIECTAREA APLICAȚIEI      </vt:lpstr>
      <vt:lpstr>4. PROIECTAREA APLICAȚIEI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Aplicație E-MAIL</dc:title>
  <dc:creator>Gabi Ștefan</dc:creator>
  <cp:lastModifiedBy>Liviu Catalin Pucani</cp:lastModifiedBy>
  <cp:revision>3</cp:revision>
  <dcterms:created xsi:type="dcterms:W3CDTF">2021-11-30T17:22:18Z</dcterms:created>
  <dcterms:modified xsi:type="dcterms:W3CDTF">2021-12-08T16:57:15Z</dcterms:modified>
</cp:coreProperties>
</file>