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91e73b6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91e73b6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91e73b6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91e73b6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91e73b6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91e73b6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91e73b6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91e73b6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a2c5a70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a2c5a7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91e73b6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91e73b6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Montserrat"/>
                <a:ea typeface="Montserrat"/>
                <a:cs typeface="Montserrat"/>
                <a:sym typeface="Montserrat"/>
              </a:rPr>
              <a:t>¿Por qué elegimos la HTA?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9150"/>
            <a:ext cx="85206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419" sz="6615">
                <a:latin typeface="Montserrat"/>
                <a:ea typeface="Montserrat"/>
                <a:cs typeface="Montserrat"/>
                <a:sym typeface="Montserrat"/>
              </a:rPr>
              <a:t>Es el factor de riesgo de mayor peso en el desarrollo de</a:t>
            </a:r>
            <a:endParaRPr sz="661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419" sz="6615">
                <a:latin typeface="Montserrat"/>
                <a:ea typeface="Montserrat"/>
                <a:cs typeface="Montserrat"/>
                <a:sym typeface="Montserrat"/>
              </a:rPr>
              <a:t>enfermedades cardiovasculares, ya que está fuertemente asociada a la</a:t>
            </a:r>
            <a:endParaRPr sz="661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419" sz="6615">
                <a:latin typeface="Montserrat"/>
                <a:ea typeface="Montserrat"/>
                <a:cs typeface="Montserrat"/>
                <a:sym typeface="Montserrat"/>
              </a:rPr>
              <a:t>ocurrencia de diversas patologías como la enfermedad cerebrovascular, la</a:t>
            </a:r>
            <a:endParaRPr sz="661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-419" sz="6615">
                <a:latin typeface="Montserrat"/>
                <a:ea typeface="Montserrat"/>
                <a:cs typeface="Montserrat"/>
                <a:sym typeface="Montserrat"/>
              </a:rPr>
              <a:t>enfermedad coronaria, la insuficiencia cardíaca, entre otras</a:t>
            </a:r>
            <a:endParaRPr sz="661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312225" y="2948550"/>
            <a:ext cx="3945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530">
                <a:latin typeface="Montserrat"/>
                <a:ea typeface="Montserrat"/>
                <a:cs typeface="Montserrat"/>
                <a:sym typeface="Montserrat"/>
              </a:rPr>
              <a:t>19%</a:t>
            </a:r>
            <a:endParaRPr b="1" sz="1253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615">
                <a:latin typeface="Montserrat"/>
                <a:ea typeface="Montserrat"/>
                <a:cs typeface="Montserrat"/>
                <a:sym typeface="Montserrat"/>
              </a:rPr>
              <a:t> de las defunciones </a:t>
            </a:r>
            <a:endParaRPr sz="661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615">
                <a:latin typeface="Montserrat"/>
                <a:ea typeface="Montserrat"/>
                <a:cs typeface="Montserrat"/>
                <a:sym typeface="Montserrat"/>
              </a:rPr>
              <a:t>a nivel mundial </a:t>
            </a:r>
            <a:endParaRPr sz="661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615">
                <a:latin typeface="Montserrat"/>
                <a:ea typeface="Montserrat"/>
                <a:cs typeface="Montserrat"/>
                <a:sym typeface="Montserrat"/>
              </a:rPr>
              <a:t>son causadas por HTA</a:t>
            </a:r>
            <a:endParaRPr sz="661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779150"/>
            <a:ext cx="85206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-419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Objetivos Específicos: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</a:pPr>
            <a:r>
              <a:rPr i="1" lang="es-419" sz="18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Explorar la base de datos publicada</a:t>
            </a:r>
            <a:endParaRPr i="1" sz="18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</a:pPr>
            <a:r>
              <a:rPr i="1" lang="es-419" sz="18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Seleccionar variables a analizar </a:t>
            </a:r>
            <a:endParaRPr i="1" sz="18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</a:pPr>
            <a:r>
              <a:rPr i="1" lang="es-419" sz="18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Caracterizar las variables seleccionadas</a:t>
            </a:r>
            <a:endParaRPr i="1" sz="18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</a:pPr>
            <a:r>
              <a:rPr i="1" lang="es-419" sz="18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Analizar de forma bivariada los factores de riesgo con la prevalencia de HTA</a:t>
            </a:r>
            <a:endParaRPr i="1" sz="18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</a:pPr>
            <a:r>
              <a:rPr i="1" lang="es-419" sz="18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Determinar y comprender la relación que se establece entre las variables analizadas y la HTA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Montserrat"/>
                <a:ea typeface="Montserrat"/>
                <a:cs typeface="Montserrat"/>
                <a:sym typeface="Montserrat"/>
              </a:rPr>
              <a:t>Descripción del dataset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779150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</a:pPr>
            <a:r>
              <a:rPr lang="es-419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Quitar lo que dice “se eliminaron los ns/nc…”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s-419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Más abajo, donde están las cifras, dice ns/ns en lugar de ns/nc (99)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s-419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predictoras, reemplazar por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8529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nivel_instruccion (Nivel de instrucción)</a:t>
            </a:r>
            <a:endParaRPr sz="14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85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bhch03</a:t>
            </a: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(Sexo biológico)</a:t>
            </a:r>
            <a:endParaRPr sz="14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85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rango_edad (Rango de edad)</a:t>
            </a:r>
            <a:endParaRPr sz="14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85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bisl06 (¿Cuántas horas semanales trabaja habitualmente en todos sus empleos/ ocupaciones?)</a:t>
            </a:r>
            <a:endParaRPr sz="14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85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nivel_actividad_fisica (Nivel de actividad física)  </a:t>
            </a:r>
            <a:endParaRPr sz="14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85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consumo_tabaco_100 (Condición de fumador)</a:t>
            </a:r>
            <a:endParaRPr sz="14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85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imc_categorias (Índice de masa corporal agrupado)</a:t>
            </a:r>
            <a:endParaRPr sz="14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85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bial02 (Habitualmente, ¿le agrega sal a los alimentos una vez que están cocidos o al sentarse a la mesa…)</a:t>
            </a:r>
            <a:endParaRPr sz="14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85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consumo_regular_riesgo (Consumo regular de alcohol de riesgo)</a:t>
            </a:r>
            <a:endParaRPr sz="14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852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6"/>
              <a:buFont typeface="Calibri"/>
              <a:buChar char="●"/>
            </a:pPr>
            <a:r>
              <a:rPr lang="es-419" sz="14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ta_elevada (Presión arterial elevada)</a:t>
            </a:r>
            <a:endParaRPr sz="2016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Montserrat"/>
                <a:ea typeface="Montserrat"/>
                <a:cs typeface="Montserrat"/>
                <a:sym typeface="Montserrat"/>
              </a:rPr>
              <a:t>Análisis univariado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779150"/>
            <a:ext cx="85206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254"/>
              <a:buNone/>
            </a:pPr>
            <a:r>
              <a:rPr b="1" lang="es-419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los indicadores grandes, dentro de rectángulos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ontserrat"/>
              <a:buChar char="●"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25% primario completo es incorrecto, el valor es 18. No queda claro la relevancia, ya que el nivel educativo prevalente es </a:t>
            </a:r>
            <a:r>
              <a:rPr b="1"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secundario </a:t>
            </a: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completo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ontserrat"/>
              <a:buChar char="●"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Los porcentajes de horas semanales trabajadas dicen los dos </a:t>
            </a:r>
            <a:r>
              <a:rPr b="1"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“+45 horas semanales”</a:t>
            </a: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A 46% le corresponde la etiqueta “&lt;45h semanales” y al 15% “&gt;45h+ semanales”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ontserrat"/>
              <a:buChar char="●"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Categoría IMC: Uno dice </a:t>
            </a:r>
            <a:r>
              <a:rPr b="1"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&gt;25</a:t>
            </a: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y el otro </a:t>
            </a:r>
            <a:r>
              <a:rPr b="1"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&gt;30</a:t>
            </a: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es incorrecto.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ontserrat"/>
              <a:buChar char="○"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Debiera decir &gt;=30 (alto) y los otros combinados serían &lt;30 (bajo-medio)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25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ontserrat"/>
              <a:buChar char="●"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Donde dice 35% T</a:t>
            </a:r>
            <a:r>
              <a:rPr b="1"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ensión elevada por prevalencia</a:t>
            </a: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debería decir Prevalencia HTA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55000"/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Montserrat"/>
                <a:ea typeface="Montserrat"/>
                <a:cs typeface="Montserrat"/>
                <a:sym typeface="Montserrat"/>
              </a:rPr>
              <a:t>Análisis bivariado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779150"/>
            <a:ext cx="85206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-419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los gráficos, no estoy seguro que representen lo analizado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lo violeta es prevalencia de hipertensión </a:t>
            </a:r>
            <a:r>
              <a:rPr b="1"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</a:t>
            </a: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 lo gris </a:t>
            </a:r>
            <a:r>
              <a:rPr b="1"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se desprende que la HTA prevalece entre quienes: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Trabajan menos de 35h semanales frente a quienes trabajan más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Nunca consumen sal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 consumen alcohol en exceso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Para mí, es más fácil explicarlo mostrando las tablas de contingencia… 2 o 3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-408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Montserrat"/>
                <a:ea typeface="Montserrat"/>
                <a:cs typeface="Montserrat"/>
                <a:sym typeface="Montserrat"/>
              </a:rPr>
              <a:t>Pruebas de independencia Chi-cuadrado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751775"/>
            <a:ext cx="85206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utiliza para comprobar la </a:t>
            </a:r>
            <a:r>
              <a:rPr b="1"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independencia de dos variables categóricas</a:t>
            </a: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El objetivo es analizar </a:t>
            </a:r>
            <a:r>
              <a:rPr b="1"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los valores característicos de la primera variable están influidos por los valores característicos de la segunda variable y viceversa</a:t>
            </a: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los valores observados son significativamente diferentes de los valores esperados, se puede concluir que </a:t>
            </a:r>
            <a:r>
              <a:rPr b="1"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existe una relación entre las dos variables</a:t>
            </a: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t/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rPr b="1"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formulan dos hipótesis: </a:t>
            </a:r>
            <a:endParaRPr b="1"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H0: No existe relación entre las características (h. nula)</a:t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H1 : Existe relación entre las características </a:t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t/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Nosotros empleamos la función </a:t>
            </a:r>
            <a:r>
              <a:rPr b="1"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scipy.stats.chi2_contingency</a:t>
            </a: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realizar una prueba de chi-cuadrado de independencia en una tabla de contingencia. Las frecuencias observadas se calculan con las tablas de contingencia (pandas.crosstab) y las frecuencias esperadas son calculadas por chi2_contingency.</a:t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el </a:t>
            </a:r>
            <a:r>
              <a:rPr b="1"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 p</a:t>
            </a: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devuelto por la función es menor que el nivel de significancia establecido (0,05), se </a:t>
            </a:r>
            <a:r>
              <a:rPr b="1"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rechaza la hipótesis nula</a:t>
            </a: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se concluye que </a:t>
            </a:r>
            <a:r>
              <a:rPr b="1"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hay una relación significativa</a:t>
            </a:r>
            <a:r>
              <a:rPr lang="es-419" sz="13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las dos variables categóricas.</a:t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t/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13"/>
              <a:buNone/>
            </a:pPr>
            <a:r>
              <a:t/>
            </a:r>
            <a:endParaRPr sz="13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5000"/>
              </a:lnSpc>
              <a:spcBef>
                <a:spcPts val="8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4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1779150"/>
            <a:ext cx="85206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Concluímos que las variables seleccionadas presentan </a:t>
            </a:r>
            <a:r>
              <a:rPr b="1" lang="es-419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una fuerte relación con la HTA</a:t>
            </a:r>
            <a:r>
              <a:rPr lang="es-419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 excepción del </a:t>
            </a:r>
            <a:r>
              <a:rPr b="1" lang="es-419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consumo regular de alcohol en exceso</a:t>
            </a:r>
            <a:r>
              <a:rPr lang="es-419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podrá extender el mismo introduciendo otras variables de la base de datos no contempladas hasta ahora.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Dado que la mayoría de las variables arrojaron </a:t>
            </a:r>
            <a:r>
              <a:rPr b="1" lang="es-419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un p-valor muy cercano a 0</a:t>
            </a:r>
            <a:r>
              <a:rPr lang="es-419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en las pruebas de independencia de Chi-cuadrado, se sugiere profundizar el presente trabajo a fin de analizar esta situación.</a:t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Trabajo futuro:</a:t>
            </a:r>
            <a:endParaRPr b="1"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Realizar y aplicar un modelo de </a:t>
            </a:r>
            <a:r>
              <a:rPr b="1" lang="es-419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regresión logística</a:t>
            </a:r>
            <a:r>
              <a:rPr lang="es-419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q</a:t>
            </a:r>
            <a:r>
              <a:rPr lang="es-419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ue se utiliza</a:t>
            </a:r>
            <a:r>
              <a:rPr lang="es-419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para predecir la probabilidad de un evento binario (sí/no) en función de una o más variables independientes categóricas o continuas. </a:t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