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Black"/>
      <p:bold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006064-7F02-4E17-81BA-3FE45D22B95B}">
  <a:tblStyle styleId="{89006064-7F02-4E17-81BA-3FE45D22B9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2986dce4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2986dce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2726d43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2726d43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2986dce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2986dce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2726d43a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2726d43a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2726d43a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2726d43a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2726d43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2726d43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2986dce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2986dce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{89006064-7F02-4E17-81BA-3FE45D22B95B}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28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350925" y="2571700"/>
            <a:ext cx="25944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Startify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6975" y="3725500"/>
            <a:ext cx="20076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Tralalero Tralala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43725" y="4134025"/>
            <a:ext cx="53163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34820" r="34581" t="85055"/>
          <a:stretch/>
        </p:blipFill>
        <p:spPr>
          <a:xfrm>
            <a:off x="6122424" y="4057499"/>
            <a:ext cx="2971452" cy="8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0E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 rot="-5400000">
            <a:off x="-4968650" y="-2077939"/>
            <a:ext cx="9405900" cy="9299400"/>
            <a:chOff x="3175025" y="-2077939"/>
            <a:chExt cx="9405900" cy="9299400"/>
          </a:xfrm>
        </p:grpSpPr>
        <p:sp>
          <p:nvSpPr>
            <p:cNvPr id="65" name="Google Shape;65;p14"/>
            <p:cNvSpPr/>
            <p:nvPr/>
          </p:nvSpPr>
          <p:spPr>
            <a:xfrm rot="-2680412">
              <a:off x="4545857" y="-709550"/>
              <a:ext cx="6664236" cy="6562623"/>
            </a:xfrm>
            <a:prstGeom prst="donut">
              <a:avLst>
                <a:gd fmla="val 25000" name="adj"/>
              </a:avLst>
            </a:prstGeom>
            <a:solidFill>
              <a:srgbClr val="1155CC"/>
            </a:solidFill>
            <a:ln cap="flat" cmpd="sng" w="9525">
              <a:solidFill>
                <a:srgbClr val="2303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flipH="1" rot="-2681747">
              <a:off x="7860679" y="-751646"/>
              <a:ext cx="119856" cy="6562623"/>
            </a:xfrm>
            <a:prstGeom prst="rect">
              <a:avLst/>
            </a:prstGeom>
            <a:solidFill>
              <a:srgbClr val="140E4E"/>
            </a:solidFill>
            <a:ln cap="flat" cmpd="sng" w="9525">
              <a:solidFill>
                <a:srgbClr val="140E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-2680412">
              <a:off x="4583280" y="2556097"/>
              <a:ext cx="6664236" cy="105218"/>
            </a:xfrm>
            <a:prstGeom prst="rect">
              <a:avLst/>
            </a:prstGeom>
            <a:solidFill>
              <a:srgbClr val="140E4E"/>
            </a:solidFill>
            <a:ln cap="flat" cmpd="sng" w="9525">
              <a:solidFill>
                <a:srgbClr val="140E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</p:grpSp>
      <p:sp>
        <p:nvSpPr>
          <p:cNvPr id="68" name="Google Shape;68;p14"/>
          <p:cNvSpPr txBox="1"/>
          <p:nvPr/>
        </p:nvSpPr>
        <p:spPr>
          <a:xfrm>
            <a:off x="1243400" y="2032800"/>
            <a:ext cx="1898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Проблеми и </a:t>
            </a:r>
            <a:r>
              <a:rPr lang="en" sz="2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Цел на проекта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947850" y="510075"/>
            <a:ext cx="44934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Предприемачите често срещат трудности при намирането на финансиране, правилните партньори или клиенти за своите идеи.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Инвеститорите трудно се ориентират сред нови идеи и често липсва прозрачност и доверие в процеса на финансиране.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Съществува разпокъсаност между различни платформи – някои предлагат само публикуване на идеи, а други само комуникация </a:t>
            </a:r>
            <a:endParaRPr sz="11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Medium"/>
              <a:buChar char="●"/>
            </a:pPr>
            <a:r>
              <a:rPr lang="en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 създадем единно мобилно приложение, което обединява всички ключови участници в предприемаческия свят – предприемачи, инвеститори и клиенти – и улеснява целия процес от създаването на идея до нейното финансиране и развитие.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0E4E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 rot="-5400000">
            <a:off x="-130950" y="-5650839"/>
            <a:ext cx="9405900" cy="9299400"/>
            <a:chOff x="3175025" y="-2077939"/>
            <a:chExt cx="9405900" cy="9299400"/>
          </a:xfrm>
        </p:grpSpPr>
        <p:sp>
          <p:nvSpPr>
            <p:cNvPr id="75" name="Google Shape;75;p15"/>
            <p:cNvSpPr/>
            <p:nvPr/>
          </p:nvSpPr>
          <p:spPr>
            <a:xfrm rot="-2680412">
              <a:off x="4545857" y="-709550"/>
              <a:ext cx="6664236" cy="6562623"/>
            </a:xfrm>
            <a:prstGeom prst="donut">
              <a:avLst>
                <a:gd fmla="val 25000" name="adj"/>
              </a:avLst>
            </a:prstGeom>
            <a:solidFill>
              <a:srgbClr val="1155CC"/>
            </a:solidFill>
            <a:ln cap="flat" cmpd="sng" w="9525">
              <a:solidFill>
                <a:srgbClr val="2303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 rot="-2681747">
              <a:off x="7860679" y="-751646"/>
              <a:ext cx="119856" cy="6562623"/>
            </a:xfrm>
            <a:prstGeom prst="rect">
              <a:avLst/>
            </a:prstGeom>
            <a:solidFill>
              <a:srgbClr val="140E4E"/>
            </a:solidFill>
            <a:ln cap="flat" cmpd="sng" w="9525">
              <a:solidFill>
                <a:srgbClr val="140E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2680412">
              <a:off x="4583280" y="2556097"/>
              <a:ext cx="6664236" cy="105218"/>
            </a:xfrm>
            <a:prstGeom prst="rect">
              <a:avLst/>
            </a:prstGeom>
            <a:solidFill>
              <a:srgbClr val="140E4E"/>
            </a:solidFill>
            <a:ln cap="flat" cmpd="sng" w="9525">
              <a:solidFill>
                <a:srgbClr val="140E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</p:grpSp>
      <p:sp>
        <p:nvSpPr>
          <p:cNvPr id="78" name="Google Shape;78;p15"/>
          <p:cNvSpPr txBox="1"/>
          <p:nvPr/>
        </p:nvSpPr>
        <p:spPr>
          <a:xfrm>
            <a:off x="2920800" y="1090375"/>
            <a:ext cx="3302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Нашето решение</a:t>
            </a:r>
            <a:endParaRPr sz="2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798450" y="2992950"/>
            <a:ext cx="526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Startify ще ви даде възможността да не отваряте няколко различни приложения, защото всичко ще се намира само на един клик разстояние.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Създават и публикуват свои бизнес идеи. Достъпват шаблони и документи за стартиране и развиване на бизнес.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Инвестирате в съществуващи идеи.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Намирате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партньори или се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присъединяват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към други екипи. Организират и управляват срещи с екипа и инвеститори. Поддържат постоянна комуникация чрез вградена чат система.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0E4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 rot="-5400000">
            <a:off x="4518750" y="-2077939"/>
            <a:ext cx="9405900" cy="9299400"/>
            <a:chOff x="3175025" y="-2077939"/>
            <a:chExt cx="9405900" cy="9299400"/>
          </a:xfrm>
        </p:grpSpPr>
        <p:sp>
          <p:nvSpPr>
            <p:cNvPr id="85" name="Google Shape;85;p16"/>
            <p:cNvSpPr/>
            <p:nvPr/>
          </p:nvSpPr>
          <p:spPr>
            <a:xfrm rot="-2680412">
              <a:off x="4545857" y="-709550"/>
              <a:ext cx="6664236" cy="6562623"/>
            </a:xfrm>
            <a:prstGeom prst="donut">
              <a:avLst>
                <a:gd fmla="val 25000" name="adj"/>
              </a:avLst>
            </a:prstGeom>
            <a:solidFill>
              <a:srgbClr val="1155CC"/>
            </a:solidFill>
            <a:ln cap="flat" cmpd="sng" w="9525">
              <a:solidFill>
                <a:srgbClr val="2303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flipH="1" rot="-2681747">
              <a:off x="7860679" y="-751646"/>
              <a:ext cx="119856" cy="6562623"/>
            </a:xfrm>
            <a:prstGeom prst="rect">
              <a:avLst/>
            </a:prstGeom>
            <a:solidFill>
              <a:srgbClr val="140E4E"/>
            </a:solidFill>
            <a:ln cap="flat" cmpd="sng" w="9525">
              <a:solidFill>
                <a:srgbClr val="140E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rot="-2680412">
              <a:off x="4583280" y="2556097"/>
              <a:ext cx="6664236" cy="105218"/>
            </a:xfrm>
            <a:prstGeom prst="rect">
              <a:avLst/>
            </a:prstGeom>
            <a:solidFill>
              <a:srgbClr val="140E4E"/>
            </a:solidFill>
            <a:ln cap="flat" cmpd="sng" w="9525">
              <a:solidFill>
                <a:srgbClr val="140E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</p:grpSp>
      <p:sp>
        <p:nvSpPr>
          <p:cNvPr id="88" name="Google Shape;88;p16"/>
          <p:cNvSpPr txBox="1"/>
          <p:nvPr/>
        </p:nvSpPr>
        <p:spPr>
          <a:xfrm>
            <a:off x="5878050" y="2186400"/>
            <a:ext cx="17358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Как работи проектът</a:t>
            </a:r>
            <a:endParaRPr sz="2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19600" y="131175"/>
            <a:ext cx="50883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Всеки може да бъде предприемач, инвеститор или клиент. Като предприемач можеш да публикуваш идеи и да ги доразвиваш с помощта на налични бизнес шаблони.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Като инвеститор можеш да разглеждаш идеи и компании, в които да инвестираш, като разполагаш с правна документация, гарантираща сигурността на вложенията ти.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Всички потребители могат да комуникират помежду си чрез чат система.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Интегрирана е система за календар, която помага за насрочване на срещи според графика на потребителите.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Процесите са централизирани в едно мобилно приложение с лесен за използване интерфейс.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34" y="2957100"/>
            <a:ext cx="3535964" cy="20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7"/>
          <p:cNvGrpSpPr/>
          <p:nvPr/>
        </p:nvGrpSpPr>
        <p:grpSpPr>
          <a:xfrm>
            <a:off x="-382275" y="-685375"/>
            <a:ext cx="4558875" cy="6276100"/>
            <a:chOff x="0" y="-368475"/>
            <a:chExt cx="4558875" cy="6276100"/>
          </a:xfrm>
        </p:grpSpPr>
        <p:sp>
          <p:nvSpPr>
            <p:cNvPr id="96" name="Google Shape;96;p17"/>
            <p:cNvSpPr/>
            <p:nvPr/>
          </p:nvSpPr>
          <p:spPr>
            <a:xfrm rot="10800000">
              <a:off x="0" y="4688425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 rot="10800000">
              <a:off x="1066800" y="4053800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 rot="10800000">
              <a:off x="0" y="3424200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 rot="10800000">
              <a:off x="0" y="2159975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 rot="10800000">
              <a:off x="0" y="895750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rot="10800000">
              <a:off x="0" y="-368475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10800000">
              <a:off x="1066800" y="2794575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 rot="10800000">
              <a:off x="1066800" y="1535350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10800000">
              <a:off x="1066800" y="266150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10800000">
              <a:off x="2128200" y="3424200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rot="10800000">
              <a:off x="2128200" y="2159975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10800000">
              <a:off x="2128200" y="895750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10800000">
              <a:off x="3187275" y="2794575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10800000">
              <a:off x="3187275" y="1535350"/>
              <a:ext cx="1371600" cy="1219200"/>
            </a:xfrm>
            <a:prstGeom prst="hexagon">
              <a:avLst>
                <a:gd fmla="val 28852" name="adj"/>
                <a:gd fmla="val 115470" name="vf"/>
              </a:avLst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0" name="Google Shape;110;p17"/>
          <p:cNvSpPr/>
          <p:nvPr/>
        </p:nvSpPr>
        <p:spPr>
          <a:xfrm rot="10800000">
            <a:off x="1744075" y="4371525"/>
            <a:ext cx="1371600" cy="1219200"/>
          </a:xfrm>
          <a:prstGeom prst="hexagon">
            <a:avLst>
              <a:gd fmla="val 28852" name="adj"/>
              <a:gd fmla="val 115470" name="vf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10800000">
            <a:off x="2805000" y="-61000"/>
            <a:ext cx="1371600" cy="1219200"/>
          </a:xfrm>
          <a:prstGeom prst="hexagon">
            <a:avLst>
              <a:gd fmla="val 28852" name="adj"/>
              <a:gd fmla="val 115470" name="vf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10800000">
            <a:off x="1744075" y="-716975"/>
            <a:ext cx="1371600" cy="1219200"/>
          </a:xfrm>
          <a:prstGeom prst="hexagon">
            <a:avLst>
              <a:gd fmla="val 28852" name="adj"/>
              <a:gd fmla="val 115470" name="vf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 rot="10800000">
            <a:off x="2805000" y="3734225"/>
            <a:ext cx="1371600" cy="1219200"/>
          </a:xfrm>
          <a:prstGeom prst="hexagon">
            <a:avLst>
              <a:gd fmla="val 28852" name="adj"/>
              <a:gd fmla="val 115470" name="vf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 rot="10800000">
            <a:off x="686800" y="5002050"/>
            <a:ext cx="1371600" cy="1219200"/>
          </a:xfrm>
          <a:prstGeom prst="hexagon">
            <a:avLst>
              <a:gd fmla="val 28852" name="adj"/>
              <a:gd fmla="val 115470" name="vf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09050" y="298100"/>
            <a:ext cx="1127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</a:t>
            </a:r>
            <a:endParaRPr sz="23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823125" y="3392675"/>
            <a:ext cx="1213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Технологии: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Flutter, Django и Figma 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8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057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25" y="0"/>
            <a:ext cx="7950600" cy="52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5057050" y="238125"/>
            <a:ext cx="3063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40E4E"/>
                </a:solidFill>
                <a:latin typeface="Montserrat"/>
                <a:ea typeface="Montserrat"/>
                <a:cs typeface="Montserrat"/>
                <a:sym typeface="Montserrat"/>
              </a:rPr>
              <a:t>Процес на работа</a:t>
            </a:r>
            <a:endParaRPr b="1" sz="2300">
              <a:solidFill>
                <a:srgbClr val="140E4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37410">
            <a:off x="1681054" y="2605653"/>
            <a:ext cx="9406814" cy="2762795"/>
          </a:xfrm>
          <a:prstGeom prst="triangle">
            <a:avLst>
              <a:gd fmla="val 49868" name="adj"/>
            </a:avLst>
          </a:prstGeom>
          <a:solidFill>
            <a:srgbClr val="140E4E"/>
          </a:solidFill>
          <a:ln cap="flat" cmpd="sng" w="9525">
            <a:solidFill>
              <a:srgbClr val="140E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 rot="9217173">
            <a:off x="7395786" y="1580010"/>
            <a:ext cx="2956589" cy="4351772"/>
          </a:xfrm>
          <a:prstGeom prst="rtTriangle">
            <a:avLst/>
          </a:prstGeom>
          <a:solidFill>
            <a:srgbClr val="140E4E"/>
          </a:solidFill>
          <a:ln cap="flat" cmpd="sng" w="9525">
            <a:solidFill>
              <a:srgbClr val="140E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rot="10799820">
            <a:off x="-630150" y="300"/>
            <a:ext cx="11459100" cy="3006600"/>
          </a:xfrm>
          <a:prstGeom prst="triangle">
            <a:avLst>
              <a:gd fmla="val 50000" name="adj"/>
            </a:avLst>
          </a:prstGeom>
          <a:solidFill>
            <a:srgbClr val="140E4E"/>
          </a:solidFill>
          <a:ln cap="flat" cmpd="sng" w="9525">
            <a:solidFill>
              <a:srgbClr val="140E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44650" y="2343275"/>
            <a:ext cx="3415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Нашето преживяване</a:t>
            </a:r>
            <a:endParaRPr sz="3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 rot="204">
            <a:off x="2645599" y="230374"/>
            <a:ext cx="50445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1.Работата по Startify беше предизвикателна и едновременно с това изключително полезна; </a:t>
            </a:r>
            <a:endParaRPr sz="1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2.Станахме по-умели с Flutter и Django; </a:t>
            </a:r>
            <a:endParaRPr sz="1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3.Научихме се да работим ефективно в екип, да разпределяме отговорности и да комуникираме по-добре; </a:t>
            </a:r>
            <a:endParaRPr sz="1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4.Сблъскахме се с реални проблеми при разработката – като интеграция между фронтенд и бекенд, работа с API и база данни; </a:t>
            </a:r>
            <a:endParaRPr sz="1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319200" y="2067300"/>
            <a:ext cx="19050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Павлин Николов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(ментор)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321225" y="4048125"/>
            <a:ext cx="5602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Екип: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Габриел Ненов(капитан), Таня Колева, Мартин Григоров, Симеон Алексиев, Борис Анастасов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0E4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5859150" y="1529570"/>
            <a:ext cx="3845284" cy="4250890"/>
          </a:xfrm>
          <a:custGeom>
            <a:rect b="b" l="l" r="r" t="t"/>
            <a:pathLst>
              <a:path extrusionOk="0" h="4250890" w="3845284">
                <a:moveTo>
                  <a:pt x="0" y="0"/>
                </a:moveTo>
                <a:lnTo>
                  <a:pt x="3845284" y="0"/>
                </a:lnTo>
                <a:lnTo>
                  <a:pt x="3845284" y="4250890"/>
                </a:lnTo>
                <a:lnTo>
                  <a:pt x="0" y="4250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20"/>
          <p:cNvSpPr txBox="1"/>
          <p:nvPr/>
        </p:nvSpPr>
        <p:spPr>
          <a:xfrm>
            <a:off x="1339500" y="921700"/>
            <a:ext cx="64650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Благодарим ви </a:t>
            </a:r>
            <a:endParaRPr sz="46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 вниманието!</a:t>
            </a:r>
            <a:endParaRPr sz="46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40663" l="491" r="69875" t="0"/>
          <a:stretch/>
        </p:blipFill>
        <p:spPr>
          <a:xfrm flipH="1" rot="10800000">
            <a:off x="-12" y="2378788"/>
            <a:ext cx="2386750" cy="27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