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6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1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95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35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9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61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50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09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5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5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3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1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89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34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6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83B7C7-EC02-481C-9976-E30E8C8E88FD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6043-CE3D-4CCC-A14C-0A2ED27D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15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82F879-7ECB-4A60-B015-10CAFCC8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0" y="-1379537"/>
            <a:ext cx="9144000" cy="2387600"/>
          </a:xfrm>
        </p:spPr>
        <p:txBody>
          <a:bodyPr/>
          <a:lstStyle/>
          <a:p>
            <a:r>
              <a:rPr lang="hu-HU" dirty="0"/>
              <a:t>Hálózatok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47C67B-5497-4ECF-9488-8B08EAFB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8063"/>
            <a:ext cx="9144000" cy="1655762"/>
          </a:xfrm>
        </p:spPr>
        <p:txBody>
          <a:bodyPr/>
          <a:lstStyle/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256514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4EDBE-7DD1-4F44-8DA9-CA815E15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1" y="167492"/>
            <a:ext cx="9404723" cy="1400530"/>
          </a:xfrm>
        </p:spPr>
        <p:txBody>
          <a:bodyPr/>
          <a:lstStyle/>
          <a:p>
            <a:r>
              <a:rPr lang="hu-HU" dirty="0"/>
              <a:t>Az internet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3953E0-0C47-48A5-A767-95C39E98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802958"/>
            <a:ext cx="8946541" cy="4195481"/>
          </a:xfrm>
        </p:spPr>
        <p:txBody>
          <a:bodyPr/>
          <a:lstStyle/>
          <a:p>
            <a:r>
              <a:rPr lang="hu-HU" dirty="0"/>
              <a:t>Az internet egymással összekapcsolt hálózatok világméretű halmaza. Az ábra azt illusztrálja, hogy az internet egymással összekapcsolt LAN-okból és WAN-okból áll.</a:t>
            </a:r>
          </a:p>
          <a:p>
            <a:endParaRPr lang="hu-HU" dirty="0"/>
          </a:p>
          <a:p>
            <a:pPr lvl="1"/>
            <a:r>
              <a:rPr lang="hu-HU" dirty="0"/>
              <a:t>Az internet nincs egyetlen személy vagy csoport tulajdonában. A különböző hálózatok közti hatékony adatkommunikáció egységes és következetes szabványok alkalmazását igényli, egyben számos rendszerfelügyeleti szervezet együttműködését is feltételezi.</a:t>
            </a:r>
          </a:p>
        </p:txBody>
      </p:sp>
    </p:spTree>
    <p:extLst>
      <p:ext uri="{BB962C8B-B14F-4D97-AF65-F5344CB8AC3E}">
        <p14:creationId xmlns:p14="http://schemas.microsoft.com/office/powerpoint/2010/main" val="251103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671BF-66DF-4FEA-AC08-98DE01F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7158"/>
            <a:ext cx="9404723" cy="1400530"/>
          </a:xfrm>
        </p:spPr>
        <p:txBody>
          <a:bodyPr/>
          <a:lstStyle/>
          <a:p>
            <a:r>
              <a:rPr lang="hu-HU" dirty="0"/>
              <a:t>Intranet és extranet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B50F1D-9ABF-40C2-94A3-924FD51C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895237"/>
            <a:ext cx="8946541" cy="4195481"/>
          </a:xfrm>
        </p:spPr>
        <p:txBody>
          <a:bodyPr/>
          <a:lstStyle/>
          <a:p>
            <a:r>
              <a:rPr lang="hu-HU" dirty="0"/>
              <a:t>Egy szervezet használhat extranetet, hogy biztonságos és megbízható hozzáférést biztosítson a saját hálózata eléréséhez más szervezetek dolgozói számára is. Íme néhány példa erre az esetre: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Egy cég hozzáférést biztosít külső beszállítói és alvállalkozói számára.</a:t>
            </a:r>
          </a:p>
          <a:p>
            <a:pPr lvl="1"/>
            <a:r>
              <a:rPr lang="hu-HU" dirty="0"/>
              <a:t>Egy kórház időpont-foglalási rendszert biztosít az orvosok számára, akik így találkozókat egyeztethetnek a betegeikkel.</a:t>
            </a:r>
          </a:p>
          <a:p>
            <a:pPr lvl="1"/>
            <a:r>
              <a:rPr lang="hu-HU" dirty="0"/>
              <a:t>Egy oktatásügyi helyi kirendeltség költségvetési és személyzeti adatokat szolgáltat a kerületi iskolákról.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85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3434FB-46AE-41FB-936F-295721C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Állomás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9CAF41-82E6-4F43-A9C4-997BCB1A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hu-HU" dirty="0"/>
              <a:t>Minden olyan számítógépet állomásnak nevezünk ami csatlakozik egy hálózathoz és közvetlenül részt vesz a kommunikációban.</a:t>
            </a:r>
          </a:p>
          <a:p>
            <a:r>
              <a:rPr lang="hu-HU" dirty="0"/>
              <a:t>Szerverek: A szerverek (kiszolgálók) olyan számítógépek, amelyeken olyan szoftverek futnak, amelyek tájékoztatást (pl.: e-mail szolgáltatást vagy weboldalakat) biztosítanak más végberendezések számára. </a:t>
            </a:r>
          </a:p>
        </p:txBody>
      </p:sp>
    </p:spTree>
    <p:extLst>
      <p:ext uri="{BB962C8B-B14F-4D97-AF65-F5344CB8AC3E}">
        <p14:creationId xmlns:p14="http://schemas.microsoft.com/office/powerpoint/2010/main" val="11422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3AE4B3-1A29-48E5-8721-80D19C64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Egyenrangú hálózatok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75E66F-3E67-49DC-BBDC-7E441C4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152983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Olyan hálózatot nevezünk egyenrangú hálózatnak amely egyszerre szerverként és kliensként is szolgál.</a:t>
            </a:r>
          </a:p>
          <a:p>
            <a:r>
              <a:rPr lang="hu-HU" dirty="0"/>
              <a:t>Kliens: a kliens egy olyan rendszer amely egy távoli szolgáltatást egy másik számítógépről, szerverről kéri le.</a:t>
            </a:r>
          </a:p>
          <a:p>
            <a:endParaRPr lang="hu-HU" dirty="0"/>
          </a:p>
          <a:p>
            <a:r>
              <a:rPr lang="hu-HU" dirty="0"/>
              <a:t>Az egyenrangú hálózat előnyei:</a:t>
            </a:r>
          </a:p>
          <a:p>
            <a:pPr lvl="1"/>
            <a:r>
              <a:rPr lang="hu-HU" dirty="0"/>
              <a:t>Könnyen konfigurálható</a:t>
            </a:r>
          </a:p>
          <a:p>
            <a:pPr lvl="1"/>
            <a:r>
              <a:rPr lang="hu-HU" dirty="0"/>
              <a:t>Kevésbé összetett</a:t>
            </a:r>
          </a:p>
          <a:p>
            <a:pPr lvl="1"/>
            <a:r>
              <a:rPr lang="hu-HU" dirty="0"/>
              <a:t>Alacsonyabb költségű, mivel hálózati eszközökre és dedikált kiszolgálókra nincs szükség</a:t>
            </a:r>
          </a:p>
          <a:p>
            <a:pPr lvl="1"/>
            <a:r>
              <a:rPr lang="hu-HU" dirty="0"/>
              <a:t>Egyszerű feladatok (pl.: fájlátvitel és nyomtatómegosztás) elvégzésére alkalmas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24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9F8471-92CC-4D0B-B201-31D5001F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Végberendezések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F08A33-6C24-456A-B19A-15A5CF8A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193" y="2197100"/>
            <a:ext cx="7938107" cy="3405364"/>
          </a:xfrm>
        </p:spPr>
        <p:txBody>
          <a:bodyPr/>
          <a:lstStyle/>
          <a:p>
            <a:r>
              <a:rPr lang="hu-HU" dirty="0"/>
              <a:t>A végberendezés vagy  forrása, vagy a célja a hálózaton átvitt üzeneteknek.</a:t>
            </a:r>
          </a:p>
          <a:p>
            <a:r>
              <a:rPr lang="hu-HU" dirty="0"/>
              <a:t>A végberendezések megkülönböztetésére hálózati címet kapnak.</a:t>
            </a:r>
          </a:p>
        </p:txBody>
      </p:sp>
    </p:spTree>
    <p:extLst>
      <p:ext uri="{BB962C8B-B14F-4D97-AF65-F5344CB8AC3E}">
        <p14:creationId xmlns:p14="http://schemas.microsoft.com/office/powerpoint/2010/main" val="24648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5495C-AA26-4C40-8C48-E8F0961D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Közvetítő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B19F11-43F8-4999-952C-0A5744F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6871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	Végberendezéseket csatlakoztatnak a hálózathoz.</a:t>
            </a:r>
          </a:p>
          <a:p>
            <a:pPr lvl="1"/>
            <a:r>
              <a:rPr lang="hu-HU" dirty="0"/>
              <a:t>A közvetítő eszközök a céleszköz címének és a hálózati kapcsolatokról való saját információik segítségével határozzák meg az üzenetek útvonalát a hálózaton keresztül.</a:t>
            </a:r>
          </a:p>
          <a:p>
            <a:pPr lvl="1"/>
            <a:r>
              <a:rPr lang="hu-HU" dirty="0"/>
              <a:t>A közvetítő hálózati eszközök az alábbi feladatokból egy részét vagy akár mindegyiket látják el:</a:t>
            </a:r>
          </a:p>
          <a:p>
            <a:pPr lvl="2"/>
            <a:r>
              <a:rPr lang="hu-HU" dirty="0"/>
              <a:t>A kommunikációs jelek </a:t>
            </a:r>
            <a:r>
              <a:rPr lang="hu-HU" dirty="0" err="1"/>
              <a:t>újragenerálása</a:t>
            </a:r>
            <a:r>
              <a:rPr lang="hu-HU" dirty="0"/>
              <a:t> és adása</a:t>
            </a:r>
          </a:p>
          <a:p>
            <a:pPr lvl="2"/>
            <a:r>
              <a:rPr lang="hu-HU" dirty="0"/>
              <a:t>A hálózaton belüli és a hálózatok közti különböző útvonalak információinak karbantartása</a:t>
            </a:r>
          </a:p>
          <a:p>
            <a:pPr lvl="2"/>
            <a:r>
              <a:rPr lang="hu-HU" dirty="0"/>
              <a:t>Más eszközök értesítési hibákról és a kommunikáció sikertelenségéről</a:t>
            </a:r>
          </a:p>
          <a:p>
            <a:pPr lvl="2"/>
            <a:r>
              <a:rPr lang="hu-HU" dirty="0"/>
              <a:t>Kapcsolati hiba esetén alternatív útvonalak biztosítása</a:t>
            </a:r>
          </a:p>
          <a:p>
            <a:pPr lvl="2"/>
            <a:r>
              <a:rPr lang="hu-HU" dirty="0"/>
              <a:t>Üzenetek osztályozása és adása prioritásuk alapján</a:t>
            </a:r>
          </a:p>
          <a:p>
            <a:pPr lvl="2"/>
            <a:r>
              <a:rPr lang="hu-HU" dirty="0"/>
              <a:t>Az adat kiadásának engedélyezése vagy megtagadása a biztonsági beállítás alapján</a:t>
            </a:r>
          </a:p>
          <a:p>
            <a:pPr lvl="8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1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09DE6-422D-453C-BED6-CF2D5CF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átviteli közeg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506A5-DC10-49E1-B8C9-1FBC616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496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A kommunikáció valamilyen átviteli közegen halad a hálózaton. A közeg biztosítja a csatornát, hogy </a:t>
            </a:r>
            <a:r>
              <a:rPr lang="hu-HU" dirty="0" err="1"/>
              <a:t>azek</a:t>
            </a:r>
            <a:r>
              <a:rPr lang="hu-HU" dirty="0"/>
              <a:t> eljussanak a forrástól a céljukig.</a:t>
            </a:r>
          </a:p>
          <a:p>
            <a:r>
              <a:rPr lang="hu-HU" dirty="0"/>
              <a:t>3 féle közeg van a modern hálózatokban:</a:t>
            </a:r>
          </a:p>
          <a:p>
            <a:pPr lvl="1"/>
            <a:r>
              <a:rPr lang="hu-HU" b="1" dirty="0"/>
              <a:t>Fémdrót kábelben</a:t>
            </a:r>
            <a:r>
              <a:rPr lang="hu-HU" dirty="0"/>
              <a:t> - Az adat elektromos impulzusokká kódolva halad.</a:t>
            </a:r>
          </a:p>
          <a:p>
            <a:pPr lvl="1"/>
            <a:r>
              <a:rPr lang="hu-HU" b="1" dirty="0"/>
              <a:t>Üveg- vagy műanyag szálak kábelben (üvegszálas vagy optikai kábel)</a:t>
            </a:r>
            <a:r>
              <a:rPr lang="hu-HU" dirty="0"/>
              <a:t> - Az adat fényvillanások halad.</a:t>
            </a:r>
          </a:p>
          <a:p>
            <a:pPr lvl="1"/>
            <a:r>
              <a:rPr lang="hu-HU" b="1" dirty="0"/>
              <a:t>Vezeték nélküli átvitel</a:t>
            </a:r>
            <a:r>
              <a:rPr lang="hu-HU" dirty="0"/>
              <a:t> - Az adatokat az elektromágneses hullámok bizonyos frekvenciáinak modulációjával kódolják.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42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5986C1-52C3-4B07-89FA-76E773D1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hu-HU" dirty="0"/>
              <a:t>A hálózatok térképe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CA50-B29B-4F4E-BF1E-BAB56682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6" y="700265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hu-HU" dirty="0"/>
              <a:t>A hálózattervezőknek és rendszergazdáknak képesnek kell lenniük arra, hogy megmutassák, hogyan fog kinézni a hálózatuk. Át kell látniuk, mely komponensek csatlakoznak más komponensekhez, hol helyezkednek el, és hogyan csatlakoznak egymáshoz.</a:t>
            </a:r>
          </a:p>
          <a:p>
            <a:r>
              <a:rPr lang="hu-HU" dirty="0"/>
              <a:t>A rajzjeleken kívül az eszközöknek és közegeknek speciális szókincse is van:</a:t>
            </a:r>
          </a:p>
          <a:p>
            <a:pPr lvl="1"/>
            <a:r>
              <a:rPr lang="hu-HU" b="1" dirty="0"/>
              <a:t>Network </a:t>
            </a:r>
            <a:r>
              <a:rPr lang="hu-HU" b="1" dirty="0" err="1"/>
              <a:t>Interface</a:t>
            </a:r>
            <a:r>
              <a:rPr lang="hu-HU" b="1" dirty="0"/>
              <a:t> (NIC)</a:t>
            </a:r>
            <a:r>
              <a:rPr lang="hu-HU" dirty="0"/>
              <a:t> \ - A hálózati kártya fizikailag </a:t>
            </a:r>
            <a:r>
              <a:rPr lang="hu-HU" dirty="0" err="1"/>
              <a:t>csatlakoztatható</a:t>
            </a:r>
            <a:r>
              <a:rPr lang="hu-HU" dirty="0"/>
              <a:t> a végberendezést a hálózathoz.</a:t>
            </a:r>
          </a:p>
          <a:p>
            <a:pPr lvl="1"/>
            <a:r>
              <a:rPr lang="hu-HU" b="1" dirty="0"/>
              <a:t>Fizikai port</a:t>
            </a:r>
            <a:r>
              <a:rPr lang="hu-HU" dirty="0"/>
              <a:t> \- Aljzat vagy csatlakozó egy hálózati eszközön, ide csatlakozik egy végberendezéshez vagy egy másik hálózati eszközhöz vezető kábel.</a:t>
            </a:r>
          </a:p>
          <a:p>
            <a:pPr lvl="1"/>
            <a:r>
              <a:rPr lang="hu-HU" b="1" dirty="0"/>
              <a:t>Interfész</a:t>
            </a:r>
            <a:r>
              <a:rPr lang="hu-HU" dirty="0"/>
              <a:t> \- Speciális port a hálózati eszközön, amely más hálózatokhoz csatlakozik. Mivel a routerek </a:t>
            </a:r>
            <a:r>
              <a:rPr lang="hu-HU" dirty="0" err="1"/>
              <a:t>hálózatokat</a:t>
            </a:r>
            <a:r>
              <a:rPr lang="hu-HU" dirty="0"/>
              <a:t> kötnek össze, ezért a router </a:t>
            </a:r>
            <a:r>
              <a:rPr lang="hu-HU" dirty="0" err="1"/>
              <a:t>portjait</a:t>
            </a:r>
            <a:r>
              <a:rPr lang="hu-HU" dirty="0"/>
              <a:t> hálózati interfészeknek nevezzük.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30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CC27C5-97C6-476F-95A5-F5677341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52" y="100380"/>
            <a:ext cx="9404723" cy="1400530"/>
          </a:xfrm>
        </p:spPr>
        <p:txBody>
          <a:bodyPr/>
          <a:lstStyle/>
          <a:p>
            <a:r>
              <a:rPr lang="hu-HU" dirty="0"/>
              <a:t>Különböző méretű hálózatok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C356BF-03DB-4FBA-AFA6-BAE44E7F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52" y="800645"/>
            <a:ext cx="8946541" cy="4195481"/>
          </a:xfrm>
        </p:spPr>
        <p:txBody>
          <a:bodyPr/>
          <a:lstStyle/>
          <a:p>
            <a:r>
              <a:rPr lang="hu-HU" b="1" dirty="0"/>
              <a:t>Típusai</a:t>
            </a:r>
            <a:r>
              <a:rPr lang="hu-HU" dirty="0"/>
              <a:t>:</a:t>
            </a:r>
          </a:p>
          <a:p>
            <a:pPr lvl="2"/>
            <a:r>
              <a:rPr lang="hu-HU" b="1" dirty="0"/>
              <a:t>Kisméretű otthoni hálózatok</a:t>
            </a:r>
            <a:r>
              <a:rPr lang="hu-HU" dirty="0"/>
              <a:t>: (Egy kisméretű otthoni hálózat néhány számítógépet kapcsol össze egymással és az internettel.)</a:t>
            </a:r>
          </a:p>
          <a:p>
            <a:pPr lvl="2"/>
            <a:r>
              <a:rPr lang="hu-HU" b="1" dirty="0"/>
              <a:t>Kisvállalati és otthoni, irodai hálózatok</a:t>
            </a:r>
            <a:r>
              <a:rPr lang="hu-HU" dirty="0"/>
              <a:t>: (Az otthoni vagy kisvállalati (SOHO) hálózat az otthoni vagy távoli iroda </a:t>
            </a:r>
            <a:r>
              <a:rPr lang="hu-HU" dirty="0" err="1"/>
              <a:t>számítógépeit</a:t>
            </a:r>
            <a:r>
              <a:rPr lang="hu-HU" dirty="0"/>
              <a:t> kapcsolja össze a céges hálózattal, vagy központi, megosztott erőforrások elérését teszi lehetővé.)</a:t>
            </a:r>
          </a:p>
          <a:p>
            <a:pPr lvl="2"/>
            <a:r>
              <a:rPr lang="hu-HU" b="1" dirty="0"/>
              <a:t>Közepes, nagy hálózatok</a:t>
            </a:r>
            <a:r>
              <a:rPr lang="hu-HU" dirty="0"/>
              <a:t>: (A közepes és nagy hálózatok, mint például vállalati vagy iskolai hálózatok, sok helyszínen, több száz vagy ezer számítógépet kapcsolnak össze.)</a:t>
            </a:r>
          </a:p>
          <a:p>
            <a:pPr lvl="2"/>
            <a:r>
              <a:rPr lang="hu-HU" b="1" dirty="0"/>
              <a:t>Világméretű hálózatok</a:t>
            </a:r>
            <a:r>
              <a:rPr lang="hu-HU" dirty="0"/>
              <a:t>: (Az internet a hálózatok hálózata, ami több száz millió számítógépet kapcsol össze világszerte.)</a:t>
            </a:r>
          </a:p>
        </p:txBody>
      </p:sp>
    </p:spTree>
    <p:extLst>
      <p:ext uri="{BB962C8B-B14F-4D97-AF65-F5344CB8AC3E}">
        <p14:creationId xmlns:p14="http://schemas.microsoft.com/office/powerpoint/2010/main" val="198679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43E6E-D16C-4C37-BBCE-5FA6BF45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2" y="100380"/>
            <a:ext cx="9404723" cy="1400530"/>
          </a:xfrm>
        </p:spPr>
        <p:txBody>
          <a:bodyPr/>
          <a:lstStyle/>
          <a:p>
            <a:r>
              <a:rPr lang="hu-HU" dirty="0"/>
              <a:t>LAN-ok és WAN-ok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705CE8-7AF0-4401-8596-85A5E2E1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8" y="800645"/>
            <a:ext cx="8946541" cy="4195481"/>
          </a:xfrm>
        </p:spPr>
        <p:txBody>
          <a:bodyPr/>
          <a:lstStyle/>
          <a:p>
            <a:r>
              <a:rPr lang="hu-HU" dirty="0"/>
              <a:t>LAN: A LAN egy korlátozott nagyságú területen (pl.: otthon, az iskolában, egy irodaépületben vagy az egyetemi kampuszon) kapcsol össze végberendezéseket.</a:t>
            </a:r>
          </a:p>
          <a:p>
            <a:endParaRPr lang="hu-HU" dirty="0"/>
          </a:p>
          <a:p>
            <a:r>
              <a:rPr lang="hu-HU" dirty="0"/>
              <a:t>WAN: A WAN biztosítja a nagy földrajzi területeket (pl.: városokat, államokat, tartományokat, országokat vagy kontinenseket) lefedő összeköttetést a LAN-ok között.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90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735</Words>
  <Application>Microsoft Office PowerPoint</Application>
  <PresentationFormat>Szélesvásznú</PresentationFormat>
  <Paragraphs>59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Hálózatok</vt:lpstr>
      <vt:lpstr>Állomás</vt:lpstr>
      <vt:lpstr>Egyenrangú hálózatok </vt:lpstr>
      <vt:lpstr>Végberendezések </vt:lpstr>
      <vt:lpstr>Közvetítő eszközök</vt:lpstr>
      <vt:lpstr>Hálózati átviteli közeg </vt:lpstr>
      <vt:lpstr>A hálózatok térképe </vt:lpstr>
      <vt:lpstr>Különböző méretű hálózatok </vt:lpstr>
      <vt:lpstr>LAN-ok és WAN-ok </vt:lpstr>
      <vt:lpstr>Az internet </vt:lpstr>
      <vt:lpstr>Intranet és extranet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Kiss Gábor</dc:creator>
  <cp:lastModifiedBy>Kiss Gábor</cp:lastModifiedBy>
  <cp:revision>9</cp:revision>
  <dcterms:created xsi:type="dcterms:W3CDTF">2022-10-03T11:23:15Z</dcterms:created>
  <dcterms:modified xsi:type="dcterms:W3CDTF">2022-10-04T08:07:17Z</dcterms:modified>
</cp:coreProperties>
</file>