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 b="1">
                <a:solidFill>
                  <a:srgbClr val="00E4FF"/>
                </a:solidFill>
              </a:defRPr>
            </a:pPr>
            <a:r>
              <a:t>GarBotGPT: Creació d’un Chatbot d’IA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E8EBFC"/>
                </a:solidFill>
              </a:defRPr>
            </a:pPr>
            <a:r>
              <a:t>Un projecte innovador de GarolaCorp</a:t>
            </a:r>
          </a:p>
        </p:txBody>
      </p:sp>
      <p:pic>
        <p:nvPicPr>
          <p:cNvPr id="4" name="Picture 3" descr="garbotgp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0" y="4572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Afegir animació 'Zoom' al títol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Dificultats Trobades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Hexagon 3"/>
          <p:cNvSpPr/>
          <p:nvPr/>
        </p:nvSpPr>
        <p:spPr>
          <a:xfrm>
            <a:off x="914400" y="18288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Connexió DB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2860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Errors inicials de PostgreSQL.
  Retards en establir connexió amb la DB.</a:t>
            </a:r>
          </a:p>
          <a:p>
            <a:r>
              <a:t>  Retards en establir connexió amb la DB.</a:t>
            </a:r>
          </a:p>
        </p:txBody>
      </p:sp>
      <p:sp>
        <p:nvSpPr>
          <p:cNvPr id="7" name="Hexagon 6"/>
          <p:cNvSpPr/>
          <p:nvPr/>
        </p:nvSpPr>
        <p:spPr>
          <a:xfrm>
            <a:off x="914400" y="36576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41148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Gestió de secrets a Render.
  Configuració segura de claus secretes.</a:t>
            </a:r>
          </a:p>
          <a:p>
            <a:r>
              <a:t>  Configuració segura de claus secretes.</a:t>
            </a:r>
          </a:p>
        </p:txBody>
      </p:sp>
      <p:sp>
        <p:nvSpPr>
          <p:cNvPr id="10" name="Hexagon 9"/>
          <p:cNvSpPr/>
          <p:nvPr/>
        </p:nvSpPr>
        <p:spPr>
          <a:xfrm>
            <a:off x="914400" y="54864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828800" y="54864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Escalabilitat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9436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Optimització per a usuaris.
  Gestió de múltiples usuaris concurrents.</a:t>
            </a:r>
          </a:p>
          <a:p>
            <a:r>
              <a:t>  Gestió de múltiples usuaris concurrents.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9600" y="1828800"/>
            <a:ext cx="5486400" cy="3657600"/>
          </a:xfrm>
          <a:prstGeom prst="rect">
            <a:avLst/>
          </a:prstGeom>
          <a:solidFill>
            <a:srgbClr val="1E1E1E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412480" y="2011680"/>
            <a:ext cx="512064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>
                <a:solidFill>
                  <a:srgbClr val="C8C8C8"/>
                </a:solidFill>
                <a:latin typeface="Consolas"/>
              </a:rPr>
              <a:t>max_retries = 5
while retry_count &lt; max_retries:
    try:
        db.session.execute('SELECT 1')
        db.create_all()
        break
    except OperationalError:
        time.sleep(5)</a:t>
            </a:r>
          </a:p>
          <a:p>
            <a:r>
              <a:t>while retry_count &lt; max_retries:</a:t>
            </a:r>
          </a:p>
          <a:p>
            <a:r>
              <a:t>    try:</a:t>
            </a:r>
          </a:p>
          <a:p>
            <a:r>
              <a:t>        db.session.execute('SELECT 1')</a:t>
            </a:r>
          </a:p>
          <a:p>
            <a:r>
              <a:t>        db.create_all()</a:t>
            </a:r>
          </a:p>
          <a:p>
            <a:r>
              <a:t>        break</a:t>
            </a:r>
          </a:p>
          <a:p>
            <a:r>
              <a:t>    except OperationalError:</a:t>
            </a:r>
          </a:p>
          <a:p>
            <a:r>
              <a:t>        time.sleep(5)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'Slide In' per a dificultats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Futur del Projecte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Hexagon 3"/>
          <p:cNvSpPr/>
          <p:nvPr/>
        </p:nvSpPr>
        <p:spPr>
          <a:xfrm>
            <a:off x="914400" y="18288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IA Multimodal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2860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Suport per a imatges.
  Processament d’imatges i text combinats.</a:t>
            </a:r>
          </a:p>
          <a:p>
            <a:r>
              <a:t>  Processament d’imatges i text combinats.</a:t>
            </a:r>
          </a:p>
        </p:txBody>
      </p:sp>
      <p:sp>
        <p:nvSpPr>
          <p:cNvPr id="7" name="Hexagon 6"/>
          <p:cNvSpPr/>
          <p:nvPr/>
        </p:nvSpPr>
        <p:spPr>
          <a:xfrm>
            <a:off x="914400" y="36576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Integracions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41148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Connexió amb Slack.
  Compatibilitat amb eines col·laboratives.</a:t>
            </a:r>
          </a:p>
          <a:p>
            <a:r>
              <a:t>  Compatibilitat amb eines col·laboratives.</a:t>
            </a:r>
          </a:p>
        </p:txBody>
      </p:sp>
      <p:sp>
        <p:nvSpPr>
          <p:cNvPr id="10" name="Hexagon 9"/>
          <p:cNvSpPr/>
          <p:nvPr/>
        </p:nvSpPr>
        <p:spPr>
          <a:xfrm>
            <a:off x="914400" y="54864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828800" y="54864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Escalabilitat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9436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Milions d’usuaris.
  Suport per a una base d’usuaris massiva.</a:t>
            </a:r>
          </a:p>
          <a:p>
            <a:r>
              <a:t>  Suport per a una base d’usuaris massiva.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'Slide In' per a plans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000" b="1">
                <a:solidFill>
                  <a:srgbClr val="00E4FF"/>
                </a:solidFill>
              </a:defRPr>
            </a:pPr>
            <a:r>
              <a:t>Uneix-te al Futur amb GarBotGPT!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E8EBFC"/>
                </a:solidFill>
              </a:defRPr>
            </a:pPr>
            <a:r>
              <a:t>Visita garbotgpt.com o contacta: support@garolacorp.com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6576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0">
                <a:solidFill>
                  <a:srgbClr val="E8EBFC"/>
                </a:solidFill>
                <a:latin typeface="Calibri"/>
              </a:rPr>
              <a:t>[Afegir codi QR per a garbotgpt.com]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4114800"/>
            <a:ext cx="2286000" cy="2286000"/>
          </a:xfrm>
          <a:prstGeom prst="rect">
            <a:avLst/>
          </a:prstGeom>
          <a:solidFill>
            <a:srgbClr val="E8EB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'Pulse' per al codi QR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Introducció al Projecte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E8EBFC"/>
                </a:solidFill>
              </a:defRPr>
            </a:pPr>
            <a:r>
              <a:t>GarBotGPT és un chatbot d’IA avançat:</a:t>
            </a:r>
          </a:p>
          <a:p>
            <a:pPr>
              <a:defRPr sz="2200">
                <a:solidFill>
                  <a:srgbClr val="E8EBFC"/>
                </a:solidFill>
              </a:defRPr>
            </a:pP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Objectiu: Facilitar aprenentatge i productivitat.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Ajuda els usuaris a resoldre dubtes ràpidament.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Tecnologia: Flask, React, PostgreSQL, OpenAI API.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Combina backend robust amb interfície dinàmica.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Funcionalitats: Suport multilingüe, entrada per veu.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Personalització i accessibilitat per a tothom.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Desplegament: Plataforma escalable a Render.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Assegura disponibilitat i rendiment al núvol.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'Fade In' per al contingut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Tecnologies Utilitzades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Hexagon 3"/>
          <p:cNvSpPr/>
          <p:nvPr/>
        </p:nvSpPr>
        <p:spPr>
          <a:xfrm>
            <a:off x="914400" y="13716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13716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8288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Flask 2.0.1, openai 1.68.2
  Backend amb Flask i integració amb OpenAI.</a:t>
            </a:r>
          </a:p>
          <a:p>
            <a:r>
              <a:t>  Backend amb Flask i integració amb OpenAI.</a:t>
            </a:r>
          </a:p>
        </p:txBody>
      </p:sp>
      <p:sp>
        <p:nvSpPr>
          <p:cNvPr id="7" name="Hexagon 6"/>
          <p:cNvSpPr/>
          <p:nvPr/>
        </p:nvSpPr>
        <p:spPr>
          <a:xfrm>
            <a:off x="914400" y="27432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28800" y="27432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Frontend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2004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Bootstrap 5, Animate.css
  Interfície responsiva amb estils moderns.</a:t>
            </a:r>
          </a:p>
          <a:p>
            <a:r>
              <a:t>  Interfície responsiva amb estils moderns.</a:t>
            </a:r>
          </a:p>
        </p:txBody>
      </p:sp>
      <p:sp>
        <p:nvSpPr>
          <p:cNvPr id="10" name="Hexagon 9"/>
          <p:cNvSpPr/>
          <p:nvPr/>
        </p:nvSpPr>
        <p:spPr>
          <a:xfrm>
            <a:off x="914400" y="41148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828800" y="4114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Docker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45720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Contenidors amb python:3.9-slim
  Entorns consistents per a desenvolupament.</a:t>
            </a:r>
          </a:p>
          <a:p>
            <a:r>
              <a:t>  Entorns consistents per a desenvolupament.</a:t>
            </a:r>
          </a:p>
        </p:txBody>
      </p:sp>
      <p:sp>
        <p:nvSpPr>
          <p:cNvPr id="13" name="Hexagon 12"/>
          <p:cNvSpPr/>
          <p:nvPr/>
        </p:nvSpPr>
        <p:spPr>
          <a:xfrm>
            <a:off x="914400" y="54864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828800" y="54864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PostgreSQL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59436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Base de dades amb psycopg2
  Gestió de dades amb alta fiabilitat.</a:t>
            </a:r>
          </a:p>
          <a:p>
            <a:r>
              <a:t>  Gestió de dades amb alta fiabilitat.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'Slide In' per a tecnologies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Arquitectura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E8EBFC"/>
                </a:solidFill>
              </a:defRPr>
            </a:pPr>
            <a:r>
              <a:t>Estructura modular:</a:t>
            </a:r>
          </a:p>
          <a:p>
            <a:pPr>
              <a:defRPr sz="2200">
                <a:solidFill>
                  <a:srgbClr val="E8EBFC"/>
                </a:solidFill>
              </a:defRPr>
            </a:pP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Frontend: Bootstrap 5 i JavaScript per a la UI.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Interfície dinàmica i accessible per a usuaris.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Backend: Flask amb API RESTful.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Gestiona lògica i comunicació amb l’IA.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Base de Dades: PostgreSQL per a usuaris i xats.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Emmagatzema dades de manera estructurada.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Contenidors: Docker per a consistència.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Simplifica el desplegament i proves.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0" y="18288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[Afegir diagrama: Frontend -&gt; Backend -&gt; DB]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'Fade In' per al contingut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Configuració de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E8EBFC"/>
                </a:solidFill>
              </a:defRPr>
            </a:pPr>
            <a:r>
              <a:t>• Dockerfile: Entorn amb python:3.9-slim.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Defineix l'entorn base per a l'aplicació.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docker-compose.yml: Serveis app i db.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Orquestra contenidors per a backend i DB.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PostgreSQL: Healthcheck per fiabilitat.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Garanteix que la DB estigui operativa.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Avantatges: Portabilitat entre entorns.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Facilita proves i desplegament al núvol.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1828800"/>
            <a:ext cx="5486400" cy="3657600"/>
          </a:xfrm>
          <a:prstGeom prst="rect">
            <a:avLst/>
          </a:prstGeom>
          <a:solidFill>
            <a:srgbClr val="1E1E1E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412480" y="2011680"/>
            <a:ext cx="512064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>
                <a:solidFill>
                  <a:srgbClr val="C8C8C8"/>
                </a:solidFill>
                <a:latin typeface="Consolas"/>
              </a:rPr>
              <a:t>FROM python:3.9-slim
WORKDIR /app
COPY requirements.txt .
RUN pip install -r requirements.txt
COPY . .
CMD ["gunicorn", "--bind", "0.0.0.0", "app:app"]</a:t>
            </a:r>
          </a:p>
          <a:p>
            <a:r>
              <a:t>WORKDIR /app</a:t>
            </a:r>
          </a:p>
          <a:p>
            <a:r>
              <a:t>COPY requirements.txt .</a:t>
            </a:r>
          </a:p>
          <a:p>
            <a:r>
              <a:t>RUN pip install -r requirements.txt</a:t>
            </a:r>
          </a:p>
          <a:p>
            <a:r>
              <a:t>COPY . .</a:t>
            </a:r>
          </a:p>
          <a:p>
            <a:r>
              <a:t>CMD ["gunicorn", "--bind", "0.0.0.0", "app:app"]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'Slide In' per al codi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Desplegament a Render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E8EBFC"/>
                </a:solidFill>
              </a:defRPr>
            </a:pPr>
            <a:r>
              <a:t>• Repositori: GitHub amb Procfile.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Defineix com iniciar l'aplicació a Render.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Integració: Desplegament automàtic.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Actualitza l'aplicació amb cada canvi al codi.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Configuració: Variables d’entorn (.env).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Gestiona claus secretes com API keys.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Resultat: garbotgpt.com accessible.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Domini personalitzat amb certificat SSL.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0" y="1828800"/>
            <a:ext cx="4572000" cy="914400"/>
          </a:xfrm>
          <a:prstGeom prst="rect">
            <a:avLst/>
          </a:prstGeom>
          <a:solidFill>
            <a:srgbClr val="1E1E1E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326880" y="2011680"/>
            <a:ext cx="42062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800">
                <a:solidFill>
                  <a:srgbClr val="C8C8C8"/>
                </a:solidFill>
                <a:latin typeface="Consolas"/>
              </a:rPr>
              <a:t>web: gunicorn app:app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2743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00E4FF"/>
                </a:solidFill>
                <a:latin typeface="Calibri"/>
              </a:rPr>
              <a:t>Tauler de Control de l'Aplicació a Render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052560" y="3108960"/>
            <a:ext cx="4754880" cy="2926080"/>
          </a:xfrm>
          <a:prstGeom prst="rect">
            <a:avLst/>
          </a:prstGeom>
          <a:solidFill>
            <a:srgbClr val="00E4F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render_dashboard_a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00400"/>
            <a:ext cx="45720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0" y="59436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600" b="0">
                <a:solidFill>
                  <a:srgbClr val="E8EBFC"/>
                </a:solidFill>
                <a:latin typeface="Calibri"/>
              </a:rPr>
              <a:t>Panell de control de l'aplicació a Render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'Fade In' per al contingut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Base de 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E8EBFC"/>
                </a:solidFill>
              </a:defRPr>
            </a:pPr>
            <a:r>
              <a:t>• Tecnologia: PostgreSQL 13.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Sistema robust per a gestió de dades.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Taules: User, ChatSettings, ChatHistory.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Emmagatzema usuaris i converses.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Connexió: Via docker-compose.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Configuració centralitzada de la DB.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• Gestió: Migracions amb Alembic.</a:t>
            </a:r>
          </a:p>
          <a:p>
            <a:pPr>
              <a:defRPr sz="2200">
                <a:solidFill>
                  <a:srgbClr val="E8EBFC"/>
                </a:solidFill>
              </a:defRPr>
            </a:pPr>
            <a:r>
              <a:t>  Actualitza l’esquema sense pèrdua de dades.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1828800"/>
            <a:ext cx="5486400" cy="1828800"/>
          </a:xfrm>
          <a:prstGeom prst="rect">
            <a:avLst/>
          </a:prstGeom>
          <a:solidFill>
            <a:srgbClr val="1E1E1E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412480" y="2011680"/>
            <a:ext cx="51206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>
                <a:solidFill>
                  <a:srgbClr val="C8C8C8"/>
                </a:solidFill>
                <a:latin typeface="Consolas"/>
              </a:rPr>
              <a:t>class User(UserMixin, db.Model):
    id = db.Column(db.Integer, primary_key=True)
    username = db.Column(db.String(80), unique=True)
    password = db.Column(db.String(120))
    theme = db.Column(db.String(20), default='light')</a:t>
            </a:r>
          </a:p>
          <a:p>
            <a:r>
              <a:t>    id = db.Column(db.Integer, primary_key=True)</a:t>
            </a:r>
          </a:p>
          <a:p>
            <a:r>
              <a:t>    username = db.Column(db.String(80), unique=True)</a:t>
            </a:r>
          </a:p>
          <a:p>
            <a:r>
              <a:t>    password = db.Column(db.String(120))</a:t>
            </a:r>
          </a:p>
          <a:p>
            <a:r>
              <a:t>    theme = db.Column(db.String(20), default='light')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36576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00E4FF"/>
                </a:solidFill>
                <a:latin typeface="Calibri"/>
              </a:rPr>
              <a:t>Tauler de Control de la Base de Dades a Render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138160" y="4023360"/>
            <a:ext cx="4754880" cy="2011680"/>
          </a:xfrm>
          <a:prstGeom prst="rect">
            <a:avLst/>
          </a:prstGeom>
          <a:solidFill>
            <a:srgbClr val="00E4F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render_dashboard_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114800"/>
            <a:ext cx="4572000" cy="182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59436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600" b="0">
                <a:solidFill>
                  <a:srgbClr val="E8EBFC"/>
                </a:solidFill>
                <a:latin typeface="Calibri"/>
              </a:rPr>
              <a:t>Estat de la base de dades PostgreSQL a Render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'Slide In' per al codi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Funcions del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Hexagon 3"/>
          <p:cNvSpPr/>
          <p:nvPr/>
        </p:nvSpPr>
        <p:spPr>
          <a:xfrm>
            <a:off x="914400" y="13716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13716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Multilingüe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8288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Suport per a ES, EN, CA.
  Permet canviar l’idioma de la interfície.</a:t>
            </a:r>
          </a:p>
          <a:p>
            <a:r>
              <a:t>  Permet canviar l’idioma de la interfície.</a:t>
            </a:r>
          </a:p>
        </p:txBody>
      </p:sp>
      <p:sp>
        <p:nvSpPr>
          <p:cNvPr id="7" name="Hexagon 6"/>
          <p:cNvSpPr/>
          <p:nvPr/>
        </p:nvSpPr>
        <p:spPr>
          <a:xfrm>
            <a:off x="914400" y="27432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28800" y="27432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Entrada per Veu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2004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Webkit Speech Recognition.
  Converteix veu en text per a xats.</a:t>
            </a:r>
          </a:p>
          <a:p>
            <a:r>
              <a:t>  Converteix veu en text per a xats.</a:t>
            </a:r>
          </a:p>
        </p:txBody>
      </p:sp>
      <p:sp>
        <p:nvSpPr>
          <p:cNvPr id="10" name="Hexagon 9"/>
          <p:cNvSpPr/>
          <p:nvPr/>
        </p:nvSpPr>
        <p:spPr>
          <a:xfrm>
            <a:off x="914400" y="41148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828800" y="4114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Suggerències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45720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Prompts dinàmics amb JS.
  Ofereix prompts predefinits per a usuaris.</a:t>
            </a:r>
          </a:p>
          <a:p>
            <a:r>
              <a:t>  Ofereix prompts predefinits per a usuaris.</a:t>
            </a:r>
          </a:p>
        </p:txBody>
      </p:sp>
      <p:sp>
        <p:nvSpPr>
          <p:cNvPr id="13" name="Hexagon 12"/>
          <p:cNvSpPr/>
          <p:nvPr/>
        </p:nvSpPr>
        <p:spPr>
          <a:xfrm>
            <a:off x="914400" y="54864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828800" y="54864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Temes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59436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Clar i fosc amb CSS.
  Personalitza l’aspecte visual de l’app.</a:t>
            </a:r>
          </a:p>
          <a:p>
            <a:r>
              <a:t>  Personalitza l’aspecte visual de l’app.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1828800"/>
            <a:ext cx="4572000" cy="1828800"/>
          </a:xfrm>
          <a:prstGeom prst="rect">
            <a:avLst/>
          </a:prstGeom>
          <a:solidFill>
            <a:srgbClr val="1E1E1E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326880" y="2011680"/>
            <a:ext cx="42062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600">
                <a:solidFill>
                  <a:srgbClr val="C8C8C8"/>
                </a:solidFill>
                <a:latin typeface="Consolas"/>
              </a:rPr>
              <a:t>&lt;button id='voice-btn' class='btn btn-gradient'&gt;
    &lt;i class='bi bi-mic-fill'&gt;&lt;/i&gt;
&lt;/button&gt;</a:t>
            </a:r>
          </a:p>
          <a:p>
            <a:r>
              <a:t>    &lt;i class='bi bi-mic-fill'&gt;&lt;/i&gt;</a:t>
            </a:r>
          </a:p>
          <a:p>
            <a:r>
              <a:t>&lt;/button&gt;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'Fade In' per a funcions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0F1C"/>
            </a:gs>
            <a:gs pos="100000">
              <a:srgbClr val="7B2CBF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E4FF"/>
                </a:solidFill>
              </a:defRPr>
            </a:pPr>
            <a:r>
              <a:t>Funcions del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Hexagon 3"/>
          <p:cNvSpPr/>
          <p:nvPr/>
        </p:nvSpPr>
        <p:spPr>
          <a:xfrm>
            <a:off x="914400" y="13716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13716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Autenticació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8288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Flask-Login i bcrypt.
  Protegix l’accés amb contrasenyes segures.</a:t>
            </a:r>
          </a:p>
          <a:p>
            <a:r>
              <a:t>  Protegix l’accés amb contrasenyes segures.</a:t>
            </a:r>
          </a:p>
        </p:txBody>
      </p:sp>
      <p:sp>
        <p:nvSpPr>
          <p:cNvPr id="7" name="Hexagon 6"/>
          <p:cNvSpPr/>
          <p:nvPr/>
        </p:nvSpPr>
        <p:spPr>
          <a:xfrm>
            <a:off x="914400" y="27432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28800" y="27432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Xat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32004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Integració amb OpenAI API.
  Genera respostes intel·ligents amb IA.</a:t>
            </a:r>
          </a:p>
          <a:p>
            <a:r>
              <a:t>  Genera respostes intel·ligents amb IA.</a:t>
            </a:r>
          </a:p>
        </p:txBody>
      </p:sp>
      <p:sp>
        <p:nvSpPr>
          <p:cNvPr id="10" name="Hexagon 9"/>
          <p:cNvSpPr/>
          <p:nvPr/>
        </p:nvSpPr>
        <p:spPr>
          <a:xfrm>
            <a:off x="914400" y="41148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828800" y="4114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Historial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45720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Emmagatzematge a PostgreSQL.
  Guarda converses per a referència futura.</a:t>
            </a:r>
          </a:p>
          <a:p>
            <a:r>
              <a:t>  Guarda converses per a referència futura.</a:t>
            </a:r>
          </a:p>
        </p:txBody>
      </p:sp>
      <p:sp>
        <p:nvSpPr>
          <p:cNvPr id="13" name="Hexagon 12"/>
          <p:cNvSpPr/>
          <p:nvPr/>
        </p:nvSpPr>
        <p:spPr>
          <a:xfrm>
            <a:off x="914400" y="5486400"/>
            <a:ext cx="548640" cy="548640"/>
          </a:xfrm>
          <a:prstGeom prst="hexagon">
            <a:avLst/>
          </a:prstGeom>
          <a:solidFill>
            <a:srgbClr val="7B2CBF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828800" y="54864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600" b="1">
                <a:solidFill>
                  <a:srgbClr val="00E4FF"/>
                </a:solidFill>
                <a:latin typeface="Calibri"/>
              </a:rPr>
              <a:t>Configuració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5943600"/>
            <a:ext cx="73152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 b="0">
                <a:solidFill>
                  <a:srgbClr val="E8EBFC"/>
                </a:solidFill>
                <a:latin typeface="Calibri"/>
              </a:rPr>
              <a:t>Personalització d’usuaris.
  Permet ajustar paràmetres de l’IA.</a:t>
            </a:r>
          </a:p>
          <a:p>
            <a:r>
              <a:t>  Permet ajustar paràmetres de l’IA.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0" y="1828800"/>
            <a:ext cx="4572000" cy="1828800"/>
          </a:xfrm>
          <a:prstGeom prst="rect">
            <a:avLst/>
          </a:prstGeom>
          <a:solidFill>
            <a:srgbClr val="1E1E1E"/>
          </a:solidFill>
          <a:ln>
            <a:solidFill>
              <a:srgbClr val="E8EB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326880" y="2011680"/>
            <a:ext cx="42062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600">
                <a:solidFill>
                  <a:srgbClr val="C8C8C8"/>
                </a:solidFill>
                <a:latin typeface="Consolas"/>
              </a:rPr>
              <a:t>@app.route('/chat', methods=['POST'])
def chat():
    user_message = request.json.get('message')
    response = openai.chat.completions.create(...)</a:t>
            </a:r>
          </a:p>
          <a:p>
            <a:r>
              <a:t>def chat():</a:t>
            </a:r>
          </a:p>
          <a:p>
            <a:r>
              <a:t>    user_message = request.json.get('message')</a:t>
            </a:r>
          </a:p>
          <a:p>
            <a:r>
              <a:t>    response = openai.chat.completions.create(...)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73152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8EBFC"/>
                </a:solidFill>
                <a:latin typeface="Calibri"/>
              </a:rPr>
              <a:t>Nota: Animació 'Fade In' per a funcions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