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8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7" r:id="rId22"/>
    <p:sldId id="278" r:id="rId23"/>
    <p:sldId id="279" r:id="rId24"/>
    <p:sldId id="280" r:id="rId25"/>
    <p:sldId id="281" r:id="rId26"/>
    <p:sldId id="282"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22" name="Shape 12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28" name="Shape 12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34" name="Shape 13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8" name="Shape 14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55" name="Shape 15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51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99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089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290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02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713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4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927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260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546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9" name="Shape 6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2" name="Shape 11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000">
                <a:solidFill>
                  <a:schemeClr val="dk2"/>
                </a:solidFill>
              </a:rPr>
              <a:t>‹Nº›</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992766"/>
            <a:ext cx="8520600" cy="2736900"/>
          </a:xfrm>
          <a:prstGeom prst="rect">
            <a:avLst/>
          </a:prstGeom>
          <a:noFill/>
          <a:ln>
            <a:noFill/>
          </a:ln>
        </p:spPr>
        <p:txBody>
          <a:bodyPr lIns="91425" tIns="45700" rIns="91425" bIns="45700" anchor="b" anchorCtr="0">
            <a:noAutofit/>
          </a:bodyPr>
          <a:lstStyle/>
          <a:p>
            <a:pPr lvl="0">
              <a:lnSpc>
                <a:spcPct val="90000"/>
              </a:lnSpc>
              <a:buSzPct val="25000"/>
            </a:pPr>
            <a:r>
              <a:rPr lang="es-CO" dirty="0" err="1"/>
              <a:t>Body</a:t>
            </a:r>
            <a:r>
              <a:rPr lang="es-CO" dirty="0"/>
              <a:t> Fitness </a:t>
            </a:r>
            <a:r>
              <a:rPr lang="es-CO" dirty="0" err="1"/>
              <a:t>Gym</a:t>
            </a:r>
            <a:endParaRPr sz="6000" b="0" i="0" u="none" strike="noStrike" cap="none" dirty="0">
              <a:solidFill>
                <a:schemeClr val="dk1"/>
              </a:solidFill>
              <a:latin typeface="Calibri"/>
              <a:ea typeface="Calibri"/>
              <a:cs typeface="Calibri"/>
              <a:sym typeface="Calibri"/>
            </a:endParaRPr>
          </a:p>
        </p:txBody>
      </p:sp>
      <p:sp>
        <p:nvSpPr>
          <p:cNvPr id="55" name="Shape 55"/>
          <p:cNvSpPr txBox="1">
            <a:spLocks noGrp="1"/>
          </p:cNvSpPr>
          <p:nvPr>
            <p:ph type="subTitle" idx="1"/>
          </p:nvPr>
        </p:nvSpPr>
        <p:spPr>
          <a:xfrm>
            <a:off x="311700" y="3778833"/>
            <a:ext cx="8520600" cy="1056900"/>
          </a:xfrm>
          <a:prstGeom prst="rect">
            <a:avLst/>
          </a:prstGeom>
          <a:noFill/>
          <a:ln>
            <a:noFill/>
          </a:ln>
        </p:spPr>
        <p:txBody>
          <a:bodyPr lIns="91425" tIns="45700" rIns="91425" bIns="45700" anchor="t" anchorCtr="0">
            <a:noAutofit/>
          </a:bodyPr>
          <a:lstStyle/>
          <a:p>
            <a:pPr lvl="0"/>
            <a:r>
              <a:rPr lang="es" sz="2400" dirty="0">
                <a:latin typeface="+mn-lt"/>
                <a:ea typeface="Georgia"/>
                <a:cs typeface="Georgia"/>
                <a:sym typeface="Georgia"/>
              </a:rPr>
              <a:t>Cesar Nicolas Cardozo</a:t>
            </a:r>
          </a:p>
          <a:p>
            <a:pPr lvl="0"/>
            <a:r>
              <a:rPr lang="es" sz="2400" dirty="0">
                <a:latin typeface="+mn-lt"/>
                <a:ea typeface="Georgia"/>
                <a:cs typeface="Georgia"/>
                <a:sym typeface="Georgia"/>
              </a:rPr>
              <a:t>Gabriel Ricardo Amaya</a:t>
            </a:r>
          </a:p>
          <a:p>
            <a:pPr lvl="0"/>
            <a:r>
              <a:rPr lang="es" sz="2400" dirty="0">
                <a:latin typeface="+mn-lt"/>
                <a:ea typeface="Georgia"/>
                <a:cs typeface="Georgia"/>
                <a:sym typeface="Georgia"/>
              </a:rPr>
              <a:t>Juan Diego Molina</a:t>
            </a:r>
          </a:p>
          <a:p>
            <a:pPr marL="0" marR="0" lvl="0" indent="0" algn="ctr" rtl="0">
              <a:lnSpc>
                <a:spcPct val="90000"/>
              </a:lnSpc>
              <a:spcBef>
                <a:spcPts val="0"/>
              </a:spcBef>
              <a:buClr>
                <a:schemeClr val="dk1"/>
              </a:buClr>
              <a:buSzPct val="25000"/>
              <a:buFont typeface="Arial"/>
              <a:buNone/>
            </a:pPr>
            <a:endParaRPr lang="es-CO"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lvl="0">
              <a:spcBef>
                <a:spcPts val="0"/>
              </a:spcBef>
              <a:buNone/>
            </a:pPr>
            <a:r>
              <a:rPr lang="en-US"/>
              <a:t>Modelo de sesión</a:t>
            </a:r>
          </a:p>
        </p:txBody>
      </p:sp>
      <p:sp>
        <p:nvSpPr>
          <p:cNvPr id="125" name="Shape 125"/>
          <p:cNvSpPr txBox="1">
            <a:spLocks noGrp="1"/>
          </p:cNvSpPr>
          <p:nvPr>
            <p:ph type="body" idx="1"/>
          </p:nvPr>
        </p:nvSpPr>
        <p:spPr>
          <a:xfrm>
            <a:off x="311700" y="2031351"/>
            <a:ext cx="8520600" cy="3588900"/>
          </a:xfrm>
          <a:prstGeom prst="rect">
            <a:avLst/>
          </a:prstGeom>
        </p:spPr>
        <p:txBody>
          <a:bodyPr lIns="91425" tIns="91425" rIns="91425" bIns="91425" anchor="t" anchorCtr="0">
            <a:noAutofit/>
          </a:bodyPr>
          <a:lstStyle/>
          <a:p>
            <a:pPr marL="0" lvl="0" indent="-69850" algn="just" rtl="0">
              <a:spcBef>
                <a:spcPts val="0"/>
              </a:spcBef>
              <a:spcAft>
                <a:spcPts val="0"/>
              </a:spcAft>
              <a:buClr>
                <a:schemeClr val="dk1"/>
              </a:buClr>
              <a:buSzPct val="61111"/>
              <a:buFont typeface="Arial"/>
              <a:buNone/>
            </a:pPr>
            <a:r>
              <a:rPr lang="en-US"/>
              <a:t>Como sesión se entiende por una actividad física específica que tiene usualmente una duración de una hora u hora y media con periodo de calentamiento, desarrollo y relajación. Para este tipo de modalidad se manejan diferentes tarifas ya sea para un usuario corriente, para usuarios que hacen parte de un convenio o con miembros de clubes deportivos, siendo las dos últimas ligeramente más económicas por la naturaleza del contrato con la empresa o club deportivo, dichas sesiones se cancelan con antelación a su inició de manera directa al administrador.</a:t>
            </a:r>
          </a:p>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39285"/>
              <a:buFont typeface="Arial"/>
              <a:buNone/>
            </a:pPr>
            <a:r>
              <a:rPr lang="en-US"/>
              <a:t>Modelo de suscripción</a:t>
            </a:r>
          </a:p>
          <a:p>
            <a:pPr lvl="0" rtl="0">
              <a:spcBef>
                <a:spcPts val="0"/>
              </a:spcBef>
              <a:buNone/>
            </a:pPr>
            <a:endParaRPr/>
          </a:p>
        </p:txBody>
      </p:sp>
      <p:sp>
        <p:nvSpPr>
          <p:cNvPr id="131" name="Shape 131"/>
          <p:cNvSpPr txBox="1">
            <a:spLocks noGrp="1"/>
          </p:cNvSpPr>
          <p:nvPr>
            <p:ph type="body" idx="1"/>
          </p:nvPr>
        </p:nvSpPr>
        <p:spPr>
          <a:xfrm>
            <a:off x="311700" y="2031351"/>
            <a:ext cx="8520600" cy="3588900"/>
          </a:xfrm>
          <a:prstGeom prst="rect">
            <a:avLst/>
          </a:prstGeom>
        </p:spPr>
        <p:txBody>
          <a:bodyPr lIns="91425" tIns="91425" rIns="91425" bIns="91425" anchor="t" anchorCtr="0">
            <a:noAutofit/>
          </a:bodyPr>
          <a:lstStyle/>
          <a:p>
            <a:pPr marL="0" lvl="0" indent="0" algn="just" rtl="0">
              <a:spcBef>
                <a:spcPts val="0"/>
              </a:spcBef>
              <a:spcAft>
                <a:spcPts val="0"/>
              </a:spcAft>
              <a:buNone/>
            </a:pPr>
            <a:r>
              <a:rPr lang="en-US"/>
              <a:t>La modalidad de suscripción maneja una serie de tarifas de acuerdo a la duración de la suscripción, la cual puede ser, quincenal, mensual, bimestral, trimestral, semestral o anual. De igual manera se manejan tarifas especiales mensuales para casos especiales como grupos, estudiantes y el “todo incluido”. Para tales suscripciones, los usuarios cancelan con antelación la totalidad de la misma y se les lleva control de las sesiones a las que asiste durante su duración.</a:t>
            </a:r>
          </a:p>
          <a:p>
            <a:pPr lvl="0" rt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marL="0" lvl="0" indent="0" rtl="0">
              <a:lnSpc>
                <a:spcPct val="115000"/>
              </a:lnSpc>
              <a:spcBef>
                <a:spcPts val="0"/>
              </a:spcBef>
              <a:buNone/>
            </a:pPr>
            <a:r>
              <a:rPr lang="en-US"/>
              <a:t>Tarjetas ejecutivas</a:t>
            </a:r>
          </a:p>
          <a:p>
            <a:pPr lvl="0" rtl="0">
              <a:spcBef>
                <a:spcPts val="0"/>
              </a:spcBef>
              <a:buNone/>
            </a:pPr>
            <a:endParaRPr/>
          </a:p>
        </p:txBody>
      </p:sp>
      <p:sp>
        <p:nvSpPr>
          <p:cNvPr id="137" name="Shape 137"/>
          <p:cNvSpPr txBox="1">
            <a:spLocks noGrp="1"/>
          </p:cNvSpPr>
          <p:nvPr>
            <p:ph type="body" idx="1"/>
          </p:nvPr>
        </p:nvSpPr>
        <p:spPr>
          <a:xfrm>
            <a:off x="311700" y="2031351"/>
            <a:ext cx="8520600" cy="929700"/>
          </a:xfrm>
          <a:prstGeom prst="rect">
            <a:avLst/>
          </a:prstGeom>
        </p:spPr>
        <p:txBody>
          <a:bodyPr lIns="91425" tIns="91425" rIns="91425" bIns="91425" anchor="t" anchorCtr="0">
            <a:noAutofit/>
          </a:bodyPr>
          <a:lstStyle/>
          <a:p>
            <a:pPr marL="0" lvl="0" indent="0" algn="just" rtl="0">
              <a:spcBef>
                <a:spcPts val="0"/>
              </a:spcBef>
              <a:spcAft>
                <a:spcPts val="0"/>
              </a:spcAft>
              <a:buNone/>
            </a:pPr>
            <a:r>
              <a:rPr lang="en-US"/>
              <a:t>Se presenta el modelo de suscripción por tarjetas ejecutivas, estas son tarjetas que se pueden recargar con determinado número de sesiones.</a:t>
            </a:r>
          </a:p>
          <a:p>
            <a:pPr lvl="0" rtl="0">
              <a:spcBef>
                <a:spcPts val="0"/>
              </a:spcBef>
              <a:buNone/>
            </a:pPr>
            <a:endParaRPr/>
          </a:p>
        </p:txBody>
      </p:sp>
      <p:pic>
        <p:nvPicPr>
          <p:cNvPr id="138" name="Shape 138"/>
          <p:cNvPicPr preferRelativeResize="0"/>
          <p:nvPr/>
        </p:nvPicPr>
        <p:blipFill>
          <a:blip r:embed="rId4">
            <a:alphaModFix/>
          </a:blip>
          <a:stretch>
            <a:fillRect/>
          </a:stretch>
        </p:blipFill>
        <p:spPr>
          <a:xfrm>
            <a:off x="152400" y="3113451"/>
            <a:ext cx="2566554" cy="3592148"/>
          </a:xfrm>
          <a:prstGeom prst="rect">
            <a:avLst/>
          </a:prstGeom>
          <a:noFill/>
          <a:ln>
            <a:noFill/>
          </a:ln>
        </p:spPr>
      </p:pic>
      <p:pic>
        <p:nvPicPr>
          <p:cNvPr id="139" name="Shape 139"/>
          <p:cNvPicPr preferRelativeResize="0"/>
          <p:nvPr/>
        </p:nvPicPr>
        <p:blipFill>
          <a:blip r:embed="rId5">
            <a:alphaModFix/>
          </a:blip>
          <a:stretch>
            <a:fillRect/>
          </a:stretch>
        </p:blipFill>
        <p:spPr>
          <a:xfrm>
            <a:off x="2871354" y="3113451"/>
            <a:ext cx="6120245" cy="2741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marL="0" lvl="0" indent="0" rtl="0">
              <a:lnSpc>
                <a:spcPct val="115000"/>
              </a:lnSpc>
              <a:spcBef>
                <a:spcPts val="0"/>
              </a:spcBef>
              <a:buNone/>
            </a:pPr>
            <a:r>
              <a:rPr lang="en-US"/>
              <a:t>Modelo para casos especiales</a:t>
            </a:r>
          </a:p>
          <a:p>
            <a:pPr lvl="0" rtl="0">
              <a:spcBef>
                <a:spcPts val="0"/>
              </a:spcBef>
              <a:buNone/>
            </a:pPr>
            <a:endParaRPr/>
          </a:p>
        </p:txBody>
      </p:sp>
      <p:sp>
        <p:nvSpPr>
          <p:cNvPr id="145" name="Shape 145"/>
          <p:cNvSpPr txBox="1">
            <a:spLocks noGrp="1"/>
          </p:cNvSpPr>
          <p:nvPr>
            <p:ph type="body" idx="1"/>
          </p:nvPr>
        </p:nvSpPr>
        <p:spPr>
          <a:xfrm>
            <a:off x="311700" y="2031350"/>
            <a:ext cx="8520600" cy="4136400"/>
          </a:xfrm>
          <a:prstGeom prst="rect">
            <a:avLst/>
          </a:prstGeom>
        </p:spPr>
        <p:txBody>
          <a:bodyPr lIns="91425" tIns="91425" rIns="91425" bIns="91425" anchor="t" anchorCtr="0">
            <a:noAutofit/>
          </a:bodyPr>
          <a:lstStyle/>
          <a:p>
            <a:pPr marL="514350" lvl="0" indent="-285750" algn="just" rtl="0">
              <a:spcBef>
                <a:spcPts val="0"/>
              </a:spcBef>
              <a:spcAft>
                <a:spcPts val="0"/>
              </a:spcAft>
              <a:buFont typeface="Arial" panose="020B0604020202020204" pitchFamily="34" charset="0"/>
              <a:buChar char="•"/>
            </a:pPr>
            <a:r>
              <a:rPr lang="en-US" dirty="0" err="1"/>
              <a:t>Convenios</a:t>
            </a:r>
            <a:r>
              <a:rPr lang="en-US" dirty="0"/>
              <a:t> con </a:t>
            </a:r>
            <a:r>
              <a:rPr lang="en-US" dirty="0" err="1"/>
              <a:t>empresas</a:t>
            </a:r>
            <a:r>
              <a:rPr lang="en-US" dirty="0"/>
              <a:t> del </a:t>
            </a:r>
            <a:r>
              <a:rPr lang="en-US" dirty="0" err="1"/>
              <a:t>municipio</a:t>
            </a:r>
            <a:r>
              <a:rPr lang="en-US" dirty="0"/>
              <a:t>: </a:t>
            </a:r>
          </a:p>
          <a:p>
            <a:pPr marL="228600" lvl="0" algn="just" rtl="0">
              <a:spcBef>
                <a:spcPts val="0"/>
              </a:spcBef>
              <a:spcAft>
                <a:spcPts val="0"/>
              </a:spcAft>
            </a:pPr>
            <a:r>
              <a:rPr lang="en-US" dirty="0"/>
              <a:t>se define el valor del </a:t>
            </a:r>
            <a:r>
              <a:rPr lang="en-US" dirty="0" err="1"/>
              <a:t>servicio</a:t>
            </a:r>
            <a:r>
              <a:rPr lang="en-US" dirty="0"/>
              <a:t> </a:t>
            </a:r>
            <a:r>
              <a:rPr lang="en-US" dirty="0" err="1"/>
              <a:t>prestado</a:t>
            </a:r>
            <a:r>
              <a:rPr lang="en-US" dirty="0"/>
              <a:t> de </a:t>
            </a:r>
            <a:r>
              <a:rPr lang="en-US" dirty="0" err="1"/>
              <a:t>acuerdo</a:t>
            </a:r>
            <a:r>
              <a:rPr lang="en-US" dirty="0"/>
              <a:t> a la </a:t>
            </a:r>
            <a:r>
              <a:rPr lang="en-US" dirty="0" err="1"/>
              <a:t>cantidad</a:t>
            </a:r>
            <a:r>
              <a:rPr lang="en-US" dirty="0"/>
              <a:t> de </a:t>
            </a:r>
            <a:r>
              <a:rPr lang="en-US" dirty="0" err="1"/>
              <a:t>funcionarios</a:t>
            </a:r>
            <a:r>
              <a:rPr lang="en-US" dirty="0"/>
              <a:t> </a:t>
            </a:r>
            <a:r>
              <a:rPr lang="en-US" dirty="0" err="1"/>
              <a:t>inscritos</a:t>
            </a:r>
            <a:r>
              <a:rPr lang="en-US" dirty="0"/>
              <a:t> y la </a:t>
            </a:r>
            <a:r>
              <a:rPr lang="en-US" dirty="0" err="1"/>
              <a:t>duración</a:t>
            </a:r>
            <a:r>
              <a:rPr lang="en-US" dirty="0"/>
              <a:t> del </a:t>
            </a:r>
            <a:r>
              <a:rPr lang="en-US" dirty="0" err="1"/>
              <a:t>convenio</a:t>
            </a:r>
            <a:r>
              <a:rPr lang="en-US" dirty="0"/>
              <a:t>, el </a:t>
            </a:r>
            <a:r>
              <a:rPr lang="en-US" dirty="0" err="1"/>
              <a:t>cual</a:t>
            </a:r>
            <a:r>
              <a:rPr lang="en-US" dirty="0"/>
              <a:t> </a:t>
            </a:r>
            <a:r>
              <a:rPr lang="en-US" dirty="0" err="1"/>
              <a:t>debe</a:t>
            </a:r>
            <a:r>
              <a:rPr lang="en-US" dirty="0"/>
              <a:t> </a:t>
            </a:r>
            <a:r>
              <a:rPr lang="en-US" dirty="0" err="1"/>
              <a:t>ser</a:t>
            </a:r>
            <a:r>
              <a:rPr lang="en-US" dirty="0"/>
              <a:t> </a:t>
            </a:r>
            <a:r>
              <a:rPr lang="en-US" dirty="0" err="1"/>
              <a:t>pagado</a:t>
            </a:r>
            <a:r>
              <a:rPr lang="en-US" dirty="0"/>
              <a:t> </a:t>
            </a:r>
            <a:r>
              <a:rPr lang="en-US" dirty="0" err="1"/>
              <a:t>en</a:t>
            </a:r>
            <a:r>
              <a:rPr lang="en-US" dirty="0"/>
              <a:t> </a:t>
            </a:r>
            <a:r>
              <a:rPr lang="en-US" dirty="0" err="1"/>
              <a:t>su</a:t>
            </a:r>
            <a:r>
              <a:rPr lang="en-US" dirty="0"/>
              <a:t> </a:t>
            </a:r>
            <a:r>
              <a:rPr lang="en-US" dirty="0" err="1"/>
              <a:t>totalidad</a:t>
            </a:r>
            <a:r>
              <a:rPr lang="en-US" dirty="0"/>
              <a:t> antes de </a:t>
            </a:r>
            <a:r>
              <a:rPr lang="en-US" dirty="0" err="1"/>
              <a:t>su</a:t>
            </a:r>
            <a:r>
              <a:rPr lang="en-US" dirty="0"/>
              <a:t> </a:t>
            </a:r>
            <a:r>
              <a:rPr lang="en-US" dirty="0" err="1"/>
              <a:t>inicio</a:t>
            </a:r>
            <a:r>
              <a:rPr lang="en-US" dirty="0"/>
              <a:t>,</a:t>
            </a:r>
          </a:p>
          <a:p>
            <a:pPr marL="514350" lvl="0" indent="-285750" algn="just" rtl="0">
              <a:spcBef>
                <a:spcPts val="0"/>
              </a:spcBef>
              <a:spcAft>
                <a:spcPts val="0"/>
              </a:spcAft>
              <a:buFont typeface="Arial" panose="020B0604020202020204" pitchFamily="34" charset="0"/>
              <a:buChar char="•"/>
            </a:pPr>
            <a:r>
              <a:rPr lang="en-US" dirty="0" err="1"/>
              <a:t>Convenios</a:t>
            </a:r>
            <a:r>
              <a:rPr lang="en-US" dirty="0"/>
              <a:t> con </a:t>
            </a:r>
            <a:r>
              <a:rPr lang="en-US" dirty="0" err="1"/>
              <a:t>clubes</a:t>
            </a:r>
            <a:r>
              <a:rPr lang="en-US" dirty="0"/>
              <a:t> </a:t>
            </a:r>
            <a:r>
              <a:rPr lang="en-US" dirty="0" err="1"/>
              <a:t>deportivos</a:t>
            </a:r>
            <a:r>
              <a:rPr lang="en-US" dirty="0"/>
              <a:t> de </a:t>
            </a:r>
            <a:r>
              <a:rPr lang="en-US" dirty="0" err="1"/>
              <a:t>colegios</a:t>
            </a:r>
            <a:r>
              <a:rPr lang="en-US" dirty="0"/>
              <a:t>: </a:t>
            </a:r>
          </a:p>
          <a:p>
            <a:pPr marL="228600" lvl="0" algn="just" rtl="0">
              <a:spcBef>
                <a:spcPts val="0"/>
              </a:spcBef>
              <a:spcAft>
                <a:spcPts val="0"/>
              </a:spcAft>
            </a:pPr>
            <a:r>
              <a:rPr lang="en-US" dirty="0"/>
              <a:t>se </a:t>
            </a:r>
            <a:r>
              <a:rPr lang="en-US" dirty="0" err="1"/>
              <a:t>ofrece</a:t>
            </a:r>
            <a:r>
              <a:rPr lang="en-US" dirty="0"/>
              <a:t> </a:t>
            </a:r>
            <a:r>
              <a:rPr lang="en-US" dirty="0" err="1"/>
              <a:t>una</a:t>
            </a:r>
            <a:r>
              <a:rPr lang="en-US" dirty="0"/>
              <a:t> </a:t>
            </a:r>
            <a:r>
              <a:rPr lang="en-US" dirty="0" err="1"/>
              <a:t>modalidad</a:t>
            </a:r>
            <a:r>
              <a:rPr lang="en-US" dirty="0"/>
              <a:t> de </a:t>
            </a:r>
            <a:r>
              <a:rPr lang="en-US" dirty="0" err="1"/>
              <a:t>pago</a:t>
            </a:r>
            <a:r>
              <a:rPr lang="en-US" dirty="0"/>
              <a:t> similar al del </a:t>
            </a:r>
            <a:r>
              <a:rPr lang="en-US" dirty="0" err="1"/>
              <a:t>usuario</a:t>
            </a:r>
            <a:r>
              <a:rPr lang="en-US" dirty="0"/>
              <a:t> </a:t>
            </a:r>
            <a:r>
              <a:rPr lang="en-US" dirty="0" err="1"/>
              <a:t>corriente</a:t>
            </a:r>
            <a:r>
              <a:rPr lang="en-US" dirty="0"/>
              <a:t> </a:t>
            </a:r>
            <a:r>
              <a:rPr lang="en-US" dirty="0" err="1"/>
              <a:t>pero</a:t>
            </a:r>
            <a:r>
              <a:rPr lang="en-US" dirty="0"/>
              <a:t> </a:t>
            </a:r>
            <a:r>
              <a:rPr lang="en-US" dirty="0" err="1"/>
              <a:t>más</a:t>
            </a:r>
            <a:r>
              <a:rPr lang="en-US" dirty="0"/>
              <a:t> </a:t>
            </a:r>
            <a:r>
              <a:rPr lang="en-US" dirty="0" err="1"/>
              <a:t>económico</a:t>
            </a:r>
            <a:r>
              <a:rPr lang="en-US" dirty="0"/>
              <a:t>.</a:t>
            </a:r>
          </a:p>
          <a:p>
            <a:pPr marL="514350" lvl="0" indent="-285750" algn="just" rtl="0">
              <a:spcBef>
                <a:spcPts val="0"/>
              </a:spcBef>
              <a:spcAft>
                <a:spcPts val="0"/>
              </a:spcAft>
              <a:buFont typeface="Arial" panose="020B0604020202020204" pitchFamily="34" charset="0"/>
              <a:buChar char="•"/>
            </a:pPr>
            <a:r>
              <a:rPr lang="en-US" dirty="0" err="1"/>
              <a:t>Sesiones</a:t>
            </a:r>
            <a:r>
              <a:rPr lang="en-US" dirty="0"/>
              <a:t> de spinning:</a:t>
            </a:r>
          </a:p>
          <a:p>
            <a:pPr marL="228600" lvl="0" algn="just" rtl="0">
              <a:spcBef>
                <a:spcPts val="0"/>
              </a:spcBef>
              <a:spcAft>
                <a:spcPts val="0"/>
              </a:spcAft>
            </a:pPr>
            <a:r>
              <a:rPr lang="en-US" dirty="0"/>
              <a:t> se </a:t>
            </a:r>
            <a:r>
              <a:rPr lang="en-US" dirty="0" err="1"/>
              <a:t>manejan</a:t>
            </a:r>
            <a:r>
              <a:rPr lang="en-US" dirty="0"/>
              <a:t> </a:t>
            </a:r>
            <a:r>
              <a:rPr lang="en-US" dirty="0" err="1"/>
              <a:t>tarifas</a:t>
            </a:r>
            <a:r>
              <a:rPr lang="en-US" dirty="0"/>
              <a:t> de </a:t>
            </a:r>
            <a:r>
              <a:rPr lang="en-US" dirty="0" err="1"/>
              <a:t>acuerdo</a:t>
            </a:r>
            <a:r>
              <a:rPr lang="en-US" dirty="0"/>
              <a:t> al </a:t>
            </a:r>
            <a:r>
              <a:rPr lang="en-US" dirty="0" err="1"/>
              <a:t>número</a:t>
            </a:r>
            <a:r>
              <a:rPr lang="en-US" dirty="0"/>
              <a:t> de </a:t>
            </a:r>
            <a:r>
              <a:rPr lang="en-US" dirty="0" err="1"/>
              <a:t>sesiones</a:t>
            </a:r>
            <a:r>
              <a:rPr lang="en-US" dirty="0"/>
              <a:t> a las que se </a:t>
            </a:r>
            <a:r>
              <a:rPr lang="en-US" dirty="0" err="1"/>
              <a:t>desee</a:t>
            </a:r>
            <a:r>
              <a:rPr lang="en-US" dirty="0"/>
              <a:t> </a:t>
            </a:r>
            <a:r>
              <a:rPr lang="en-US" dirty="0" err="1"/>
              <a:t>asistir</a:t>
            </a:r>
            <a:r>
              <a:rPr lang="en-US" dirty="0"/>
              <a:t>.</a:t>
            </a:r>
          </a:p>
          <a:p>
            <a:pPr marL="514350" lvl="0" indent="-285750" algn="just" rtl="0">
              <a:spcBef>
                <a:spcPts val="0"/>
              </a:spcBef>
              <a:spcAft>
                <a:spcPts val="0"/>
              </a:spcAft>
              <a:buFont typeface="Arial" panose="020B0604020202020204" pitchFamily="34" charset="0"/>
              <a:buChar char="•"/>
            </a:pPr>
            <a:r>
              <a:rPr lang="en-US" dirty="0" err="1"/>
              <a:t>Entrenamiento</a:t>
            </a:r>
            <a:r>
              <a:rPr lang="en-US" dirty="0"/>
              <a:t> </a:t>
            </a:r>
            <a:r>
              <a:rPr lang="en-US" dirty="0" err="1"/>
              <a:t>personalizado</a:t>
            </a:r>
            <a:r>
              <a:rPr lang="en-US" dirty="0"/>
              <a:t>: </a:t>
            </a:r>
          </a:p>
          <a:p>
            <a:pPr marL="228600" lvl="0" rtl="0">
              <a:spcBef>
                <a:spcPts val="0"/>
              </a:spcBef>
              <a:spcAft>
                <a:spcPts val="0"/>
              </a:spcAft>
            </a:pPr>
            <a:r>
              <a:rPr lang="en-US" dirty="0"/>
              <a:t>se </a:t>
            </a:r>
            <a:r>
              <a:rPr lang="es-CO" dirty="0"/>
              <a:t>maneja</a:t>
            </a:r>
            <a:r>
              <a:rPr lang="en-US" dirty="0"/>
              <a:t> </a:t>
            </a:r>
            <a:r>
              <a:rPr lang="en-US" dirty="0" err="1"/>
              <a:t>una</a:t>
            </a:r>
            <a:r>
              <a:rPr lang="en-US" dirty="0"/>
              <a:t> </a:t>
            </a:r>
            <a:r>
              <a:rPr lang="en-US" dirty="0" err="1"/>
              <a:t>tarifa</a:t>
            </a:r>
            <a:r>
              <a:rPr lang="en-US" dirty="0"/>
              <a:t> </a:t>
            </a:r>
            <a:r>
              <a:rPr lang="en-US" dirty="0" err="1"/>
              <a:t>única</a:t>
            </a:r>
            <a:r>
              <a:rPr lang="en-US" dirty="0"/>
              <a:t> </a:t>
            </a:r>
            <a:r>
              <a:rPr lang="en-US" dirty="0" err="1"/>
              <a:t>mensual</a:t>
            </a:r>
            <a:r>
              <a:rPr lang="en-US" dirty="0"/>
              <a:t> </a:t>
            </a:r>
            <a:r>
              <a:rPr lang="en-US" dirty="0" err="1"/>
              <a:t>independiente</a:t>
            </a:r>
            <a:r>
              <a:rPr lang="en-US" dirty="0"/>
              <a:t> de la </a:t>
            </a:r>
            <a:r>
              <a:rPr lang="en-US" dirty="0" err="1"/>
              <a:t>intensidad</a:t>
            </a:r>
            <a:r>
              <a:rPr lang="en-US" dirty="0"/>
              <a:t> y </a:t>
            </a:r>
            <a:r>
              <a:rPr lang="en-US" dirty="0" err="1"/>
              <a:t>tipo</a:t>
            </a:r>
            <a:r>
              <a:rPr lang="en-US" dirty="0"/>
              <a:t> de </a:t>
            </a:r>
            <a:r>
              <a:rPr lang="en-US" dirty="0" err="1"/>
              <a:t>trabajo</a:t>
            </a:r>
            <a:r>
              <a:rPr lang="en-US" dirty="0"/>
              <a:t>(s) a </a:t>
            </a:r>
            <a:r>
              <a:rPr lang="en-US" dirty="0" err="1"/>
              <a:t>realizar</a:t>
            </a:r>
            <a:r>
              <a:rPr lang="en-US" dirty="0"/>
              <a:t>, con un </a:t>
            </a:r>
            <a:r>
              <a:rPr lang="en-US" dirty="0" err="1"/>
              <a:t>precio</a:t>
            </a:r>
            <a:r>
              <a:rPr lang="en-US" dirty="0"/>
              <a:t> base de 450 mil </a:t>
            </a:r>
            <a:r>
              <a:rPr lang="en-US" dirty="0" err="1"/>
              <a:t>pero</a:t>
            </a:r>
            <a:r>
              <a:rPr lang="en-US" dirty="0"/>
              <a:t> que se </a:t>
            </a:r>
            <a:r>
              <a:rPr lang="en-US" dirty="0" err="1"/>
              <a:t>puede</a:t>
            </a:r>
            <a:r>
              <a:rPr lang="en-US" dirty="0"/>
              <a:t> </a:t>
            </a:r>
            <a:r>
              <a:rPr lang="en-US" dirty="0" err="1"/>
              <a:t>acordar</a:t>
            </a:r>
            <a:r>
              <a:rPr lang="en-US" dirty="0"/>
              <a:t> y </a:t>
            </a:r>
            <a:r>
              <a:rPr lang="en-US" dirty="0" err="1"/>
              <a:t>modificar</a:t>
            </a:r>
            <a:r>
              <a:rPr lang="en-US" dirty="0"/>
              <a:t> con el </a:t>
            </a:r>
            <a:r>
              <a:rPr lang="en-US" dirty="0" err="1"/>
              <a:t>cliente</a:t>
            </a:r>
            <a:r>
              <a:rPr lang="en-US" dirty="0"/>
              <a:t>.</a:t>
            </a:r>
            <a:br>
              <a:rPr lang="en-US" dirty="0"/>
            </a:br>
            <a:endParaRPr lang="en-US" dirty="0"/>
          </a:p>
          <a:p>
            <a:pPr lvl="0" rtl="0">
              <a:spcBef>
                <a:spcPts val="0"/>
              </a:spcBef>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marL="0" lvl="0" indent="0" rtl="0">
              <a:lnSpc>
                <a:spcPct val="115000"/>
              </a:lnSpc>
              <a:spcBef>
                <a:spcPts val="0"/>
              </a:spcBef>
              <a:buNone/>
            </a:pPr>
            <a:r>
              <a:rPr lang="en-US"/>
              <a:t>Paquete lógico de servicios</a:t>
            </a:r>
          </a:p>
          <a:p>
            <a:pPr lvl="0" rtl="0">
              <a:spcBef>
                <a:spcPts val="0"/>
              </a:spcBef>
              <a:buNone/>
            </a:pPr>
            <a:endParaRPr/>
          </a:p>
        </p:txBody>
      </p:sp>
      <p:sp>
        <p:nvSpPr>
          <p:cNvPr id="151" name="Shape 151"/>
          <p:cNvSpPr txBox="1">
            <a:spLocks noGrp="1"/>
          </p:cNvSpPr>
          <p:nvPr>
            <p:ph type="body" idx="1"/>
          </p:nvPr>
        </p:nvSpPr>
        <p:spPr>
          <a:xfrm>
            <a:off x="311700" y="2031350"/>
            <a:ext cx="8520600" cy="4136400"/>
          </a:xfrm>
          <a:prstGeom prst="rect">
            <a:avLst/>
          </a:prstGeom>
        </p:spPr>
        <p:txBody>
          <a:bodyPr lIns="91425" tIns="91425" rIns="91425" bIns="91425" anchor="t" anchorCtr="0">
            <a:noAutofit/>
          </a:bodyPr>
          <a:lstStyle/>
          <a:p>
            <a:pPr lvl="0" algn="just" rtl="0">
              <a:spcBef>
                <a:spcPts val="0"/>
              </a:spcBef>
              <a:spcAft>
                <a:spcPts val="0"/>
              </a:spcAft>
              <a:buNone/>
            </a:pPr>
            <a:r>
              <a:rPr lang="en-US"/>
              <a:t>En este paquete se describen cada uno de los servicios que ofrece la empresa</a:t>
            </a:r>
            <a:br>
              <a:rPr lang="en-US"/>
            </a:br>
            <a:endParaRPr lang="en-US"/>
          </a:p>
          <a:p>
            <a:pPr lvl="0" rtl="0">
              <a:spcBef>
                <a:spcPts val="0"/>
              </a:spcBef>
              <a:buNone/>
            </a:pPr>
            <a:endParaRPr/>
          </a:p>
        </p:txBody>
      </p:sp>
      <p:pic>
        <p:nvPicPr>
          <p:cNvPr id="152" name="Shape 152"/>
          <p:cNvPicPr preferRelativeResize="0"/>
          <p:nvPr/>
        </p:nvPicPr>
        <p:blipFill>
          <a:blip r:embed="rId4">
            <a:alphaModFix/>
          </a:blip>
          <a:stretch>
            <a:fillRect/>
          </a:stretch>
        </p:blipFill>
        <p:spPr>
          <a:xfrm>
            <a:off x="1430005" y="2495305"/>
            <a:ext cx="5844100" cy="3972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marL="0" lvl="0" indent="0" rtl="0">
              <a:lnSpc>
                <a:spcPct val="115000"/>
              </a:lnSpc>
              <a:spcBef>
                <a:spcPts val="0"/>
              </a:spcBef>
              <a:buNone/>
            </a:pPr>
            <a:r>
              <a:rPr lang="en-US"/>
              <a:t>Módulo de servicios personalizados</a:t>
            </a:r>
          </a:p>
          <a:p>
            <a:pPr lvl="0" rtl="0">
              <a:spcBef>
                <a:spcPts val="0"/>
              </a:spcBef>
              <a:buNone/>
            </a:pPr>
            <a:endParaRPr/>
          </a:p>
        </p:txBody>
      </p:sp>
      <p:sp>
        <p:nvSpPr>
          <p:cNvPr id="158" name="Shape 158"/>
          <p:cNvSpPr txBox="1">
            <a:spLocks noGrp="1"/>
          </p:cNvSpPr>
          <p:nvPr>
            <p:ph type="body" idx="1"/>
          </p:nvPr>
        </p:nvSpPr>
        <p:spPr>
          <a:xfrm>
            <a:off x="311700" y="2031350"/>
            <a:ext cx="8520600" cy="4136400"/>
          </a:xfrm>
          <a:prstGeom prst="rect">
            <a:avLst/>
          </a:prstGeom>
        </p:spPr>
        <p:txBody>
          <a:bodyPr lIns="91425" tIns="91425" rIns="91425" bIns="91425" anchor="t" anchorCtr="0">
            <a:noAutofit/>
          </a:bodyPr>
          <a:lstStyle/>
          <a:p>
            <a:pPr lvl="0" algn="just" rtl="0">
              <a:spcBef>
                <a:spcPts val="0"/>
              </a:spcBef>
              <a:spcAft>
                <a:spcPts val="0"/>
              </a:spcAft>
              <a:buNone/>
            </a:pPr>
            <a:endParaRPr/>
          </a:p>
          <a:p>
            <a:pPr lvl="0" rtl="0">
              <a:spcBef>
                <a:spcPts val="0"/>
              </a:spcBef>
              <a:buNone/>
            </a:pPr>
            <a:r>
              <a:rPr lang="en-US"/>
              <a:t>En este módulo se describen los servicios que tienen los clientes que desarrollan actividades deportivas con la asesoría de un único entrenador a lo largo de todo su proceso deportivo.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marL="0" lvl="0" indent="0" rtl="0">
              <a:lnSpc>
                <a:spcPct val="115000"/>
              </a:lnSpc>
              <a:spcBef>
                <a:spcPts val="0"/>
              </a:spcBef>
              <a:buNone/>
            </a:pPr>
            <a:r>
              <a:rPr lang="en-US"/>
              <a:t>Categoría de Entrenamiento Personalizado</a:t>
            </a:r>
          </a:p>
          <a:p>
            <a:pPr lvl="0" rtl="0">
              <a:spcBef>
                <a:spcPts val="0"/>
              </a:spcBef>
              <a:buNone/>
            </a:pPr>
            <a:endParaRPr/>
          </a:p>
        </p:txBody>
      </p:sp>
      <p:sp>
        <p:nvSpPr>
          <p:cNvPr id="164" name="Shape 164"/>
          <p:cNvSpPr txBox="1">
            <a:spLocks noGrp="1"/>
          </p:cNvSpPr>
          <p:nvPr>
            <p:ph type="body" idx="1"/>
          </p:nvPr>
        </p:nvSpPr>
        <p:spPr>
          <a:xfrm>
            <a:off x="311700" y="2031350"/>
            <a:ext cx="8520600" cy="4136400"/>
          </a:xfrm>
          <a:prstGeom prst="rect">
            <a:avLst/>
          </a:prstGeom>
        </p:spPr>
        <p:txBody>
          <a:bodyPr lIns="91425" tIns="91425" rIns="91425" bIns="91425" anchor="t" anchorCtr="0">
            <a:noAutofit/>
          </a:bodyPr>
          <a:lstStyle/>
          <a:p>
            <a:r>
              <a:rPr lang="es-CO" dirty="0"/>
              <a:t>El entrenamiento personalizado corresponde a una serie de prácticas, técnicas, metodologías y herramientas que utiliza un entrenador personal calificado para definir un marco de trabajo con un alumno de acuerdo a las necesidades y aspiraciones que tenga, con tiempos e intensidad definidas a mutuo acuerdo entre las partes. </a:t>
            </a:r>
          </a:p>
          <a:p>
            <a:r>
              <a:rPr lang="es-CO" dirty="0"/>
              <a:t>Para ello se necesita conocer de manera precisa los hábitos que tiene el alumno en lo que responde a su actividad física y sus hábitos alimenticios que permiten conocer cómo trabaja su cuerpo y qué tanto se forzar al ejercicio intenso estos datos se obtienen mediante una valoración física personalizada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pic>
        <p:nvPicPr>
          <p:cNvPr id="7" name="Imagen 6"/>
          <p:cNvPicPr>
            <a:picLocks noChangeAspect="1"/>
          </p:cNvPicPr>
          <p:nvPr/>
        </p:nvPicPr>
        <p:blipFill>
          <a:blip r:embed="rId4"/>
          <a:stretch>
            <a:fillRect/>
          </a:stretch>
        </p:blipFill>
        <p:spPr>
          <a:xfrm>
            <a:off x="0" y="1067734"/>
            <a:ext cx="9144000" cy="5790266"/>
          </a:xfrm>
          <a:prstGeom prst="rect">
            <a:avLst/>
          </a:prstGeom>
        </p:spPr>
      </p:pic>
    </p:spTree>
    <p:extLst>
      <p:ext uri="{BB962C8B-B14F-4D97-AF65-F5344CB8AC3E}">
        <p14:creationId xmlns:p14="http://schemas.microsoft.com/office/powerpoint/2010/main" val="3037770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4" name="Shape 164"/>
          <p:cNvSpPr txBox="1">
            <a:spLocks noGrp="1"/>
          </p:cNvSpPr>
          <p:nvPr>
            <p:ph type="body" idx="1"/>
          </p:nvPr>
        </p:nvSpPr>
        <p:spPr>
          <a:xfrm>
            <a:off x="269497" y="1074747"/>
            <a:ext cx="8520600" cy="1105745"/>
          </a:xfrm>
          <a:prstGeom prst="rect">
            <a:avLst/>
          </a:prstGeom>
        </p:spPr>
        <p:txBody>
          <a:bodyPr lIns="91425" tIns="91425" rIns="91425" bIns="91425" anchor="t" anchorCtr="0">
            <a:noAutofit/>
          </a:bodyPr>
          <a:lstStyle/>
          <a:p>
            <a:r>
              <a:rPr lang="es-CO" dirty="0"/>
              <a:t>De este proceso compuesto de mediciones, test y cálculos resulta un compendio de diferentes documentos. Además, se le realiza al alumno un seguimiento periódico exhaustivo que permite conocer su progreso en los diferentes aspectos que determina el entrenador personal.</a:t>
            </a:r>
          </a:p>
          <a:p>
            <a:endParaRPr dirty="0"/>
          </a:p>
        </p:txBody>
      </p:sp>
      <p:pic>
        <p:nvPicPr>
          <p:cNvPr id="3" name="Imagen 2"/>
          <p:cNvPicPr>
            <a:picLocks noChangeAspect="1"/>
          </p:cNvPicPr>
          <p:nvPr/>
        </p:nvPicPr>
        <p:blipFill>
          <a:blip r:embed="rId4"/>
          <a:stretch>
            <a:fillRect/>
          </a:stretch>
        </p:blipFill>
        <p:spPr>
          <a:xfrm>
            <a:off x="269497" y="2504048"/>
            <a:ext cx="3534814" cy="4353951"/>
          </a:xfrm>
          <a:prstGeom prst="rect">
            <a:avLst/>
          </a:prstGeom>
        </p:spPr>
      </p:pic>
      <p:pic>
        <p:nvPicPr>
          <p:cNvPr id="7" name="Imagen 6"/>
          <p:cNvPicPr>
            <a:picLocks noChangeAspect="1"/>
          </p:cNvPicPr>
          <p:nvPr/>
        </p:nvPicPr>
        <p:blipFill>
          <a:blip r:embed="rId5"/>
          <a:stretch>
            <a:fillRect/>
          </a:stretch>
        </p:blipFill>
        <p:spPr>
          <a:xfrm>
            <a:off x="4915999" y="2504048"/>
            <a:ext cx="4056978" cy="4353952"/>
          </a:xfrm>
          <a:prstGeom prst="rect">
            <a:avLst/>
          </a:prstGeom>
        </p:spPr>
      </p:pic>
    </p:spTree>
    <p:extLst>
      <p:ext uri="{BB962C8B-B14F-4D97-AF65-F5344CB8AC3E}">
        <p14:creationId xmlns:p14="http://schemas.microsoft.com/office/powerpoint/2010/main" val="4202402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pic>
        <p:nvPicPr>
          <p:cNvPr id="6" name="Imagen 5"/>
          <p:cNvPicPr>
            <a:picLocks noChangeAspect="1"/>
          </p:cNvPicPr>
          <p:nvPr/>
        </p:nvPicPr>
        <p:blipFill>
          <a:blip r:embed="rId4"/>
          <a:stretch>
            <a:fillRect/>
          </a:stretch>
        </p:blipFill>
        <p:spPr>
          <a:xfrm>
            <a:off x="290365" y="1561512"/>
            <a:ext cx="4000501" cy="4923693"/>
          </a:xfrm>
          <a:prstGeom prst="rect">
            <a:avLst/>
          </a:prstGeom>
        </p:spPr>
      </p:pic>
      <p:pic>
        <p:nvPicPr>
          <p:cNvPr id="9" name="Imagen 8"/>
          <p:cNvPicPr>
            <a:picLocks noChangeAspect="1"/>
          </p:cNvPicPr>
          <p:nvPr/>
        </p:nvPicPr>
        <p:blipFill>
          <a:blip r:embed="rId5"/>
          <a:stretch>
            <a:fillRect/>
          </a:stretch>
        </p:blipFill>
        <p:spPr>
          <a:xfrm>
            <a:off x="4890751" y="1561511"/>
            <a:ext cx="4000031" cy="4923693"/>
          </a:xfrm>
          <a:prstGeom prst="rect">
            <a:avLst/>
          </a:prstGeom>
        </p:spPr>
      </p:pic>
    </p:spTree>
    <p:extLst>
      <p:ext uri="{BB962C8B-B14F-4D97-AF65-F5344CB8AC3E}">
        <p14:creationId xmlns:p14="http://schemas.microsoft.com/office/powerpoint/2010/main" val="204346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1374841"/>
            <a:ext cx="8520600" cy="763500"/>
          </a:xfrm>
          <a:prstGeom prst="rect">
            <a:avLst/>
          </a:prstGeom>
        </p:spPr>
        <p:txBody>
          <a:bodyPr lIns="91425" tIns="91425" rIns="91425" bIns="91425" anchor="t" anchorCtr="0">
            <a:noAutofit/>
          </a:bodyPr>
          <a:lstStyle/>
          <a:p>
            <a:r>
              <a:rPr lang="es-CO" dirty="0"/>
              <a:t>DESCRIPCIÓN DEL SISTEMA</a:t>
            </a:r>
            <a:br>
              <a:rPr lang="es-CO" dirty="0"/>
            </a:br>
            <a:endParaRPr dirty="0"/>
          </a:p>
        </p:txBody>
      </p:sp>
      <p:sp>
        <p:nvSpPr>
          <p:cNvPr id="66" name="Shape 66"/>
          <p:cNvSpPr txBox="1">
            <a:spLocks noGrp="1"/>
          </p:cNvSpPr>
          <p:nvPr>
            <p:ph type="body" idx="1"/>
          </p:nvPr>
        </p:nvSpPr>
        <p:spPr>
          <a:xfrm>
            <a:off x="311700" y="2318670"/>
            <a:ext cx="8520600" cy="1707300"/>
          </a:xfrm>
          <a:prstGeom prst="rect">
            <a:avLst/>
          </a:prstGeom>
        </p:spPr>
        <p:txBody>
          <a:bodyPr lIns="91425" tIns="91425" rIns="91425" bIns="91425" anchor="t" anchorCtr="0">
            <a:noAutofit/>
          </a:bodyPr>
          <a:lstStyle/>
          <a:p>
            <a:r>
              <a:rPr lang="es-CO" dirty="0"/>
              <a:t>A continuación, se realiza una descripción del sistema a tratar, esto implica su caracterización por paquetes lógicos bien definidos que permiten apreciar de manera clara el funcionamiento de la empresa en cada una de sus áreas.</a:t>
            </a:r>
          </a:p>
          <a:p>
            <a:pPr lvl="0">
              <a:spcBef>
                <a:spcPts val="0"/>
              </a:spcBef>
              <a:buNone/>
            </a:pPr>
            <a:endParaRPr dirty="0"/>
          </a:p>
        </p:txBody>
      </p:sp>
    </p:spTree>
    <p:extLst>
      <p:ext uri="{BB962C8B-B14F-4D97-AF65-F5344CB8AC3E}">
        <p14:creationId xmlns:p14="http://schemas.microsoft.com/office/powerpoint/2010/main" val="122873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pic>
        <p:nvPicPr>
          <p:cNvPr id="3" name="Imagen 2"/>
          <p:cNvPicPr>
            <a:picLocks noChangeAspect="1"/>
          </p:cNvPicPr>
          <p:nvPr/>
        </p:nvPicPr>
        <p:blipFill>
          <a:blip r:embed="rId4"/>
          <a:stretch>
            <a:fillRect/>
          </a:stretch>
        </p:blipFill>
        <p:spPr>
          <a:xfrm>
            <a:off x="605747" y="1333086"/>
            <a:ext cx="4222460" cy="5113606"/>
          </a:xfrm>
          <a:prstGeom prst="rect">
            <a:avLst/>
          </a:prstGeom>
        </p:spPr>
      </p:pic>
      <p:pic>
        <p:nvPicPr>
          <p:cNvPr id="5" name="Imagen 4"/>
          <p:cNvPicPr>
            <a:picLocks noChangeAspect="1"/>
          </p:cNvPicPr>
          <p:nvPr/>
        </p:nvPicPr>
        <p:blipFill>
          <a:blip r:embed="rId5"/>
          <a:stretch>
            <a:fillRect/>
          </a:stretch>
        </p:blipFill>
        <p:spPr>
          <a:xfrm>
            <a:off x="5040057" y="1333086"/>
            <a:ext cx="4060049" cy="5113606"/>
          </a:xfrm>
          <a:prstGeom prst="rect">
            <a:avLst/>
          </a:prstGeom>
        </p:spPr>
      </p:pic>
    </p:spTree>
    <p:extLst>
      <p:ext uri="{BB962C8B-B14F-4D97-AF65-F5344CB8AC3E}">
        <p14:creationId xmlns:p14="http://schemas.microsoft.com/office/powerpoint/2010/main" val="2500324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lvl="0">
              <a:lnSpc>
                <a:spcPct val="115000"/>
              </a:lnSpc>
            </a:pPr>
            <a:r>
              <a:rPr lang="es-CO" dirty="0"/>
              <a:t>Categoría de Acondicionamiento físico general</a:t>
            </a:r>
            <a:endParaRPr dirty="0"/>
          </a:p>
        </p:txBody>
      </p:sp>
      <p:sp>
        <p:nvSpPr>
          <p:cNvPr id="164" name="Shape 164"/>
          <p:cNvSpPr txBox="1">
            <a:spLocks noGrp="1"/>
          </p:cNvSpPr>
          <p:nvPr>
            <p:ph type="body" idx="1"/>
          </p:nvPr>
        </p:nvSpPr>
        <p:spPr>
          <a:xfrm>
            <a:off x="311700" y="2031350"/>
            <a:ext cx="8520600" cy="2203025"/>
          </a:xfrm>
          <a:prstGeom prst="rect">
            <a:avLst/>
          </a:prstGeom>
        </p:spPr>
        <p:txBody>
          <a:bodyPr lIns="91425" tIns="91425" rIns="91425" bIns="91425" anchor="t" anchorCtr="0">
            <a:noAutofit/>
          </a:bodyPr>
          <a:lstStyle/>
          <a:p>
            <a:r>
              <a:rPr lang="es-CO" dirty="0"/>
              <a:t>En este servicio el alumno recibe el acompañamiento del personal calificado en determinada actividad que le permita ejecutarla de manera correcta para obtener los resultados deseados, si bien es similar al servicio de entrenamiento personalizado, se diferencia de este en que es menos profundo y no se lleva un control exhaustivo en el proceso de acondicionamiento físico, lo que se traduce en medidas y </a:t>
            </a:r>
            <a:r>
              <a:rPr lang="es-CO" dirty="0" err="1"/>
              <a:t>tests</a:t>
            </a:r>
            <a:r>
              <a:rPr lang="es-CO" dirty="0"/>
              <a:t> menos rigurosos. </a:t>
            </a:r>
            <a:endParaRPr dirty="0"/>
          </a:p>
        </p:txBody>
      </p:sp>
    </p:spTree>
    <p:extLst>
      <p:ext uri="{BB962C8B-B14F-4D97-AF65-F5344CB8AC3E}">
        <p14:creationId xmlns:p14="http://schemas.microsoft.com/office/powerpoint/2010/main" val="1711938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pic>
        <p:nvPicPr>
          <p:cNvPr id="3" name="Imagen 2"/>
          <p:cNvPicPr>
            <a:picLocks noChangeAspect="1"/>
          </p:cNvPicPr>
          <p:nvPr/>
        </p:nvPicPr>
        <p:blipFill>
          <a:blip r:embed="rId4"/>
          <a:stretch>
            <a:fillRect/>
          </a:stretch>
        </p:blipFill>
        <p:spPr>
          <a:xfrm>
            <a:off x="2321169" y="1082836"/>
            <a:ext cx="4234375" cy="5599150"/>
          </a:xfrm>
          <a:prstGeom prst="rect">
            <a:avLst/>
          </a:prstGeom>
        </p:spPr>
      </p:pic>
    </p:spTree>
    <p:extLst>
      <p:ext uri="{BB962C8B-B14F-4D97-AF65-F5344CB8AC3E}">
        <p14:creationId xmlns:p14="http://schemas.microsoft.com/office/powerpoint/2010/main" val="1466921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lvl="0"/>
            <a:r>
              <a:rPr lang="es-CO" dirty="0"/>
              <a:t>Módulo de servicios no personalizados</a:t>
            </a:r>
          </a:p>
        </p:txBody>
      </p:sp>
      <p:sp>
        <p:nvSpPr>
          <p:cNvPr id="164" name="Shape 164"/>
          <p:cNvSpPr txBox="1">
            <a:spLocks noGrp="1"/>
          </p:cNvSpPr>
          <p:nvPr>
            <p:ph type="body" idx="1"/>
          </p:nvPr>
        </p:nvSpPr>
        <p:spPr>
          <a:xfrm>
            <a:off x="311700" y="2031350"/>
            <a:ext cx="8520600" cy="2203025"/>
          </a:xfrm>
          <a:prstGeom prst="rect">
            <a:avLst/>
          </a:prstGeom>
        </p:spPr>
        <p:txBody>
          <a:bodyPr lIns="91425" tIns="91425" rIns="91425" bIns="91425" anchor="t" anchorCtr="0">
            <a:noAutofit/>
          </a:bodyPr>
          <a:lstStyle/>
          <a:p>
            <a:r>
              <a:rPr lang="es-CO" dirty="0"/>
              <a:t>En este módulo se describen los diferentes servicios no personalizados que ofrece el gimnasio, es decir, aquellos que no requieren un estricto acompañamiento de algún entrenador.</a:t>
            </a:r>
            <a:endParaRPr dirty="0"/>
          </a:p>
        </p:txBody>
      </p:sp>
    </p:spTree>
    <p:extLst>
      <p:ext uri="{BB962C8B-B14F-4D97-AF65-F5344CB8AC3E}">
        <p14:creationId xmlns:p14="http://schemas.microsoft.com/office/powerpoint/2010/main" val="752312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544428"/>
            <a:ext cx="8520600" cy="763500"/>
          </a:xfrm>
          <a:prstGeom prst="rect">
            <a:avLst/>
          </a:prstGeom>
        </p:spPr>
        <p:txBody>
          <a:bodyPr lIns="91425" tIns="91425" rIns="91425" bIns="91425" anchor="t" anchorCtr="0">
            <a:noAutofit/>
          </a:bodyPr>
          <a:lstStyle/>
          <a:p>
            <a:pPr lvl="1"/>
            <a:r>
              <a:rPr lang="es-CO" dirty="0"/>
              <a:t>Categoría de servicios no personalizados grupales</a:t>
            </a:r>
          </a:p>
        </p:txBody>
      </p:sp>
      <p:sp>
        <p:nvSpPr>
          <p:cNvPr id="164" name="Shape 164"/>
          <p:cNvSpPr txBox="1">
            <a:spLocks noGrp="1"/>
          </p:cNvSpPr>
          <p:nvPr>
            <p:ph type="body" idx="1"/>
          </p:nvPr>
        </p:nvSpPr>
        <p:spPr>
          <a:xfrm>
            <a:off x="311700" y="3213036"/>
            <a:ext cx="8520600" cy="2203025"/>
          </a:xfrm>
          <a:prstGeom prst="rect">
            <a:avLst/>
          </a:prstGeom>
        </p:spPr>
        <p:txBody>
          <a:bodyPr lIns="91425" tIns="91425" rIns="91425" bIns="91425" anchor="t" anchorCtr="0">
            <a:noAutofit/>
          </a:bodyPr>
          <a:lstStyle/>
          <a:p>
            <a:r>
              <a:rPr lang="es-CO" dirty="0"/>
              <a:t>Comprende los servicios que se realizan en conjunto y son dirigidos por un entrenador calificado.</a:t>
            </a:r>
            <a:endParaRPr dirty="0"/>
          </a:p>
        </p:txBody>
      </p:sp>
    </p:spTree>
    <p:extLst>
      <p:ext uri="{BB962C8B-B14F-4D97-AF65-F5344CB8AC3E}">
        <p14:creationId xmlns:p14="http://schemas.microsoft.com/office/powerpoint/2010/main" val="266390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4" name="Shape 164"/>
          <p:cNvSpPr txBox="1">
            <a:spLocks noGrp="1"/>
          </p:cNvSpPr>
          <p:nvPr>
            <p:ph type="body" idx="1"/>
          </p:nvPr>
        </p:nvSpPr>
        <p:spPr>
          <a:xfrm>
            <a:off x="325768" y="1131017"/>
            <a:ext cx="8520600" cy="5199445"/>
          </a:xfrm>
          <a:prstGeom prst="rect">
            <a:avLst/>
          </a:prstGeom>
        </p:spPr>
        <p:txBody>
          <a:bodyPr lIns="91425" tIns="91425" rIns="91425" bIns="91425" anchor="t" anchorCtr="0">
            <a:noAutofit/>
          </a:bodyPr>
          <a:lstStyle/>
          <a:p>
            <a:pPr marL="342900" lvl="2" indent="-342900">
              <a:buFont typeface="Arial" panose="020B0604020202020204" pitchFamily="34" charset="0"/>
              <a:buChar char="•"/>
            </a:pPr>
            <a:r>
              <a:rPr lang="es-CO" sz="2000" dirty="0">
                <a:latin typeface="Arial" panose="020B0604020202020204" pitchFamily="34" charset="0"/>
                <a:cs typeface="Arial" panose="020B0604020202020204" pitchFamily="34" charset="0"/>
              </a:rPr>
              <a:t>Spinning Johnny G</a:t>
            </a:r>
          </a:p>
          <a:p>
            <a:r>
              <a:rPr lang="es-CO" dirty="0"/>
              <a:t>Corresponde a un ejercicio aeróbico que involucra piernas y brazos y que se realiza utilizando una bicicleta estática, que ayuda a la zona cardio-vascular del cuerpo. Esta actividad es desarrollada en grupos de 15 a 20 personas con una duración de una hora u hora y media.</a:t>
            </a:r>
            <a:endParaRPr lang="es-CO" sz="2000" dirty="0"/>
          </a:p>
          <a:p>
            <a:pPr marL="342900" lvl="2" indent="-342900">
              <a:buFont typeface="Arial" panose="020B0604020202020204" pitchFamily="34" charset="0"/>
              <a:buChar char="•"/>
            </a:pPr>
            <a:r>
              <a:rPr lang="es-CO" sz="2000" dirty="0">
                <a:latin typeface="Arial" panose="020B0604020202020204" pitchFamily="34" charset="0"/>
                <a:cs typeface="Arial" panose="020B0604020202020204" pitchFamily="34" charset="0"/>
              </a:rPr>
              <a:t>Aeróbicos</a:t>
            </a:r>
          </a:p>
          <a:p>
            <a:r>
              <a:rPr lang="es-CO" dirty="0"/>
              <a:t>Son ejercicios de intensidad media-alta que son útiles para el sistema cardio-vascular y que involucran baile, saltos y estiramientos. El gimnasio ofrece diferentes variaciones de aeróbicos con música como lo son </a:t>
            </a:r>
            <a:r>
              <a:rPr lang="es-CO" dirty="0" err="1"/>
              <a:t>Danzika</a:t>
            </a:r>
            <a:r>
              <a:rPr lang="es-CO" dirty="0"/>
              <a:t>, George Box, Step Dance, </a:t>
            </a:r>
            <a:r>
              <a:rPr lang="es-CO" dirty="0" err="1"/>
              <a:t>Insanity</a:t>
            </a:r>
            <a:r>
              <a:rPr lang="es-CO" dirty="0"/>
              <a:t> y Rumba Aeróbica.</a:t>
            </a:r>
            <a:endParaRPr lang="es-CO" sz="2000" dirty="0"/>
          </a:p>
          <a:p>
            <a:pPr marL="342900" lvl="2" indent="-342900">
              <a:buFont typeface="Arial" panose="020B0604020202020204" pitchFamily="34" charset="0"/>
              <a:buChar char="•"/>
            </a:pPr>
            <a:r>
              <a:rPr lang="es-CO" sz="2000" dirty="0" err="1">
                <a:latin typeface="Arial" panose="020B0604020202020204" pitchFamily="34" charset="0"/>
                <a:cs typeface="Arial" panose="020B0604020202020204" pitchFamily="34" charset="0"/>
              </a:rPr>
              <a:t>Guepardex</a:t>
            </a:r>
            <a:r>
              <a:rPr lang="es-CO" sz="2000" dirty="0">
                <a:latin typeface="Arial" panose="020B0604020202020204" pitchFamily="34" charset="0"/>
                <a:cs typeface="Arial" panose="020B0604020202020204" pitchFamily="34" charset="0"/>
              </a:rPr>
              <a:t> MTB:</a:t>
            </a:r>
          </a:p>
          <a:p>
            <a:r>
              <a:rPr lang="es-CO" dirty="0"/>
              <a:t>Corresponde a un servicio ofrecido para los aficionados al </a:t>
            </a:r>
            <a:r>
              <a:rPr lang="es-CO" i="1" dirty="0"/>
              <a:t>“Mountain </a:t>
            </a:r>
            <a:r>
              <a:rPr lang="es-CO" i="1" dirty="0" err="1"/>
              <a:t>Bike</a:t>
            </a:r>
            <a:r>
              <a:rPr lang="es-CO" i="1" dirty="0"/>
              <a:t>” </a:t>
            </a:r>
            <a:r>
              <a:rPr lang="es-CO" dirty="0"/>
              <a:t>(Ciclismo de montaña), que consiste en circuitos intermunicipales y veredales que duran entre 3 y 6 horas con el equipo </a:t>
            </a:r>
            <a:r>
              <a:rPr lang="es-CO" dirty="0" err="1"/>
              <a:t>Guepardex</a:t>
            </a:r>
            <a:r>
              <a:rPr lang="es-CO" dirty="0"/>
              <a:t> del gimnasio.</a:t>
            </a:r>
            <a:endParaRPr lang="es-CO" sz="2000" dirty="0"/>
          </a:p>
        </p:txBody>
      </p:sp>
    </p:spTree>
    <p:extLst>
      <p:ext uri="{BB962C8B-B14F-4D97-AF65-F5344CB8AC3E}">
        <p14:creationId xmlns:p14="http://schemas.microsoft.com/office/powerpoint/2010/main" val="3214758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037991"/>
            <a:ext cx="8520600" cy="763500"/>
          </a:xfrm>
          <a:prstGeom prst="rect">
            <a:avLst/>
          </a:prstGeom>
        </p:spPr>
        <p:txBody>
          <a:bodyPr lIns="91425" tIns="91425" rIns="91425" bIns="91425" anchor="t" anchorCtr="0">
            <a:noAutofit/>
          </a:bodyPr>
          <a:lstStyle/>
          <a:p>
            <a:pPr lvl="1"/>
            <a:r>
              <a:rPr lang="es-CO" dirty="0"/>
              <a:t>Categoría de servicios no personalizados independientes</a:t>
            </a:r>
          </a:p>
        </p:txBody>
      </p:sp>
      <p:sp>
        <p:nvSpPr>
          <p:cNvPr id="164" name="Shape 164"/>
          <p:cNvSpPr txBox="1">
            <a:spLocks noGrp="1"/>
          </p:cNvSpPr>
          <p:nvPr>
            <p:ph type="body" idx="1"/>
          </p:nvPr>
        </p:nvSpPr>
        <p:spPr>
          <a:xfrm>
            <a:off x="311700" y="2495584"/>
            <a:ext cx="8520600" cy="2203025"/>
          </a:xfrm>
          <a:prstGeom prst="rect">
            <a:avLst/>
          </a:prstGeom>
        </p:spPr>
        <p:txBody>
          <a:bodyPr lIns="91425" tIns="91425" rIns="91425" bIns="91425" anchor="t" anchorCtr="0">
            <a:noAutofit/>
          </a:bodyPr>
          <a:lstStyle/>
          <a:p>
            <a:r>
              <a:rPr lang="es-CO" dirty="0"/>
              <a:t>Corresponde a los servicios que ofrece el gimnasio para aquellas personas que desean entrenar de manera autónoma, para ellas hay un formato de bitácora de entrenamiento que le permite llevar control sobre ejercicios enfocados a dorsales, pectorales, bíceps, tríceps, hombros, muslos y piernas.</a:t>
            </a:r>
          </a:p>
        </p:txBody>
      </p:sp>
    </p:spTree>
    <p:extLst>
      <p:ext uri="{BB962C8B-B14F-4D97-AF65-F5344CB8AC3E}">
        <p14:creationId xmlns:p14="http://schemas.microsoft.com/office/powerpoint/2010/main" val="120034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1374841"/>
            <a:ext cx="8520600" cy="7635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US" dirty="0" err="1"/>
              <a:t>Paquete</a:t>
            </a:r>
            <a:r>
              <a:rPr lang="en-US" dirty="0"/>
              <a:t> </a:t>
            </a:r>
            <a:r>
              <a:rPr lang="en-US" dirty="0" err="1"/>
              <a:t>lógico</a:t>
            </a:r>
            <a:r>
              <a:rPr lang="en-US" dirty="0"/>
              <a:t> de </a:t>
            </a:r>
            <a:r>
              <a:rPr lang="en-US" dirty="0" err="1"/>
              <a:t>Pagos</a:t>
            </a:r>
            <a:endParaRPr lang="en-US" dirty="0"/>
          </a:p>
          <a:p>
            <a:pPr lvl="0">
              <a:spcBef>
                <a:spcPts val="0"/>
              </a:spcBef>
              <a:buNone/>
            </a:pPr>
            <a:endParaRPr dirty="0"/>
          </a:p>
        </p:txBody>
      </p:sp>
      <p:sp>
        <p:nvSpPr>
          <p:cNvPr id="66" name="Shape 66"/>
          <p:cNvSpPr txBox="1">
            <a:spLocks noGrp="1"/>
          </p:cNvSpPr>
          <p:nvPr>
            <p:ph type="body" idx="1"/>
          </p:nvPr>
        </p:nvSpPr>
        <p:spPr>
          <a:xfrm>
            <a:off x="311700" y="2318670"/>
            <a:ext cx="8520600" cy="1707300"/>
          </a:xfrm>
          <a:prstGeom prst="rect">
            <a:avLst/>
          </a:prstGeom>
        </p:spPr>
        <p:txBody>
          <a:bodyPr lIns="91425" tIns="91425" rIns="91425" bIns="91425" anchor="t" anchorCtr="0">
            <a:noAutofit/>
          </a:bodyPr>
          <a:lstStyle/>
          <a:p>
            <a:pPr lvl="0">
              <a:spcBef>
                <a:spcPts val="0"/>
              </a:spcBef>
              <a:buNone/>
            </a:pPr>
            <a:r>
              <a:rPr lang="es-CO" dirty="0"/>
              <a:t>En</a:t>
            </a:r>
            <a:r>
              <a:rPr lang="en-US" dirty="0"/>
              <a:t> </a:t>
            </a:r>
            <a:r>
              <a:rPr lang="es-CO" dirty="0"/>
              <a:t>este</a:t>
            </a:r>
            <a:r>
              <a:rPr lang="en-US" dirty="0"/>
              <a:t> </a:t>
            </a:r>
            <a:r>
              <a:rPr lang="en-US" dirty="0" err="1"/>
              <a:t>paquete</a:t>
            </a:r>
            <a:r>
              <a:rPr lang="en-US" dirty="0"/>
              <a:t> se </a:t>
            </a:r>
            <a:r>
              <a:rPr lang="en-US" dirty="0" err="1"/>
              <a:t>analizan</a:t>
            </a:r>
            <a:r>
              <a:rPr lang="en-US" dirty="0"/>
              <a:t> las </a:t>
            </a:r>
            <a:r>
              <a:rPr lang="en-US" dirty="0" err="1"/>
              <a:t>tareas</a:t>
            </a:r>
            <a:r>
              <a:rPr lang="en-US" dirty="0"/>
              <a:t> </a:t>
            </a:r>
            <a:r>
              <a:rPr lang="en-US" dirty="0" err="1"/>
              <a:t>administrativas</a:t>
            </a:r>
            <a:r>
              <a:rPr lang="en-US" dirty="0"/>
              <a:t> y </a:t>
            </a:r>
            <a:r>
              <a:rPr lang="en-US" dirty="0" err="1"/>
              <a:t>transaccionales</a:t>
            </a:r>
            <a:r>
              <a:rPr lang="en-US" dirty="0"/>
              <a:t> que </a:t>
            </a:r>
            <a:r>
              <a:rPr lang="en-US" dirty="0" err="1"/>
              <a:t>maneja</a:t>
            </a:r>
            <a:r>
              <a:rPr lang="en-US" dirty="0"/>
              <a:t> la </a:t>
            </a:r>
            <a:r>
              <a:rPr lang="en-US" dirty="0" err="1"/>
              <a:t>empresa</a:t>
            </a:r>
            <a:r>
              <a:rPr lang="en-US" dirty="0"/>
              <a:t> con </a:t>
            </a:r>
            <a:r>
              <a:rPr lang="en-US" dirty="0" err="1"/>
              <a:t>respecto</a:t>
            </a:r>
            <a:r>
              <a:rPr lang="en-US" dirty="0"/>
              <a:t> a </a:t>
            </a:r>
            <a:r>
              <a:rPr lang="en-US" dirty="0" err="1"/>
              <a:t>sus</a:t>
            </a:r>
            <a:r>
              <a:rPr lang="en-US" dirty="0"/>
              <a:t> </a:t>
            </a:r>
            <a:r>
              <a:rPr lang="en-US" dirty="0" err="1"/>
              <a:t>usuarios</a:t>
            </a:r>
            <a:r>
              <a:rPr lang="en-US" dirty="0"/>
              <a:t> y </a:t>
            </a:r>
            <a:r>
              <a:rPr lang="en-US" dirty="0" err="1"/>
              <a:t>los</a:t>
            </a:r>
            <a:r>
              <a:rPr lang="en-US" dirty="0"/>
              <a:t> planes de </a:t>
            </a:r>
            <a:r>
              <a:rPr lang="en-US" dirty="0" err="1"/>
              <a:t>pago</a:t>
            </a:r>
            <a:r>
              <a:rPr lang="en-US" dirty="0"/>
              <a:t> que la </a:t>
            </a:r>
            <a:r>
              <a:rPr lang="en-US" dirty="0" err="1"/>
              <a:t>empresa</a:t>
            </a:r>
            <a:r>
              <a:rPr lang="en-US" dirty="0"/>
              <a:t> </a:t>
            </a:r>
            <a:r>
              <a:rPr lang="en-US" dirty="0" err="1"/>
              <a:t>los</a:t>
            </a:r>
            <a:r>
              <a:rPr lang="en-US" dirty="0"/>
              <a:t> </a:t>
            </a:r>
            <a:r>
              <a:rPr lang="en-US" dirty="0" err="1"/>
              <a:t>ofrece</a:t>
            </a:r>
            <a:r>
              <a:rPr lang="en-US" dirty="0"/>
              <a:t> a </a:t>
            </a:r>
            <a:r>
              <a:rPr lang="en-US" dirty="0" err="1"/>
              <a:t>estos</a:t>
            </a:r>
            <a:r>
              <a:rPr lang="en-US" dirty="0"/>
              <a:t>:</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0"/>
        <p:cNvGrpSpPr/>
        <p:nvPr/>
      </p:nvGrpSpPr>
      <p:grpSpPr>
        <a:xfrm>
          <a:off x="0" y="0"/>
          <a:ext cx="0" cy="0"/>
          <a:chOff x="0" y="0"/>
          <a:chExt cx="0" cy="0"/>
        </a:xfrm>
      </p:grpSpPr>
      <p:sp>
        <p:nvSpPr>
          <p:cNvPr id="71" name="Shape 71"/>
          <p:cNvSpPr/>
          <p:nvPr/>
        </p:nvSpPr>
        <p:spPr>
          <a:xfrm>
            <a:off x="5212678" y="1142125"/>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a:spcBef>
                <a:spcPts val="0"/>
              </a:spcBef>
              <a:buNone/>
            </a:pPr>
            <a:r>
              <a:rPr lang="en-US" dirty="0" err="1">
                <a:solidFill>
                  <a:srgbClr val="F3F3F3"/>
                </a:solidFill>
              </a:rPr>
              <a:t>Sesión</a:t>
            </a:r>
            <a:r>
              <a:rPr lang="en-US" dirty="0">
                <a:solidFill>
                  <a:srgbClr val="F3F3F3"/>
                </a:solidFill>
              </a:rPr>
              <a:t>   $ 6.000</a:t>
            </a:r>
          </a:p>
        </p:txBody>
      </p:sp>
      <p:sp>
        <p:nvSpPr>
          <p:cNvPr id="72" name="Shape 72"/>
          <p:cNvSpPr/>
          <p:nvPr/>
        </p:nvSpPr>
        <p:spPr>
          <a:xfrm>
            <a:off x="5212678" y="1666154"/>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Quincenal  $ 40.000</a:t>
            </a:r>
          </a:p>
        </p:txBody>
      </p:sp>
      <p:sp>
        <p:nvSpPr>
          <p:cNvPr id="73" name="Shape 73"/>
          <p:cNvSpPr/>
          <p:nvPr/>
        </p:nvSpPr>
        <p:spPr>
          <a:xfrm>
            <a:off x="5212678" y="2190184"/>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mensualidad  $ 60.000</a:t>
            </a:r>
          </a:p>
        </p:txBody>
      </p:sp>
      <p:sp>
        <p:nvSpPr>
          <p:cNvPr id="74" name="Shape 74"/>
          <p:cNvSpPr/>
          <p:nvPr/>
        </p:nvSpPr>
        <p:spPr>
          <a:xfrm>
            <a:off x="5212678" y="2714213"/>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2 meses $ 110.000</a:t>
            </a:r>
          </a:p>
        </p:txBody>
      </p:sp>
      <p:sp>
        <p:nvSpPr>
          <p:cNvPr id="75" name="Shape 75"/>
          <p:cNvSpPr/>
          <p:nvPr/>
        </p:nvSpPr>
        <p:spPr>
          <a:xfrm>
            <a:off x="5212678" y="3238243"/>
            <a:ext cx="3839886" cy="418553"/>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3 meses $ 150.000</a:t>
            </a:r>
          </a:p>
        </p:txBody>
      </p:sp>
      <p:sp>
        <p:nvSpPr>
          <p:cNvPr id="76" name="Shape 76"/>
          <p:cNvSpPr/>
          <p:nvPr/>
        </p:nvSpPr>
        <p:spPr>
          <a:xfrm>
            <a:off x="5212678" y="3762272"/>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6 meses  $ 270.00</a:t>
            </a:r>
          </a:p>
        </p:txBody>
      </p:sp>
      <p:sp>
        <p:nvSpPr>
          <p:cNvPr id="77" name="Shape 77"/>
          <p:cNvSpPr/>
          <p:nvPr/>
        </p:nvSpPr>
        <p:spPr>
          <a:xfrm>
            <a:off x="5212678" y="4286302"/>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1 año  $ 480.000</a:t>
            </a:r>
          </a:p>
        </p:txBody>
      </p:sp>
      <p:sp>
        <p:nvSpPr>
          <p:cNvPr id="78" name="Shape 78"/>
          <p:cNvSpPr/>
          <p:nvPr/>
        </p:nvSpPr>
        <p:spPr>
          <a:xfrm>
            <a:off x="5212678" y="4810331"/>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Grupos 2 o más  $ 55.000 c/u</a:t>
            </a:r>
          </a:p>
        </p:txBody>
      </p:sp>
      <p:sp>
        <p:nvSpPr>
          <p:cNvPr id="79" name="Shape 79"/>
          <p:cNvSpPr/>
          <p:nvPr/>
        </p:nvSpPr>
        <p:spPr>
          <a:xfrm>
            <a:off x="5212678" y="5334361"/>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Estudiantes  $ 50.000</a:t>
            </a:r>
          </a:p>
        </p:txBody>
      </p:sp>
      <p:sp>
        <p:nvSpPr>
          <p:cNvPr id="80" name="Shape 80"/>
          <p:cNvSpPr/>
          <p:nvPr/>
        </p:nvSpPr>
        <p:spPr>
          <a:xfrm>
            <a:off x="5212678" y="5858390"/>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Todo incluido  $ 100.000 mes</a:t>
            </a:r>
          </a:p>
        </p:txBody>
      </p:sp>
      <p:sp>
        <p:nvSpPr>
          <p:cNvPr id="81" name="Shape 81"/>
          <p:cNvSpPr/>
          <p:nvPr/>
        </p:nvSpPr>
        <p:spPr>
          <a:xfrm>
            <a:off x="5212678" y="6382420"/>
            <a:ext cx="3839886" cy="418553"/>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3F3F3"/>
                </a:solidFill>
              </a:rPr>
              <a:t>Personal Trainer  $ 450.000 mes</a:t>
            </a:r>
          </a:p>
        </p:txBody>
      </p:sp>
      <p:sp>
        <p:nvSpPr>
          <p:cNvPr id="82" name="Shape 82"/>
          <p:cNvSpPr txBox="1"/>
          <p:nvPr/>
        </p:nvSpPr>
        <p:spPr>
          <a:xfrm>
            <a:off x="456525" y="3132900"/>
            <a:ext cx="4068900" cy="811800"/>
          </a:xfrm>
          <a:prstGeom prst="rect">
            <a:avLst/>
          </a:prstGeom>
          <a:noFill/>
          <a:ln>
            <a:noFill/>
          </a:ln>
        </p:spPr>
        <p:txBody>
          <a:bodyPr lIns="91425" tIns="91425" rIns="91425" bIns="91425" anchor="t" anchorCtr="0">
            <a:noAutofit/>
          </a:bodyPr>
          <a:lstStyle/>
          <a:p>
            <a:pPr lvl="0">
              <a:spcBef>
                <a:spcPts val="0"/>
              </a:spcBef>
              <a:buNone/>
            </a:pPr>
            <a:r>
              <a:rPr lang="en-US" sz="4800">
                <a:solidFill>
                  <a:srgbClr val="434343"/>
                </a:solidFill>
                <a:latin typeface="Georgia"/>
                <a:ea typeface="Georgia"/>
                <a:cs typeface="Georgia"/>
                <a:sym typeface="Georgia"/>
              </a:rPr>
              <a:t>Tarifas </a:t>
            </a:r>
          </a:p>
          <a:p>
            <a:pPr lvl="0">
              <a:spcBef>
                <a:spcPts val="0"/>
              </a:spcBef>
              <a:buNone/>
            </a:pPr>
            <a:r>
              <a:rPr lang="en-US" sz="4800">
                <a:solidFill>
                  <a:srgbClr val="434343"/>
                </a:solidFill>
                <a:latin typeface="Georgia"/>
                <a:ea typeface="Georgia"/>
                <a:cs typeface="Georgia"/>
                <a:sym typeface="Georgia"/>
              </a:rPr>
              <a:t>GYM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6"/>
        <p:cNvGrpSpPr/>
        <p:nvPr/>
      </p:nvGrpSpPr>
      <p:grpSpPr>
        <a:xfrm>
          <a:off x="0" y="0"/>
          <a:ext cx="0" cy="0"/>
          <a:chOff x="0" y="0"/>
          <a:chExt cx="0" cy="0"/>
        </a:xfrm>
      </p:grpSpPr>
      <p:sp>
        <p:nvSpPr>
          <p:cNvPr id="87" name="Shape 87"/>
          <p:cNvSpPr/>
          <p:nvPr/>
        </p:nvSpPr>
        <p:spPr>
          <a:xfrm>
            <a:off x="5037528" y="2173084"/>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Clase   $ 6.000</a:t>
            </a:r>
          </a:p>
        </p:txBody>
      </p:sp>
      <p:sp>
        <p:nvSpPr>
          <p:cNvPr id="88" name="Shape 88"/>
          <p:cNvSpPr/>
          <p:nvPr/>
        </p:nvSpPr>
        <p:spPr>
          <a:xfrm>
            <a:off x="5037528" y="2697113"/>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Tarjeta x5 $ 26.000</a:t>
            </a:r>
          </a:p>
        </p:txBody>
      </p:sp>
      <p:sp>
        <p:nvSpPr>
          <p:cNvPr id="89" name="Shape 89"/>
          <p:cNvSpPr/>
          <p:nvPr/>
        </p:nvSpPr>
        <p:spPr>
          <a:xfrm>
            <a:off x="5037528" y="3221143"/>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Tarjeta x10  $ 50.000</a:t>
            </a:r>
          </a:p>
        </p:txBody>
      </p:sp>
      <p:sp>
        <p:nvSpPr>
          <p:cNvPr id="90" name="Shape 90"/>
          <p:cNvSpPr/>
          <p:nvPr/>
        </p:nvSpPr>
        <p:spPr>
          <a:xfrm>
            <a:off x="5037528" y="3745172"/>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Tarjeta x15 $ 70.000</a:t>
            </a:r>
          </a:p>
        </p:txBody>
      </p:sp>
      <p:sp>
        <p:nvSpPr>
          <p:cNvPr id="91" name="Shape 91"/>
          <p:cNvSpPr/>
          <p:nvPr/>
        </p:nvSpPr>
        <p:spPr>
          <a:xfrm>
            <a:off x="5037528" y="4269202"/>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Tarjeta x20 $ 90.000</a:t>
            </a:r>
          </a:p>
        </p:txBody>
      </p:sp>
      <p:sp>
        <p:nvSpPr>
          <p:cNvPr id="92" name="Shape 92"/>
          <p:cNvSpPr/>
          <p:nvPr/>
        </p:nvSpPr>
        <p:spPr>
          <a:xfrm>
            <a:off x="5037528" y="4793232"/>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dirty="0" err="1">
                <a:solidFill>
                  <a:srgbClr val="FFFFFF"/>
                </a:solidFill>
              </a:rPr>
              <a:t>Tarjeta</a:t>
            </a:r>
            <a:r>
              <a:rPr lang="en-US" dirty="0">
                <a:solidFill>
                  <a:srgbClr val="FFFFFF"/>
                </a:solidFill>
              </a:rPr>
              <a:t> x30  $ 120.000</a:t>
            </a:r>
          </a:p>
        </p:txBody>
      </p:sp>
      <p:sp>
        <p:nvSpPr>
          <p:cNvPr id="93" name="Shape 93"/>
          <p:cNvSpPr/>
          <p:nvPr/>
        </p:nvSpPr>
        <p:spPr>
          <a:xfrm>
            <a:off x="5037528" y="5317261"/>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dirty="0" err="1">
                <a:solidFill>
                  <a:srgbClr val="FFFFFF"/>
                </a:solidFill>
              </a:rPr>
              <a:t>mensualidad</a:t>
            </a:r>
            <a:r>
              <a:rPr lang="en-US" dirty="0">
                <a:solidFill>
                  <a:srgbClr val="FFFFFF"/>
                </a:solidFill>
              </a:rPr>
              <a:t>  $ 80.000</a:t>
            </a:r>
          </a:p>
        </p:txBody>
      </p:sp>
      <p:sp>
        <p:nvSpPr>
          <p:cNvPr id="94" name="Shape 94"/>
          <p:cNvSpPr txBox="1"/>
          <p:nvPr/>
        </p:nvSpPr>
        <p:spPr>
          <a:xfrm>
            <a:off x="240950" y="3132900"/>
            <a:ext cx="4567500" cy="811800"/>
          </a:xfrm>
          <a:prstGeom prst="rect">
            <a:avLst/>
          </a:prstGeom>
          <a:noFill/>
          <a:ln>
            <a:noFill/>
          </a:ln>
        </p:spPr>
        <p:txBody>
          <a:bodyPr lIns="91425" tIns="91425" rIns="91425" bIns="91425" anchor="t" anchorCtr="0">
            <a:noAutofit/>
          </a:bodyPr>
          <a:lstStyle/>
          <a:p>
            <a:pPr lvl="0" rtl="0">
              <a:spcBef>
                <a:spcPts val="0"/>
              </a:spcBef>
              <a:buNone/>
            </a:pPr>
            <a:r>
              <a:rPr lang="en-US" sz="4800">
                <a:solidFill>
                  <a:srgbClr val="434343"/>
                </a:solidFill>
                <a:latin typeface="Georgia"/>
                <a:ea typeface="Georgia"/>
                <a:cs typeface="Georgia"/>
                <a:sym typeface="Georgia"/>
              </a:rPr>
              <a:t>Tarifas Spinning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8"/>
        <p:cNvGrpSpPr/>
        <p:nvPr/>
      </p:nvGrpSpPr>
      <p:grpSpPr>
        <a:xfrm>
          <a:off x="0" y="0"/>
          <a:ext cx="0" cy="0"/>
          <a:chOff x="0" y="0"/>
          <a:chExt cx="0" cy="0"/>
        </a:xfrm>
      </p:grpSpPr>
      <p:sp>
        <p:nvSpPr>
          <p:cNvPr id="99" name="Shape 99"/>
          <p:cNvSpPr/>
          <p:nvPr/>
        </p:nvSpPr>
        <p:spPr>
          <a:xfrm>
            <a:off x="5064478" y="3743734"/>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Sesión $ 5.000</a:t>
            </a:r>
          </a:p>
        </p:txBody>
      </p:sp>
      <p:sp>
        <p:nvSpPr>
          <p:cNvPr id="100" name="Shape 100"/>
          <p:cNvSpPr/>
          <p:nvPr/>
        </p:nvSpPr>
        <p:spPr>
          <a:xfrm>
            <a:off x="5145328" y="4267782"/>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Tarjeta Ejecutiva-Clase  $ 4.000</a:t>
            </a:r>
          </a:p>
        </p:txBody>
      </p:sp>
      <p:sp>
        <p:nvSpPr>
          <p:cNvPr id="101" name="Shape 101"/>
          <p:cNvSpPr/>
          <p:nvPr/>
        </p:nvSpPr>
        <p:spPr>
          <a:xfrm>
            <a:off x="5064478" y="3219686"/>
            <a:ext cx="3839886" cy="418553"/>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dirty="0" err="1">
                <a:solidFill>
                  <a:srgbClr val="FFFFFF"/>
                </a:solidFill>
              </a:rPr>
              <a:t>mensualidad</a:t>
            </a:r>
            <a:r>
              <a:rPr lang="en-US" dirty="0">
                <a:solidFill>
                  <a:srgbClr val="FFFFFF"/>
                </a:solidFill>
              </a:rPr>
              <a:t>  $ 50.000</a:t>
            </a:r>
          </a:p>
        </p:txBody>
      </p:sp>
      <p:sp>
        <p:nvSpPr>
          <p:cNvPr id="102" name="Shape 102"/>
          <p:cNvSpPr txBox="1"/>
          <p:nvPr/>
        </p:nvSpPr>
        <p:spPr>
          <a:xfrm>
            <a:off x="240950" y="3132900"/>
            <a:ext cx="4567500" cy="811800"/>
          </a:xfrm>
          <a:prstGeom prst="rect">
            <a:avLst/>
          </a:prstGeom>
          <a:noFill/>
          <a:ln>
            <a:noFill/>
          </a:ln>
        </p:spPr>
        <p:txBody>
          <a:bodyPr lIns="91425" tIns="91425" rIns="91425" bIns="91425" anchor="t" anchorCtr="0">
            <a:noAutofit/>
          </a:bodyPr>
          <a:lstStyle/>
          <a:p>
            <a:pPr lvl="0">
              <a:spcBef>
                <a:spcPts val="0"/>
              </a:spcBef>
              <a:buNone/>
            </a:pPr>
            <a:r>
              <a:rPr lang="en-US" sz="4800">
                <a:solidFill>
                  <a:srgbClr val="434343"/>
                </a:solidFill>
                <a:latin typeface="Georgia"/>
                <a:ea typeface="Georgia"/>
                <a:cs typeface="Georgia"/>
                <a:sym typeface="Georgia"/>
              </a:rPr>
              <a:t>Tarifas </a:t>
            </a:r>
          </a:p>
          <a:p>
            <a:pPr lvl="0" rtl="0">
              <a:spcBef>
                <a:spcPts val="0"/>
              </a:spcBef>
              <a:buNone/>
            </a:pPr>
            <a:r>
              <a:rPr lang="en-US" sz="4800">
                <a:solidFill>
                  <a:srgbClr val="434343"/>
                </a:solidFill>
                <a:latin typeface="Georgia"/>
                <a:ea typeface="Georgia"/>
                <a:cs typeface="Georgia"/>
                <a:sym typeface="Georgia"/>
              </a:rPr>
              <a:t>Convenios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Shape 107"/>
          <p:cNvSpPr/>
          <p:nvPr/>
        </p:nvSpPr>
        <p:spPr>
          <a:xfrm>
            <a:off x="5064478" y="3743734"/>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a:solidFill>
                  <a:srgbClr val="FFFFFF"/>
                </a:solidFill>
              </a:rPr>
              <a:t>Sesión $ 5.000</a:t>
            </a:r>
          </a:p>
        </p:txBody>
      </p:sp>
      <p:sp>
        <p:nvSpPr>
          <p:cNvPr id="108" name="Shape 108"/>
          <p:cNvSpPr/>
          <p:nvPr/>
        </p:nvSpPr>
        <p:spPr>
          <a:xfrm>
            <a:off x="5064478" y="4270636"/>
            <a:ext cx="3839886" cy="418554"/>
          </a:xfrm>
          <a:prstGeom prst="flowChartTerminator">
            <a:avLst/>
          </a:prstGeom>
          <a:solidFill>
            <a:srgbClr val="134F5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n-US" dirty="0" err="1">
                <a:solidFill>
                  <a:srgbClr val="FFFFFF"/>
                </a:solidFill>
              </a:rPr>
              <a:t>mensualidad</a:t>
            </a:r>
            <a:r>
              <a:rPr lang="en-US" dirty="0">
                <a:solidFill>
                  <a:srgbClr val="FFFFFF"/>
                </a:solidFill>
              </a:rPr>
              <a:t>  $ 45.000</a:t>
            </a:r>
          </a:p>
        </p:txBody>
      </p:sp>
      <p:sp>
        <p:nvSpPr>
          <p:cNvPr id="109" name="Shape 109"/>
          <p:cNvSpPr txBox="1"/>
          <p:nvPr/>
        </p:nvSpPr>
        <p:spPr>
          <a:xfrm>
            <a:off x="160075" y="2931925"/>
            <a:ext cx="4904400" cy="811800"/>
          </a:xfrm>
          <a:prstGeom prst="rect">
            <a:avLst/>
          </a:prstGeom>
          <a:noFill/>
          <a:ln>
            <a:noFill/>
          </a:ln>
        </p:spPr>
        <p:txBody>
          <a:bodyPr lIns="91425" tIns="91425" rIns="91425" bIns="91425" anchor="t" anchorCtr="0">
            <a:noAutofit/>
          </a:bodyPr>
          <a:lstStyle/>
          <a:p>
            <a:pPr lvl="0" rtl="0">
              <a:spcBef>
                <a:spcPts val="0"/>
              </a:spcBef>
              <a:buNone/>
            </a:pPr>
            <a:r>
              <a:rPr lang="en-US" sz="3600">
                <a:solidFill>
                  <a:srgbClr val="434343"/>
                </a:solidFill>
                <a:latin typeface="Georgia"/>
                <a:ea typeface="Georgia"/>
                <a:cs typeface="Georgia"/>
                <a:sym typeface="Georgia"/>
              </a:rPr>
              <a:t>Tarifas </a:t>
            </a:r>
          </a:p>
          <a:p>
            <a:pPr lvl="0" rtl="0">
              <a:spcBef>
                <a:spcPts val="0"/>
              </a:spcBef>
              <a:buNone/>
            </a:pPr>
            <a:r>
              <a:rPr lang="en-US" sz="3600">
                <a:solidFill>
                  <a:srgbClr val="434343"/>
                </a:solidFill>
                <a:latin typeface="Georgia"/>
                <a:ea typeface="Georgia"/>
                <a:cs typeface="Georgia"/>
                <a:sym typeface="Georgia"/>
              </a:rPr>
              <a:t>Clubes deportivos</a:t>
            </a:r>
          </a:p>
          <a:p>
            <a:pPr lvl="0" rtl="0">
              <a:spcBef>
                <a:spcPts val="0"/>
              </a:spcBef>
              <a:buNone/>
            </a:pPr>
            <a:r>
              <a:rPr lang="en-US" sz="3600">
                <a:solidFill>
                  <a:srgbClr val="434343"/>
                </a:solidFill>
                <a:latin typeface="Georgia"/>
                <a:ea typeface="Georgia"/>
                <a:cs typeface="Georgia"/>
                <a:sym typeface="Georgia"/>
              </a:rPr>
              <a:t>y colegios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Shape 114"/>
          <p:cNvSpPr txBox="1"/>
          <p:nvPr/>
        </p:nvSpPr>
        <p:spPr>
          <a:xfrm>
            <a:off x="254425" y="2477400"/>
            <a:ext cx="8394000" cy="19032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1"/>
              </a:buClr>
              <a:buSzPct val="45833"/>
              <a:buFont typeface="Arial"/>
              <a:buNone/>
            </a:pPr>
            <a:r>
              <a:rPr lang="en-US" sz="2400" dirty="0">
                <a:solidFill>
                  <a:schemeClr val="dk1"/>
                </a:solidFill>
                <a:latin typeface="Calibri"/>
                <a:ea typeface="Calibri"/>
                <a:cs typeface="Calibri"/>
                <a:sym typeface="Calibri"/>
              </a:rPr>
              <a:t>Las </a:t>
            </a:r>
            <a:r>
              <a:rPr lang="en-US" sz="2400" dirty="0" err="1">
                <a:solidFill>
                  <a:schemeClr val="dk1"/>
                </a:solidFill>
                <a:latin typeface="Calibri"/>
                <a:ea typeface="Calibri"/>
                <a:cs typeface="Calibri"/>
                <a:sym typeface="Calibri"/>
              </a:rPr>
              <a:t>labores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administrativas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en</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cuanto</a:t>
            </a:r>
            <a:r>
              <a:rPr lang="en-US" sz="2400" dirty="0">
                <a:solidFill>
                  <a:schemeClr val="dk1"/>
                </a:solidFill>
                <a:latin typeface="Calibri"/>
                <a:ea typeface="Calibri"/>
                <a:cs typeface="Calibri"/>
                <a:sym typeface="Calibri"/>
              </a:rPr>
              <a:t> a </a:t>
            </a:r>
            <a:r>
              <a:rPr lang="en-US" sz="2400" dirty="0" err="1">
                <a:solidFill>
                  <a:schemeClr val="dk1"/>
                </a:solidFill>
                <a:latin typeface="Calibri"/>
                <a:ea typeface="Calibri"/>
                <a:cs typeface="Calibri"/>
                <a:sym typeface="Calibri"/>
              </a:rPr>
              <a:t>los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pagos</a:t>
            </a:r>
            <a:r>
              <a:rPr lang="en-US" sz="2400" dirty="0">
                <a:solidFill>
                  <a:schemeClr val="dk1"/>
                </a:solidFill>
                <a:latin typeface="Calibri"/>
                <a:ea typeface="Calibri"/>
                <a:cs typeface="Calibri"/>
                <a:sym typeface="Calibri"/>
              </a:rPr>
              <a:t>, se </a:t>
            </a:r>
            <a:r>
              <a:rPr lang="en-US" sz="2400" dirty="0" err="1">
                <a:solidFill>
                  <a:schemeClr val="dk1"/>
                </a:solidFill>
                <a:latin typeface="Calibri"/>
                <a:ea typeface="Calibri"/>
                <a:cs typeface="Calibri"/>
                <a:sym typeface="Calibri"/>
              </a:rPr>
              <a:t>llevan</a:t>
            </a:r>
            <a:r>
              <a:rPr lang="en-US" sz="2400" dirty="0">
                <a:solidFill>
                  <a:schemeClr val="dk1"/>
                </a:solidFill>
                <a:latin typeface="Calibri"/>
                <a:ea typeface="Calibri"/>
                <a:cs typeface="Calibri"/>
                <a:sym typeface="Calibri"/>
              </a:rPr>
              <a:t> a </a:t>
            </a:r>
            <a:r>
              <a:rPr lang="en-US" sz="2400" dirty="0" err="1">
                <a:solidFill>
                  <a:schemeClr val="dk1"/>
                </a:solidFill>
                <a:latin typeface="Calibri"/>
                <a:ea typeface="Calibri"/>
                <a:cs typeface="Calibri"/>
                <a:sym typeface="Calibri"/>
              </a:rPr>
              <a:t>cabo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en</a:t>
            </a:r>
            <a:r>
              <a:rPr lang="en-US" sz="2400" dirty="0">
                <a:solidFill>
                  <a:schemeClr val="dk1"/>
                </a:solidFill>
                <a:latin typeface="Calibri"/>
                <a:ea typeface="Calibri"/>
                <a:cs typeface="Calibri"/>
                <a:sym typeface="Calibri"/>
              </a:rPr>
              <a:t> la </a:t>
            </a:r>
            <a:r>
              <a:rPr lang="en-US" sz="2400" dirty="0" err="1">
                <a:solidFill>
                  <a:schemeClr val="dk1"/>
                </a:solidFill>
                <a:latin typeface="Calibri"/>
                <a:ea typeface="Calibri"/>
                <a:cs typeface="Calibri"/>
                <a:sym typeface="Calibri"/>
              </a:rPr>
              <a:t>siguiente</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planilla</a:t>
            </a:r>
            <a:r>
              <a:rPr lang="en-US" sz="2400" dirty="0">
                <a:solidFill>
                  <a:schemeClr val="dk1"/>
                </a:solidFill>
                <a:latin typeface="Calibri"/>
                <a:ea typeface="Calibri"/>
                <a:cs typeface="Calibri"/>
                <a:sym typeface="Calibri"/>
              </a:rPr>
              <a:t> que </a:t>
            </a:r>
            <a:r>
              <a:rPr lang="en-US" sz="2400" dirty="0" err="1">
                <a:solidFill>
                  <a:schemeClr val="dk1"/>
                </a:solidFill>
                <a:latin typeface="Calibri"/>
                <a:ea typeface="Calibri"/>
                <a:cs typeface="Calibri"/>
                <a:sym typeface="Calibri"/>
              </a:rPr>
              <a:t>describen</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movimientos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económicos</a:t>
            </a:r>
            <a:r>
              <a:rPr lang="en-US" sz="2400" dirty="0">
                <a:solidFill>
                  <a:schemeClr val="dk1"/>
                </a:solidFill>
                <a:latin typeface="Calibri"/>
                <a:ea typeface="Calibri"/>
                <a:cs typeface="Calibri"/>
                <a:sym typeface="Calibri"/>
              </a:rPr>
              <a:t> de la </a:t>
            </a:r>
            <a:r>
              <a:rPr lang="en-US" sz="2400" dirty="0" err="1">
                <a:solidFill>
                  <a:schemeClr val="dk1"/>
                </a:solidFill>
                <a:latin typeface="Calibri"/>
                <a:ea typeface="Calibri"/>
                <a:cs typeface="Calibri"/>
                <a:sym typeface="Calibri"/>
              </a:rPr>
              <a:t>empresa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diariamente</a:t>
            </a:r>
            <a:r>
              <a:rPr lang="en-US" sz="2400" dirty="0">
                <a:solidFill>
                  <a:schemeClr val="dk1"/>
                </a:solidFill>
                <a:latin typeface="Calibri"/>
                <a:ea typeface="Calibri"/>
                <a:cs typeface="Calibri"/>
                <a:sym typeface="Calibri"/>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1715325" y="152400"/>
            <a:ext cx="5130724" cy="6553200"/>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1089</Words>
  <Application>Microsoft Office PowerPoint</Application>
  <PresentationFormat>Presentación en pantalla (4:3)</PresentationFormat>
  <Paragraphs>78</Paragraphs>
  <Slides>26</Slides>
  <Notes>26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Georgia</vt:lpstr>
      <vt:lpstr>simple-light-2</vt:lpstr>
      <vt:lpstr>Body Fitness Gym</vt:lpstr>
      <vt:lpstr>DESCRIPCIÓN DEL SISTEMA </vt:lpstr>
      <vt:lpstr>Paquete lógico de Pagos </vt:lpstr>
      <vt:lpstr>Presentación de PowerPoint</vt:lpstr>
      <vt:lpstr>Presentación de PowerPoint</vt:lpstr>
      <vt:lpstr>Presentación de PowerPoint</vt:lpstr>
      <vt:lpstr>Presentación de PowerPoint</vt:lpstr>
      <vt:lpstr>Presentación de PowerPoint</vt:lpstr>
      <vt:lpstr>Presentación de PowerPoint</vt:lpstr>
      <vt:lpstr>Modelo de sesión</vt:lpstr>
      <vt:lpstr>Modelo de suscripción </vt:lpstr>
      <vt:lpstr>Tarjetas ejecutivas </vt:lpstr>
      <vt:lpstr>Modelo para casos especiales </vt:lpstr>
      <vt:lpstr>Paquete lógico de servicios </vt:lpstr>
      <vt:lpstr>Módulo de servicios personalizados </vt:lpstr>
      <vt:lpstr>Categoría de Entrenamiento Personalizado </vt:lpstr>
      <vt:lpstr>Presentación de PowerPoint</vt:lpstr>
      <vt:lpstr>Presentación de PowerPoint</vt:lpstr>
      <vt:lpstr>Presentación de PowerPoint</vt:lpstr>
      <vt:lpstr>Presentación de PowerPoint</vt:lpstr>
      <vt:lpstr>Categoría de Acondicionamiento físico general</vt:lpstr>
      <vt:lpstr>Presentación de PowerPoint</vt:lpstr>
      <vt:lpstr>Módulo de servicios no personalizados</vt:lpstr>
      <vt:lpstr>Categoría de servicios no personalizados grupales</vt:lpstr>
      <vt:lpstr>Presentación de PowerPoint</vt:lpstr>
      <vt:lpstr>Categoría de servicios no personalizados independientes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diego molina</cp:lastModifiedBy>
  <cp:revision>3</cp:revision>
  <dcterms:modified xsi:type="dcterms:W3CDTF">2017-04-25T02:04:04Z</dcterms:modified>
</cp:coreProperties>
</file>