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6" r:id="rId2"/>
    <p:sldId id="383" r:id="rId3"/>
    <p:sldId id="384" r:id="rId4"/>
    <p:sldId id="364" r:id="rId5"/>
    <p:sldId id="386" r:id="rId6"/>
    <p:sldId id="385" r:id="rId7"/>
    <p:sldId id="272" r:id="rId8"/>
    <p:sldId id="273" r:id="rId9"/>
    <p:sldId id="279" r:id="rId10"/>
    <p:sldId id="281" r:id="rId11"/>
    <p:sldId id="274" r:id="rId12"/>
    <p:sldId id="275" r:id="rId13"/>
    <p:sldId id="276" r:id="rId14"/>
    <p:sldId id="278" r:id="rId15"/>
    <p:sldId id="271" r:id="rId16"/>
    <p:sldId id="284" r:id="rId17"/>
    <p:sldId id="283" r:id="rId18"/>
    <p:sldId id="267" r:id="rId19"/>
    <p:sldId id="265" r:id="rId20"/>
    <p:sldId id="323" r:id="rId21"/>
    <p:sldId id="339" r:id="rId22"/>
    <p:sldId id="285" r:id="rId23"/>
    <p:sldId id="282" r:id="rId24"/>
    <p:sldId id="286" r:id="rId25"/>
    <p:sldId id="287" r:id="rId26"/>
    <p:sldId id="288" r:id="rId27"/>
    <p:sldId id="291" r:id="rId28"/>
    <p:sldId id="292" r:id="rId29"/>
    <p:sldId id="293" r:id="rId30"/>
    <p:sldId id="295" r:id="rId31"/>
    <p:sldId id="289" r:id="rId32"/>
    <p:sldId id="296" r:id="rId33"/>
    <p:sldId id="297" r:id="rId34"/>
    <p:sldId id="300" r:id="rId35"/>
    <p:sldId id="302" r:id="rId36"/>
    <p:sldId id="345" r:id="rId37"/>
    <p:sldId id="312" r:id="rId38"/>
    <p:sldId id="308" r:id="rId39"/>
    <p:sldId id="313" r:id="rId40"/>
    <p:sldId id="310" r:id="rId41"/>
    <p:sldId id="314" r:id="rId42"/>
    <p:sldId id="315" r:id="rId43"/>
    <p:sldId id="381" r:id="rId44"/>
    <p:sldId id="382" r:id="rId45"/>
  </p:sldIdLst>
  <p:sldSz cx="10075863" cy="7785100"/>
  <p:notesSz cx="6858000" cy="9144000"/>
  <p:defaultTextStyle>
    <a:defPPr>
      <a:defRPr lang="es-CO"/>
    </a:defPPr>
    <a:lvl1pPr marL="0" algn="l" defTabSz="1020562" rtl="0" eaLnBrk="1" latinLnBrk="0" hangingPunct="1">
      <a:defRPr sz="2009" kern="1200">
        <a:solidFill>
          <a:schemeClr val="tx1"/>
        </a:solidFill>
        <a:latin typeface="+mn-lt"/>
        <a:ea typeface="+mn-ea"/>
        <a:cs typeface="+mn-cs"/>
      </a:defRPr>
    </a:lvl1pPr>
    <a:lvl2pPr marL="510281" algn="l" defTabSz="1020562" rtl="0" eaLnBrk="1" latinLnBrk="0" hangingPunct="1">
      <a:defRPr sz="2009" kern="1200">
        <a:solidFill>
          <a:schemeClr val="tx1"/>
        </a:solidFill>
        <a:latin typeface="+mn-lt"/>
        <a:ea typeface="+mn-ea"/>
        <a:cs typeface="+mn-cs"/>
      </a:defRPr>
    </a:lvl2pPr>
    <a:lvl3pPr marL="1020562" algn="l" defTabSz="1020562" rtl="0" eaLnBrk="1" latinLnBrk="0" hangingPunct="1">
      <a:defRPr sz="2009" kern="1200">
        <a:solidFill>
          <a:schemeClr val="tx1"/>
        </a:solidFill>
        <a:latin typeface="+mn-lt"/>
        <a:ea typeface="+mn-ea"/>
        <a:cs typeface="+mn-cs"/>
      </a:defRPr>
    </a:lvl3pPr>
    <a:lvl4pPr marL="1530843" algn="l" defTabSz="1020562" rtl="0" eaLnBrk="1" latinLnBrk="0" hangingPunct="1">
      <a:defRPr sz="2009" kern="1200">
        <a:solidFill>
          <a:schemeClr val="tx1"/>
        </a:solidFill>
        <a:latin typeface="+mn-lt"/>
        <a:ea typeface="+mn-ea"/>
        <a:cs typeface="+mn-cs"/>
      </a:defRPr>
    </a:lvl4pPr>
    <a:lvl5pPr marL="2041124" algn="l" defTabSz="1020562" rtl="0" eaLnBrk="1" latinLnBrk="0" hangingPunct="1">
      <a:defRPr sz="2009" kern="1200">
        <a:solidFill>
          <a:schemeClr val="tx1"/>
        </a:solidFill>
        <a:latin typeface="+mn-lt"/>
        <a:ea typeface="+mn-ea"/>
        <a:cs typeface="+mn-cs"/>
      </a:defRPr>
    </a:lvl5pPr>
    <a:lvl6pPr marL="2551405" algn="l" defTabSz="1020562" rtl="0" eaLnBrk="1" latinLnBrk="0" hangingPunct="1">
      <a:defRPr sz="2009" kern="1200">
        <a:solidFill>
          <a:schemeClr val="tx1"/>
        </a:solidFill>
        <a:latin typeface="+mn-lt"/>
        <a:ea typeface="+mn-ea"/>
        <a:cs typeface="+mn-cs"/>
      </a:defRPr>
    </a:lvl6pPr>
    <a:lvl7pPr marL="3061686" algn="l" defTabSz="1020562" rtl="0" eaLnBrk="1" latinLnBrk="0" hangingPunct="1">
      <a:defRPr sz="2009" kern="1200">
        <a:solidFill>
          <a:schemeClr val="tx1"/>
        </a:solidFill>
        <a:latin typeface="+mn-lt"/>
        <a:ea typeface="+mn-ea"/>
        <a:cs typeface="+mn-cs"/>
      </a:defRPr>
    </a:lvl7pPr>
    <a:lvl8pPr marL="3571966" algn="l" defTabSz="1020562" rtl="0" eaLnBrk="1" latinLnBrk="0" hangingPunct="1">
      <a:defRPr sz="2009" kern="1200">
        <a:solidFill>
          <a:schemeClr val="tx1"/>
        </a:solidFill>
        <a:latin typeface="+mn-lt"/>
        <a:ea typeface="+mn-ea"/>
        <a:cs typeface="+mn-cs"/>
      </a:defRPr>
    </a:lvl8pPr>
    <a:lvl9pPr marL="4082247" algn="l" defTabSz="1020562" rtl="0" eaLnBrk="1" latinLnBrk="0" hangingPunct="1">
      <a:defRPr sz="20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280" autoAdjust="0"/>
  </p:normalViewPr>
  <p:slideViewPr>
    <p:cSldViewPr snapToGrid="0">
      <p:cViewPr varScale="1">
        <p:scale>
          <a:sx n="64" d="100"/>
          <a:sy n="64" d="100"/>
        </p:scale>
        <p:origin x="1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7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CA8CD-1280-4E53-B776-0D72EE4ED8CE}" type="datetimeFigureOut">
              <a:rPr lang="es-CO" smtClean="0"/>
              <a:t>20/06/2017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414FC-A0EC-49E5-A409-17FBC574D0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31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90" y="1274090"/>
            <a:ext cx="8564484" cy="2710368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483" y="4088980"/>
            <a:ext cx="7556897" cy="1879596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789" indent="0" algn="ctr">
              <a:buNone/>
              <a:defRPr sz="2204"/>
            </a:lvl2pPr>
            <a:lvl3pPr marL="1007577" indent="0" algn="ctr">
              <a:buNone/>
              <a:defRPr sz="1983"/>
            </a:lvl3pPr>
            <a:lvl4pPr marL="1511366" indent="0" algn="ctr">
              <a:buNone/>
              <a:defRPr sz="1763"/>
            </a:lvl4pPr>
            <a:lvl5pPr marL="2015155" indent="0" algn="ctr">
              <a:buNone/>
              <a:defRPr sz="1763"/>
            </a:lvl5pPr>
            <a:lvl6pPr marL="2518943" indent="0" algn="ctr">
              <a:buNone/>
              <a:defRPr sz="1763"/>
            </a:lvl6pPr>
            <a:lvl7pPr marL="3022732" indent="0" algn="ctr">
              <a:buNone/>
              <a:defRPr sz="1763"/>
            </a:lvl7pPr>
            <a:lvl8pPr marL="3526521" indent="0" algn="ctr">
              <a:buNone/>
              <a:defRPr sz="1763"/>
            </a:lvl8pPr>
            <a:lvl9pPr marL="4030309" indent="0" algn="ctr">
              <a:buNone/>
              <a:defRPr sz="176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175-85AE-4D55-A155-67BEBF2DC1F5}" type="datetimeFigureOut">
              <a:rPr lang="es-CO" smtClean="0"/>
              <a:t>20/06/2017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945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175-85AE-4D55-A155-67BEBF2DC1F5}" type="datetimeFigureOut">
              <a:rPr lang="es-CO" smtClean="0"/>
              <a:t>20/06/2017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665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0540" y="414485"/>
            <a:ext cx="2172608" cy="65975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716" y="414485"/>
            <a:ext cx="6391876" cy="659751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175-85AE-4D55-A155-67BEBF2DC1F5}" type="datetimeFigureOut">
              <a:rPr lang="es-CO" smtClean="0"/>
              <a:t>20/06/2017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175-85AE-4D55-A155-67BEBF2DC1F5}" type="datetimeFigureOut">
              <a:rPr lang="es-CO" smtClean="0"/>
              <a:t>20/06/2017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97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468" y="1940871"/>
            <a:ext cx="8690432" cy="3238385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8" y="5209892"/>
            <a:ext cx="8690432" cy="1702990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789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175-85AE-4D55-A155-67BEBF2DC1F5}" type="datetimeFigureOut">
              <a:rPr lang="es-CO" smtClean="0"/>
              <a:t>20/06/2017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609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715" y="2072423"/>
            <a:ext cx="4282242" cy="493957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0906" y="2072423"/>
            <a:ext cx="4282242" cy="493957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175-85AE-4D55-A155-67BEBF2DC1F5}" type="datetimeFigureOut">
              <a:rPr lang="es-CO" smtClean="0"/>
              <a:t>20/06/2017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974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28" y="414486"/>
            <a:ext cx="8690432" cy="15047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029" y="1908431"/>
            <a:ext cx="4262562" cy="935293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029" y="2843724"/>
            <a:ext cx="4262562" cy="418269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0906" y="1908431"/>
            <a:ext cx="4283554" cy="935293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0906" y="2843724"/>
            <a:ext cx="4283554" cy="418269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175-85AE-4D55-A155-67BEBF2DC1F5}" type="datetimeFigureOut">
              <a:rPr lang="es-CO" smtClean="0"/>
              <a:t>20/06/2017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86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175-85AE-4D55-A155-67BEBF2DC1F5}" type="datetimeFigureOut">
              <a:rPr lang="es-CO" smtClean="0"/>
              <a:t>20/06/2017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449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175-85AE-4D55-A155-67BEBF2DC1F5}" type="datetimeFigureOut">
              <a:rPr lang="es-CO" smtClean="0"/>
              <a:t>20/06/2017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590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28" y="519007"/>
            <a:ext cx="3249728" cy="181652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554" y="1120912"/>
            <a:ext cx="5100906" cy="5532467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28" y="2335530"/>
            <a:ext cx="3249728" cy="4326858"/>
          </a:xfrm>
        </p:spPr>
        <p:txBody>
          <a:bodyPr/>
          <a:lstStyle>
            <a:lvl1pPr marL="0" indent="0">
              <a:buNone/>
              <a:defRPr sz="1763"/>
            </a:lvl1pPr>
            <a:lvl2pPr marL="503789" indent="0">
              <a:buNone/>
              <a:defRPr sz="1543"/>
            </a:lvl2pPr>
            <a:lvl3pPr marL="1007577" indent="0">
              <a:buNone/>
              <a:defRPr sz="1322"/>
            </a:lvl3pPr>
            <a:lvl4pPr marL="1511366" indent="0">
              <a:buNone/>
              <a:defRPr sz="1102"/>
            </a:lvl4pPr>
            <a:lvl5pPr marL="2015155" indent="0">
              <a:buNone/>
              <a:defRPr sz="1102"/>
            </a:lvl5pPr>
            <a:lvl6pPr marL="2518943" indent="0">
              <a:buNone/>
              <a:defRPr sz="1102"/>
            </a:lvl6pPr>
            <a:lvl7pPr marL="3022732" indent="0">
              <a:buNone/>
              <a:defRPr sz="1102"/>
            </a:lvl7pPr>
            <a:lvl8pPr marL="3526521" indent="0">
              <a:buNone/>
              <a:defRPr sz="1102"/>
            </a:lvl8pPr>
            <a:lvl9pPr marL="4030309" indent="0">
              <a:buNone/>
              <a:defRPr sz="1102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175-85AE-4D55-A155-67BEBF2DC1F5}" type="datetimeFigureOut">
              <a:rPr lang="es-CO" smtClean="0"/>
              <a:t>20/06/2017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840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28" y="519007"/>
            <a:ext cx="3249728" cy="181652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3554" y="1120912"/>
            <a:ext cx="5100906" cy="5532467"/>
          </a:xfrm>
        </p:spPr>
        <p:txBody>
          <a:bodyPr anchor="t"/>
          <a:lstStyle>
            <a:lvl1pPr marL="0" indent="0">
              <a:buNone/>
              <a:defRPr sz="3526"/>
            </a:lvl1pPr>
            <a:lvl2pPr marL="503789" indent="0">
              <a:buNone/>
              <a:defRPr sz="3085"/>
            </a:lvl2pPr>
            <a:lvl3pPr marL="1007577" indent="0">
              <a:buNone/>
              <a:defRPr sz="2645"/>
            </a:lvl3pPr>
            <a:lvl4pPr marL="1511366" indent="0">
              <a:buNone/>
              <a:defRPr sz="2204"/>
            </a:lvl4pPr>
            <a:lvl5pPr marL="2015155" indent="0">
              <a:buNone/>
              <a:defRPr sz="2204"/>
            </a:lvl5pPr>
            <a:lvl6pPr marL="2518943" indent="0">
              <a:buNone/>
              <a:defRPr sz="2204"/>
            </a:lvl6pPr>
            <a:lvl7pPr marL="3022732" indent="0">
              <a:buNone/>
              <a:defRPr sz="2204"/>
            </a:lvl7pPr>
            <a:lvl8pPr marL="3526521" indent="0">
              <a:buNone/>
              <a:defRPr sz="2204"/>
            </a:lvl8pPr>
            <a:lvl9pPr marL="4030309" indent="0">
              <a:buNone/>
              <a:defRPr sz="220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28" y="2335530"/>
            <a:ext cx="3249728" cy="4326858"/>
          </a:xfrm>
        </p:spPr>
        <p:txBody>
          <a:bodyPr/>
          <a:lstStyle>
            <a:lvl1pPr marL="0" indent="0">
              <a:buNone/>
              <a:defRPr sz="1763"/>
            </a:lvl1pPr>
            <a:lvl2pPr marL="503789" indent="0">
              <a:buNone/>
              <a:defRPr sz="1543"/>
            </a:lvl2pPr>
            <a:lvl3pPr marL="1007577" indent="0">
              <a:buNone/>
              <a:defRPr sz="1322"/>
            </a:lvl3pPr>
            <a:lvl4pPr marL="1511366" indent="0">
              <a:buNone/>
              <a:defRPr sz="1102"/>
            </a:lvl4pPr>
            <a:lvl5pPr marL="2015155" indent="0">
              <a:buNone/>
              <a:defRPr sz="1102"/>
            </a:lvl5pPr>
            <a:lvl6pPr marL="2518943" indent="0">
              <a:buNone/>
              <a:defRPr sz="1102"/>
            </a:lvl6pPr>
            <a:lvl7pPr marL="3022732" indent="0">
              <a:buNone/>
              <a:defRPr sz="1102"/>
            </a:lvl7pPr>
            <a:lvl8pPr marL="3526521" indent="0">
              <a:buNone/>
              <a:defRPr sz="1102"/>
            </a:lvl8pPr>
            <a:lvl9pPr marL="4030309" indent="0">
              <a:buNone/>
              <a:defRPr sz="1102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175-85AE-4D55-A155-67BEBF2DC1F5}" type="datetimeFigureOut">
              <a:rPr lang="es-CO" smtClean="0"/>
              <a:t>20/06/2017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456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716" y="414486"/>
            <a:ext cx="8690432" cy="150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716" y="2072423"/>
            <a:ext cx="8690432" cy="4939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716" y="7215636"/>
            <a:ext cx="2267069" cy="414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A4175-85AE-4D55-A155-67BEBF2DC1F5}" type="datetimeFigureOut">
              <a:rPr lang="es-CO" smtClean="0"/>
              <a:t>20/06/2017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7630" y="7215636"/>
            <a:ext cx="3400604" cy="414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6078" y="7215636"/>
            <a:ext cx="2267069" cy="414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56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577" rtl="0" eaLnBrk="1" latinLnBrk="0" hangingPunct="1">
        <a:lnSpc>
          <a:spcPct val="90000"/>
        </a:lnSpc>
        <a:spcBef>
          <a:spcPct val="0"/>
        </a:spcBef>
        <a:buNone/>
        <a:defRPr sz="4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894" indent="-251894" algn="l" defTabSz="1007577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1pPr>
      <a:lvl2pPr marL="755683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472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260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049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0838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626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415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2204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Body Fitness Gym </a:t>
            </a:r>
            <a:r>
              <a:rPr lang="en-US" dirty="0" err="1"/>
              <a:t>Duitama</a:t>
            </a:r>
            <a:r>
              <a:rPr lang="en-US" dirty="0"/>
              <a:t> LTDA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Cesar Nicolás Cardozo</a:t>
            </a:r>
          </a:p>
          <a:p>
            <a:r>
              <a:rPr lang="es-CO" dirty="0"/>
              <a:t>Gabriel Ricardo Amaya</a:t>
            </a:r>
          </a:p>
          <a:p>
            <a:r>
              <a:rPr lang="es-CO" dirty="0"/>
              <a:t>Juan Diego Molina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30894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4040AE1-917B-4E6C-B751-5447031E8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15882"/>
              </p:ext>
            </p:extLst>
          </p:nvPr>
        </p:nvGraphicFramePr>
        <p:xfrm>
          <a:off x="239842" y="1169233"/>
          <a:ext cx="9668656" cy="5876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6599">
                  <a:extLst>
                    <a:ext uri="{9D8B030D-6E8A-4147-A177-3AD203B41FA5}">
                      <a16:colId xmlns:a16="http://schemas.microsoft.com/office/drawing/2014/main" val="473890444"/>
                    </a:ext>
                  </a:extLst>
                </a:gridCol>
                <a:gridCol w="2198043">
                  <a:extLst>
                    <a:ext uri="{9D8B030D-6E8A-4147-A177-3AD203B41FA5}">
                      <a16:colId xmlns:a16="http://schemas.microsoft.com/office/drawing/2014/main" val="1326084623"/>
                    </a:ext>
                  </a:extLst>
                </a:gridCol>
                <a:gridCol w="4851402">
                  <a:extLst>
                    <a:ext uri="{9D8B030D-6E8A-4147-A177-3AD203B41FA5}">
                      <a16:colId xmlns:a16="http://schemas.microsoft.com/office/drawing/2014/main" val="1498668383"/>
                    </a:ext>
                  </a:extLst>
                </a:gridCol>
                <a:gridCol w="1272612">
                  <a:extLst>
                    <a:ext uri="{9D8B030D-6E8A-4147-A177-3AD203B41FA5}">
                      <a16:colId xmlns:a16="http://schemas.microsoft.com/office/drawing/2014/main" val="2848012881"/>
                    </a:ext>
                  </a:extLst>
                </a:gridCol>
              </a:tblGrid>
              <a:tr h="1409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000" dirty="0">
                          <a:effectLst/>
                        </a:rPr>
                        <a:t>Orden</a:t>
                      </a:r>
                      <a:endParaRPr lang="es-CO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000" dirty="0">
                          <a:effectLst/>
                        </a:rPr>
                        <a:t>Nombre</a:t>
                      </a:r>
                      <a:endParaRPr lang="es-CO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000" dirty="0">
                          <a:effectLst/>
                        </a:rPr>
                        <a:t>Descripción</a:t>
                      </a:r>
                      <a:endParaRPr lang="es-CO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000" dirty="0">
                          <a:effectLst/>
                        </a:rPr>
                        <a:t>Prioridad</a:t>
                      </a:r>
                      <a:endParaRPr lang="es-CO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4153273"/>
                  </a:ext>
                </a:extLst>
              </a:tr>
              <a:tr h="537604">
                <a:tc gridSpan="4"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419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Paquete lógico de servicios</a:t>
                      </a:r>
                      <a:endParaRPr lang="es-CO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2912"/>
                  </a:ext>
                </a:extLst>
              </a:tr>
              <a:tr h="2266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RF_03_01</a:t>
                      </a:r>
                      <a:endParaRPr lang="es-CO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Gestionar de programas de entrenamiento</a:t>
                      </a:r>
                      <a:endParaRPr lang="es-CO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Permite al administrador la creación, lectura, edición, y eliminación (CRUD) de un programa de entrenamiento, la asignación de los entrenadores y horarios para este</a:t>
                      </a:r>
                      <a:endParaRPr lang="es-CO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CO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435932"/>
                  </a:ext>
                </a:extLst>
              </a:tr>
              <a:tr h="16624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RF_03_02</a:t>
                      </a:r>
                      <a:endParaRPr lang="es-CO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Gestionar perfiles de entrenador</a:t>
                      </a:r>
                      <a:endParaRPr lang="es-CO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Permite al administrador la creación, lectura, edición, y eliminacion (CRUD) de perfiles de entrenador.</a:t>
                      </a:r>
                      <a:endParaRPr lang="es-CO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CO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793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68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4040AE1-917B-4E6C-B751-5447031E8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95700"/>
              </p:ext>
            </p:extLst>
          </p:nvPr>
        </p:nvGraphicFramePr>
        <p:xfrm>
          <a:off x="239842" y="1169233"/>
          <a:ext cx="9638676" cy="62529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424">
                  <a:extLst>
                    <a:ext uri="{9D8B030D-6E8A-4147-A177-3AD203B41FA5}">
                      <a16:colId xmlns:a16="http://schemas.microsoft.com/office/drawing/2014/main" val="473890444"/>
                    </a:ext>
                  </a:extLst>
                </a:gridCol>
                <a:gridCol w="2191227">
                  <a:extLst>
                    <a:ext uri="{9D8B030D-6E8A-4147-A177-3AD203B41FA5}">
                      <a16:colId xmlns:a16="http://schemas.microsoft.com/office/drawing/2014/main" val="1326084623"/>
                    </a:ext>
                  </a:extLst>
                </a:gridCol>
                <a:gridCol w="4836359">
                  <a:extLst>
                    <a:ext uri="{9D8B030D-6E8A-4147-A177-3AD203B41FA5}">
                      <a16:colId xmlns:a16="http://schemas.microsoft.com/office/drawing/2014/main" val="1498668383"/>
                    </a:ext>
                  </a:extLst>
                </a:gridCol>
                <a:gridCol w="1268666">
                  <a:extLst>
                    <a:ext uri="{9D8B030D-6E8A-4147-A177-3AD203B41FA5}">
                      <a16:colId xmlns:a16="http://schemas.microsoft.com/office/drawing/2014/main" val="2848012881"/>
                    </a:ext>
                  </a:extLst>
                </a:gridCol>
              </a:tblGrid>
              <a:tr h="837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000">
                          <a:effectLst/>
                        </a:rPr>
                        <a:t>Orden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000" dirty="0">
                          <a:effectLst/>
                        </a:rPr>
                        <a:t>Nombre</a:t>
                      </a:r>
                      <a:endParaRPr lang="es-CO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000" dirty="0">
                          <a:effectLst/>
                        </a:rPr>
                        <a:t>Descripción</a:t>
                      </a:r>
                      <a:endParaRPr lang="es-CO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000" dirty="0">
                          <a:effectLst/>
                        </a:rPr>
                        <a:t>Prioridad</a:t>
                      </a:r>
                      <a:endParaRPr lang="es-CO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4153273"/>
                  </a:ext>
                </a:extLst>
              </a:tr>
              <a:tr h="319201">
                <a:tc gridSpan="4"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419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Paquete lógico de Seguimiento al alumno</a:t>
                      </a:r>
                      <a:endParaRPr lang="es-CO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2912"/>
                  </a:ext>
                </a:extLst>
              </a:tr>
              <a:tr h="13455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RF_04_01</a:t>
                      </a:r>
                      <a:endParaRPr lang="es-CO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Gestionar perfil físico de un alumno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Permite al administrador la creación, lectura, edición, y eliminación (CRUD) de un perfil físico para el alumno inscrito, compuesto por las valoraciones y diferentes test que se le lleven a cabo.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435932"/>
                  </a:ext>
                </a:extLst>
              </a:tr>
              <a:tr h="9870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RF_04_02</a:t>
                      </a:r>
                      <a:endParaRPr lang="es-CO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Agregar progresos de alumno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Permite al administrador realizar la actualización de detalles del perfil físico del alumno.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7933228"/>
                  </a:ext>
                </a:extLst>
              </a:tr>
              <a:tr h="9870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RF_04_03</a:t>
                      </a:r>
                      <a:endParaRPr lang="es-CO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Mostrar progresos de alumno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Muestra el perfil físico del alumno y como este ha ido cambiando a lo largo de todas las valoraciones que se le han practicado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2386653"/>
                  </a:ext>
                </a:extLst>
              </a:tr>
              <a:tr h="1654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RF_04_04</a:t>
                      </a:r>
                      <a:endParaRPr lang="es-CO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Mostrar estadísticas y predicciones de progreso de alumno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Presenta los cambios importantes para el alumno (fijados por el mismo) a lo largo de todas las valoraciones que se le han practicado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4608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41B971E-7DC4-44CF-A8C3-11D1AE50B255}"/>
              </a:ext>
            </a:extLst>
          </p:cNvPr>
          <p:cNvSpPr txBox="1"/>
          <p:nvPr/>
        </p:nvSpPr>
        <p:spPr>
          <a:xfrm>
            <a:off x="1341919" y="3207895"/>
            <a:ext cx="7255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Requisitos No Funcionales</a:t>
            </a:r>
          </a:p>
        </p:txBody>
      </p:sp>
    </p:spTree>
    <p:extLst>
      <p:ext uri="{BB962C8B-B14F-4D97-AF65-F5344CB8AC3E}">
        <p14:creationId xmlns:p14="http://schemas.microsoft.com/office/powerpoint/2010/main" val="270765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E9FCD1A-DADA-4123-82FC-329D30ED7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230958"/>
              </p:ext>
            </p:extLst>
          </p:nvPr>
        </p:nvGraphicFramePr>
        <p:xfrm>
          <a:off x="254832" y="839449"/>
          <a:ext cx="9593705" cy="68663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371">
                  <a:extLst>
                    <a:ext uri="{9D8B030D-6E8A-4147-A177-3AD203B41FA5}">
                      <a16:colId xmlns:a16="http://schemas.microsoft.com/office/drawing/2014/main" val="2873977643"/>
                    </a:ext>
                  </a:extLst>
                </a:gridCol>
                <a:gridCol w="2238831">
                  <a:extLst>
                    <a:ext uri="{9D8B030D-6E8A-4147-A177-3AD203B41FA5}">
                      <a16:colId xmlns:a16="http://schemas.microsoft.com/office/drawing/2014/main" val="1528311050"/>
                    </a:ext>
                  </a:extLst>
                </a:gridCol>
                <a:gridCol w="4795726">
                  <a:extLst>
                    <a:ext uri="{9D8B030D-6E8A-4147-A177-3AD203B41FA5}">
                      <a16:colId xmlns:a16="http://schemas.microsoft.com/office/drawing/2014/main" val="1940654796"/>
                    </a:ext>
                  </a:extLst>
                </a:gridCol>
                <a:gridCol w="1285777">
                  <a:extLst>
                    <a:ext uri="{9D8B030D-6E8A-4147-A177-3AD203B41FA5}">
                      <a16:colId xmlns:a16="http://schemas.microsoft.com/office/drawing/2014/main" val="1784830290"/>
                    </a:ext>
                  </a:extLst>
                </a:gridCol>
              </a:tblGrid>
              <a:tr h="248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Orden</a:t>
                      </a:r>
                      <a:endParaRPr lang="es-CO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Nombre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Descripción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Prioridad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extLst>
                  <a:ext uri="{0D108BD9-81ED-4DB2-BD59-A6C34878D82A}">
                    <a16:rowId xmlns:a16="http://schemas.microsoft.com/office/drawing/2014/main" val="2435251514"/>
                  </a:ext>
                </a:extLst>
              </a:tr>
              <a:tr h="9958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RNF_1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Plataforma</a:t>
                      </a:r>
                      <a:endParaRPr lang="es-CO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El programa debe estar desarrollado para un entorno web. Debe poder usarse en navegadores Google Chrome y Mozilla Firefox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5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extLst>
                  <a:ext uri="{0D108BD9-81ED-4DB2-BD59-A6C34878D82A}">
                    <a16:rowId xmlns:a16="http://schemas.microsoft.com/office/drawing/2014/main" val="1305781795"/>
                  </a:ext>
                </a:extLst>
              </a:tr>
              <a:tr h="746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RNf_2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"/>
                        </a:spcAft>
                      </a:pPr>
                      <a:r>
                        <a:rPr lang="es-CO" sz="1800">
                          <a:effectLst/>
                        </a:rPr>
                        <a:t>Rendimiento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No se deben presentar demoras en el proceso de actualización y consulta de datos(tiempo menor a 5 segundos)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3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extLst>
                  <a:ext uri="{0D108BD9-81ED-4DB2-BD59-A6C34878D82A}">
                    <a16:rowId xmlns:a16="http://schemas.microsoft.com/office/drawing/2014/main" val="3943931706"/>
                  </a:ext>
                </a:extLst>
              </a:tr>
              <a:tr h="4979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RNF_3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Disponibilidad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El sistema solo se podrá utilizar con acceso a internet.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3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extLst>
                  <a:ext uri="{0D108BD9-81ED-4DB2-BD59-A6C34878D82A}">
                    <a16:rowId xmlns:a16="http://schemas.microsoft.com/office/drawing/2014/main" val="3438328516"/>
                  </a:ext>
                </a:extLst>
              </a:tr>
              <a:tr h="4979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RNf_4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Accesibilidad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No se tendrán condiciones de accesibilidad especificas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1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extLst>
                  <a:ext uri="{0D108BD9-81ED-4DB2-BD59-A6C34878D82A}">
                    <a16:rowId xmlns:a16="http://schemas.microsoft.com/office/drawing/2014/main" val="1832064732"/>
                  </a:ext>
                </a:extLst>
              </a:tr>
              <a:tr h="17427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RNF_5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Usabilidad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El sistema se desarrollar teniendo en mente que será usado por personas entre los 14 y los 80 años, por lo que tendrá diseño responsivo e interfaz intuitiva de acuerdo a la investigación realizada sobre usabilidad, anexa a este documento.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3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extLst>
                  <a:ext uri="{0D108BD9-81ED-4DB2-BD59-A6C34878D82A}">
                    <a16:rowId xmlns:a16="http://schemas.microsoft.com/office/drawing/2014/main" val="3908691977"/>
                  </a:ext>
                </a:extLst>
              </a:tr>
              <a:tr h="9958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RNf_6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Estabilidad 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Debe ser un aplicativo que esté en funcionamiento en todo momento, con caídas que solo estén programadas y anunciadas con anterioridad 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5</a:t>
                      </a:r>
                      <a:endParaRPr lang="es-CO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extLst>
                  <a:ext uri="{0D108BD9-81ED-4DB2-BD59-A6C34878D82A}">
                    <a16:rowId xmlns:a16="http://schemas.microsoft.com/office/drawing/2014/main" val="99617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4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E9FCD1A-DADA-4123-82FC-329D30ED7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03229"/>
              </p:ext>
            </p:extLst>
          </p:nvPr>
        </p:nvGraphicFramePr>
        <p:xfrm>
          <a:off x="254832" y="839449"/>
          <a:ext cx="9593705" cy="326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371">
                  <a:extLst>
                    <a:ext uri="{9D8B030D-6E8A-4147-A177-3AD203B41FA5}">
                      <a16:colId xmlns:a16="http://schemas.microsoft.com/office/drawing/2014/main" val="2873977643"/>
                    </a:ext>
                  </a:extLst>
                </a:gridCol>
                <a:gridCol w="2238831">
                  <a:extLst>
                    <a:ext uri="{9D8B030D-6E8A-4147-A177-3AD203B41FA5}">
                      <a16:colId xmlns:a16="http://schemas.microsoft.com/office/drawing/2014/main" val="1528311050"/>
                    </a:ext>
                  </a:extLst>
                </a:gridCol>
                <a:gridCol w="4795726">
                  <a:extLst>
                    <a:ext uri="{9D8B030D-6E8A-4147-A177-3AD203B41FA5}">
                      <a16:colId xmlns:a16="http://schemas.microsoft.com/office/drawing/2014/main" val="1940654796"/>
                    </a:ext>
                  </a:extLst>
                </a:gridCol>
                <a:gridCol w="1285777">
                  <a:extLst>
                    <a:ext uri="{9D8B030D-6E8A-4147-A177-3AD203B41FA5}">
                      <a16:colId xmlns:a16="http://schemas.microsoft.com/office/drawing/2014/main" val="1784830290"/>
                    </a:ext>
                  </a:extLst>
                </a:gridCol>
              </a:tblGrid>
              <a:tr h="248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Orden</a:t>
                      </a:r>
                      <a:endParaRPr lang="es-CO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Nombre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Descripción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Prioridad</a:t>
                      </a:r>
                      <a:endParaRPr lang="es-CO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 anchor="ctr"/>
                </a:tc>
                <a:extLst>
                  <a:ext uri="{0D108BD9-81ED-4DB2-BD59-A6C34878D82A}">
                    <a16:rowId xmlns:a16="http://schemas.microsoft.com/office/drawing/2014/main" val="2435251514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BDFC343-D878-4010-ACFE-B007EEBA3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213233"/>
              </p:ext>
            </p:extLst>
          </p:nvPr>
        </p:nvGraphicFramePr>
        <p:xfrm>
          <a:off x="254831" y="1165585"/>
          <a:ext cx="9593705" cy="62861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371">
                  <a:extLst>
                    <a:ext uri="{9D8B030D-6E8A-4147-A177-3AD203B41FA5}">
                      <a16:colId xmlns:a16="http://schemas.microsoft.com/office/drawing/2014/main" val="475574275"/>
                    </a:ext>
                  </a:extLst>
                </a:gridCol>
                <a:gridCol w="2238832">
                  <a:extLst>
                    <a:ext uri="{9D8B030D-6E8A-4147-A177-3AD203B41FA5}">
                      <a16:colId xmlns:a16="http://schemas.microsoft.com/office/drawing/2014/main" val="3960672179"/>
                    </a:ext>
                  </a:extLst>
                </a:gridCol>
                <a:gridCol w="4795724">
                  <a:extLst>
                    <a:ext uri="{9D8B030D-6E8A-4147-A177-3AD203B41FA5}">
                      <a16:colId xmlns:a16="http://schemas.microsoft.com/office/drawing/2014/main" val="2391230254"/>
                    </a:ext>
                  </a:extLst>
                </a:gridCol>
                <a:gridCol w="1285778">
                  <a:extLst>
                    <a:ext uri="{9D8B030D-6E8A-4147-A177-3AD203B41FA5}">
                      <a16:colId xmlns:a16="http://schemas.microsoft.com/office/drawing/2014/main" val="3069640274"/>
                    </a:ext>
                  </a:extLst>
                </a:gridCol>
              </a:tblGrid>
              <a:tr h="1083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RNF_7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  <a:effectLst/>
                        </a:rPr>
                        <a:t>Portabilidad</a:t>
                      </a:r>
                      <a:endParaRPr lang="es-CO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  <a:effectLst/>
                        </a:rPr>
                        <a:t>El aplicativo se podrá utilizar en cualquier dispositivo que tenga acceso a internet y a navegadores especificados (Google Chrome y Mozilla Firefox).</a:t>
                      </a:r>
                      <a:endParaRPr lang="es-CO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s-CO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52691"/>
                  </a:ext>
                </a:extLst>
              </a:tr>
              <a:tr h="427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RNf_8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Costo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El costo del proyecto  en su totalidad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estará limitado a 10 SMMLV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5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extLst>
                  <a:ext uri="{0D108BD9-81ED-4DB2-BD59-A6C34878D82A}">
                    <a16:rowId xmlns:a16="http://schemas.microsoft.com/office/drawing/2014/main" val="1874400285"/>
                  </a:ext>
                </a:extLst>
              </a:tr>
              <a:tr h="1083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RNF_9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Interoperabilidad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Los datos concernientes a pagos y listas de usuarios se deberán poder exportar a documentos de texto plano (.</a:t>
                      </a:r>
                      <a:r>
                        <a:rPr lang="es-CO" sz="1600" dirty="0" err="1">
                          <a:effectLst/>
                        </a:rPr>
                        <a:t>txt</a:t>
                      </a:r>
                      <a:r>
                        <a:rPr lang="es-CO" sz="1600" dirty="0">
                          <a:effectLst/>
                        </a:rPr>
                        <a:t>), a documento de formato portable (.</a:t>
                      </a:r>
                      <a:r>
                        <a:rPr lang="es-CO" sz="1600" dirty="0" err="1">
                          <a:effectLst/>
                        </a:rPr>
                        <a:t>pdf</a:t>
                      </a:r>
                      <a:r>
                        <a:rPr lang="es-CO" sz="1600" dirty="0">
                          <a:effectLst/>
                        </a:rPr>
                        <a:t>), y a programas de hoja de cálculo (.xlsx)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4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extLst>
                  <a:ext uri="{0D108BD9-81ED-4DB2-BD59-A6C34878D82A}">
                    <a16:rowId xmlns:a16="http://schemas.microsoft.com/office/drawing/2014/main" val="1437904253"/>
                  </a:ext>
                </a:extLst>
              </a:tr>
              <a:tr h="6464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RNf_10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Escalabilidad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Puesto que la empresa se mantiene en constante crecimiento es necesario que el programa sea escalable fácilmente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3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extLst>
                  <a:ext uri="{0D108BD9-81ED-4DB2-BD59-A6C34878D82A}">
                    <a16:rowId xmlns:a16="http://schemas.microsoft.com/office/drawing/2014/main" val="3562783154"/>
                  </a:ext>
                </a:extLst>
              </a:tr>
              <a:tr h="8651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RNF_11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Concurrencia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El sistema debe permitir el acceso de (n) usuarios simultáneamente, (n = número de usuarios máximo calculado por el arquitecto).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2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extLst>
                  <a:ext uri="{0D108BD9-81ED-4DB2-BD59-A6C34878D82A}">
                    <a16:rowId xmlns:a16="http://schemas.microsoft.com/office/drawing/2014/main" val="3152630800"/>
                  </a:ext>
                </a:extLst>
              </a:tr>
              <a:tr h="6464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RNf_12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Mantenibilidad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Se realizará un mantenimiento mensual al sistema, y cuando el cliente lo requiera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4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extLst>
                  <a:ext uri="{0D108BD9-81ED-4DB2-BD59-A6C34878D82A}">
                    <a16:rowId xmlns:a16="http://schemas.microsoft.com/office/drawing/2014/main" val="1985634832"/>
                  </a:ext>
                </a:extLst>
              </a:tr>
              <a:tr h="13024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RNf_13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Seguridad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Para el ingreso al sistema se contara con un usuario y contraseña que estarán cifrados para garantizar la seguridad de los datos personales de los usuarios, y que serán requeridos al inicio de cada sesión de uso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5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84" marR="66584" marT="0" marB="0" anchor="ctr"/>
                </a:tc>
                <a:extLst>
                  <a:ext uri="{0D108BD9-81ED-4DB2-BD59-A6C34878D82A}">
                    <a16:rowId xmlns:a16="http://schemas.microsoft.com/office/drawing/2014/main" val="3418913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587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41B971E-7DC4-44CF-A8C3-11D1AE50B255}"/>
              </a:ext>
            </a:extLst>
          </p:cNvPr>
          <p:cNvSpPr txBox="1"/>
          <p:nvPr/>
        </p:nvSpPr>
        <p:spPr>
          <a:xfrm>
            <a:off x="1221997" y="3627620"/>
            <a:ext cx="7255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Términos del negocio</a:t>
            </a:r>
          </a:p>
        </p:txBody>
      </p:sp>
    </p:spTree>
    <p:extLst>
      <p:ext uri="{BB962C8B-B14F-4D97-AF65-F5344CB8AC3E}">
        <p14:creationId xmlns:p14="http://schemas.microsoft.com/office/powerpoint/2010/main" val="47046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94425DD-C0CD-42A3-9D24-75B7F60A6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62463"/>
              </p:ext>
            </p:extLst>
          </p:nvPr>
        </p:nvGraphicFramePr>
        <p:xfrm>
          <a:off x="554636" y="1229193"/>
          <a:ext cx="8964119" cy="5861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1030">
                  <a:extLst>
                    <a:ext uri="{9D8B030D-6E8A-4147-A177-3AD203B41FA5}">
                      <a16:colId xmlns:a16="http://schemas.microsoft.com/office/drawing/2014/main" val="1769932050"/>
                    </a:ext>
                  </a:extLst>
                </a:gridCol>
                <a:gridCol w="6723089">
                  <a:extLst>
                    <a:ext uri="{9D8B030D-6E8A-4147-A177-3AD203B41FA5}">
                      <a16:colId xmlns:a16="http://schemas.microsoft.com/office/drawing/2014/main" val="1746153652"/>
                    </a:ext>
                  </a:extLst>
                </a:gridCol>
              </a:tblGrid>
              <a:tr h="41087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TÉRMINOS DEL NEGOCIO EMPRESA BODY FITNESS GYM LTDA.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507134"/>
                  </a:ext>
                </a:extLst>
              </a:tr>
              <a:tr h="41087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solidFill>
                            <a:schemeClr val="bg1"/>
                          </a:solidFill>
                          <a:effectLst/>
                        </a:rPr>
                        <a:t>Término </a:t>
                      </a:r>
                      <a:endParaRPr lang="es-CO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Descripción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854843"/>
                  </a:ext>
                </a:extLst>
              </a:tr>
              <a:tr h="41087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Administrador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 Persona que dirige y tiene control total sobre el negocio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483236"/>
                  </a:ext>
                </a:extLst>
              </a:tr>
              <a:tr h="71991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u="none" strike="noStrike">
                          <a:effectLst/>
                        </a:rPr>
                        <a:t>Alumno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Cualquier persona que se haya registrado en el gimnasio, la cual puede tener o no una suscripción activa en algún programa determinado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93611159"/>
                  </a:ext>
                </a:extLst>
              </a:tr>
              <a:tr h="71991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u="none" strike="noStrike" dirty="0">
                          <a:effectLst/>
                        </a:rPr>
                        <a:t>Entrenador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Persona diestra en una disciplina relacionada con alguna actividad física, capacitada para dirigir un grupo de alumnos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83978052"/>
                  </a:ext>
                </a:extLst>
              </a:tr>
              <a:tr h="7199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Sesión de entrenamiento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Periodo de tiempo en el cual se desarrolla una actividad correspondiente a un programa de fitness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11976249"/>
                  </a:ext>
                </a:extLst>
              </a:tr>
              <a:tr h="71991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u="none" strike="noStrike">
                          <a:effectLst/>
                        </a:rPr>
                        <a:t>Suscripción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Contrato informal entre un alumno y la BODY FITNESS GYM para adquirir determinados servicios por un periodo determinado de tiempo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95886185"/>
                  </a:ext>
                </a:extLst>
              </a:tr>
              <a:tr h="102895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u="none" strike="noStrike">
                          <a:effectLst/>
                        </a:rPr>
                        <a:t>Programa de acondicionamiento físico personal (PAFP)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Conjunto de actividades relacionadas con el ejercicio físico orientadas al acondicionamiento físico de una persona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42212353"/>
                  </a:ext>
                </a:extLst>
              </a:tr>
              <a:tr h="71991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u="none" strike="noStrike">
                          <a:effectLst/>
                        </a:rPr>
                        <a:t>Valoración Física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u="none" strike="noStrike" dirty="0">
                          <a:effectLst/>
                        </a:rPr>
                        <a:t>Toma de medidas respecto a las características y habilidades físicas de un alumno con base en unas métricas definidas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273477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02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41B971E-7DC4-44CF-A8C3-11D1AE50B255}"/>
              </a:ext>
            </a:extLst>
          </p:cNvPr>
          <p:cNvSpPr txBox="1"/>
          <p:nvPr/>
        </p:nvSpPr>
        <p:spPr>
          <a:xfrm>
            <a:off x="1311938" y="3612630"/>
            <a:ext cx="7255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197777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41B971E-7DC4-44CF-A8C3-11D1AE50B255}"/>
              </a:ext>
            </a:extLst>
          </p:cNvPr>
          <p:cNvSpPr txBox="1"/>
          <p:nvPr/>
        </p:nvSpPr>
        <p:spPr>
          <a:xfrm>
            <a:off x="1416869" y="149902"/>
            <a:ext cx="725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Casos de Uso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0D150AC-57F4-4753-A761-C71CD4813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48" y="1394086"/>
            <a:ext cx="7859360" cy="537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90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7EA29ED-3EF5-4A89-8745-CEF8796B0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618258"/>
              </p:ext>
            </p:extLst>
          </p:nvPr>
        </p:nvGraphicFramePr>
        <p:xfrm>
          <a:off x="565191" y="734678"/>
          <a:ext cx="9073484" cy="70552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1192">
                  <a:extLst>
                    <a:ext uri="{9D8B030D-6E8A-4147-A177-3AD203B41FA5}">
                      <a16:colId xmlns:a16="http://schemas.microsoft.com/office/drawing/2014/main" val="3500182030"/>
                    </a:ext>
                  </a:extLst>
                </a:gridCol>
                <a:gridCol w="405081">
                  <a:extLst>
                    <a:ext uri="{9D8B030D-6E8A-4147-A177-3AD203B41FA5}">
                      <a16:colId xmlns:a16="http://schemas.microsoft.com/office/drawing/2014/main" val="2819956368"/>
                    </a:ext>
                  </a:extLst>
                </a:gridCol>
                <a:gridCol w="291623">
                  <a:extLst>
                    <a:ext uri="{9D8B030D-6E8A-4147-A177-3AD203B41FA5}">
                      <a16:colId xmlns:a16="http://schemas.microsoft.com/office/drawing/2014/main" val="3803381999"/>
                    </a:ext>
                  </a:extLst>
                </a:gridCol>
                <a:gridCol w="2748222">
                  <a:extLst>
                    <a:ext uri="{9D8B030D-6E8A-4147-A177-3AD203B41FA5}">
                      <a16:colId xmlns:a16="http://schemas.microsoft.com/office/drawing/2014/main" val="3269768131"/>
                    </a:ext>
                  </a:extLst>
                </a:gridCol>
                <a:gridCol w="1977366">
                  <a:extLst>
                    <a:ext uri="{9D8B030D-6E8A-4147-A177-3AD203B41FA5}">
                      <a16:colId xmlns:a16="http://schemas.microsoft.com/office/drawing/2014/main" val="760503766"/>
                    </a:ext>
                  </a:extLst>
                </a:gridCol>
              </a:tblGrid>
              <a:tr h="2192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Código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ECU_001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26031"/>
                  </a:ext>
                </a:extLst>
              </a:tr>
              <a:tr h="2192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Nombre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Iniciar sesión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49678"/>
                  </a:ext>
                </a:extLst>
              </a:tr>
              <a:tr h="2192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Descripción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68615"/>
                  </a:ext>
                </a:extLst>
              </a:tr>
              <a:tr h="5359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Requisitos Involucrados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RF_02_01: Iniciar sesión.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RF_01_02: Generar recibo de pago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177880"/>
                  </a:ext>
                </a:extLst>
              </a:tr>
              <a:tr h="2192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Casos de Uso involucrados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630122"/>
                  </a:ext>
                </a:extLst>
              </a:tr>
              <a:tr h="2192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Autor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Gabriel Huertas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448075"/>
                  </a:ext>
                </a:extLst>
              </a:tr>
              <a:tr h="5724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Fecha creación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05/05/2017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Fecha modificación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__/__/____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extLst>
                  <a:ext uri="{0D108BD9-81ED-4DB2-BD59-A6C34878D82A}">
                    <a16:rowId xmlns:a16="http://schemas.microsoft.com/office/drawing/2014/main" val="714129223"/>
                  </a:ext>
                </a:extLst>
              </a:tr>
              <a:tr h="2192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Actores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Usuario, Administrador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95194"/>
                  </a:ext>
                </a:extLst>
              </a:tr>
              <a:tr h="7551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</a:rPr>
                        <a:t>Pre-condición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El usuario o administrador deben estar ubicados en la ventana de login (Véase MK_001)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El usuario debe estar registrado en el sistema.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107465"/>
                  </a:ext>
                </a:extLst>
              </a:tr>
              <a:tr h="4384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Flujo normal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1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</a:rPr>
                        <a:t>El usuario o administrador diligencia los campos presentes en la ventana de </a:t>
                      </a:r>
                      <a:r>
                        <a:rPr lang="es-CO" sz="1400" dirty="0" err="1">
                          <a:effectLst/>
                        </a:rPr>
                        <a:t>login</a:t>
                      </a:r>
                      <a:r>
                        <a:rPr lang="es-CO" sz="1400" dirty="0">
                          <a:effectLst/>
                        </a:rPr>
                        <a:t> (Véase Mockup…)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80184"/>
                  </a:ext>
                </a:extLst>
              </a:tr>
              <a:tr h="286238">
                <a:tc row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2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28675" algn="l"/>
                        </a:tabLst>
                      </a:pPr>
                      <a:r>
                        <a:rPr lang="es-CO" sz="1400">
                          <a:effectLst/>
                        </a:rPr>
                        <a:t>El usuario o administrador envía la información al sistema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144306"/>
                  </a:ext>
                </a:extLst>
              </a:tr>
              <a:tr h="28623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3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El sistema valida la información ingresada por el cliente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824993"/>
                  </a:ext>
                </a:extLst>
              </a:tr>
              <a:tr h="21921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4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El sistema muestra la ventana principal.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614587"/>
                  </a:ext>
                </a:extLst>
              </a:tr>
              <a:tr h="2192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Flujos Alternos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u="sng">
                          <a:effectLst/>
                        </a:rPr>
                        <a:t>Flujo Alterno # 1: Datos erróneos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88381"/>
                  </a:ext>
                </a:extLst>
              </a:tr>
              <a:tr h="438422">
                <a:tc row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El sistema alerta al usuario que los datos que ha introducido son erróneos. Se prosigue desde el paso #1 del flujo normal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032794"/>
                  </a:ext>
                </a:extLst>
              </a:tr>
              <a:tr h="21921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u="sng">
                          <a:effectLst/>
                        </a:rPr>
                        <a:t>Flujo alterno # 2: Cambio de contraseña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843160"/>
                  </a:ext>
                </a:extLst>
              </a:tr>
              <a:tr h="43842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El usuario ha olvidado su contraseña y la intenta recuperar (Véase ECU_002)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75107"/>
                  </a:ext>
                </a:extLst>
              </a:tr>
              <a:tr h="2192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Post-condición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El sistema muestra la ventana principal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621682"/>
                  </a:ext>
                </a:extLst>
              </a:tr>
              <a:tr h="2192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Prioridad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</a:rPr>
                        <a:t>5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53449"/>
                  </a:ext>
                </a:extLst>
              </a:tr>
              <a:tr h="2192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Frecuencia de uso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Alta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19227"/>
                  </a:ext>
                </a:extLst>
              </a:tr>
              <a:tr h="4384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Notas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</a:rPr>
                        <a:t>El sistema cargará la ventana principal dependiendo de si es un usuario corriente o un administrador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71" marR="5227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40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77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41B971E-7DC4-44CF-A8C3-11D1AE50B255}"/>
              </a:ext>
            </a:extLst>
          </p:cNvPr>
          <p:cNvSpPr txBox="1"/>
          <p:nvPr/>
        </p:nvSpPr>
        <p:spPr>
          <a:xfrm>
            <a:off x="1401879" y="2908092"/>
            <a:ext cx="7255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Diagrama de estados</a:t>
            </a:r>
          </a:p>
        </p:txBody>
      </p:sp>
    </p:spTree>
    <p:extLst>
      <p:ext uri="{BB962C8B-B14F-4D97-AF65-F5344CB8AC3E}">
        <p14:creationId xmlns:p14="http://schemas.microsoft.com/office/powerpoint/2010/main" val="1967625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CCF8A8-E04B-4D2C-9235-5287A6D25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41" y="1152189"/>
            <a:ext cx="6878491" cy="604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99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769783C-80A3-4354-8752-D78B105E4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64" y="1245561"/>
            <a:ext cx="7427623" cy="57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1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41B971E-7DC4-44CF-A8C3-11D1AE50B255}"/>
              </a:ext>
            </a:extLst>
          </p:cNvPr>
          <p:cNvSpPr txBox="1"/>
          <p:nvPr/>
        </p:nvSpPr>
        <p:spPr>
          <a:xfrm>
            <a:off x="1311938" y="3612630"/>
            <a:ext cx="7255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Términos del sistema</a:t>
            </a:r>
          </a:p>
        </p:txBody>
      </p:sp>
    </p:spTree>
    <p:extLst>
      <p:ext uri="{BB962C8B-B14F-4D97-AF65-F5344CB8AC3E}">
        <p14:creationId xmlns:p14="http://schemas.microsoft.com/office/powerpoint/2010/main" val="3576856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9B67441-EBCF-4DF0-B08B-7CAF4E3C0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20689"/>
              </p:ext>
            </p:extLst>
          </p:nvPr>
        </p:nvGraphicFramePr>
        <p:xfrm>
          <a:off x="209551" y="1657350"/>
          <a:ext cx="9486899" cy="5161603"/>
        </p:xfrm>
        <a:graphic>
          <a:graphicData uri="http://schemas.openxmlformats.org/drawingml/2006/table">
            <a:tbl>
              <a:tblPr/>
              <a:tblGrid>
                <a:gridCol w="2245420">
                  <a:extLst>
                    <a:ext uri="{9D8B030D-6E8A-4147-A177-3AD203B41FA5}">
                      <a16:colId xmlns:a16="http://schemas.microsoft.com/office/drawing/2014/main" val="2585921297"/>
                    </a:ext>
                  </a:extLst>
                </a:gridCol>
                <a:gridCol w="1047862">
                  <a:extLst>
                    <a:ext uri="{9D8B030D-6E8A-4147-A177-3AD203B41FA5}">
                      <a16:colId xmlns:a16="http://schemas.microsoft.com/office/drawing/2014/main" val="2776829179"/>
                    </a:ext>
                  </a:extLst>
                </a:gridCol>
                <a:gridCol w="1908607">
                  <a:extLst>
                    <a:ext uri="{9D8B030D-6E8A-4147-A177-3AD203B41FA5}">
                      <a16:colId xmlns:a16="http://schemas.microsoft.com/office/drawing/2014/main" val="3401476863"/>
                    </a:ext>
                  </a:extLst>
                </a:gridCol>
                <a:gridCol w="2077014">
                  <a:extLst>
                    <a:ext uri="{9D8B030D-6E8A-4147-A177-3AD203B41FA5}">
                      <a16:colId xmlns:a16="http://schemas.microsoft.com/office/drawing/2014/main" val="228836712"/>
                    </a:ext>
                  </a:extLst>
                </a:gridCol>
                <a:gridCol w="2207996">
                  <a:extLst>
                    <a:ext uri="{9D8B030D-6E8A-4147-A177-3AD203B41FA5}">
                      <a16:colId xmlns:a16="http://schemas.microsoft.com/office/drawing/2014/main" val="3837153459"/>
                    </a:ext>
                  </a:extLst>
                </a:gridCol>
              </a:tblGrid>
              <a:tr h="41433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TÉRMINOS DEL SISTEMA EMPRESA BODY FITNESS GYM LTDA.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7544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Término 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Valores permitidos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termino asociado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1381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Usuario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Cadena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[3-30] caracteres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[a-z][A-Z][0-9]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administrador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90603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correo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Cadena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[3-30]caracteres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[a-z][A-Z][0-9][.-_@]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Alumno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7161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contraseña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Cadena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[8-30] caracteres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alfanumericos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Administrador/Alumno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36857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Cadena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[3-30] caracteres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[a-z][A-Z]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Alumno/Entrenador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856834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apellido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Cadena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[3-30] caracteres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[a-z][A-Z]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Alumno/Entrenador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356649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telefono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Cadena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[5-30] caracteres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[0-9]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Alumno/Entrenador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645597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Documento de identidad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Cadena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[5-30] caracteres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[0-9]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Alumno/Entrenador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76529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Cadena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[0-140] caracteres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[a-z][A-Z][0-9]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525079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valoración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[1-10] caracteres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[0-9] [.]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Valoración Física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616084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[1-10] caracteres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[0-9] [.]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815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642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41B971E-7DC4-44CF-A8C3-11D1AE50B255}"/>
              </a:ext>
            </a:extLst>
          </p:cNvPr>
          <p:cNvSpPr txBox="1"/>
          <p:nvPr/>
        </p:nvSpPr>
        <p:spPr>
          <a:xfrm>
            <a:off x="1311938" y="3612630"/>
            <a:ext cx="7255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Validaciones</a:t>
            </a:r>
          </a:p>
        </p:txBody>
      </p:sp>
    </p:spTree>
    <p:extLst>
      <p:ext uri="{BB962C8B-B14F-4D97-AF65-F5344CB8AC3E}">
        <p14:creationId xmlns:p14="http://schemas.microsoft.com/office/powerpoint/2010/main" val="3087331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06D7CCC-3094-4F55-A01D-18FC161C2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42580"/>
              </p:ext>
            </p:extLst>
          </p:nvPr>
        </p:nvGraphicFramePr>
        <p:xfrm>
          <a:off x="476250" y="1333500"/>
          <a:ext cx="8896350" cy="58641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3564">
                  <a:extLst>
                    <a:ext uri="{9D8B030D-6E8A-4147-A177-3AD203B41FA5}">
                      <a16:colId xmlns:a16="http://schemas.microsoft.com/office/drawing/2014/main" val="2380703594"/>
                    </a:ext>
                  </a:extLst>
                </a:gridCol>
                <a:gridCol w="2223564">
                  <a:extLst>
                    <a:ext uri="{9D8B030D-6E8A-4147-A177-3AD203B41FA5}">
                      <a16:colId xmlns:a16="http://schemas.microsoft.com/office/drawing/2014/main" val="2771743918"/>
                    </a:ext>
                  </a:extLst>
                </a:gridCol>
                <a:gridCol w="2224611">
                  <a:extLst>
                    <a:ext uri="{9D8B030D-6E8A-4147-A177-3AD203B41FA5}">
                      <a16:colId xmlns:a16="http://schemas.microsoft.com/office/drawing/2014/main" val="555981849"/>
                    </a:ext>
                  </a:extLst>
                </a:gridCol>
                <a:gridCol w="2224611">
                  <a:extLst>
                    <a:ext uri="{9D8B030D-6E8A-4147-A177-3AD203B41FA5}">
                      <a16:colId xmlns:a16="http://schemas.microsoft.com/office/drawing/2014/main" val="2399424844"/>
                    </a:ext>
                  </a:extLst>
                </a:gridCol>
              </a:tblGrid>
              <a:tr h="259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spc="75">
                          <a:effectLst/>
                        </a:rPr>
                        <a:t>Tipo</a:t>
                      </a:r>
                      <a:endParaRPr lang="es-CO" sz="2000" spc="75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spc="75">
                          <a:effectLst/>
                        </a:rPr>
                        <a:t>Validación</a:t>
                      </a:r>
                      <a:endParaRPr lang="es-CO" sz="2000" spc="75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spc="75">
                          <a:effectLst/>
                        </a:rPr>
                        <a:t>Mensaje error</a:t>
                      </a:r>
                      <a:endParaRPr lang="es-CO" sz="2000" spc="75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spc="75">
                          <a:effectLst/>
                        </a:rPr>
                        <a:t>Parámetros</a:t>
                      </a:r>
                      <a:endParaRPr lang="es-CO" sz="2000" spc="75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2621791"/>
                  </a:ext>
                </a:extLst>
              </a:tr>
              <a:tr h="8011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Correo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[A-Za-z0-9-\\-+]+@+[ A-Za-z]+.+[ A-Za-z]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EL [Parámetro] no es valido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Parámetro: Texto dentro del campo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6400353"/>
                  </a:ext>
                </a:extLst>
              </a:tr>
              <a:tr h="1072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Texto1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Todos los caracteres de la tabla ACSSI menos el espacio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EL [Parámetro] contiene caracteres no validos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Parámetro: Campo de texto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7854708"/>
                  </a:ext>
                </a:extLst>
              </a:tr>
              <a:tr h="1072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Texto2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[A-Za-z] con espacios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EL [Parámetro] contiene caracteres no validos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Parámetro: Campo de texto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6520559"/>
                  </a:ext>
                </a:extLst>
              </a:tr>
              <a:tr h="1072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Texto3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[0-9]</a:t>
                      </a:r>
                      <a:endParaRPr lang="es-CO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EL [Parámetro] contiene caracteres no validos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Parámetro: Campo de texto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8917936"/>
                  </a:ext>
                </a:extLst>
              </a:tr>
              <a:tr h="1343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Fecha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DD/MM/AAAA formato de fechas D, M, A representan un numero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EL [Parámetro] contiene caracteres no validos</a:t>
                      </a:r>
                      <a:endParaRPr lang="es-CO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Parámetro: Campo de texto</a:t>
                      </a:r>
                      <a:endParaRPr lang="es-CO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5649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732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41B971E-7DC4-44CF-A8C3-11D1AE50B255}"/>
              </a:ext>
            </a:extLst>
          </p:cNvPr>
          <p:cNvSpPr txBox="1"/>
          <p:nvPr/>
        </p:nvSpPr>
        <p:spPr>
          <a:xfrm>
            <a:off x="1311938" y="3612630"/>
            <a:ext cx="7255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Manual general de estilos</a:t>
            </a:r>
          </a:p>
        </p:txBody>
      </p:sp>
    </p:spTree>
    <p:extLst>
      <p:ext uri="{BB962C8B-B14F-4D97-AF65-F5344CB8AC3E}">
        <p14:creationId xmlns:p14="http://schemas.microsoft.com/office/powerpoint/2010/main" val="721544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83C5DA-4907-4E6B-8170-A75307536165}"/>
              </a:ext>
            </a:extLst>
          </p:cNvPr>
          <p:cNvSpPr/>
          <p:nvPr/>
        </p:nvSpPr>
        <p:spPr>
          <a:xfrm>
            <a:off x="3540602" y="1252199"/>
            <a:ext cx="2243563" cy="48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Bef>
                <a:spcPts val="200"/>
              </a:spcBef>
              <a:spcAft>
                <a:spcPts val="0"/>
              </a:spcAft>
            </a:pPr>
            <a:r>
              <a:rPr lang="es-CO" sz="24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Paleta de colores</a:t>
            </a:r>
            <a:endParaRPr lang="es-CO" sz="24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1104BDD-BB04-47B5-A9B5-EB041D239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13" y="2018031"/>
            <a:ext cx="5612443" cy="15005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CB7FED-1DED-4E77-B958-EA0800F77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943" y="2018031"/>
            <a:ext cx="5612443" cy="147768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0E78EA5-BB4D-4E60-AC24-DA51E8185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478" y="2041620"/>
            <a:ext cx="5612443" cy="148833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BA71B27-5EDB-4A33-A6D0-08AD76C34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5013" y="2007379"/>
            <a:ext cx="5612443" cy="1488338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5823072C-DF92-4A72-A141-EED34B4BA0F5}"/>
              </a:ext>
            </a:extLst>
          </p:cNvPr>
          <p:cNvSpPr/>
          <p:nvPr/>
        </p:nvSpPr>
        <p:spPr>
          <a:xfrm>
            <a:off x="4147535" y="3683262"/>
            <a:ext cx="1779205" cy="4185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Bef>
                <a:spcPts val="200"/>
              </a:spcBef>
              <a:spcAft>
                <a:spcPts val="0"/>
              </a:spcAft>
            </a:pPr>
            <a:r>
              <a:rPr lang="es-CO" sz="20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Colores de letra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091FC1-72A8-4264-8CA7-959BF4A7AA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1433" y="4247421"/>
            <a:ext cx="5612443" cy="197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69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83C5DA-4907-4E6B-8170-A75307536165}"/>
              </a:ext>
            </a:extLst>
          </p:cNvPr>
          <p:cNvSpPr/>
          <p:nvPr/>
        </p:nvSpPr>
        <p:spPr>
          <a:xfrm>
            <a:off x="3960327" y="1267189"/>
            <a:ext cx="1363002" cy="467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Bef>
                <a:spcPts val="200"/>
              </a:spcBef>
              <a:spcAft>
                <a:spcPts val="0"/>
              </a:spcAft>
            </a:pPr>
            <a:r>
              <a:rPr lang="es-CO" sz="24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Logotipos</a:t>
            </a:r>
            <a:endParaRPr lang="es-CO" sz="24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 descr="C:\Users\JuanDiegost\AppData\Local\Microsoft\Windows\INetCache\Content.Word\Mesa de trabajo 1.png">
            <a:extLst>
              <a:ext uri="{FF2B5EF4-FFF2-40B4-BE49-F238E27FC236}">
                <a16:creationId xmlns:a16="http://schemas.microsoft.com/office/drawing/2014/main" id="{3F258573-66D3-47D1-A32C-9ED06D02A1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86" y="2039547"/>
            <a:ext cx="4526280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C:\Users\JuanDiegost\AppData\Local\Microsoft\Windows\INetCache\Content.Word\Mesa de trabajo 2.png">
            <a:extLst>
              <a:ext uri="{FF2B5EF4-FFF2-40B4-BE49-F238E27FC236}">
                <a16:creationId xmlns:a16="http://schemas.microsoft.com/office/drawing/2014/main" id="{135410C6-8A61-4259-B412-7785BDA6463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978" y="3520684"/>
            <a:ext cx="4413250" cy="113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4164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83C5DA-4907-4E6B-8170-A75307536165}"/>
              </a:ext>
            </a:extLst>
          </p:cNvPr>
          <p:cNvSpPr/>
          <p:nvPr/>
        </p:nvSpPr>
        <p:spPr>
          <a:xfrm>
            <a:off x="3960327" y="1267189"/>
            <a:ext cx="1392241" cy="467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Bef>
                <a:spcPts val="200"/>
              </a:spcBef>
              <a:spcAft>
                <a:spcPts val="0"/>
              </a:spcAft>
            </a:pPr>
            <a:r>
              <a:rPr lang="es-CO" sz="24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Tipografía</a:t>
            </a:r>
            <a:endParaRPr lang="es-CO" sz="24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B63BEAF-A6BE-476C-B4B2-C5EDCB6CE09E}"/>
              </a:ext>
            </a:extLst>
          </p:cNvPr>
          <p:cNvSpPr/>
          <p:nvPr/>
        </p:nvSpPr>
        <p:spPr>
          <a:xfrm>
            <a:off x="324109" y="1749423"/>
            <a:ext cx="9998439" cy="419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CO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Familia de fuentes:</a:t>
            </a:r>
            <a:r>
              <a:rPr lang="es-CO" sz="2000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Arial</a:t>
            </a:r>
            <a:endParaRPr lang="es-CO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CO" sz="4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Título 1</a:t>
            </a:r>
            <a:endParaRPr lang="es-CO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CO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Título 2</a:t>
            </a:r>
            <a:endParaRPr lang="es-CO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CO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Título 3</a:t>
            </a:r>
            <a:endParaRPr lang="es-CO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CO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Título 4 </a:t>
            </a:r>
            <a:endParaRPr lang="es-CO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CO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Título 5</a:t>
            </a:r>
            <a:endParaRPr lang="es-CO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Muy lejos, más allá de las montañas de palabras, alejados de los países de las vocales y las consonantes, viven los textos simulados. Viven aislados en casas de letras, en la costa 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221234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139">
            <a:extLst>
              <a:ext uri="{FF2B5EF4-FFF2-40B4-BE49-F238E27FC236}">
                <a16:creationId xmlns:a16="http://schemas.microsoft.com/office/drawing/2014/main" id="{D1CB5911-31B4-423C-8122-A020A21F5D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51" y="1539483"/>
            <a:ext cx="8579310" cy="4846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0279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83C5DA-4907-4E6B-8170-A75307536165}"/>
              </a:ext>
            </a:extLst>
          </p:cNvPr>
          <p:cNvSpPr/>
          <p:nvPr/>
        </p:nvSpPr>
        <p:spPr>
          <a:xfrm>
            <a:off x="607127" y="1313777"/>
            <a:ext cx="1180323" cy="467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Bef>
                <a:spcPts val="200"/>
              </a:spcBef>
              <a:spcAft>
                <a:spcPts val="0"/>
              </a:spcAft>
            </a:pPr>
            <a:r>
              <a:rPr lang="es-CO" sz="24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Botones</a:t>
            </a:r>
            <a:endParaRPr lang="es-CO" sz="24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C:\Users\JuanDiegost\AppData\Local\Microsoft\Windows\INetCache\Content.Word\btn.png">
            <a:extLst>
              <a:ext uri="{FF2B5EF4-FFF2-40B4-BE49-F238E27FC236}">
                <a16:creationId xmlns:a16="http://schemas.microsoft.com/office/drawing/2014/main" id="{0A709D15-6655-4024-9DDC-0CF39DE9D2F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49" y="2100054"/>
            <a:ext cx="3017408" cy="48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C:\Users\JuanDiegost\AppData\Local\Microsoft\Windows\INetCache\Content.Word\btn2.png">
            <a:extLst>
              <a:ext uri="{FF2B5EF4-FFF2-40B4-BE49-F238E27FC236}">
                <a16:creationId xmlns:a16="http://schemas.microsoft.com/office/drawing/2014/main" id="{BE64F59E-FF15-49EC-9892-DF85427B99A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650" y="2076760"/>
            <a:ext cx="3294116" cy="5082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EA3133E-C5F8-441C-A63B-0FB79074170E}"/>
              </a:ext>
            </a:extLst>
          </p:cNvPr>
          <p:cNvSpPr/>
          <p:nvPr/>
        </p:nvSpPr>
        <p:spPr>
          <a:xfrm>
            <a:off x="607127" y="2904028"/>
            <a:ext cx="8529403" cy="1760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2400" b="1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Tablas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CO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Las tablas solo pueden tener hasta un máximo de 20 filas si tiene más esta deberá tener una paginación hasta terminar el número de ítems que le corresponde a dicha tabla. </a:t>
            </a:r>
            <a:r>
              <a:rPr lang="es-CO" dirty="0"/>
              <a:t>En caso de existir una cadena de texto demasiado larga el texto se deberá acomodar en renglones</a:t>
            </a:r>
            <a:endParaRPr lang="es-CO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835E155-68A4-4564-8C58-53226B54C0A5}"/>
              </a:ext>
            </a:extLst>
          </p:cNvPr>
          <p:cNvSpPr/>
          <p:nvPr/>
        </p:nvSpPr>
        <p:spPr>
          <a:xfrm>
            <a:off x="719529" y="4741746"/>
            <a:ext cx="3199915" cy="467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2400" b="1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Errores y confirmaciones</a:t>
            </a:r>
            <a:endParaRPr lang="es-CO" sz="24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 descr="C:\Users\JuanDiegost\AppData\Local\Microsoft\Windows\INetCache\Content.Word\Errores.png">
            <a:extLst>
              <a:ext uri="{FF2B5EF4-FFF2-40B4-BE49-F238E27FC236}">
                <a16:creationId xmlns:a16="http://schemas.microsoft.com/office/drawing/2014/main" id="{94E7F096-190A-4B18-AF35-53F77F21ED6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49" y="5302704"/>
            <a:ext cx="26955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C:\Users\JuanDiegost\AppData\Local\Microsoft\Windows\INetCache\Content.Word\MK_022-Confirmacion.png">
            <a:extLst>
              <a:ext uri="{FF2B5EF4-FFF2-40B4-BE49-F238E27FC236}">
                <a16:creationId xmlns:a16="http://schemas.microsoft.com/office/drawing/2014/main" id="{54A3B0DB-3A7F-41DF-AE1B-B3291E10DEF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121" y="5302704"/>
            <a:ext cx="2695575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1207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41B971E-7DC4-44CF-A8C3-11D1AE50B255}"/>
              </a:ext>
            </a:extLst>
          </p:cNvPr>
          <p:cNvSpPr txBox="1"/>
          <p:nvPr/>
        </p:nvSpPr>
        <p:spPr>
          <a:xfrm>
            <a:off x="1311938" y="3612630"/>
            <a:ext cx="7255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Mockups</a:t>
            </a:r>
          </a:p>
        </p:txBody>
      </p:sp>
    </p:spTree>
    <p:extLst>
      <p:ext uri="{BB962C8B-B14F-4D97-AF65-F5344CB8AC3E}">
        <p14:creationId xmlns:p14="http://schemas.microsoft.com/office/powerpoint/2010/main" val="1347165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510108E-BEA5-43AF-80F9-2A5F5A1B8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71" y="1154243"/>
            <a:ext cx="9023170" cy="572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24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287C2E9-011B-4AFC-8EC1-0F25A43B8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321822"/>
              </p:ext>
            </p:extLst>
          </p:nvPr>
        </p:nvGraphicFramePr>
        <p:xfrm>
          <a:off x="554637" y="1304144"/>
          <a:ext cx="8829206" cy="59699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3043">
                  <a:extLst>
                    <a:ext uri="{9D8B030D-6E8A-4147-A177-3AD203B41FA5}">
                      <a16:colId xmlns:a16="http://schemas.microsoft.com/office/drawing/2014/main" val="2500331911"/>
                    </a:ext>
                  </a:extLst>
                </a:gridCol>
                <a:gridCol w="1430302">
                  <a:extLst>
                    <a:ext uri="{9D8B030D-6E8A-4147-A177-3AD203B41FA5}">
                      <a16:colId xmlns:a16="http://schemas.microsoft.com/office/drawing/2014/main" val="2830886724"/>
                    </a:ext>
                  </a:extLst>
                </a:gridCol>
                <a:gridCol w="1052977">
                  <a:extLst>
                    <a:ext uri="{9D8B030D-6E8A-4147-A177-3AD203B41FA5}">
                      <a16:colId xmlns:a16="http://schemas.microsoft.com/office/drawing/2014/main" val="98530493"/>
                    </a:ext>
                  </a:extLst>
                </a:gridCol>
                <a:gridCol w="2372056">
                  <a:extLst>
                    <a:ext uri="{9D8B030D-6E8A-4147-A177-3AD203B41FA5}">
                      <a16:colId xmlns:a16="http://schemas.microsoft.com/office/drawing/2014/main" val="1637882424"/>
                    </a:ext>
                  </a:extLst>
                </a:gridCol>
                <a:gridCol w="1737984">
                  <a:extLst>
                    <a:ext uri="{9D8B030D-6E8A-4147-A177-3AD203B41FA5}">
                      <a16:colId xmlns:a16="http://schemas.microsoft.com/office/drawing/2014/main" val="1941060522"/>
                    </a:ext>
                  </a:extLst>
                </a:gridCol>
                <a:gridCol w="1312844">
                  <a:extLst>
                    <a:ext uri="{9D8B030D-6E8A-4147-A177-3AD203B41FA5}">
                      <a16:colId xmlns:a16="http://schemas.microsoft.com/office/drawing/2014/main" val="2864292071"/>
                    </a:ext>
                  </a:extLst>
                </a:gridCol>
              </a:tblGrid>
              <a:tr h="3653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Orden 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Nombre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Tipo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Descripción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Termino Asociado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Validación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extLst>
                  <a:ext uri="{0D108BD9-81ED-4DB2-BD59-A6C34878D82A}">
                    <a16:rowId xmlns:a16="http://schemas.microsoft.com/office/drawing/2014/main" val="3466308995"/>
                  </a:ext>
                </a:extLst>
              </a:tr>
              <a:tr h="548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Logo BF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imagen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Es una imagen con el logo de Body Fitness Gym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N/A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N/A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extLst>
                  <a:ext uri="{0D108BD9-81ED-4DB2-BD59-A6C34878D82A}">
                    <a16:rowId xmlns:a16="http://schemas.microsoft.com/office/drawing/2014/main" val="435679091"/>
                  </a:ext>
                </a:extLst>
              </a:tr>
              <a:tr h="548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2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Nombre BF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Texto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Es un texto que contiene el nombre de la empresa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N/A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N/A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extLst>
                  <a:ext uri="{0D108BD9-81ED-4DB2-BD59-A6C34878D82A}">
                    <a16:rowId xmlns:a16="http://schemas.microsoft.com/office/drawing/2014/main" val="4158481223"/>
                  </a:ext>
                </a:extLst>
              </a:tr>
              <a:tr h="3653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3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Texto Usuario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Texto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Texto que contiene la palabra Usuario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N/A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N/A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extLst>
                  <a:ext uri="{0D108BD9-81ED-4DB2-BD59-A6C34878D82A}">
                    <a16:rowId xmlns:a16="http://schemas.microsoft.com/office/drawing/2014/main" val="2038350578"/>
                  </a:ext>
                </a:extLst>
              </a:tr>
              <a:tr h="730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4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Input Username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Entrada de texto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Es un Text input que recibe el Username del usuario que desea ingresar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Usuario/correo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Correo o Texto1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extLst>
                  <a:ext uri="{0D108BD9-81ED-4DB2-BD59-A6C34878D82A}">
                    <a16:rowId xmlns:a16="http://schemas.microsoft.com/office/drawing/2014/main" val="1798562081"/>
                  </a:ext>
                </a:extLst>
              </a:tr>
              <a:tr h="548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5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Texto Contraseña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Texto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Texto que contiene la palabra contraseña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N/A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N/A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extLst>
                  <a:ext uri="{0D108BD9-81ED-4DB2-BD59-A6C34878D82A}">
                    <a16:rowId xmlns:a16="http://schemas.microsoft.com/office/drawing/2014/main" val="3861334114"/>
                  </a:ext>
                </a:extLst>
              </a:tr>
              <a:tr h="9134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6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Input Contraseña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Text Input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Es un texto input que recibe la contraseña del usuario que desea ingresar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Contraseña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Texto1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extLst>
                  <a:ext uri="{0D108BD9-81ED-4DB2-BD59-A6C34878D82A}">
                    <a16:rowId xmlns:a16="http://schemas.microsoft.com/office/drawing/2014/main" val="1579807318"/>
                  </a:ext>
                </a:extLst>
              </a:tr>
              <a:tr h="10961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7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Botón Iniciar Sesión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Botón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Botón que envía la contraseña y el correo para la autenticación del usuario que desea ingresar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N/A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N/A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extLst>
                  <a:ext uri="{0D108BD9-81ED-4DB2-BD59-A6C34878D82A}">
                    <a16:rowId xmlns:a16="http://schemas.microsoft.com/office/drawing/2014/main" val="4089178895"/>
                  </a:ext>
                </a:extLst>
              </a:tr>
              <a:tr h="730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9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Link Olvidar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Link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Link que envía al usuario a la página de recuperación de su contraseña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N/A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N/A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94" marR="57894" marT="0" marB="0"/>
                </a:tc>
                <a:extLst>
                  <a:ext uri="{0D108BD9-81ED-4DB2-BD59-A6C34878D82A}">
                    <a16:rowId xmlns:a16="http://schemas.microsoft.com/office/drawing/2014/main" val="3106514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229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:\Users\JuanDiegost\AppData\Local\Microsoft\Windows\INetCache\Content.Word\MK_007_Lista de alumnos.png">
            <a:extLst>
              <a:ext uri="{FF2B5EF4-FFF2-40B4-BE49-F238E27FC236}">
                <a16:creationId xmlns:a16="http://schemas.microsoft.com/office/drawing/2014/main" id="{59CAAAA0-1452-40F4-8014-4652685915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4" y="1169234"/>
            <a:ext cx="9054059" cy="59660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8984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:\Users\JuanDiegost\AppData\Local\Microsoft\Windows\INetCache\Content.Word\MK_009_Detalles Alumno.png">
            <a:extLst>
              <a:ext uri="{FF2B5EF4-FFF2-40B4-BE49-F238E27FC236}">
                <a16:creationId xmlns:a16="http://schemas.microsoft.com/office/drawing/2014/main" id="{B39BBEF5-0BE7-4A37-917F-51B55457E7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8" y="1236527"/>
            <a:ext cx="9654220" cy="6228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684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:\Users\JuanDiegost\AppData\Local\Microsoft\Windows\INetCache\Content.Word\MK_014_Contabilidad.png">
            <a:extLst>
              <a:ext uri="{FF2B5EF4-FFF2-40B4-BE49-F238E27FC236}">
                <a16:creationId xmlns:a16="http://schemas.microsoft.com/office/drawing/2014/main" id="{45CB73E4-C968-4AAA-84E8-B90E262A1E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3" y="1109272"/>
            <a:ext cx="9323881" cy="6086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0970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41B971E-7DC4-44CF-A8C3-11D1AE50B255}"/>
              </a:ext>
            </a:extLst>
          </p:cNvPr>
          <p:cNvSpPr txBox="1"/>
          <p:nvPr/>
        </p:nvSpPr>
        <p:spPr>
          <a:xfrm>
            <a:off x="1311938" y="3612630"/>
            <a:ext cx="7255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3131095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B7CE570-08C3-4AC0-896E-89E30B074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75863" cy="770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33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41B971E-7DC4-44CF-A8C3-11D1AE50B255}"/>
              </a:ext>
            </a:extLst>
          </p:cNvPr>
          <p:cNvSpPr txBox="1"/>
          <p:nvPr/>
        </p:nvSpPr>
        <p:spPr>
          <a:xfrm>
            <a:off x="1311938" y="3612630"/>
            <a:ext cx="7255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Diagrama de despliegue</a:t>
            </a:r>
          </a:p>
        </p:txBody>
      </p:sp>
    </p:spTree>
    <p:extLst>
      <p:ext uri="{BB962C8B-B14F-4D97-AF65-F5344CB8AC3E}">
        <p14:creationId xmlns:p14="http://schemas.microsoft.com/office/powerpoint/2010/main" val="340164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41B971E-7DC4-44CF-A8C3-11D1AE50B255}"/>
              </a:ext>
            </a:extLst>
          </p:cNvPr>
          <p:cNvSpPr txBox="1"/>
          <p:nvPr/>
        </p:nvSpPr>
        <p:spPr>
          <a:xfrm>
            <a:off x="1401879" y="2908092"/>
            <a:ext cx="7255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Diagramas</a:t>
            </a:r>
          </a:p>
          <a:p>
            <a:pPr algn="ctr"/>
            <a:r>
              <a:rPr lang="es-CO" sz="7200" dirty="0"/>
              <a:t> de procesos</a:t>
            </a:r>
          </a:p>
        </p:txBody>
      </p:sp>
    </p:spTree>
    <p:extLst>
      <p:ext uri="{BB962C8B-B14F-4D97-AF65-F5344CB8AC3E}">
        <p14:creationId xmlns:p14="http://schemas.microsoft.com/office/powerpoint/2010/main" val="518603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8DAD0A-38C2-4A3B-9FC2-AB559504E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360"/>
            <a:ext cx="10075863" cy="515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15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41B971E-7DC4-44CF-A8C3-11D1AE50B255}"/>
              </a:ext>
            </a:extLst>
          </p:cNvPr>
          <p:cNvSpPr txBox="1"/>
          <p:nvPr/>
        </p:nvSpPr>
        <p:spPr>
          <a:xfrm>
            <a:off x="1311938" y="3612630"/>
            <a:ext cx="7255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Diagrama de secuencia</a:t>
            </a:r>
          </a:p>
        </p:txBody>
      </p:sp>
    </p:spTree>
    <p:extLst>
      <p:ext uri="{BB962C8B-B14F-4D97-AF65-F5344CB8AC3E}">
        <p14:creationId xmlns:p14="http://schemas.microsoft.com/office/powerpoint/2010/main" val="762063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:\Users\srfeu\AppData\Local\Microsoft\Windows\INetCache\Content.Word\DS_001-Administracion alumnos.jpg">
            <a:extLst>
              <a:ext uri="{FF2B5EF4-FFF2-40B4-BE49-F238E27FC236}">
                <a16:creationId xmlns:a16="http://schemas.microsoft.com/office/drawing/2014/main" id="{C021F736-A6F6-47C3-BBFB-D6EBCB1F20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7" y="1416231"/>
            <a:ext cx="8450562" cy="5719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9117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41B971E-7DC4-44CF-A8C3-11D1AE50B255}"/>
              </a:ext>
            </a:extLst>
          </p:cNvPr>
          <p:cNvSpPr txBox="1"/>
          <p:nvPr/>
        </p:nvSpPr>
        <p:spPr>
          <a:xfrm>
            <a:off x="1311938" y="3612630"/>
            <a:ext cx="7255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Matriz de Trazabilidad</a:t>
            </a:r>
          </a:p>
        </p:txBody>
      </p:sp>
    </p:spTree>
    <p:extLst>
      <p:ext uri="{BB962C8B-B14F-4D97-AF65-F5344CB8AC3E}">
        <p14:creationId xmlns:p14="http://schemas.microsoft.com/office/powerpoint/2010/main" val="1046359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F18F14-9271-4AFF-A3D2-AA665E45A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0" y="1094282"/>
            <a:ext cx="9818559" cy="578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4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BACFD7-94B6-4290-A6B7-7357D97F9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66" y="1232625"/>
            <a:ext cx="9144000" cy="579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0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41B971E-7DC4-44CF-A8C3-11D1AE50B255}"/>
              </a:ext>
            </a:extLst>
          </p:cNvPr>
          <p:cNvSpPr txBox="1"/>
          <p:nvPr/>
        </p:nvSpPr>
        <p:spPr>
          <a:xfrm>
            <a:off x="1401879" y="2908092"/>
            <a:ext cx="7255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Requisitos Funcionales</a:t>
            </a:r>
          </a:p>
        </p:txBody>
      </p:sp>
    </p:spTree>
    <p:extLst>
      <p:ext uri="{BB962C8B-B14F-4D97-AF65-F5344CB8AC3E}">
        <p14:creationId xmlns:p14="http://schemas.microsoft.com/office/powerpoint/2010/main" val="194208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4040AE1-917B-4E6C-B751-5447031E8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17106"/>
              </p:ext>
            </p:extLst>
          </p:nvPr>
        </p:nvGraphicFramePr>
        <p:xfrm>
          <a:off x="659567" y="1229194"/>
          <a:ext cx="8604354" cy="6041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8370">
                  <a:extLst>
                    <a:ext uri="{9D8B030D-6E8A-4147-A177-3AD203B41FA5}">
                      <a16:colId xmlns:a16="http://schemas.microsoft.com/office/drawing/2014/main" val="473890444"/>
                    </a:ext>
                  </a:extLst>
                </a:gridCol>
                <a:gridCol w="1956087">
                  <a:extLst>
                    <a:ext uri="{9D8B030D-6E8A-4147-A177-3AD203B41FA5}">
                      <a16:colId xmlns:a16="http://schemas.microsoft.com/office/drawing/2014/main" val="1326084623"/>
                    </a:ext>
                  </a:extLst>
                </a:gridCol>
                <a:gridCol w="4317371">
                  <a:extLst>
                    <a:ext uri="{9D8B030D-6E8A-4147-A177-3AD203B41FA5}">
                      <a16:colId xmlns:a16="http://schemas.microsoft.com/office/drawing/2014/main" val="1498668383"/>
                    </a:ext>
                  </a:extLst>
                </a:gridCol>
                <a:gridCol w="1132526">
                  <a:extLst>
                    <a:ext uri="{9D8B030D-6E8A-4147-A177-3AD203B41FA5}">
                      <a16:colId xmlns:a16="http://schemas.microsoft.com/office/drawing/2014/main" val="2848012881"/>
                    </a:ext>
                  </a:extLst>
                </a:gridCol>
              </a:tblGrid>
              <a:tr h="7060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effectLst/>
                        </a:rPr>
                        <a:t>Orden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dirty="0">
                          <a:effectLst/>
                        </a:rPr>
                        <a:t>Nombre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effectLst/>
                        </a:rPr>
                        <a:t>Descripcion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effectLst/>
                        </a:rPr>
                        <a:t>Prioridad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4153273"/>
                  </a:ext>
                </a:extLst>
              </a:tr>
              <a:tr h="345047">
                <a:tc gridSpan="4"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419" sz="1800" dirty="0">
                          <a:effectLst/>
                        </a:rPr>
                        <a:t>Paquete lógico de pagos: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2912"/>
                  </a:ext>
                </a:extLst>
              </a:tr>
              <a:tr h="10670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effectLst/>
                        </a:rPr>
                        <a:t>RF_01_01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Registrar suscripción de un alumno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effectLst/>
                        </a:rPr>
                        <a:t>El sistema debe permitir realizar registro, edicion, eliminacion de alumnos (CRUD) por parte del administrador.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effectLst/>
                        </a:rPr>
                        <a:t>5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435932"/>
                  </a:ext>
                </a:extLst>
              </a:tr>
              <a:tr h="10670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effectLst/>
                        </a:rPr>
                        <a:t>RF_01_02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effectLst/>
                        </a:rPr>
                        <a:t>Generar recibo de pago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effectLst/>
                        </a:rPr>
                        <a:t>Permite al administrador generar un recibo de pago, de cualquier servicio que ofrezca el gimnasio a un nuevo alumno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effectLst/>
                        </a:rPr>
                        <a:t>3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7933228"/>
                  </a:ext>
                </a:extLst>
              </a:tr>
              <a:tr h="10670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effectLst/>
                        </a:rPr>
                        <a:t>RF_01_03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effectLst/>
                        </a:rPr>
                        <a:t>Registrar movimiento de dinero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Permite al administrador registrar una salida de dinero en el gimnasio, con su respectiva descripción.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effectLst/>
                        </a:rPr>
                        <a:t>5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2386653"/>
                  </a:ext>
                </a:extLst>
              </a:tr>
              <a:tr h="17889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effectLst/>
                        </a:rPr>
                        <a:t>RF_01_04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effectLst/>
                        </a:rPr>
                        <a:t>Obtener registros de movimiento de dinero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dirty="0">
                          <a:effectLst/>
                        </a:rPr>
                        <a:t>Permite al administrador mostrar un balance de los movimientos de dinero ya sea diario, semanal, mensual, trimestral o anual.</a:t>
                      </a:r>
                      <a:endParaRPr lang="es-CO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dirty="0">
                          <a:effectLst/>
                        </a:rPr>
                        <a:t> 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dirty="0">
                          <a:effectLst/>
                        </a:rPr>
                        <a:t>5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4608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38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4040AE1-917B-4E6C-B751-5447031E8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40942"/>
              </p:ext>
            </p:extLst>
          </p:nvPr>
        </p:nvGraphicFramePr>
        <p:xfrm>
          <a:off x="449705" y="1049312"/>
          <a:ext cx="8604354" cy="3185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8370">
                  <a:extLst>
                    <a:ext uri="{9D8B030D-6E8A-4147-A177-3AD203B41FA5}">
                      <a16:colId xmlns:a16="http://schemas.microsoft.com/office/drawing/2014/main" val="473890444"/>
                    </a:ext>
                  </a:extLst>
                </a:gridCol>
                <a:gridCol w="1956087">
                  <a:extLst>
                    <a:ext uri="{9D8B030D-6E8A-4147-A177-3AD203B41FA5}">
                      <a16:colId xmlns:a16="http://schemas.microsoft.com/office/drawing/2014/main" val="1326084623"/>
                    </a:ext>
                  </a:extLst>
                </a:gridCol>
                <a:gridCol w="4317371">
                  <a:extLst>
                    <a:ext uri="{9D8B030D-6E8A-4147-A177-3AD203B41FA5}">
                      <a16:colId xmlns:a16="http://schemas.microsoft.com/office/drawing/2014/main" val="1498668383"/>
                    </a:ext>
                  </a:extLst>
                </a:gridCol>
                <a:gridCol w="1132526">
                  <a:extLst>
                    <a:ext uri="{9D8B030D-6E8A-4147-A177-3AD203B41FA5}">
                      <a16:colId xmlns:a16="http://schemas.microsoft.com/office/drawing/2014/main" val="2848012881"/>
                    </a:ext>
                  </a:extLst>
                </a:gridCol>
              </a:tblGrid>
              <a:tr h="7060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600" dirty="0">
                          <a:effectLst/>
                        </a:rPr>
                        <a:t>Orden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600" dirty="0">
                          <a:effectLst/>
                        </a:rPr>
                        <a:t>Nombre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600" dirty="0">
                          <a:effectLst/>
                        </a:rPr>
                        <a:t>Descripción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600" dirty="0">
                          <a:effectLst/>
                        </a:rPr>
                        <a:t>Prioridad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4153273"/>
                  </a:ext>
                </a:extLst>
              </a:tr>
              <a:tr h="345047">
                <a:tc gridSpan="4"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419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Paquete lógico de </a:t>
                      </a:r>
                      <a:r>
                        <a:rPr lang="es-CO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interfaz de usuario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2912"/>
                  </a:ext>
                </a:extLst>
              </a:tr>
              <a:tr h="10670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RF_02_01</a:t>
                      </a:r>
                      <a:endParaRPr lang="es-CO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Iniciar sesión en el sistema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Permite el inicio de sesión de un usuario registrado al sistema, acción que carga los datos personales de este.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435932"/>
                  </a:ext>
                </a:extLst>
              </a:tr>
              <a:tr h="10670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RF_02_02</a:t>
                      </a:r>
                      <a:endParaRPr lang="es-CO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Mostrar lista de alumnos 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Muestra al administrador una lista que contiene los alumnos (activos e inactivos) con sus datos personales y el estado de suscripción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7933228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BBE1F7E-3712-4E6F-A362-0C484872B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5572"/>
              </p:ext>
            </p:extLst>
          </p:nvPr>
        </p:nvGraphicFramePr>
        <p:xfrm>
          <a:off x="449705" y="4234389"/>
          <a:ext cx="8604355" cy="2347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8370">
                  <a:extLst>
                    <a:ext uri="{9D8B030D-6E8A-4147-A177-3AD203B41FA5}">
                      <a16:colId xmlns:a16="http://schemas.microsoft.com/office/drawing/2014/main" val="945879814"/>
                    </a:ext>
                  </a:extLst>
                </a:gridCol>
                <a:gridCol w="1956088">
                  <a:extLst>
                    <a:ext uri="{9D8B030D-6E8A-4147-A177-3AD203B41FA5}">
                      <a16:colId xmlns:a16="http://schemas.microsoft.com/office/drawing/2014/main" val="1696332272"/>
                    </a:ext>
                  </a:extLst>
                </a:gridCol>
                <a:gridCol w="4317372">
                  <a:extLst>
                    <a:ext uri="{9D8B030D-6E8A-4147-A177-3AD203B41FA5}">
                      <a16:colId xmlns:a16="http://schemas.microsoft.com/office/drawing/2014/main" val="2479646350"/>
                    </a:ext>
                  </a:extLst>
                </a:gridCol>
                <a:gridCol w="1132525">
                  <a:extLst>
                    <a:ext uri="{9D8B030D-6E8A-4147-A177-3AD203B41FA5}">
                      <a16:colId xmlns:a16="http://schemas.microsoft.com/office/drawing/2014/main" val="4229022310"/>
                    </a:ext>
                  </a:extLst>
                </a:gridCol>
              </a:tblGrid>
              <a:tr h="6947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dirty="0">
                          <a:effectLst/>
                        </a:rPr>
                        <a:t>RF_02_03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Mostrar detalles de alumno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Permite conocer los datos personales de un alumno, junto con los datos de su entrenamiento, los detalles de su suscripción y a que programa se encuentra actualmente inscrito.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846"/>
                  </a:ext>
                </a:extLst>
              </a:tr>
              <a:tr h="4631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effectLst/>
                        </a:rPr>
                        <a:t>RF_02_04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b="0">
                          <a:solidFill>
                            <a:schemeClr val="tx1"/>
                          </a:solidFill>
                          <a:effectLst/>
                        </a:rPr>
                        <a:t>Filtrar alumnos por características</a:t>
                      </a:r>
                      <a:endParaRPr lang="es-CO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b="0">
                          <a:solidFill>
                            <a:schemeClr val="tx1"/>
                          </a:solidFill>
                          <a:effectLst/>
                        </a:rPr>
                        <a:t>Permite filtrar la lista de alumnos por sus características como estado de suscripción, programa de entrenamiento o entrenador.</a:t>
                      </a:r>
                      <a:endParaRPr lang="es-CO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97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55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4040AE1-917B-4E6C-B751-5447031E8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465256"/>
              </p:ext>
            </p:extLst>
          </p:nvPr>
        </p:nvGraphicFramePr>
        <p:xfrm>
          <a:off x="524656" y="1499017"/>
          <a:ext cx="9173981" cy="1362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7705">
                  <a:extLst>
                    <a:ext uri="{9D8B030D-6E8A-4147-A177-3AD203B41FA5}">
                      <a16:colId xmlns:a16="http://schemas.microsoft.com/office/drawing/2014/main" val="473890444"/>
                    </a:ext>
                  </a:extLst>
                </a:gridCol>
                <a:gridCol w="2085584">
                  <a:extLst>
                    <a:ext uri="{9D8B030D-6E8A-4147-A177-3AD203B41FA5}">
                      <a16:colId xmlns:a16="http://schemas.microsoft.com/office/drawing/2014/main" val="1326084623"/>
                    </a:ext>
                  </a:extLst>
                </a:gridCol>
                <a:gridCol w="4603190">
                  <a:extLst>
                    <a:ext uri="{9D8B030D-6E8A-4147-A177-3AD203B41FA5}">
                      <a16:colId xmlns:a16="http://schemas.microsoft.com/office/drawing/2014/main" val="1498668383"/>
                    </a:ext>
                  </a:extLst>
                </a:gridCol>
                <a:gridCol w="1207502">
                  <a:extLst>
                    <a:ext uri="{9D8B030D-6E8A-4147-A177-3AD203B41FA5}">
                      <a16:colId xmlns:a16="http://schemas.microsoft.com/office/drawing/2014/main" val="2848012881"/>
                    </a:ext>
                  </a:extLst>
                </a:gridCol>
              </a:tblGrid>
              <a:tr h="915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600" dirty="0">
                          <a:effectLst/>
                        </a:rPr>
                        <a:t>Orden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600" dirty="0">
                          <a:effectLst/>
                        </a:rPr>
                        <a:t>Nombre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600" dirty="0">
                          <a:effectLst/>
                        </a:rPr>
                        <a:t>Descripción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600" dirty="0">
                          <a:effectLst/>
                        </a:rPr>
                        <a:t>Prioridad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4153273"/>
                  </a:ext>
                </a:extLst>
              </a:tr>
              <a:tr h="447418">
                <a:tc gridSpan="4"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419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Paquete lógico de </a:t>
                      </a:r>
                      <a:r>
                        <a:rPr lang="es-CO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interfaz de usuario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2912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B4F3D28-918C-43A2-869B-39EEB71C3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557236"/>
              </p:ext>
            </p:extLst>
          </p:nvPr>
        </p:nvGraphicFramePr>
        <p:xfrm>
          <a:off x="524655" y="2729972"/>
          <a:ext cx="9173981" cy="3805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7705">
                  <a:extLst>
                    <a:ext uri="{9D8B030D-6E8A-4147-A177-3AD203B41FA5}">
                      <a16:colId xmlns:a16="http://schemas.microsoft.com/office/drawing/2014/main" val="4059000767"/>
                    </a:ext>
                  </a:extLst>
                </a:gridCol>
                <a:gridCol w="2085585">
                  <a:extLst>
                    <a:ext uri="{9D8B030D-6E8A-4147-A177-3AD203B41FA5}">
                      <a16:colId xmlns:a16="http://schemas.microsoft.com/office/drawing/2014/main" val="625101641"/>
                    </a:ext>
                  </a:extLst>
                </a:gridCol>
                <a:gridCol w="4603191">
                  <a:extLst>
                    <a:ext uri="{9D8B030D-6E8A-4147-A177-3AD203B41FA5}">
                      <a16:colId xmlns:a16="http://schemas.microsoft.com/office/drawing/2014/main" val="512857132"/>
                    </a:ext>
                  </a:extLst>
                </a:gridCol>
                <a:gridCol w="1207500">
                  <a:extLst>
                    <a:ext uri="{9D8B030D-6E8A-4147-A177-3AD203B41FA5}">
                      <a16:colId xmlns:a16="http://schemas.microsoft.com/office/drawing/2014/main" val="4294229882"/>
                    </a:ext>
                  </a:extLst>
                </a:gridCol>
              </a:tblGrid>
              <a:tr h="190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dirty="0">
                          <a:effectLst/>
                        </a:rPr>
                        <a:t>RF_02_05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Mostrar programas 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Muestra al usuario la lista de programas actualmente ofertados con su descripción y horario y se especifican a cuales tiene acceso actualmente el según el tipo de suscripción que posea.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858922"/>
                  </a:ext>
                </a:extLst>
              </a:tr>
              <a:tr h="761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effectLst/>
                        </a:rPr>
                        <a:t>RF_02_06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b="0">
                          <a:solidFill>
                            <a:schemeClr val="tx1"/>
                          </a:solidFill>
                          <a:effectLst/>
                        </a:rPr>
                        <a:t>Mostrar entrenadores</a:t>
                      </a:r>
                      <a:endParaRPr lang="es-CO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Muestra la lista de entrenadores, cada uno con su respectivo perfil de entrenador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129602"/>
                  </a:ext>
                </a:extLst>
              </a:tr>
              <a:tr h="11417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>
                          <a:effectLst/>
                        </a:rPr>
                        <a:t>RF_02_07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b="0">
                          <a:solidFill>
                            <a:schemeClr val="tx1"/>
                          </a:solidFill>
                          <a:effectLst/>
                        </a:rPr>
                        <a:t>Notificar cambio  en estado de suscripción</a:t>
                      </a:r>
                      <a:endParaRPr lang="es-CO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Notifica al usuario un posible cambio inminente en el estado de su suscripción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313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494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1855</Words>
  <Application>Microsoft Office PowerPoint</Application>
  <PresentationFormat>Personalizado</PresentationFormat>
  <Paragraphs>387</Paragraphs>
  <Slides>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Georgia</vt:lpstr>
      <vt:lpstr>Times New Roman</vt:lpstr>
      <vt:lpstr>Tema de Office</vt:lpstr>
      <vt:lpstr>Body Fitness Gym Duitama LTDA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EDUMEDIOSGIOS</dc:creator>
  <cp:lastModifiedBy>juan diego molina</cp:lastModifiedBy>
  <cp:revision>22</cp:revision>
  <dcterms:created xsi:type="dcterms:W3CDTF">2017-04-18T13:31:45Z</dcterms:created>
  <dcterms:modified xsi:type="dcterms:W3CDTF">2017-06-20T12:32:10Z</dcterms:modified>
</cp:coreProperties>
</file>