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47"/>
  </p:notesMasterIdLst>
  <p:handoutMasterIdLst>
    <p:handoutMasterId r:id="rId48"/>
  </p:handoutMasterIdLst>
  <p:sldIdLst>
    <p:sldId id="258" r:id="rId2"/>
    <p:sldId id="263" r:id="rId3"/>
    <p:sldId id="296" r:id="rId4"/>
    <p:sldId id="314" r:id="rId5"/>
    <p:sldId id="319" r:id="rId6"/>
    <p:sldId id="371" r:id="rId7"/>
    <p:sldId id="290" r:id="rId8"/>
    <p:sldId id="311" r:id="rId9"/>
    <p:sldId id="312" r:id="rId10"/>
    <p:sldId id="313" r:id="rId11"/>
    <p:sldId id="336" r:id="rId12"/>
    <p:sldId id="337" r:id="rId13"/>
    <p:sldId id="375" r:id="rId14"/>
    <p:sldId id="499" r:id="rId15"/>
    <p:sldId id="500" r:id="rId16"/>
    <p:sldId id="501" r:id="rId17"/>
    <p:sldId id="498" r:id="rId18"/>
    <p:sldId id="503" r:id="rId19"/>
    <p:sldId id="502" r:id="rId20"/>
    <p:sldId id="335" r:id="rId21"/>
    <p:sldId id="322" r:id="rId22"/>
    <p:sldId id="323" r:id="rId23"/>
    <p:sldId id="504" r:id="rId24"/>
    <p:sldId id="377" r:id="rId25"/>
    <p:sldId id="381" r:id="rId26"/>
    <p:sldId id="384" r:id="rId27"/>
    <p:sldId id="385" r:id="rId28"/>
    <p:sldId id="480" r:id="rId29"/>
    <p:sldId id="481" r:id="rId30"/>
    <p:sldId id="482" r:id="rId31"/>
    <p:sldId id="483" r:id="rId32"/>
    <p:sldId id="484" r:id="rId33"/>
    <p:sldId id="485" r:id="rId34"/>
    <p:sldId id="486" r:id="rId35"/>
    <p:sldId id="487" r:id="rId36"/>
    <p:sldId id="488" r:id="rId37"/>
    <p:sldId id="489" r:id="rId38"/>
    <p:sldId id="490" r:id="rId39"/>
    <p:sldId id="491" r:id="rId40"/>
    <p:sldId id="492" r:id="rId41"/>
    <p:sldId id="493" r:id="rId42"/>
    <p:sldId id="494" r:id="rId43"/>
    <p:sldId id="495" r:id="rId44"/>
    <p:sldId id="496" r:id="rId45"/>
    <p:sldId id="497" r:id="rId4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12978EF7-2BF0-4355-89A8-CD6A2091E0AD}">
          <p14:sldIdLst>
            <p14:sldId id="258"/>
            <p14:sldId id="263"/>
            <p14:sldId id="296"/>
            <p14:sldId id="314"/>
            <p14:sldId id="319"/>
            <p14:sldId id="371"/>
            <p14:sldId id="290"/>
            <p14:sldId id="311"/>
            <p14:sldId id="312"/>
            <p14:sldId id="313"/>
            <p14:sldId id="336"/>
            <p14:sldId id="337"/>
            <p14:sldId id="375"/>
            <p14:sldId id="499"/>
            <p14:sldId id="500"/>
            <p14:sldId id="501"/>
            <p14:sldId id="498"/>
            <p14:sldId id="503"/>
            <p14:sldId id="502"/>
            <p14:sldId id="335"/>
            <p14:sldId id="322"/>
            <p14:sldId id="323"/>
            <p14:sldId id="504"/>
            <p14:sldId id="377"/>
            <p14:sldId id="381"/>
            <p14:sldId id="384"/>
            <p14:sldId id="385"/>
            <p14:sldId id="480"/>
            <p14:sldId id="481"/>
            <p14:sldId id="482"/>
            <p14:sldId id="483"/>
            <p14:sldId id="484"/>
            <p14:sldId id="485"/>
            <p14:sldId id="486"/>
            <p14:sldId id="487"/>
            <p14:sldId id="488"/>
            <p14:sldId id="489"/>
            <p14:sldId id="490"/>
            <p14:sldId id="491"/>
            <p14:sldId id="492"/>
            <p14:sldId id="493"/>
            <p14:sldId id="494"/>
            <p14:sldId id="495"/>
            <p14:sldId id="496"/>
            <p14:sldId id="4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FEDCD6"/>
    <a:srgbClr val="FFCC99"/>
    <a:srgbClr val="CCFF99"/>
    <a:srgbClr val="FFCCFF"/>
    <a:srgbClr val="66FF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7469" autoAdjust="0"/>
    <p:restoredTop sz="97412" autoAdjust="0"/>
  </p:normalViewPr>
  <p:slideViewPr>
    <p:cSldViewPr>
      <p:cViewPr>
        <p:scale>
          <a:sx n="125" d="100"/>
          <a:sy n="125" d="100"/>
        </p:scale>
        <p:origin x="2238" y="936"/>
      </p:cViewPr>
      <p:guideLst>
        <p:guide orient="horz" pos="2160"/>
        <p:guide pos="3840"/>
      </p:guideLst>
    </p:cSldViewPr>
  </p:slideViewPr>
  <p:outlineViewPr>
    <p:cViewPr>
      <p:scale>
        <a:sx n="33" d="100"/>
        <a:sy n="33" d="100"/>
      </p:scale>
      <p:origin x="0" y="1440"/>
    </p:cViewPr>
    <p:sldLst>
      <p:sld r:id="rId1" collapse="1"/>
    </p:sldLst>
  </p:outlineViewPr>
  <p:notesTextViewPr>
    <p:cViewPr>
      <p:scale>
        <a:sx n="100" d="100"/>
        <a:sy n="100" d="100"/>
      </p:scale>
      <p:origin x="0" y="0"/>
    </p:cViewPr>
  </p:notesTextViewPr>
  <p:sorterViewPr>
    <p:cViewPr varScale="1">
      <p:scale>
        <a:sx n="100" d="100"/>
        <a:sy n="100" d="100"/>
      </p:scale>
      <p:origin x="0" y="-2796"/>
    </p:cViewPr>
  </p:sorterViewPr>
  <p:notesViewPr>
    <p:cSldViewPr>
      <p:cViewPr varScale="1">
        <p:scale>
          <a:sx n="122" d="100"/>
          <a:sy n="122" d="100"/>
        </p:scale>
        <p:origin x="11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37891" name="Rectangle 3"/>
          <p:cNvSpPr>
            <a:spLocks noGrp="1" noChangeArrowheads="1"/>
          </p:cNvSpPr>
          <p:nvPr>
            <p:ph type="dt" sz="quarter"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ChangeArrowheads="1"/>
          </p:cNvSpPr>
          <p:nvPr>
            <p:ph type="ftr" sz="quarter" idx="2"/>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37893" name="Rectangle 5"/>
          <p:cNvSpPr>
            <a:spLocks noGrp="1" noChangeArrowheads="1"/>
          </p:cNvSpPr>
          <p:nvPr>
            <p:ph type="sldNum" sz="quarter" idx="3"/>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67BB99CD-67B5-44CA-8883-7AA6F55E85F2}" type="slidenum">
              <a:rPr lang="en-US"/>
              <a:pPr>
                <a:defRPr/>
              </a:pPr>
              <a:t>‹#›</a:t>
            </a:fld>
            <a:endParaRPr lang="en-US"/>
          </a:p>
        </p:txBody>
      </p:sp>
    </p:spTree>
    <p:extLst>
      <p:ext uri="{BB962C8B-B14F-4D97-AF65-F5344CB8AC3E}">
        <p14:creationId xmlns:p14="http://schemas.microsoft.com/office/powerpoint/2010/main" val="2377912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433388" y="698500"/>
            <a:ext cx="6056312" cy="34083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84238" y="4338638"/>
            <a:ext cx="50768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DB0F4A08-B38C-4C8D-A219-621B1EE2CEB5}" type="slidenum">
              <a:rPr lang="en-US"/>
              <a:pPr>
                <a:defRPr/>
              </a:pPr>
              <a:t>‹#›</a:t>
            </a:fld>
            <a:endParaRPr lang="en-US"/>
          </a:p>
        </p:txBody>
      </p:sp>
    </p:spTree>
    <p:extLst>
      <p:ext uri="{BB962C8B-B14F-4D97-AF65-F5344CB8AC3E}">
        <p14:creationId xmlns:p14="http://schemas.microsoft.com/office/powerpoint/2010/main" val="4195211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976558-D536-42CE-93B3-6389F6714115}" type="slidenum">
              <a:rPr lang="en-US" sz="1200" smtClean="0"/>
              <a:pPr/>
              <a:t>1</a:t>
            </a:fld>
            <a:endParaRPr lang="en-US" sz="1200"/>
          </a:p>
        </p:txBody>
      </p:sp>
      <p:sp>
        <p:nvSpPr>
          <p:cNvPr id="30723" name="Rectangle 2"/>
          <p:cNvSpPr>
            <a:spLocks noGrp="1" noRot="1" noChangeAspect="1" noChangeArrowheads="1" noTextEdit="1"/>
          </p:cNvSpPr>
          <p:nvPr>
            <p:ph type="sldImg"/>
          </p:nvPr>
        </p:nvSpPr>
        <p:spPr>
          <a:xfrm>
            <a:off x="433388" y="698500"/>
            <a:ext cx="6056312" cy="3408363"/>
          </a:xfrm>
          <a:ln/>
        </p:spPr>
      </p:sp>
      <p:sp>
        <p:nvSpPr>
          <p:cNvPr id="3072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091023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The ARM ISA has a 32-bit address space, allowing up to 2</a:t>
            </a:r>
            <a:r>
              <a:rPr lang="en-US" baseline="30000" dirty="0"/>
              <a:t>32</a:t>
            </a:r>
            <a:r>
              <a:rPr lang="en-US" dirty="0"/>
              <a:t> bytes of data to be addressed. This address space is divided into various regions for different uses. In</a:t>
            </a:r>
            <a:r>
              <a:rPr lang="en-US" baseline="0" dirty="0"/>
              <a:t> the KL25Z128VLK4, 128 KB of Flash ROM is located in the bottom of the code memory at addresses 0x0000_0000 to 0x0001_FFFF. 16 KB of read/write memory (called SRAM, static RAM) is located straddling the Code and SRAM regions, from 0x1FFF_F000 to 0x1FFF_FFFF (Code region) and 0x2000_0000 to 0x2000_2FFF (SRAM region). </a:t>
            </a:r>
          </a:p>
          <a:p>
            <a:endParaRPr lang="en-US" baseline="0" dirty="0"/>
          </a:p>
          <a:p>
            <a:r>
              <a:rPr lang="en-US" baseline="0" dirty="0"/>
              <a:t>Additional space is reserved for other purposes, including peripherals and external RAM.</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10</a:t>
            </a:fld>
            <a:endParaRPr lang="en-US"/>
          </a:p>
        </p:txBody>
      </p:sp>
    </p:spTree>
    <p:extLst>
      <p:ext uri="{BB962C8B-B14F-4D97-AF65-F5344CB8AC3E}">
        <p14:creationId xmlns:p14="http://schemas.microsoft.com/office/powerpoint/2010/main" val="262620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When storing a </a:t>
            </a:r>
            <a:r>
              <a:rPr lang="en-US" dirty="0" err="1"/>
              <a:t>multibyte</a:t>
            </a:r>
            <a:r>
              <a:rPr lang="en-US" baseline="0" dirty="0"/>
              <a:t> value in memory, which end is stored first? The little end (LSB) or the big end (MSB)?</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11</a:t>
            </a:fld>
            <a:endParaRPr lang="en-US"/>
          </a:p>
        </p:txBody>
      </p:sp>
    </p:spTree>
    <p:extLst>
      <p:ext uri="{BB962C8B-B14F-4D97-AF65-F5344CB8AC3E}">
        <p14:creationId xmlns:p14="http://schemas.microsoft.com/office/powerpoint/2010/main" val="67825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12</a:t>
            </a:fld>
            <a:endParaRPr lang="en-US"/>
          </a:p>
        </p:txBody>
      </p:sp>
    </p:spTree>
    <p:extLst>
      <p:ext uri="{BB962C8B-B14F-4D97-AF65-F5344CB8AC3E}">
        <p14:creationId xmlns:p14="http://schemas.microsoft.com/office/powerpoint/2010/main" val="678258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13</a:t>
            </a:fld>
            <a:endParaRPr lang="en-US"/>
          </a:p>
        </p:txBody>
      </p:sp>
    </p:spTree>
    <p:extLst>
      <p:ext uri="{BB962C8B-B14F-4D97-AF65-F5344CB8AC3E}">
        <p14:creationId xmlns:p14="http://schemas.microsoft.com/office/powerpoint/2010/main" val="1075010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15</a:t>
            </a:fld>
            <a:endParaRPr lang="en-US"/>
          </a:p>
        </p:txBody>
      </p:sp>
    </p:spTree>
    <p:extLst>
      <p:ext uri="{BB962C8B-B14F-4D97-AF65-F5344CB8AC3E}">
        <p14:creationId xmlns:p14="http://schemas.microsoft.com/office/powerpoint/2010/main" val="1414526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20</a:t>
            </a:fld>
            <a:endParaRPr lang="en-US"/>
          </a:p>
        </p:txBody>
      </p:sp>
    </p:spTree>
    <p:extLst>
      <p:ext uri="{BB962C8B-B14F-4D97-AF65-F5344CB8AC3E}">
        <p14:creationId xmlns:p14="http://schemas.microsoft.com/office/powerpoint/2010/main" val="572809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21</a:t>
            </a:fld>
            <a:endParaRPr lang="en-US"/>
          </a:p>
        </p:txBody>
      </p:sp>
    </p:spTree>
    <p:extLst>
      <p:ext uri="{BB962C8B-B14F-4D97-AF65-F5344CB8AC3E}">
        <p14:creationId xmlns:p14="http://schemas.microsoft.com/office/powerpoint/2010/main" val="671624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Some </a:t>
            </a:r>
            <a:r>
              <a:rPr lang="en-US" baseline="0" dirty="0"/>
              <a:t>instructions have two variants: one which updates the condition codes (negative, zero, carry, overflow) and one which does not.</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22</a:t>
            </a:fld>
            <a:endParaRPr lang="en-US"/>
          </a:p>
        </p:txBody>
      </p:sp>
    </p:spTree>
    <p:extLst>
      <p:ext uri="{BB962C8B-B14F-4D97-AF65-F5344CB8AC3E}">
        <p14:creationId xmlns:p14="http://schemas.microsoft.com/office/powerpoint/2010/main" val="1169786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23</a:t>
            </a:fld>
            <a:endParaRPr lang="en-US"/>
          </a:p>
        </p:txBody>
      </p:sp>
    </p:spTree>
    <p:extLst>
      <p:ext uri="{BB962C8B-B14F-4D97-AF65-F5344CB8AC3E}">
        <p14:creationId xmlns:p14="http://schemas.microsoft.com/office/powerpoint/2010/main" val="2816191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single</a:t>
            </a:r>
            <a:r>
              <a:rPr lang="en-US" baseline="0" dirty="0"/>
              <a:t>-page summary of the available instructions. We will examine these in more detail next. The default data size is a 32-bit word, though there are some byte and </a:t>
            </a:r>
            <a:r>
              <a:rPr lang="en-US" baseline="0" dirty="0" err="1"/>
              <a:t>halfword</a:t>
            </a:r>
            <a:r>
              <a:rPr lang="en-US" baseline="0" dirty="0"/>
              <a:t> (16 bits) instructions available.</a:t>
            </a:r>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24</a:t>
            </a:fld>
            <a:endParaRPr lang="en-US"/>
          </a:p>
        </p:txBody>
      </p:sp>
    </p:spTree>
    <p:extLst>
      <p:ext uri="{BB962C8B-B14F-4D97-AF65-F5344CB8AC3E}">
        <p14:creationId xmlns:p14="http://schemas.microsoft.com/office/powerpoint/2010/main" val="368410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433388" y="698500"/>
            <a:ext cx="6056312" cy="3408363"/>
          </a:xfrm>
          <a:ln/>
        </p:spPr>
      </p:sp>
      <p:sp>
        <p:nvSpPr>
          <p:cNvPr id="31747" name="Notes Placeholder 2"/>
          <p:cNvSpPr>
            <a:spLocks noGrp="1"/>
          </p:cNvSpPr>
          <p:nvPr>
            <p:ph type="body" idx="1"/>
          </p:nvPr>
        </p:nvSpPr>
        <p:spPr>
          <a:noFill/>
        </p:spPr>
        <p:txBody>
          <a:bodyPr/>
          <a:lstStyle/>
          <a:p>
            <a:endParaRPr lang="en-US"/>
          </a:p>
        </p:txBody>
      </p:sp>
      <p:sp>
        <p:nvSpPr>
          <p:cNvPr id="3174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E86F46-080D-4750-BCA2-F86C3E9459A8}" type="slidenum">
              <a:rPr lang="en-US" sz="1200" smtClean="0"/>
              <a:pPr/>
              <a:t>2</a:t>
            </a:fld>
            <a:endParaRPr lang="en-US" sz="1200"/>
          </a:p>
        </p:txBody>
      </p:sp>
    </p:spTree>
    <p:extLst>
      <p:ext uri="{BB962C8B-B14F-4D97-AF65-F5344CB8AC3E}">
        <p14:creationId xmlns:p14="http://schemas.microsoft.com/office/powerpoint/2010/main" val="287192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25</a:t>
            </a:fld>
            <a:endParaRPr lang="en-US"/>
          </a:p>
        </p:txBody>
      </p:sp>
    </p:spTree>
    <p:extLst>
      <p:ext uri="{BB962C8B-B14F-4D97-AF65-F5344CB8AC3E}">
        <p14:creationId xmlns:p14="http://schemas.microsoft.com/office/powerpoint/2010/main" val="1096002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26</a:t>
            </a:fld>
            <a:endParaRPr lang="en-US"/>
          </a:p>
        </p:txBody>
      </p:sp>
    </p:spTree>
    <p:extLst>
      <p:ext uri="{BB962C8B-B14F-4D97-AF65-F5344CB8AC3E}">
        <p14:creationId xmlns:p14="http://schemas.microsoft.com/office/powerpoint/2010/main" val="2329527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27</a:t>
            </a:fld>
            <a:endParaRPr lang="en-US"/>
          </a:p>
        </p:txBody>
      </p:sp>
    </p:spTree>
    <p:extLst>
      <p:ext uri="{BB962C8B-B14F-4D97-AF65-F5344CB8AC3E}">
        <p14:creationId xmlns:p14="http://schemas.microsoft.com/office/powerpoint/2010/main" val="3847747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ARM also offers Load/Store Multiple instructions to reduce the amount of code needed</a:t>
            </a:r>
            <a:r>
              <a:rPr lang="en-US" baseline="0" dirty="0"/>
              <a:t> and save time.</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28</a:t>
            </a:fld>
            <a:endParaRPr lang="en-US"/>
          </a:p>
        </p:txBody>
      </p:sp>
    </p:spTree>
    <p:extLst>
      <p:ext uri="{BB962C8B-B14F-4D97-AF65-F5344CB8AC3E}">
        <p14:creationId xmlns:p14="http://schemas.microsoft.com/office/powerpoint/2010/main" val="875295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29</a:t>
            </a:fld>
            <a:endParaRPr lang="en-US"/>
          </a:p>
        </p:txBody>
      </p:sp>
    </p:spTree>
    <p:extLst>
      <p:ext uri="{BB962C8B-B14F-4D97-AF65-F5344CB8AC3E}">
        <p14:creationId xmlns:p14="http://schemas.microsoft.com/office/powerpoint/2010/main" val="3043892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30</a:t>
            </a:fld>
            <a:endParaRPr lang="en-US"/>
          </a:p>
        </p:txBody>
      </p:sp>
    </p:spTree>
    <p:extLst>
      <p:ext uri="{BB962C8B-B14F-4D97-AF65-F5344CB8AC3E}">
        <p14:creationId xmlns:p14="http://schemas.microsoft.com/office/powerpoint/2010/main" val="2351214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31</a:t>
            </a:fld>
            <a:endParaRPr lang="en-US"/>
          </a:p>
        </p:txBody>
      </p:sp>
    </p:spTree>
    <p:extLst>
      <p:ext uri="{BB962C8B-B14F-4D97-AF65-F5344CB8AC3E}">
        <p14:creationId xmlns:p14="http://schemas.microsoft.com/office/powerpoint/2010/main" val="1543479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Recall that the S suffix</a:t>
            </a:r>
            <a:r>
              <a:rPr lang="en-US" baseline="0" dirty="0"/>
              <a:t> indicates that the status registers should be updated.</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32</a:t>
            </a:fld>
            <a:endParaRPr lang="en-US"/>
          </a:p>
        </p:txBody>
      </p:sp>
    </p:spTree>
    <p:extLst>
      <p:ext uri="{BB962C8B-B14F-4D97-AF65-F5344CB8AC3E}">
        <p14:creationId xmlns:p14="http://schemas.microsoft.com/office/powerpoint/2010/main" val="3217065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33</a:t>
            </a:fld>
            <a:endParaRPr lang="en-US"/>
          </a:p>
        </p:txBody>
      </p:sp>
    </p:spTree>
    <p:extLst>
      <p:ext uri="{BB962C8B-B14F-4D97-AF65-F5344CB8AC3E}">
        <p14:creationId xmlns:p14="http://schemas.microsoft.com/office/powerpoint/2010/main" val="684447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Sometimes a program may need to move a certain address (near the program</a:t>
            </a:r>
            <a:r>
              <a:rPr lang="en-US" baseline="0" dirty="0"/>
              <a:t> counter) </a:t>
            </a:r>
            <a:r>
              <a:rPr lang="en-US" dirty="0"/>
              <a:t>into a register.</a:t>
            </a:r>
            <a:r>
              <a:rPr lang="en-US" baseline="0" dirty="0"/>
              <a:t> The ADR pseudo-instruction tells the assembler to do this, allowing it to determine the best way to do it.</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34</a:t>
            </a:fld>
            <a:endParaRPr lang="en-US"/>
          </a:p>
        </p:txBody>
      </p:sp>
    </p:spTree>
    <p:extLst>
      <p:ext uri="{BB962C8B-B14F-4D97-AF65-F5344CB8AC3E}">
        <p14:creationId xmlns:p14="http://schemas.microsoft.com/office/powerpoint/2010/main" val="77119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A65F2F-8105-44AB-B823-0D665C1E1D8B}" type="slidenum">
              <a:rPr lang="en-US" sz="1200" smtClean="0"/>
              <a:pPr/>
              <a:t>3</a:t>
            </a:fld>
            <a:endParaRPr lang="en-US" sz="1200"/>
          </a:p>
        </p:txBody>
      </p:sp>
      <p:sp>
        <p:nvSpPr>
          <p:cNvPr id="30723" name="Rectangle 2"/>
          <p:cNvSpPr>
            <a:spLocks noGrp="1" noRot="1" noChangeAspect="1" noChangeArrowheads="1" noTextEdit="1"/>
          </p:cNvSpPr>
          <p:nvPr>
            <p:ph type="sldImg"/>
          </p:nvPr>
        </p:nvSpPr>
        <p:spPr>
          <a:xfrm>
            <a:off x="433388" y="698500"/>
            <a:ext cx="6056312" cy="340836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31416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Recall that the S suffix</a:t>
            </a:r>
            <a:r>
              <a:rPr lang="en-US" baseline="0" dirty="0"/>
              <a:t> indicates that the status registers should be updated.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35</a:t>
            </a:fld>
            <a:endParaRPr lang="en-US"/>
          </a:p>
        </p:txBody>
      </p:sp>
    </p:spTree>
    <p:extLst>
      <p:ext uri="{BB962C8B-B14F-4D97-AF65-F5344CB8AC3E}">
        <p14:creationId xmlns:p14="http://schemas.microsoft.com/office/powerpoint/2010/main" val="2383804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36</a:t>
            </a:fld>
            <a:endParaRPr lang="en-US"/>
          </a:p>
        </p:txBody>
      </p:sp>
    </p:spTree>
    <p:extLst>
      <p:ext uri="{BB962C8B-B14F-4D97-AF65-F5344CB8AC3E}">
        <p14:creationId xmlns:p14="http://schemas.microsoft.com/office/powerpoint/2010/main" val="2880097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All of these instructions update </a:t>
            </a:r>
            <a:r>
              <a:rPr lang="en-US" baseline="0" dirty="0"/>
              <a:t>the status registers.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37</a:t>
            </a:fld>
            <a:endParaRPr lang="en-US"/>
          </a:p>
        </p:txBody>
      </p:sp>
    </p:spTree>
    <p:extLst>
      <p:ext uri="{BB962C8B-B14F-4D97-AF65-F5344CB8AC3E}">
        <p14:creationId xmlns:p14="http://schemas.microsoft.com/office/powerpoint/2010/main" val="398074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38</a:t>
            </a:fld>
            <a:endParaRPr lang="en-US"/>
          </a:p>
        </p:txBody>
      </p:sp>
    </p:spTree>
    <p:extLst>
      <p:ext uri="{BB962C8B-B14F-4D97-AF65-F5344CB8AC3E}">
        <p14:creationId xmlns:p14="http://schemas.microsoft.com/office/powerpoint/2010/main" val="42593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39</a:t>
            </a:fld>
            <a:endParaRPr lang="en-US"/>
          </a:p>
        </p:txBody>
      </p:sp>
    </p:spTree>
    <p:extLst>
      <p:ext uri="{BB962C8B-B14F-4D97-AF65-F5344CB8AC3E}">
        <p14:creationId xmlns:p14="http://schemas.microsoft.com/office/powerpoint/2010/main" val="2596332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Byte</a:t>
            </a:r>
            <a:r>
              <a:rPr lang="en-US" baseline="0" dirty="0"/>
              <a:t> and </a:t>
            </a:r>
            <a:r>
              <a:rPr lang="en-US" baseline="0" dirty="0" err="1"/>
              <a:t>halfword</a:t>
            </a:r>
            <a:r>
              <a:rPr lang="en-US" baseline="0" dirty="0"/>
              <a:t> reversing are sometimes needed when switching between little-endian and big-endian representations. File and network data packet formats may have fields with different </a:t>
            </a:r>
            <a:r>
              <a:rPr lang="en-US" baseline="0" dirty="0" err="1"/>
              <a:t>endianness</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40</a:t>
            </a:fld>
            <a:endParaRPr lang="en-US"/>
          </a:p>
        </p:txBody>
      </p:sp>
    </p:spTree>
    <p:extLst>
      <p:ext uri="{BB962C8B-B14F-4D97-AF65-F5344CB8AC3E}">
        <p14:creationId xmlns:p14="http://schemas.microsoft.com/office/powerpoint/2010/main" val="29390874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41</a:t>
            </a:fld>
            <a:endParaRPr lang="en-US"/>
          </a:p>
        </p:txBody>
      </p:sp>
    </p:spTree>
    <p:extLst>
      <p:ext uri="{BB962C8B-B14F-4D97-AF65-F5344CB8AC3E}">
        <p14:creationId xmlns:p14="http://schemas.microsoft.com/office/powerpoint/2010/main" val="767192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42</a:t>
            </a:fld>
            <a:endParaRPr lang="en-US"/>
          </a:p>
        </p:txBody>
      </p:sp>
    </p:spTree>
    <p:extLst>
      <p:ext uri="{BB962C8B-B14F-4D97-AF65-F5344CB8AC3E}">
        <p14:creationId xmlns:p14="http://schemas.microsoft.com/office/powerpoint/2010/main" val="3085559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These instructions with X (exchange) allow interworking</a:t>
            </a:r>
            <a:r>
              <a:rPr lang="en-US" baseline="0" dirty="0"/>
              <a:t> – switching between ARM and Thumb modes. However, the Cortex-M0+ only supports Thumb mode, so don’t try to switch to ARM mode.</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43</a:t>
            </a:fld>
            <a:endParaRPr lang="en-US"/>
          </a:p>
        </p:txBody>
      </p:sp>
    </p:spTree>
    <p:extLst>
      <p:ext uri="{BB962C8B-B14F-4D97-AF65-F5344CB8AC3E}">
        <p14:creationId xmlns:p14="http://schemas.microsoft.com/office/powerpoint/2010/main" val="3384117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44</a:t>
            </a:fld>
            <a:endParaRPr lang="en-US"/>
          </a:p>
        </p:txBody>
      </p:sp>
    </p:spTree>
    <p:extLst>
      <p:ext uri="{BB962C8B-B14F-4D97-AF65-F5344CB8AC3E}">
        <p14:creationId xmlns:p14="http://schemas.microsoft.com/office/powerpoint/2010/main" val="48055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The Cortex-M0+ core contains </a:t>
            </a:r>
            <a:r>
              <a:rPr lang="en-US" baseline="0" dirty="0"/>
              <a:t>many components. At the center of the Cortex-M0+ Processor is the processor core, which communicates with memory to get instructions and access data. Memory is not shown on this diagram, but is connected via the AHB-Lite interface. The bus matrix shares the memory bus among multiple possible readers and writers. An optional memory protection unit enables the system to restrict a task to using only a limited region of memory, limiting the effects of bugs. Interrupts come to the processor core through the Nested Vectored Interrupt Controller (NVIC), which prioritizes and filters them as needed. The optional Wakeup Interrupt Controller cuts power consumption by letting the NVIC and the rest of the processor go to a low-power sleep mode and waking them up if an interrupt is requested.  Several modules provide debug support, including downloading code to the MCU’s memory, setting breakpoints to control program execution, and tracing the sequence of instructions actually executed.</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a:t>
            </a:fld>
            <a:endParaRPr lang="en-US"/>
          </a:p>
        </p:txBody>
      </p:sp>
    </p:spTree>
    <p:extLst>
      <p:ext uri="{BB962C8B-B14F-4D97-AF65-F5344CB8AC3E}">
        <p14:creationId xmlns:p14="http://schemas.microsoft.com/office/powerpoint/2010/main" val="31778905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45</a:t>
            </a:fld>
            <a:endParaRPr lang="en-US"/>
          </a:p>
        </p:txBody>
      </p:sp>
    </p:spTree>
    <p:extLst>
      <p:ext uri="{BB962C8B-B14F-4D97-AF65-F5344CB8AC3E}">
        <p14:creationId xmlns:p14="http://schemas.microsoft.com/office/powerpoint/2010/main" val="180574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5</a:t>
            </a:fld>
            <a:endParaRPr lang="en-US"/>
          </a:p>
        </p:txBody>
      </p:sp>
    </p:spTree>
    <p:extLst>
      <p:ext uri="{BB962C8B-B14F-4D97-AF65-F5344CB8AC3E}">
        <p14:creationId xmlns:p14="http://schemas.microsoft.com/office/powerpoint/2010/main" val="323474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ARM programmer’s model (or Instruction Set</a:t>
            </a:r>
            <a:r>
              <a:rPr lang="en-US" baseline="0" dirty="0"/>
              <a:t> Architecture) features multiple 32-bit registers.  Some of them are for general use, while others are specialized.</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a:t>
            </a:fld>
            <a:endParaRPr lang="en-US"/>
          </a:p>
        </p:txBody>
      </p:sp>
    </p:spTree>
    <p:extLst>
      <p:ext uri="{BB962C8B-B14F-4D97-AF65-F5344CB8AC3E}">
        <p14:creationId xmlns:p14="http://schemas.microsoft.com/office/powerpoint/2010/main" val="71421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The processor can operate in one of two modes, based on whether it is performing exception processing. This also determines which stack pointer the term “SP” (R13) refers to: either the PSP or the MSP.</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7</a:t>
            </a:fld>
            <a:endParaRPr lang="en-US"/>
          </a:p>
        </p:txBody>
      </p:sp>
    </p:spTree>
    <p:extLst>
      <p:ext uri="{BB962C8B-B14F-4D97-AF65-F5344CB8AC3E}">
        <p14:creationId xmlns:p14="http://schemas.microsoft.com/office/powerpoint/2010/main" val="229918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8</a:t>
            </a:fld>
            <a:endParaRPr lang="en-US"/>
          </a:p>
        </p:txBody>
      </p:sp>
    </p:spTree>
    <p:extLst>
      <p:ext uri="{BB962C8B-B14F-4D97-AF65-F5344CB8AC3E}">
        <p14:creationId xmlns:p14="http://schemas.microsoft.com/office/powerpoint/2010/main" val="2661895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9</a:t>
            </a:fld>
            <a:endParaRPr lang="en-US"/>
          </a:p>
        </p:txBody>
      </p:sp>
    </p:spTree>
    <p:extLst>
      <p:ext uri="{BB962C8B-B14F-4D97-AF65-F5344CB8AC3E}">
        <p14:creationId xmlns:p14="http://schemas.microsoft.com/office/powerpoint/2010/main" val="266189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3601"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27443" indent="0" algn="r">
              <a:spcBef>
                <a:spcPts val="0"/>
              </a:spcBef>
              <a:buNone/>
              <a:defRPr sz="2401">
                <a:solidFill>
                  <a:schemeClr val="tx1"/>
                </a:solidFill>
              </a:defRPr>
            </a:lvl1pPr>
            <a:lvl2pPr marL="343037" indent="0" algn="ctr">
              <a:buNone/>
            </a:lvl2pPr>
            <a:lvl3pPr marL="686074" indent="0" algn="ctr">
              <a:buNone/>
            </a:lvl3pPr>
            <a:lvl4pPr marL="1029111" indent="0" algn="ctr">
              <a:buNone/>
            </a:lvl4pPr>
            <a:lvl5pPr marL="1372149" indent="0" algn="ctr">
              <a:buNone/>
            </a:lvl5pPr>
            <a:lvl6pPr marL="1715186" indent="0" algn="ctr">
              <a:buNone/>
            </a:lvl6pPr>
            <a:lvl7pPr marL="2058223" indent="0" algn="ctr">
              <a:buNone/>
            </a:lvl7pPr>
            <a:lvl8pPr marL="2401260" indent="0" algn="ctr">
              <a:buNone/>
            </a:lvl8pPr>
            <a:lvl9pPr marL="2744297"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269298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390289"/>
      </p:ext>
    </p:extLst>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2707009"/>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267118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154649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277715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105369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2" y="1440000"/>
            <a:ext cx="1116033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sp>
        <p:nvSpPr>
          <p:cNvPr id="11" name="Rectangle 10"/>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426181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8383" y="1440000"/>
            <a:ext cx="5561948"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29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16"/>
            <a:ext cx="11040000" cy="1013625"/>
          </a:xfrm>
        </p:spPr>
        <p:txBody>
          <a:bodyPr lIns="0" tIns="0" rIns="0" bIns="0">
            <a:normAutofit/>
          </a:bodyPr>
          <a:lstStyle>
            <a:lvl1pPr algn="r">
              <a:defRPr sz="3601"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232371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89" y="2540004"/>
            <a:ext cx="9278624" cy="1479663"/>
          </a:xfrm>
        </p:spPr>
        <p:txBody>
          <a:bodyPr lIns="0" tIns="0" rIns="0" bIns="0">
            <a:noAutofit/>
          </a:bodyPr>
          <a:lstStyle>
            <a:lvl1pPr algn="l">
              <a:defRPr sz="2401"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9418" y="4515556"/>
            <a:ext cx="914639" cy="914400"/>
          </a:xfrm>
          <a:prstGeom prst="rect">
            <a:avLst/>
          </a:prstGeom>
        </p:spPr>
        <p:txBody>
          <a:bodyPr vert="horz" wrap="none" lIns="0" tIns="0" rIns="0" bIns="0" rtlCol="0" anchor="t">
            <a:normAutofit/>
          </a:bodyPr>
          <a:lstStyle/>
          <a:p>
            <a:endParaRPr lang="en-US" sz="1801" dirty="0"/>
          </a:p>
        </p:txBody>
      </p:sp>
      <p:sp>
        <p:nvSpPr>
          <p:cNvPr id="14" name="Text Placeholder 13"/>
          <p:cNvSpPr>
            <a:spLocks noGrp="1"/>
          </p:cNvSpPr>
          <p:nvPr>
            <p:ph type="body" sz="quarter" idx="11" hasCustomPrompt="1"/>
          </p:nvPr>
        </p:nvSpPr>
        <p:spPr>
          <a:xfrm>
            <a:off x="6182456" y="4524562"/>
            <a:ext cx="4712219" cy="546041"/>
          </a:xfrm>
        </p:spPr>
        <p:txBody>
          <a:bodyPr/>
          <a:lstStyle>
            <a:lvl1pPr marL="0" indent="0" algn="r">
              <a:buNone/>
              <a:defRPr sz="900">
                <a:solidFill>
                  <a:srgbClr val="7F7F7F"/>
                </a:solidFill>
              </a:defRPr>
            </a:lvl1pPr>
            <a:lvl2pPr marL="403783" indent="0">
              <a:buNone/>
              <a:defRPr sz="900">
                <a:solidFill>
                  <a:srgbClr val="7F7F7F"/>
                </a:solidFill>
              </a:defRPr>
            </a:lvl2pPr>
            <a:lvl3pPr marL="403783" indent="0">
              <a:buNone/>
              <a:defRPr sz="900">
                <a:solidFill>
                  <a:srgbClr val="7F7F7F"/>
                </a:solidFill>
              </a:defRPr>
            </a:lvl3pPr>
            <a:lvl4pPr marL="403783" indent="0">
              <a:buNone/>
              <a:defRPr sz="900">
                <a:solidFill>
                  <a:srgbClr val="7F7F7F"/>
                </a:solidFill>
              </a:defRPr>
            </a:lvl4pPr>
            <a:lvl5pPr marL="403783" indent="0">
              <a:buNone/>
              <a:defRPr sz="9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47011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80002" y="1440000"/>
            <a:ext cx="11160332"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913" y="6559369"/>
            <a:ext cx="1303385"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343037" rtl="0" eaLnBrk="1" fontAlgn="auto" latinLnBrk="0" hangingPunct="1">
              <a:lnSpc>
                <a:spcPct val="100000"/>
              </a:lnSpc>
              <a:spcBef>
                <a:spcPts val="0"/>
              </a:spcBef>
              <a:spcAft>
                <a:spcPts val="0"/>
              </a:spcAft>
              <a:buClrTx/>
              <a:buSzTx/>
              <a:buFontTx/>
              <a:buNone/>
              <a:tabLst/>
              <a:defRPr/>
            </a:pPr>
            <a:fld id="{319DA607-C033-414D-8F05-C963E77EB547}" type="slidenum">
              <a:rPr lang="en-US" sz="750" smtClean="0"/>
              <a:pPr marL="0" marR="0" indent="0" algn="l" defTabSz="343037" rtl="0" eaLnBrk="1" fontAlgn="auto" latinLnBrk="0" hangingPunct="1">
                <a:lnSpc>
                  <a:spcPct val="100000"/>
                </a:lnSpc>
                <a:spcBef>
                  <a:spcPts val="0"/>
                </a:spcBef>
                <a:spcAft>
                  <a:spcPts val="0"/>
                </a:spcAft>
                <a:buClrTx/>
                <a:buSzTx/>
                <a:buFontTx/>
                <a:buNone/>
                <a:tabLst/>
                <a:defRPr/>
              </a:pPr>
              <a:t>‹#›</a:t>
            </a:fld>
            <a:endParaRPr lang="en-US" sz="750" dirty="0"/>
          </a:p>
          <a:p>
            <a:endParaRPr lang="en-US" sz="750" b="0" dirty="0"/>
          </a:p>
        </p:txBody>
      </p:sp>
      <p:sp>
        <p:nvSpPr>
          <p:cNvPr id="6" name="Text Box 13"/>
          <p:cNvSpPr txBox="1">
            <a:spLocks noChangeArrowheads="1"/>
          </p:cNvSpPr>
          <p:nvPr userDrawn="1"/>
        </p:nvSpPr>
        <p:spPr bwMode="auto">
          <a:xfrm>
            <a:off x="6176434" y="6518275"/>
            <a:ext cx="205316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sz="1200"/>
          </a:p>
        </p:txBody>
      </p:sp>
      <p:pic>
        <p:nvPicPr>
          <p:cNvPr id="8" name="Picture 6" descr="https://brand.ncsu.edu/assets/logos/ncstate-brick-4x1-red.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825139" y="12468"/>
            <a:ext cx="3355975" cy="52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74283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pull dir="ru"/>
  </p:transition>
  <p:txStyles>
    <p:titleStyle>
      <a:lvl1pPr algn="l" rtl="0" eaLnBrk="1" latinLnBrk="0" hangingPunct="1">
        <a:spcBef>
          <a:spcPct val="0"/>
        </a:spcBef>
        <a:buNone/>
        <a:tabLst>
          <a:tab pos="1617515" algn="l"/>
        </a:tabLst>
        <a:defRPr kumimoji="0" sz="2851" b="0" i="0" kern="1200">
          <a:solidFill>
            <a:schemeClr val="accent1"/>
          </a:solidFill>
          <a:effectLst/>
          <a:latin typeface="Gill Sans MT"/>
          <a:ea typeface="+mj-ea"/>
          <a:cs typeface="Gill Sans MT"/>
        </a:defRPr>
      </a:lvl1pPr>
    </p:titleStyle>
    <p:bodyStyle>
      <a:lvl1pPr marL="198914" indent="-198914" algn="l" rtl="0" eaLnBrk="1" latinLnBrk="0" hangingPunct="1">
        <a:spcBef>
          <a:spcPts val="300"/>
        </a:spcBef>
        <a:buClr>
          <a:schemeClr val="accent5"/>
        </a:buClr>
        <a:buSzPct val="95000"/>
        <a:buFont typeface="Wingdings" charset="2"/>
        <a:buChar char="§"/>
        <a:defRPr kumimoji="0" sz="1801" b="0" i="0" kern="1200">
          <a:solidFill>
            <a:schemeClr val="tx1"/>
          </a:solidFill>
          <a:effectLst/>
          <a:latin typeface="Gill Sans MT"/>
          <a:ea typeface="+mn-ea"/>
          <a:cs typeface="Gill Sans MT"/>
        </a:defRPr>
      </a:lvl1pPr>
      <a:lvl2pPr marL="470485" indent="-198914" algn="l" rtl="0" eaLnBrk="1" latinLnBrk="0" hangingPunct="1">
        <a:spcBef>
          <a:spcPts val="300"/>
        </a:spcBef>
        <a:buClr>
          <a:schemeClr val="accent5"/>
        </a:buClr>
        <a:buSzPct val="95000"/>
        <a:buFont typeface="Wingdings" charset="2"/>
        <a:buChar char="§"/>
        <a:defRPr kumimoji="0" sz="1501" b="0" i="0" kern="1200">
          <a:solidFill>
            <a:schemeClr val="tx1"/>
          </a:solidFill>
          <a:latin typeface="Gill Sans MT"/>
          <a:ea typeface="+mn-ea"/>
          <a:cs typeface="Gill Sans MT"/>
        </a:defRPr>
      </a:lvl2pPr>
      <a:lvl3pPr marL="642004" indent="-198914" algn="l" rtl="0" eaLnBrk="1" latinLnBrk="0" hangingPunct="1">
        <a:spcBef>
          <a:spcPts val="300"/>
        </a:spcBef>
        <a:buClr>
          <a:schemeClr val="accent5"/>
        </a:buClr>
        <a:buSzPct val="95000"/>
        <a:buFont typeface="Wingdings" charset="2"/>
        <a:buChar char="§"/>
        <a:defRPr kumimoji="0" sz="1351" b="0" i="0" kern="1200">
          <a:solidFill>
            <a:schemeClr val="tx1"/>
          </a:solidFill>
          <a:latin typeface="Gill Sans MT"/>
          <a:ea typeface="+mn-ea"/>
          <a:cs typeface="Gill Sans MT"/>
        </a:defRPr>
      </a:lvl3pPr>
      <a:lvl4pPr marL="775407" indent="-198914" algn="l" rtl="0" eaLnBrk="1" latinLnBrk="0" hangingPunct="1">
        <a:spcBef>
          <a:spcPts val="300"/>
        </a:spcBef>
        <a:buClr>
          <a:schemeClr val="accent5"/>
        </a:buClr>
        <a:buSzPct val="95000"/>
        <a:buFont typeface="Wingdings" charset="2"/>
        <a:buChar char="§"/>
        <a:defRPr kumimoji="0" sz="1200" b="0" i="0" kern="1200">
          <a:solidFill>
            <a:schemeClr val="tx1"/>
          </a:solidFill>
          <a:latin typeface="Gill Sans MT"/>
          <a:ea typeface="+mn-ea"/>
          <a:cs typeface="Gill Sans MT"/>
        </a:defRPr>
      </a:lvl4pPr>
      <a:lvl5pPr marL="901664" indent="-198914" algn="l" rtl="0" eaLnBrk="1" latinLnBrk="0" hangingPunct="1">
        <a:spcBef>
          <a:spcPts val="300"/>
        </a:spcBef>
        <a:buClr>
          <a:schemeClr val="accent5"/>
        </a:buClr>
        <a:buSzPct val="95000"/>
        <a:buFont typeface="Wingdings" charset="2"/>
        <a:buChar char="§"/>
        <a:defRPr kumimoji="0" sz="1050" b="0" i="0" kern="1200">
          <a:solidFill>
            <a:schemeClr val="tx1"/>
          </a:solidFill>
          <a:latin typeface="Gill Sans MT"/>
          <a:ea typeface="+mn-ea"/>
          <a:cs typeface="Gill Sans MT"/>
        </a:defRPr>
      </a:lvl5pPr>
      <a:lvl6pPr marL="1118301" indent="-137215" algn="l" rtl="0" eaLnBrk="1" latinLnBrk="0" hangingPunct="1">
        <a:spcBef>
          <a:spcPts val="188"/>
        </a:spcBef>
        <a:buClr>
          <a:schemeClr val="accent3">
            <a:tint val="85000"/>
            <a:satMod val="275000"/>
          </a:schemeClr>
        </a:buClr>
        <a:buSzPct val="100000"/>
        <a:buFont typeface="Verdana"/>
        <a:buChar char="◦"/>
        <a:defRPr kumimoji="0" sz="1276" kern="1200" baseline="0">
          <a:solidFill>
            <a:schemeClr val="tx1"/>
          </a:solidFill>
          <a:latin typeface="+mn-lt"/>
          <a:ea typeface="+mn-ea"/>
          <a:cs typeface="+mn-cs"/>
        </a:defRPr>
      </a:lvl6pPr>
      <a:lvl7pPr marL="1276098"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7pPr>
      <a:lvl8pPr marL="1440756" indent="-137215" algn="l" rtl="0" eaLnBrk="1" latinLnBrk="0" hangingPunct="1">
        <a:spcBef>
          <a:spcPts val="193"/>
        </a:spcBef>
        <a:buClr>
          <a:schemeClr val="accent3">
            <a:tint val="85000"/>
            <a:satMod val="275000"/>
          </a:schemeClr>
        </a:buClr>
        <a:buSzPct val="100000"/>
        <a:buFont typeface="Verdana"/>
        <a:buChar char="◦"/>
        <a:defRPr kumimoji="0" sz="1125" kern="1200" baseline="0">
          <a:solidFill>
            <a:schemeClr val="tx1"/>
          </a:solidFill>
          <a:latin typeface="+mn-lt"/>
          <a:ea typeface="+mn-ea"/>
          <a:cs typeface="+mn-cs"/>
        </a:defRPr>
      </a:lvl8pPr>
      <a:lvl9pPr marL="1612275"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3037" algn="l" rtl="0" eaLnBrk="1" latinLnBrk="0" hangingPunct="1">
        <a:defRPr kumimoji="0" kern="1200">
          <a:solidFill>
            <a:schemeClr val="tx1"/>
          </a:solidFill>
          <a:latin typeface="+mn-lt"/>
          <a:ea typeface="+mn-ea"/>
          <a:cs typeface="+mn-cs"/>
        </a:defRPr>
      </a:lvl2pPr>
      <a:lvl3pPr marL="686074" algn="l" rtl="0" eaLnBrk="1" latinLnBrk="0" hangingPunct="1">
        <a:defRPr kumimoji="0" kern="1200">
          <a:solidFill>
            <a:schemeClr val="tx1"/>
          </a:solidFill>
          <a:latin typeface="+mn-lt"/>
          <a:ea typeface="+mn-ea"/>
          <a:cs typeface="+mn-cs"/>
        </a:defRPr>
      </a:lvl3pPr>
      <a:lvl4pPr marL="1029111" algn="l" rtl="0" eaLnBrk="1" latinLnBrk="0" hangingPunct="1">
        <a:defRPr kumimoji="0" kern="1200">
          <a:solidFill>
            <a:schemeClr val="tx1"/>
          </a:solidFill>
          <a:latin typeface="+mn-lt"/>
          <a:ea typeface="+mn-ea"/>
          <a:cs typeface="+mn-cs"/>
        </a:defRPr>
      </a:lvl4pPr>
      <a:lvl5pPr marL="1372149" algn="l" rtl="0" eaLnBrk="1" latinLnBrk="0" hangingPunct="1">
        <a:defRPr kumimoji="0" kern="1200">
          <a:solidFill>
            <a:schemeClr val="tx1"/>
          </a:solidFill>
          <a:latin typeface="+mn-lt"/>
          <a:ea typeface="+mn-ea"/>
          <a:cs typeface="+mn-cs"/>
        </a:defRPr>
      </a:lvl5pPr>
      <a:lvl6pPr marL="1715186" algn="l" rtl="0" eaLnBrk="1" latinLnBrk="0" hangingPunct="1">
        <a:defRPr kumimoji="0" kern="1200">
          <a:solidFill>
            <a:schemeClr val="tx1"/>
          </a:solidFill>
          <a:latin typeface="+mn-lt"/>
          <a:ea typeface="+mn-ea"/>
          <a:cs typeface="+mn-cs"/>
        </a:defRPr>
      </a:lvl6pPr>
      <a:lvl7pPr marL="2058223" algn="l" rtl="0" eaLnBrk="1" latinLnBrk="0" hangingPunct="1">
        <a:defRPr kumimoji="0" kern="1200">
          <a:solidFill>
            <a:schemeClr val="tx1"/>
          </a:solidFill>
          <a:latin typeface="+mn-lt"/>
          <a:ea typeface="+mn-ea"/>
          <a:cs typeface="+mn-cs"/>
        </a:defRPr>
      </a:lvl7pPr>
      <a:lvl8pPr marL="2401260" algn="l" rtl="0" eaLnBrk="1" latinLnBrk="0" hangingPunct="1">
        <a:defRPr kumimoji="0" kern="1200">
          <a:solidFill>
            <a:schemeClr val="tx1"/>
          </a:solidFill>
          <a:latin typeface="+mn-lt"/>
          <a:ea typeface="+mn-ea"/>
          <a:cs typeface="+mn-cs"/>
        </a:defRPr>
      </a:lvl8pPr>
      <a:lvl9pPr marL="274429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RM_Cortex-M#Instruction_sets"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ARM_Cortex-M#Instruction_sets"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1.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1.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2895600"/>
            <a:ext cx="7772400" cy="1143000"/>
          </a:xfrm>
        </p:spPr>
        <p:txBody>
          <a:bodyPr/>
          <a:lstStyle/>
          <a:p>
            <a:pPr>
              <a:defRPr/>
            </a:pPr>
            <a:r>
              <a:rPr lang="en-US" sz="4000" dirty="0"/>
              <a:t>Cortex-M0+ CPU Core</a:t>
            </a:r>
            <a:endParaRPr lang="en-US" sz="4000" i="1" dirty="0"/>
          </a:p>
        </p:txBody>
      </p:sp>
      <p:sp>
        <p:nvSpPr>
          <p:cNvPr id="2051" name="Rectangle 3"/>
          <p:cNvSpPr>
            <a:spLocks noGrp="1" noChangeArrowheads="1"/>
          </p:cNvSpPr>
          <p:nvPr>
            <p:ph type="subTitle" idx="1"/>
          </p:nvPr>
        </p:nvSpPr>
        <p:spPr>
          <a:xfrm>
            <a:off x="2895600" y="4648200"/>
            <a:ext cx="6400800" cy="1295400"/>
          </a:xfrm>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Maps For Cortex M0+ and MCU</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830306"/>
            <a:ext cx="2667000" cy="541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458200" y="5955268"/>
            <a:ext cx="1452642" cy="369332"/>
          </a:xfrm>
          <a:prstGeom prst="rect">
            <a:avLst/>
          </a:prstGeom>
          <a:noFill/>
          <a:ln>
            <a:noFill/>
          </a:ln>
        </p:spPr>
        <p:txBody>
          <a:bodyPr wrap="none" rtlCol="0">
            <a:spAutoFit/>
          </a:bodyPr>
          <a:lstStyle/>
          <a:p>
            <a:pPr algn="ctr"/>
            <a:r>
              <a:rPr lang="en-US" sz="1800" dirty="0">
                <a:latin typeface="Calibri" pitchFamily="34" charset="0"/>
              </a:rPr>
              <a:t>0x0000_0000</a:t>
            </a:r>
          </a:p>
        </p:txBody>
      </p:sp>
      <p:sp>
        <p:nvSpPr>
          <p:cNvPr id="8" name="TextBox 7"/>
          <p:cNvSpPr txBox="1"/>
          <p:nvPr/>
        </p:nvSpPr>
        <p:spPr>
          <a:xfrm>
            <a:off x="8480642" y="4018002"/>
            <a:ext cx="1407758" cy="369332"/>
          </a:xfrm>
          <a:prstGeom prst="rect">
            <a:avLst/>
          </a:prstGeom>
          <a:noFill/>
          <a:ln>
            <a:noFill/>
          </a:ln>
        </p:spPr>
        <p:txBody>
          <a:bodyPr wrap="none" rtlCol="0">
            <a:spAutoFit/>
          </a:bodyPr>
          <a:lstStyle/>
          <a:p>
            <a:pPr algn="ctr"/>
            <a:r>
              <a:rPr lang="en-US" sz="1800" dirty="0">
                <a:latin typeface="Calibri" pitchFamily="34" charset="0"/>
              </a:rPr>
              <a:t>0x0001_FFFF</a:t>
            </a:r>
          </a:p>
        </p:txBody>
      </p:sp>
      <p:sp>
        <p:nvSpPr>
          <p:cNvPr id="5" name="Rectangle 4"/>
          <p:cNvSpPr/>
          <p:nvPr/>
        </p:nvSpPr>
        <p:spPr bwMode="auto">
          <a:xfrm>
            <a:off x="6673921" y="1581506"/>
            <a:ext cx="1640194" cy="1390295"/>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16 KB SRAM</a:t>
            </a:r>
          </a:p>
        </p:txBody>
      </p:sp>
      <p:sp>
        <p:nvSpPr>
          <p:cNvPr id="10" name="Rectangle 9"/>
          <p:cNvSpPr/>
          <p:nvPr/>
        </p:nvSpPr>
        <p:spPr bwMode="auto">
          <a:xfrm>
            <a:off x="6673921" y="4202669"/>
            <a:ext cx="1640194" cy="1991385"/>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128KB Flash</a:t>
            </a:r>
          </a:p>
        </p:txBody>
      </p:sp>
      <p:sp>
        <p:nvSpPr>
          <p:cNvPr id="11" name="TextBox 10"/>
          <p:cNvSpPr txBox="1"/>
          <p:nvPr/>
        </p:nvSpPr>
        <p:spPr>
          <a:xfrm>
            <a:off x="8458200" y="2362200"/>
            <a:ext cx="1452642" cy="369332"/>
          </a:xfrm>
          <a:prstGeom prst="rect">
            <a:avLst/>
          </a:prstGeom>
          <a:noFill/>
          <a:ln>
            <a:noFill/>
          </a:ln>
        </p:spPr>
        <p:txBody>
          <a:bodyPr wrap="none" rtlCol="0">
            <a:spAutoFit/>
          </a:bodyPr>
          <a:lstStyle/>
          <a:p>
            <a:pPr algn="ctr"/>
            <a:r>
              <a:rPr lang="en-US" sz="1800" dirty="0">
                <a:latin typeface="Calibri" pitchFamily="34" charset="0"/>
              </a:rPr>
              <a:t>0x2000_0000</a:t>
            </a:r>
          </a:p>
        </p:txBody>
      </p:sp>
      <p:sp>
        <p:nvSpPr>
          <p:cNvPr id="12" name="TextBox 11"/>
          <p:cNvSpPr txBox="1"/>
          <p:nvPr/>
        </p:nvSpPr>
        <p:spPr>
          <a:xfrm>
            <a:off x="8475033" y="1371600"/>
            <a:ext cx="1418979" cy="369332"/>
          </a:xfrm>
          <a:prstGeom prst="rect">
            <a:avLst/>
          </a:prstGeom>
          <a:noFill/>
          <a:ln>
            <a:noFill/>
          </a:ln>
        </p:spPr>
        <p:txBody>
          <a:bodyPr wrap="none" rtlCol="0">
            <a:spAutoFit/>
          </a:bodyPr>
          <a:lstStyle/>
          <a:p>
            <a:pPr algn="ctr"/>
            <a:r>
              <a:rPr lang="en-US" sz="1800" dirty="0">
                <a:latin typeface="Calibri" pitchFamily="34" charset="0"/>
              </a:rPr>
              <a:t>0x2000_2FFF</a:t>
            </a:r>
          </a:p>
        </p:txBody>
      </p:sp>
      <p:sp>
        <p:nvSpPr>
          <p:cNvPr id="13" name="TextBox 12"/>
          <p:cNvSpPr txBox="1"/>
          <p:nvPr/>
        </p:nvSpPr>
        <p:spPr>
          <a:xfrm>
            <a:off x="8480642" y="2754868"/>
            <a:ext cx="1407758" cy="369332"/>
          </a:xfrm>
          <a:prstGeom prst="rect">
            <a:avLst/>
          </a:prstGeom>
          <a:noFill/>
          <a:ln>
            <a:noFill/>
          </a:ln>
        </p:spPr>
        <p:txBody>
          <a:bodyPr wrap="none" rtlCol="0">
            <a:spAutoFit/>
          </a:bodyPr>
          <a:lstStyle/>
          <a:p>
            <a:pPr algn="ctr"/>
            <a:r>
              <a:rPr lang="en-US" sz="1800" dirty="0">
                <a:latin typeface="Calibri" pitchFamily="34" charset="0"/>
              </a:rPr>
              <a:t>0x1FFF_F000</a:t>
            </a:r>
          </a:p>
        </p:txBody>
      </p:sp>
      <p:cxnSp>
        <p:nvCxnSpPr>
          <p:cNvPr id="14" name="Straight Connector 13"/>
          <p:cNvCxnSpPr/>
          <p:nvPr/>
        </p:nvCxnSpPr>
        <p:spPr bwMode="auto">
          <a:xfrm>
            <a:off x="6673921" y="2590800"/>
            <a:ext cx="1640194" cy="0"/>
          </a:xfrm>
          <a:prstGeom prst="line">
            <a:avLst/>
          </a:prstGeom>
          <a:solidFill>
            <a:schemeClr val="accent1"/>
          </a:solid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5051701" y="1840468"/>
            <a:ext cx="1526380" cy="369332"/>
          </a:xfrm>
          <a:prstGeom prst="rect">
            <a:avLst/>
          </a:prstGeom>
          <a:noFill/>
          <a:ln>
            <a:noFill/>
          </a:ln>
        </p:spPr>
        <p:txBody>
          <a:bodyPr wrap="none" rtlCol="0">
            <a:spAutoFit/>
          </a:bodyPr>
          <a:lstStyle/>
          <a:p>
            <a:pPr algn="ctr"/>
            <a:r>
              <a:rPr lang="en-US" sz="1800" dirty="0">
                <a:latin typeface="Calibri" pitchFamily="34" charset="0"/>
              </a:rPr>
              <a:t>SRAM_U (3/4)</a:t>
            </a:r>
          </a:p>
        </p:txBody>
      </p:sp>
      <p:sp>
        <p:nvSpPr>
          <p:cNvPr id="17" name="TextBox 16"/>
          <p:cNvSpPr txBox="1"/>
          <p:nvPr/>
        </p:nvSpPr>
        <p:spPr>
          <a:xfrm>
            <a:off x="5054048" y="2602468"/>
            <a:ext cx="1476686" cy="369332"/>
          </a:xfrm>
          <a:prstGeom prst="rect">
            <a:avLst/>
          </a:prstGeom>
          <a:noFill/>
          <a:ln>
            <a:noFill/>
          </a:ln>
        </p:spPr>
        <p:txBody>
          <a:bodyPr wrap="none" rtlCol="0">
            <a:spAutoFit/>
          </a:bodyPr>
          <a:lstStyle/>
          <a:p>
            <a:pPr algn="ctr"/>
            <a:r>
              <a:rPr lang="en-US" sz="1800" dirty="0">
                <a:latin typeface="Calibri" pitchFamily="34" charset="0"/>
              </a:rPr>
              <a:t>SRAM_L (1/4)</a:t>
            </a:r>
          </a:p>
        </p:txBody>
      </p:sp>
      <p:sp>
        <p:nvSpPr>
          <p:cNvPr id="18" name="TextBox 17"/>
          <p:cNvSpPr txBox="1"/>
          <p:nvPr/>
        </p:nvSpPr>
        <p:spPr>
          <a:xfrm>
            <a:off x="6770103" y="926068"/>
            <a:ext cx="1561646" cy="369332"/>
          </a:xfrm>
          <a:prstGeom prst="rect">
            <a:avLst/>
          </a:prstGeom>
          <a:noFill/>
          <a:ln>
            <a:noFill/>
          </a:ln>
        </p:spPr>
        <p:txBody>
          <a:bodyPr wrap="none" rtlCol="0">
            <a:spAutoFit/>
          </a:bodyPr>
          <a:lstStyle/>
          <a:p>
            <a:pPr algn="ctr"/>
            <a:r>
              <a:rPr lang="en-US" sz="1800" dirty="0">
                <a:latin typeface="Calibri" pitchFamily="34" charset="0"/>
              </a:rPr>
              <a:t>KL25Z128VLK4</a:t>
            </a:r>
          </a:p>
        </p:txBody>
      </p:sp>
      <p:cxnSp>
        <p:nvCxnSpPr>
          <p:cNvPr id="19" name="Straight Connector 18"/>
          <p:cNvCxnSpPr/>
          <p:nvPr/>
        </p:nvCxnSpPr>
        <p:spPr bwMode="auto">
          <a:xfrm flipV="1">
            <a:off x="3733800" y="5486400"/>
            <a:ext cx="2796934" cy="49429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V="1">
            <a:off x="3711359" y="2602468"/>
            <a:ext cx="2962563" cy="2807732"/>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F6E0D08-9E0F-4BAA-BF09-907EEA2CE378}"/>
              </a:ext>
            </a:extLst>
          </p:cNvPr>
          <p:cNvSpPr txBox="1"/>
          <p:nvPr/>
        </p:nvSpPr>
        <p:spPr>
          <a:xfrm>
            <a:off x="10004009" y="2939534"/>
            <a:ext cx="2120240" cy="1706880"/>
          </a:xfrm>
          <a:prstGeom prst="rect">
            <a:avLst/>
          </a:prstGeom>
        </p:spPr>
        <p:txBody>
          <a:bodyPr vert="horz" wrap="square" lIns="0" tIns="0" rIns="0" bIns="0" rtlCol="0" anchor="t">
            <a:normAutofit fontScale="92500" lnSpcReduction="10000"/>
          </a:bodyPr>
          <a:lstStyle/>
          <a:p>
            <a:r>
              <a:rPr lang="en-US" sz="1800" dirty="0">
                <a:solidFill>
                  <a:srgbClr val="FF0000"/>
                </a:solidFill>
                <a:latin typeface="+mj-lt"/>
              </a:rPr>
              <a:t>Some RAM is located in Code segment, allowing code to run from RAM to allow flash reprogramming or for better speed on faster systems</a:t>
            </a:r>
          </a:p>
        </p:txBody>
      </p:sp>
      <p:cxnSp>
        <p:nvCxnSpPr>
          <p:cNvPr id="15" name="Straight Arrow Connector 14">
            <a:extLst>
              <a:ext uri="{FF2B5EF4-FFF2-40B4-BE49-F238E27FC236}">
                <a16:creationId xmlns:a16="http://schemas.microsoft.com/office/drawing/2014/main" id="{8F15509D-A509-4BFF-99A9-B9EA83D676F0}"/>
              </a:ext>
            </a:extLst>
          </p:cNvPr>
          <p:cNvCxnSpPr>
            <a:cxnSpLocks/>
          </p:cNvCxnSpPr>
          <p:nvPr/>
        </p:nvCxnSpPr>
        <p:spPr>
          <a:xfrm flipH="1" flipV="1">
            <a:off x="7985428" y="2815888"/>
            <a:ext cx="1768172" cy="7234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095989"/>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bwMode="auto">
          <a:xfrm flipH="1" flipV="1">
            <a:off x="7696200" y="4456020"/>
            <a:ext cx="1090000" cy="573180"/>
          </a:xfrm>
          <a:prstGeom prst="straightConnector1">
            <a:avLst/>
          </a:prstGeom>
          <a:solidFill>
            <a:schemeClr val="accent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H="1" flipV="1">
            <a:off x="7696200" y="1823110"/>
            <a:ext cx="3733800" cy="474818"/>
          </a:xfrm>
          <a:prstGeom prst="straightConnector1">
            <a:avLst/>
          </a:prstGeom>
          <a:solidFill>
            <a:schemeClr val="accent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p:cNvSpPr>
            <a:spLocks noGrp="1"/>
          </p:cNvSpPr>
          <p:nvPr>
            <p:ph type="title"/>
          </p:nvPr>
        </p:nvSpPr>
        <p:spPr/>
        <p:txBody>
          <a:bodyPr/>
          <a:lstStyle/>
          <a:p>
            <a:r>
              <a:rPr lang="en-US" dirty="0" err="1"/>
              <a:t>Endianness</a:t>
            </a:r>
            <a:endParaRPr lang="en-US" dirty="0"/>
          </a:p>
        </p:txBody>
      </p:sp>
      <p:sp>
        <p:nvSpPr>
          <p:cNvPr id="3" name="Content Placeholder 2"/>
          <p:cNvSpPr>
            <a:spLocks noGrp="1"/>
          </p:cNvSpPr>
          <p:nvPr>
            <p:ph idx="1"/>
          </p:nvPr>
        </p:nvSpPr>
        <p:spPr>
          <a:xfrm>
            <a:off x="479999" y="1143000"/>
            <a:ext cx="4092001" cy="5715000"/>
          </a:xfrm>
        </p:spPr>
        <p:txBody>
          <a:bodyPr/>
          <a:lstStyle/>
          <a:p>
            <a:r>
              <a:rPr lang="en-US" sz="2400" dirty="0"/>
              <a:t>For a multi-byte value, in what order are the bytes stored?</a:t>
            </a:r>
          </a:p>
          <a:p>
            <a:endParaRPr lang="en-US" sz="2400" dirty="0"/>
          </a:p>
          <a:p>
            <a:r>
              <a:rPr lang="en-US" sz="2400" dirty="0"/>
              <a:t>Little-Endian: Start with </a:t>
            </a:r>
            <a:r>
              <a:rPr lang="en-US" sz="2400" dirty="0">
                <a:solidFill>
                  <a:srgbClr val="FF0000"/>
                </a:solidFill>
              </a:rPr>
              <a:t>least-significant byte</a:t>
            </a:r>
          </a:p>
          <a:p>
            <a:endParaRPr lang="en-US" sz="2400" dirty="0"/>
          </a:p>
          <a:p>
            <a:endParaRPr lang="en-US" sz="2400"/>
          </a:p>
          <a:p>
            <a:r>
              <a:rPr lang="en-US" sz="2400"/>
              <a:t>Big-Endian</a:t>
            </a:r>
            <a:r>
              <a:rPr lang="en-US" sz="2400" dirty="0"/>
              <a:t>: Start with </a:t>
            </a:r>
            <a:r>
              <a:rPr lang="en-US" sz="2400" dirty="0">
                <a:solidFill>
                  <a:srgbClr val="FF0000"/>
                </a:solidFill>
              </a:rPr>
              <a:t>most-significant byte</a:t>
            </a:r>
          </a:p>
          <a:p>
            <a:pPr lvl="1"/>
            <a:endParaRPr lang="en-US" sz="1800" dirty="0"/>
          </a:p>
        </p:txBody>
      </p:sp>
      <p:graphicFrame>
        <p:nvGraphicFramePr>
          <p:cNvPr id="11" name="Table 10"/>
          <p:cNvGraphicFramePr>
            <a:graphicFrameLocks noGrp="1"/>
          </p:cNvGraphicFramePr>
          <p:nvPr>
            <p:extLst>
              <p:ext uri="{D42A27DB-BD31-4B8C-83A1-F6EECF244321}">
                <p14:modId xmlns:p14="http://schemas.microsoft.com/office/powerpoint/2010/main" val="536190873"/>
              </p:ext>
            </p:extLst>
          </p:nvPr>
        </p:nvGraphicFramePr>
        <p:xfrm>
          <a:off x="4419600" y="3301093"/>
          <a:ext cx="4366599" cy="2825387"/>
        </p:xfrm>
        <a:graphic>
          <a:graphicData uri="http://schemas.openxmlformats.org/drawingml/2006/table">
            <a:tbl>
              <a:tblPr firstRow="1" bandRow="1"/>
              <a:tblGrid>
                <a:gridCol w="1449177">
                  <a:extLst>
                    <a:ext uri="{9D8B030D-6E8A-4147-A177-3AD203B41FA5}">
                      <a16:colId xmlns:a16="http://schemas.microsoft.com/office/drawing/2014/main" val="20000"/>
                    </a:ext>
                  </a:extLst>
                </a:gridCol>
                <a:gridCol w="1827423">
                  <a:extLst>
                    <a:ext uri="{9D8B030D-6E8A-4147-A177-3AD203B41FA5}">
                      <a16:colId xmlns:a16="http://schemas.microsoft.com/office/drawing/2014/main" val="20001"/>
                    </a:ext>
                  </a:extLst>
                </a:gridCol>
                <a:gridCol w="1089999">
                  <a:extLst>
                    <a:ext uri="{9D8B030D-6E8A-4147-A177-3AD203B41FA5}">
                      <a16:colId xmlns:a16="http://schemas.microsoft.com/office/drawing/2014/main" val="20002"/>
                    </a:ext>
                  </a:extLst>
                </a:gridCol>
              </a:tblGrid>
              <a:tr h="216238">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Memory</a:t>
                      </a:r>
                    </a:p>
                    <a:p>
                      <a:pPr algn="ctr">
                        <a:buAutoNum type="arabicPlain" startAt="7"/>
                      </a:pPr>
                      <a:r>
                        <a:rPr lang="en-US" sz="1800" b="0" baseline="0">
                          <a:solidFill>
                            <a:srgbClr val="000000"/>
                          </a:solidFill>
                          <a:latin typeface="Calibri" panose="020F0502020204030204" pitchFamily="34" charset="0"/>
                          <a:cs typeface="Calibri" panose="020F0502020204030204" pitchFamily="34" charset="0"/>
                        </a:rPr>
                        <a:t>                        </a:t>
                      </a:r>
                      <a:r>
                        <a:rPr lang="en-US" sz="1800" b="0">
                          <a:solidFill>
                            <a:srgbClr val="000000"/>
                          </a:solidFill>
                          <a:latin typeface="Calibri" panose="020F0502020204030204" pitchFamily="34" charset="0"/>
                          <a:cs typeface="Calibri" panose="020F0502020204030204" pitchFamily="34"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endParaRPr lang="en-US" sz="1800">
                        <a:solidFill>
                          <a:srgbClr val="000000"/>
                        </a:solidFill>
                        <a:latin typeface="Calibri" panose="020F0502020204030204" pitchFamily="34" charset="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Address     A</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r>
                        <a:rPr lang="en-US" sz="1800">
                          <a:solidFill>
                            <a:srgbClr val="FF0000"/>
                          </a:solidFill>
                          <a:latin typeface="Calibri" panose="020F0502020204030204" pitchFamily="34" charset="0"/>
                          <a:cs typeface="Calibri" panose="020F0502020204030204" pitchFamily="34" charset="0"/>
                        </a:rPr>
                        <a:t>MSB</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7947">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A+1</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A+2</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A+3</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r>
                        <a:rPr lang="en-US" sz="1800">
                          <a:solidFill>
                            <a:srgbClr val="000000"/>
                          </a:solidFill>
                          <a:latin typeface="Calibri" panose="020F0502020204030204" pitchFamily="34" charset="0"/>
                          <a:cs typeface="Calibri" panose="020F0502020204030204" pitchFamily="34" charset="0"/>
                        </a:rPr>
                        <a:t>LSB</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endParaRPr lang="en-US" sz="1800">
                        <a:solidFill>
                          <a:srgbClr val="000000"/>
                        </a:solidFill>
                        <a:latin typeface="Calibri" panose="020F0502020204030204" pitchFamily="34" charset="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72953978"/>
              </p:ext>
            </p:extLst>
          </p:nvPr>
        </p:nvGraphicFramePr>
        <p:xfrm>
          <a:off x="8496300" y="4300353"/>
          <a:ext cx="3505200" cy="822960"/>
        </p:xfrm>
        <a:graphic>
          <a:graphicData uri="http://schemas.openxmlformats.org/drawingml/2006/table">
            <a:tbl>
              <a:tblPr firstRow="1" bandRow="1"/>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262115">
                <a:tc gridSpan="4">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Register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sz="900" b="0">
                        <a:solidFill>
                          <a:srgbClr val="000000"/>
                        </a:solidFill>
                        <a:latin typeface="Calibri" panose="020F0502020204030204" pitchFamily="34" charset="0"/>
                        <a:cs typeface="Calibri" panose="020F050202020403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939">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31      24</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23      16</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marL="228600" indent="-228600" algn="ctr">
                        <a:buAutoNum type="arabicPlain" startAt="15"/>
                      </a:pPr>
                      <a:r>
                        <a:rPr lang="en-US" sz="1800" b="0" baseline="0">
                          <a:solidFill>
                            <a:srgbClr val="000000"/>
                          </a:solidFill>
                          <a:latin typeface="Calibri" panose="020F0502020204030204" pitchFamily="34" charset="0"/>
                          <a:cs typeface="Calibri" panose="020F0502020204030204" pitchFamily="34" charset="0"/>
                        </a:rPr>
                        <a:t>     8</a:t>
                      </a:r>
                      <a:endParaRPr lang="en-US" sz="1800" b="0">
                        <a:solidFill>
                          <a:srgbClr val="000000"/>
                        </a:solidFill>
                        <a:latin typeface="Calibri" panose="020F0502020204030204" pitchFamily="34" charset="0"/>
                        <a:cs typeface="Calibri" panose="020F0502020204030204" pitchFamily="34" charset="0"/>
                      </a:endParaRP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7           0</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3460">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81984352"/>
              </p:ext>
            </p:extLst>
          </p:nvPr>
        </p:nvGraphicFramePr>
        <p:xfrm>
          <a:off x="4419600" y="576564"/>
          <a:ext cx="4366599" cy="2743200"/>
        </p:xfrm>
        <a:graphic>
          <a:graphicData uri="http://schemas.openxmlformats.org/drawingml/2006/table">
            <a:tbl>
              <a:tblPr firstRow="1" bandRow="1"/>
              <a:tblGrid>
                <a:gridCol w="1449177">
                  <a:extLst>
                    <a:ext uri="{9D8B030D-6E8A-4147-A177-3AD203B41FA5}">
                      <a16:colId xmlns:a16="http://schemas.microsoft.com/office/drawing/2014/main" val="20000"/>
                    </a:ext>
                  </a:extLst>
                </a:gridCol>
                <a:gridCol w="1827423">
                  <a:extLst>
                    <a:ext uri="{9D8B030D-6E8A-4147-A177-3AD203B41FA5}">
                      <a16:colId xmlns:a16="http://schemas.microsoft.com/office/drawing/2014/main" val="20001"/>
                    </a:ext>
                  </a:extLst>
                </a:gridCol>
                <a:gridCol w="1089999">
                  <a:extLst>
                    <a:ext uri="{9D8B030D-6E8A-4147-A177-3AD203B41FA5}">
                      <a16:colId xmlns:a16="http://schemas.microsoft.com/office/drawing/2014/main" val="20002"/>
                    </a:ext>
                  </a:extLst>
                </a:gridCol>
              </a:tblGrid>
              <a:tr h="216238">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Memory</a:t>
                      </a:r>
                    </a:p>
                    <a:p>
                      <a:pPr algn="ctr">
                        <a:buAutoNum type="arabicPlain" startAt="7"/>
                      </a:pPr>
                      <a:r>
                        <a:rPr lang="en-US" sz="1800" b="0" baseline="0">
                          <a:solidFill>
                            <a:srgbClr val="000000"/>
                          </a:solidFill>
                          <a:latin typeface="Calibri" panose="020F0502020204030204" pitchFamily="34" charset="0"/>
                          <a:cs typeface="Calibri" panose="020F0502020204030204" pitchFamily="34" charset="0"/>
                        </a:rPr>
                        <a:t>                        </a:t>
                      </a:r>
                      <a:r>
                        <a:rPr lang="en-US" sz="1800" b="0">
                          <a:solidFill>
                            <a:srgbClr val="000000"/>
                          </a:solidFill>
                          <a:latin typeface="Calibri" panose="020F0502020204030204" pitchFamily="34" charset="0"/>
                          <a:cs typeface="Calibri" panose="020F0502020204030204" pitchFamily="34"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endParaRPr lang="en-US" sz="1800">
                        <a:solidFill>
                          <a:srgbClr val="000000"/>
                        </a:solidFill>
                        <a:latin typeface="Calibri" panose="020F0502020204030204" pitchFamily="34" charset="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Address     A</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r>
                        <a:rPr lang="en-US" sz="1800">
                          <a:solidFill>
                            <a:srgbClr val="FF0000"/>
                          </a:solidFill>
                          <a:latin typeface="Calibri" panose="020F0502020204030204" pitchFamily="34" charset="0"/>
                          <a:cs typeface="Calibri" panose="020F0502020204030204" pitchFamily="34" charset="0"/>
                        </a:rPr>
                        <a:t>LSB</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A+1</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A+2</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A+3</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r>
                        <a:rPr lang="en-US" sz="1800">
                          <a:solidFill>
                            <a:srgbClr val="000000"/>
                          </a:solidFill>
                          <a:latin typeface="Calibri" panose="020F0502020204030204" pitchFamily="34" charset="0"/>
                          <a:cs typeface="Calibri" panose="020F0502020204030204" pitchFamily="34" charset="0"/>
                        </a:rPr>
                        <a:t>MSB</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endParaRPr lang="en-US" sz="1800">
                        <a:solidFill>
                          <a:srgbClr val="000000"/>
                        </a:solidFill>
                        <a:latin typeface="Calibri" panose="020F0502020204030204" pitchFamily="34" charset="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74614159"/>
              </p:ext>
            </p:extLst>
          </p:nvPr>
        </p:nvGraphicFramePr>
        <p:xfrm>
          <a:off x="8487738" y="1567023"/>
          <a:ext cx="3505200" cy="822960"/>
        </p:xfrm>
        <a:graphic>
          <a:graphicData uri="http://schemas.openxmlformats.org/drawingml/2006/table">
            <a:tbl>
              <a:tblPr firstRow="1" bandRow="1"/>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262115">
                <a:tc gridSpan="4">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Register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sz="900" b="0">
                        <a:solidFill>
                          <a:srgbClr val="000000"/>
                        </a:solidFill>
                        <a:latin typeface="Calibri" panose="020F0502020204030204" pitchFamily="34" charset="0"/>
                        <a:cs typeface="Calibri" panose="020F050202020403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939">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31      24</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23      16</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marL="228600" indent="-228600" algn="ctr">
                        <a:buAutoNum type="arabicPlain" startAt="15"/>
                      </a:pPr>
                      <a:r>
                        <a:rPr lang="en-US" sz="1800" b="0" baseline="0">
                          <a:solidFill>
                            <a:srgbClr val="000000"/>
                          </a:solidFill>
                          <a:latin typeface="Calibri" panose="020F0502020204030204" pitchFamily="34" charset="0"/>
                          <a:cs typeface="Calibri" panose="020F0502020204030204" pitchFamily="34" charset="0"/>
                        </a:rPr>
                        <a:t>     8</a:t>
                      </a:r>
                      <a:endParaRPr lang="en-US" sz="1800" b="0">
                        <a:solidFill>
                          <a:srgbClr val="000000"/>
                        </a:solidFill>
                        <a:latin typeface="Calibri" panose="020F0502020204030204" pitchFamily="34" charset="0"/>
                        <a:cs typeface="Calibri" panose="020F0502020204030204" pitchFamily="34" charset="0"/>
                      </a:endParaRP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7           0</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3460">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20809160"/>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ARMv6-M </a:t>
            </a:r>
            <a:r>
              <a:rPr lang="en-US" dirty="0" err="1"/>
              <a:t>Endianness</a:t>
            </a:r>
            <a:endParaRPr lang="en-US" dirty="0"/>
          </a:p>
        </p:txBody>
      </p:sp>
      <p:sp>
        <p:nvSpPr>
          <p:cNvPr id="3" name="Content Placeholder 2"/>
          <p:cNvSpPr>
            <a:spLocks noGrp="1"/>
          </p:cNvSpPr>
          <p:nvPr>
            <p:ph idx="1"/>
          </p:nvPr>
        </p:nvSpPr>
        <p:spPr>
          <a:xfrm>
            <a:off x="479999" y="1143000"/>
            <a:ext cx="9426001" cy="5715000"/>
          </a:xfrm>
        </p:spPr>
        <p:txBody>
          <a:bodyPr/>
          <a:lstStyle/>
          <a:p>
            <a:r>
              <a:rPr lang="en-US" sz="2400" dirty="0"/>
              <a:t>Instructions are always little-endian</a:t>
            </a:r>
          </a:p>
          <a:p>
            <a:endParaRPr lang="en-US" sz="2400" dirty="0"/>
          </a:p>
          <a:p>
            <a:r>
              <a:rPr lang="en-US" sz="2400" dirty="0"/>
              <a:t>Loads and stores to Private Peripheral Bus are always little-endian</a:t>
            </a:r>
          </a:p>
          <a:p>
            <a:endParaRPr lang="en-US" sz="2400" dirty="0"/>
          </a:p>
          <a:p>
            <a:r>
              <a:rPr lang="en-US" sz="2400" dirty="0"/>
              <a:t>Data: Depends on implementation, or from reset configuration</a:t>
            </a:r>
          </a:p>
          <a:p>
            <a:pPr lvl="1"/>
            <a:r>
              <a:rPr lang="en-US" sz="2000" dirty="0"/>
              <a:t>Kinetis processors are little-endian</a:t>
            </a:r>
          </a:p>
          <a:p>
            <a:endParaRPr lang="en-US" sz="2400" dirty="0"/>
          </a:p>
        </p:txBody>
      </p:sp>
    </p:spTree>
    <p:extLst>
      <p:ext uri="{BB962C8B-B14F-4D97-AF65-F5344CB8AC3E}">
        <p14:creationId xmlns:p14="http://schemas.microsoft.com/office/powerpoint/2010/main" val="2423719657"/>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Instruction Sets for Different Design Spaces?</a:t>
            </a:r>
          </a:p>
        </p:txBody>
      </p:sp>
      <p:sp>
        <p:nvSpPr>
          <p:cNvPr id="3" name="Content Placeholder 2"/>
          <p:cNvSpPr>
            <a:spLocks noGrp="1"/>
          </p:cNvSpPr>
          <p:nvPr>
            <p:ph idx="1"/>
          </p:nvPr>
        </p:nvSpPr>
        <p:spPr>
          <a:xfrm>
            <a:off x="480000" y="1295400"/>
            <a:ext cx="5844600" cy="5105400"/>
          </a:xfrm>
        </p:spPr>
        <p:txBody>
          <a:bodyPr numCol="1"/>
          <a:lstStyle/>
          <a:p>
            <a:r>
              <a:rPr lang="en-US" sz="2000" dirty="0"/>
              <a:t>ARM instructions optimized for resource-rich high-performance computing systems</a:t>
            </a:r>
          </a:p>
          <a:p>
            <a:pPr lvl="1"/>
            <a:r>
              <a:rPr lang="en-US" sz="1800" dirty="0"/>
              <a:t>Deeply pipelined processor, high clock rate, wide (e.g. 32-bit) memory bus</a:t>
            </a:r>
          </a:p>
          <a:p>
            <a:pPr lvl="1"/>
            <a:r>
              <a:rPr lang="en-US" sz="1700" dirty="0">
                <a:hlinkClick r:id="rId3"/>
              </a:rPr>
              <a:t>https://en.wikipedia.org/wiki/ARM_Cortex-M#Instruction_sets</a:t>
            </a:r>
            <a:endParaRPr lang="en-US" sz="2100" dirty="0"/>
          </a:p>
          <a:p>
            <a:r>
              <a:rPr lang="en-US" sz="2000" dirty="0"/>
              <a:t>Low-end embedded computing systems are different</a:t>
            </a:r>
          </a:p>
          <a:p>
            <a:pPr lvl="1"/>
            <a:r>
              <a:rPr lang="en-US" sz="1800" dirty="0"/>
              <a:t>Slower clock rates, shallow pipelines</a:t>
            </a:r>
          </a:p>
          <a:p>
            <a:pPr lvl="1"/>
            <a:r>
              <a:rPr lang="en-US" sz="1800" dirty="0"/>
              <a:t>Different cost factors – e.g. code size matters much more</a:t>
            </a:r>
          </a:p>
          <a:p>
            <a:pPr lvl="1"/>
            <a:r>
              <a:rPr lang="en-US" sz="1800" dirty="0"/>
              <a:t>Bit and byte operations critical</a:t>
            </a:r>
          </a:p>
        </p:txBody>
      </p:sp>
    </p:spTree>
    <p:extLst>
      <p:ext uri="{BB962C8B-B14F-4D97-AF65-F5344CB8AC3E}">
        <p14:creationId xmlns:p14="http://schemas.microsoft.com/office/powerpoint/2010/main" val="3507665223"/>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1583C5-8308-4AAD-8546-FFBF0340CB90}"/>
              </a:ext>
            </a:extLst>
          </p:cNvPr>
          <p:cNvPicPr>
            <a:picLocks noChangeAspect="1"/>
          </p:cNvPicPr>
          <p:nvPr/>
        </p:nvPicPr>
        <p:blipFill>
          <a:blip r:embed="rId2"/>
          <a:stretch>
            <a:fillRect/>
          </a:stretch>
        </p:blipFill>
        <p:spPr>
          <a:xfrm>
            <a:off x="6258066" y="1440000"/>
            <a:ext cx="5759763" cy="4237800"/>
          </a:xfrm>
          <a:prstGeom prst="rect">
            <a:avLst/>
          </a:prstGeom>
        </p:spPr>
      </p:pic>
      <p:sp>
        <p:nvSpPr>
          <p:cNvPr id="2" name="Title 1">
            <a:extLst>
              <a:ext uri="{FF2B5EF4-FFF2-40B4-BE49-F238E27FC236}">
                <a16:creationId xmlns:a16="http://schemas.microsoft.com/office/drawing/2014/main" id="{CDF6A2DE-0F82-4E17-A536-4420653B2589}"/>
              </a:ext>
            </a:extLst>
          </p:cNvPr>
          <p:cNvSpPr>
            <a:spLocks noGrp="1"/>
          </p:cNvSpPr>
          <p:nvPr>
            <p:ph type="title"/>
          </p:nvPr>
        </p:nvSpPr>
        <p:spPr/>
        <p:txBody>
          <a:bodyPr/>
          <a:lstStyle/>
          <a:p>
            <a:r>
              <a:rPr lang="en-US" dirty="0"/>
              <a:t>The Memory Wall</a:t>
            </a:r>
          </a:p>
        </p:txBody>
      </p:sp>
      <p:sp>
        <p:nvSpPr>
          <p:cNvPr id="3" name="Content Placeholder 2">
            <a:extLst>
              <a:ext uri="{FF2B5EF4-FFF2-40B4-BE49-F238E27FC236}">
                <a16:creationId xmlns:a16="http://schemas.microsoft.com/office/drawing/2014/main" id="{03D8D41A-40C5-4A9F-85E6-1DACF9A2FD6C}"/>
              </a:ext>
            </a:extLst>
          </p:cNvPr>
          <p:cNvSpPr>
            <a:spLocks noGrp="1"/>
          </p:cNvSpPr>
          <p:nvPr>
            <p:ph idx="1"/>
          </p:nvPr>
        </p:nvSpPr>
        <p:spPr>
          <a:xfrm>
            <a:off x="480002" y="1295400"/>
            <a:ext cx="6606598" cy="4824600"/>
          </a:xfrm>
        </p:spPr>
        <p:txBody>
          <a:bodyPr/>
          <a:lstStyle/>
          <a:p>
            <a:r>
              <a:rPr lang="en-US" sz="2000" dirty="0"/>
              <a:t>It has been easier to speed up the CPU than the memory </a:t>
            </a:r>
          </a:p>
          <a:p>
            <a:r>
              <a:rPr lang="en-US" sz="2000" dirty="0"/>
              <a:t>Facts of life</a:t>
            </a:r>
          </a:p>
          <a:p>
            <a:pPr lvl="1"/>
            <a:r>
              <a:rPr lang="en-US" sz="1600" dirty="0"/>
              <a:t>Off-chip memory is slower than on-chip memory. May not want </a:t>
            </a:r>
            <a:br>
              <a:rPr lang="en-US" sz="1600" dirty="0"/>
            </a:br>
            <a:r>
              <a:rPr lang="en-US" sz="1600" dirty="0"/>
              <a:t>to put all memory on-chip, even if possible.</a:t>
            </a:r>
          </a:p>
          <a:p>
            <a:pPr lvl="1"/>
            <a:r>
              <a:rPr lang="en-US" sz="1600" dirty="0"/>
              <a:t>Flash is slower to read or write than RAM.</a:t>
            </a:r>
          </a:p>
          <a:p>
            <a:pPr lvl="1"/>
            <a:r>
              <a:rPr lang="en-US" sz="1600" dirty="0"/>
              <a:t>Fast RAM is more expensive than slow RAM. Same for flash.</a:t>
            </a:r>
          </a:p>
          <a:p>
            <a:r>
              <a:rPr lang="en-US" sz="2000" dirty="0"/>
              <a:t>Design for high-performance CPUs</a:t>
            </a:r>
          </a:p>
          <a:p>
            <a:pPr lvl="1"/>
            <a:r>
              <a:rPr lang="en-US" sz="1600" dirty="0"/>
              <a:t>Use caches (small fast RAM) to make main memory (large slow </a:t>
            </a:r>
            <a:br>
              <a:rPr lang="en-US" sz="1600" dirty="0"/>
            </a:br>
            <a:r>
              <a:rPr lang="en-US" sz="1600" dirty="0"/>
              <a:t>RAM, flash) look faster at a low cost.</a:t>
            </a:r>
          </a:p>
          <a:p>
            <a:pPr lvl="1"/>
            <a:r>
              <a:rPr lang="en-US" sz="1600" dirty="0"/>
              <a:t>Put cache(s) on chip if possible.</a:t>
            </a:r>
          </a:p>
          <a:p>
            <a:pPr lvl="1"/>
            <a:r>
              <a:rPr lang="en-US" sz="1600" dirty="0"/>
              <a:t>Increase bandwidth by widening memory bus, improving protocol, reducing overhead, split transactions, using page mode, etc.)</a:t>
            </a:r>
          </a:p>
          <a:p>
            <a:r>
              <a:rPr lang="en-US" sz="2000" dirty="0"/>
              <a:t>Design for low-performance CPUs</a:t>
            </a:r>
          </a:p>
          <a:p>
            <a:pPr lvl="1"/>
            <a:r>
              <a:rPr lang="en-US" sz="1600" dirty="0"/>
              <a:t>Put memory on-chip with CPU. RAM, flash ROM</a:t>
            </a:r>
          </a:p>
          <a:p>
            <a:pPr lvl="1"/>
            <a:r>
              <a:rPr lang="en-US" sz="1600" dirty="0"/>
              <a:t>Increase flash ROM bandwidth by widening memory bus, adding </a:t>
            </a:r>
            <a:br>
              <a:rPr lang="en-US" sz="1600" dirty="0"/>
            </a:br>
            <a:r>
              <a:rPr lang="en-US" sz="1600" dirty="0"/>
              <a:t>prefetch buffer, branch target buffer, etc.</a:t>
            </a:r>
          </a:p>
          <a:p>
            <a:pPr lvl="1"/>
            <a:r>
              <a:rPr lang="en-US" sz="1600" dirty="0"/>
              <a:t>Add cache</a:t>
            </a:r>
          </a:p>
          <a:p>
            <a:pPr lvl="1"/>
            <a:r>
              <a:rPr lang="en-US" sz="1600" i="1" dirty="0"/>
              <a:t>Change instruction set size to reduce instruction bandwidth needed</a:t>
            </a:r>
            <a:endParaRPr lang="en-US" sz="1600" dirty="0"/>
          </a:p>
          <a:p>
            <a:pPr lvl="1"/>
            <a:endParaRPr lang="en-US" sz="1600" dirty="0"/>
          </a:p>
        </p:txBody>
      </p:sp>
      <p:sp>
        <p:nvSpPr>
          <p:cNvPr id="5" name="TextBox 4">
            <a:extLst>
              <a:ext uri="{FF2B5EF4-FFF2-40B4-BE49-F238E27FC236}">
                <a16:creationId xmlns:a16="http://schemas.microsoft.com/office/drawing/2014/main" id="{7F349C9F-7239-485C-8CE9-70B967A442A4}"/>
              </a:ext>
            </a:extLst>
          </p:cNvPr>
          <p:cNvSpPr txBox="1"/>
          <p:nvPr/>
        </p:nvSpPr>
        <p:spPr>
          <a:xfrm>
            <a:off x="6324600" y="5731827"/>
            <a:ext cx="1453853" cy="454800"/>
          </a:xfrm>
          <a:prstGeom prst="rect">
            <a:avLst/>
          </a:prstGeom>
        </p:spPr>
        <p:txBody>
          <a:bodyPr vert="horz" wrap="none" lIns="0" tIns="0" rIns="0" bIns="0" rtlCol="0" anchor="t">
            <a:normAutofit fontScale="92500" lnSpcReduction="20000"/>
          </a:bodyPr>
          <a:lstStyle/>
          <a:p>
            <a:pPr algn="ctr"/>
            <a:r>
              <a:rPr lang="en-US" sz="1800" dirty="0">
                <a:solidFill>
                  <a:srgbClr val="FF0000"/>
                </a:solidFill>
                <a:latin typeface="+mn-lt"/>
              </a:rPr>
              <a:t>Low </a:t>
            </a:r>
            <a:br>
              <a:rPr lang="en-US" sz="1800" dirty="0">
                <a:solidFill>
                  <a:srgbClr val="FF0000"/>
                </a:solidFill>
                <a:latin typeface="+mn-lt"/>
              </a:rPr>
            </a:br>
            <a:r>
              <a:rPr lang="en-US" sz="1800" dirty="0">
                <a:solidFill>
                  <a:srgbClr val="FF0000"/>
                </a:solidFill>
                <a:latin typeface="+mn-lt"/>
              </a:rPr>
              <a:t>Performance</a:t>
            </a:r>
          </a:p>
        </p:txBody>
      </p:sp>
      <p:sp>
        <p:nvSpPr>
          <p:cNvPr id="7" name="TextBox 6">
            <a:extLst>
              <a:ext uri="{FF2B5EF4-FFF2-40B4-BE49-F238E27FC236}">
                <a16:creationId xmlns:a16="http://schemas.microsoft.com/office/drawing/2014/main" id="{15317D34-EF57-4194-B749-9CCFCA45D478}"/>
              </a:ext>
            </a:extLst>
          </p:cNvPr>
          <p:cNvSpPr txBox="1"/>
          <p:nvPr/>
        </p:nvSpPr>
        <p:spPr>
          <a:xfrm>
            <a:off x="10058400" y="5662742"/>
            <a:ext cx="1453853" cy="454800"/>
          </a:xfrm>
          <a:prstGeom prst="rect">
            <a:avLst/>
          </a:prstGeom>
        </p:spPr>
        <p:txBody>
          <a:bodyPr vert="horz" wrap="none" lIns="0" tIns="0" rIns="0" bIns="0" rtlCol="0" anchor="t">
            <a:normAutofit fontScale="92500" lnSpcReduction="20000"/>
          </a:bodyPr>
          <a:lstStyle/>
          <a:p>
            <a:pPr algn="ctr"/>
            <a:r>
              <a:rPr lang="en-US" sz="1800" dirty="0">
                <a:solidFill>
                  <a:srgbClr val="FF0000"/>
                </a:solidFill>
                <a:latin typeface="+mn-lt"/>
              </a:rPr>
              <a:t>High </a:t>
            </a:r>
            <a:br>
              <a:rPr lang="en-US" sz="1800" dirty="0">
                <a:solidFill>
                  <a:srgbClr val="FF0000"/>
                </a:solidFill>
                <a:latin typeface="+mn-lt"/>
              </a:rPr>
            </a:br>
            <a:r>
              <a:rPr lang="en-US" sz="1800" dirty="0">
                <a:solidFill>
                  <a:srgbClr val="FF0000"/>
                </a:solidFill>
                <a:latin typeface="+mn-lt"/>
              </a:rPr>
              <a:t>Performance</a:t>
            </a:r>
          </a:p>
        </p:txBody>
      </p:sp>
      <p:sp>
        <p:nvSpPr>
          <p:cNvPr id="8" name="TextBox 7">
            <a:extLst>
              <a:ext uri="{FF2B5EF4-FFF2-40B4-BE49-F238E27FC236}">
                <a16:creationId xmlns:a16="http://schemas.microsoft.com/office/drawing/2014/main" id="{F0F96699-B961-4A4B-8FEE-3D0ACD6550CD}"/>
              </a:ext>
            </a:extLst>
          </p:cNvPr>
          <p:cNvSpPr txBox="1"/>
          <p:nvPr/>
        </p:nvSpPr>
        <p:spPr>
          <a:xfrm>
            <a:off x="9359326" y="3325200"/>
            <a:ext cx="1453853" cy="454800"/>
          </a:xfrm>
          <a:prstGeom prst="rect">
            <a:avLst/>
          </a:prstGeom>
        </p:spPr>
        <p:txBody>
          <a:bodyPr vert="horz" wrap="none" lIns="0" tIns="0" rIns="0" bIns="0" rtlCol="0" anchor="t">
            <a:normAutofit lnSpcReduction="10000"/>
          </a:bodyPr>
          <a:lstStyle/>
          <a:p>
            <a:pPr algn="ctr"/>
            <a:r>
              <a:rPr lang="en-US" sz="1600" dirty="0">
                <a:solidFill>
                  <a:schemeClr val="accent1">
                    <a:lumMod val="40000"/>
                    <a:lumOff val="60000"/>
                  </a:schemeClr>
                </a:solidFill>
                <a:latin typeface="+mn-lt"/>
              </a:rPr>
              <a:t>Double flash </a:t>
            </a: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bus width</a:t>
            </a:r>
          </a:p>
        </p:txBody>
      </p:sp>
      <p:sp>
        <p:nvSpPr>
          <p:cNvPr id="6" name="Freeform: Shape 5">
            <a:extLst>
              <a:ext uri="{FF2B5EF4-FFF2-40B4-BE49-F238E27FC236}">
                <a16:creationId xmlns:a16="http://schemas.microsoft.com/office/drawing/2014/main" id="{CEA08600-51A1-4969-BBC6-D7CB0EB40196}"/>
              </a:ext>
            </a:extLst>
          </p:cNvPr>
          <p:cNvSpPr/>
          <p:nvPr/>
        </p:nvSpPr>
        <p:spPr>
          <a:xfrm>
            <a:off x="6714309" y="3200400"/>
            <a:ext cx="5303520" cy="1059348"/>
          </a:xfrm>
          <a:custGeom>
            <a:avLst/>
            <a:gdLst>
              <a:gd name="connsiteX0" fmla="*/ 0 w 5303520"/>
              <a:gd name="connsiteY0" fmla="*/ 1474838 h 1474838"/>
              <a:gd name="connsiteX1" fmla="*/ 2176862 w 5303520"/>
              <a:gd name="connsiteY1" fmla="*/ 300867 h 1474838"/>
              <a:gd name="connsiteX2" fmla="*/ 5303520 w 5303520"/>
              <a:gd name="connsiteY2" fmla="*/ 0 h 1474838"/>
            </a:gdLst>
            <a:ahLst/>
            <a:cxnLst>
              <a:cxn ang="0">
                <a:pos x="connsiteX0" y="connsiteY0"/>
              </a:cxn>
              <a:cxn ang="0">
                <a:pos x="connsiteX1" y="connsiteY1"/>
              </a:cxn>
              <a:cxn ang="0">
                <a:pos x="connsiteX2" y="connsiteY2"/>
              </a:cxn>
            </a:cxnLst>
            <a:rect l="l" t="t" r="r" b="b"/>
            <a:pathLst>
              <a:path w="5303520" h="1474838">
                <a:moveTo>
                  <a:pt x="0" y="1474838"/>
                </a:moveTo>
                <a:cubicBezTo>
                  <a:pt x="646471" y="1010755"/>
                  <a:pt x="1292942" y="546673"/>
                  <a:pt x="2176862" y="300867"/>
                </a:cubicBezTo>
                <a:cubicBezTo>
                  <a:pt x="3060782" y="55061"/>
                  <a:pt x="4182151" y="27530"/>
                  <a:pt x="5303520" y="0"/>
                </a:cubicBezTo>
              </a:path>
            </a:pathLst>
          </a:custGeom>
          <a:noFill/>
          <a:ln w="28575">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109569"/>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and Thumb Instructions</a:t>
            </a:r>
          </a:p>
        </p:txBody>
      </p:sp>
      <p:sp>
        <p:nvSpPr>
          <p:cNvPr id="3" name="Content Placeholder 2"/>
          <p:cNvSpPr>
            <a:spLocks noGrp="1"/>
          </p:cNvSpPr>
          <p:nvPr>
            <p:ph idx="1"/>
          </p:nvPr>
        </p:nvSpPr>
        <p:spPr>
          <a:xfrm>
            <a:off x="480000" y="1295400"/>
            <a:ext cx="11162906" cy="5105400"/>
          </a:xfrm>
        </p:spPr>
        <p:txBody>
          <a:bodyPr numCol="2"/>
          <a:lstStyle/>
          <a:p>
            <a:r>
              <a:rPr lang="en-US" sz="2400" dirty="0"/>
              <a:t>Thumb technology reduces program memory size and bandwidth requirements</a:t>
            </a:r>
          </a:p>
          <a:p>
            <a:r>
              <a:rPr lang="en-US" sz="2400" dirty="0"/>
              <a:t>Thumb provides a </a:t>
            </a:r>
            <a:r>
              <a:rPr lang="en-US" sz="2400" b="1" dirty="0"/>
              <a:t>subset of ARM 32-bit instructions </a:t>
            </a:r>
            <a:r>
              <a:rPr lang="en-US" sz="2400" dirty="0"/>
              <a:t>re-encoded into usually fewer bits (most 16 bits, some 32 bits)</a:t>
            </a:r>
          </a:p>
          <a:p>
            <a:pPr lvl="2"/>
            <a:r>
              <a:rPr lang="en-US" sz="2000" dirty="0"/>
              <a:t>Not all 32-bit instructions available</a:t>
            </a:r>
          </a:p>
          <a:p>
            <a:pPr lvl="2"/>
            <a:r>
              <a:rPr lang="en-US" sz="2000" dirty="0"/>
              <a:t>Most 16-bit instructions can only access low registers (R0-R7), but a few can access high registers (R8-R15)</a:t>
            </a:r>
          </a:p>
          <a:p>
            <a:r>
              <a:rPr lang="en-US" sz="2400" dirty="0"/>
              <a:t>1995 :Thumb-1 instruction set</a:t>
            </a:r>
          </a:p>
          <a:p>
            <a:pPr lvl="1"/>
            <a:r>
              <a:rPr lang="en-US" sz="2000" dirty="0"/>
              <a:t>16-bit instructions</a:t>
            </a:r>
          </a:p>
          <a:p>
            <a:r>
              <a:rPr lang="en-US" sz="2400" dirty="0"/>
              <a:t>2003: Thumb-2 instruction set</a:t>
            </a:r>
          </a:p>
          <a:p>
            <a:pPr lvl="1"/>
            <a:r>
              <a:rPr lang="en-US" sz="2000" dirty="0"/>
              <a:t>Adds some 32 bit instructions</a:t>
            </a:r>
          </a:p>
          <a:p>
            <a:pPr lvl="1"/>
            <a:r>
              <a:rPr lang="en-US" sz="2000" dirty="0"/>
              <a:t>Improves speed with little memory overhead</a:t>
            </a:r>
          </a:p>
          <a:p>
            <a:r>
              <a:rPr lang="en-US" sz="2400" dirty="0"/>
              <a:t>CPU operating state</a:t>
            </a:r>
          </a:p>
          <a:p>
            <a:pPr lvl="1"/>
            <a:r>
              <a:rPr lang="en-US" sz="2000" dirty="0"/>
              <a:t>CPU decodes instructions based on whether in Thumb state or ARM state - controlled by T bit</a:t>
            </a:r>
          </a:p>
          <a:p>
            <a:pPr lvl="1"/>
            <a:r>
              <a:rPr lang="en-US" sz="2000" dirty="0"/>
              <a:t>Thumb state indicated by program counter being odd (LSB = 1)</a:t>
            </a:r>
          </a:p>
          <a:p>
            <a:r>
              <a:rPr lang="en-US" sz="2400" dirty="0"/>
              <a:t>Cortex-M0+ only uses Thumb instructions, is always in Thumb state</a:t>
            </a:r>
          </a:p>
          <a:p>
            <a:r>
              <a:rPr lang="en-US" sz="2400" dirty="0"/>
              <a:t>See ARMv6-M Architecture Reference Manual for specifics per instruction (Section A.6.7)</a:t>
            </a:r>
          </a:p>
          <a:p>
            <a:pPr lvl="1"/>
            <a:endParaRPr lang="en-US" sz="1600" dirty="0"/>
          </a:p>
        </p:txBody>
      </p:sp>
    </p:spTree>
    <p:extLst>
      <p:ext uri="{BB962C8B-B14F-4D97-AF65-F5344CB8AC3E}">
        <p14:creationId xmlns:p14="http://schemas.microsoft.com/office/powerpoint/2010/main" val="1638234983"/>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03C-9253-4C28-9737-B5480B16F6AA}"/>
              </a:ext>
            </a:extLst>
          </p:cNvPr>
          <p:cNvSpPr>
            <a:spLocks noGrp="1"/>
          </p:cNvSpPr>
          <p:nvPr>
            <p:ph type="title"/>
          </p:nvPr>
        </p:nvSpPr>
        <p:spPr/>
        <p:txBody>
          <a:bodyPr/>
          <a:lstStyle/>
          <a:p>
            <a:r>
              <a:rPr lang="en-US" dirty="0"/>
              <a:t>Cortex-M Instruction Groups</a:t>
            </a:r>
          </a:p>
        </p:txBody>
      </p:sp>
      <p:graphicFrame>
        <p:nvGraphicFramePr>
          <p:cNvPr id="4" name="Content Placeholder 3">
            <a:extLst>
              <a:ext uri="{FF2B5EF4-FFF2-40B4-BE49-F238E27FC236}">
                <a16:creationId xmlns:a16="http://schemas.microsoft.com/office/drawing/2014/main" id="{5C7476E1-A1AD-4599-A47D-7CAF7A283DF1}"/>
              </a:ext>
            </a:extLst>
          </p:cNvPr>
          <p:cNvGraphicFramePr>
            <a:graphicFrameLocks noGrp="1"/>
          </p:cNvGraphicFramePr>
          <p:nvPr>
            <p:ph idx="1"/>
          </p:nvPr>
        </p:nvGraphicFramePr>
        <p:xfrm>
          <a:off x="140152" y="875714"/>
          <a:ext cx="11744020" cy="5438373"/>
        </p:xfrm>
        <a:graphic>
          <a:graphicData uri="http://schemas.openxmlformats.org/drawingml/2006/table">
            <a:tbl>
              <a:tblPr/>
              <a:tblGrid>
                <a:gridCol w="799814">
                  <a:extLst>
                    <a:ext uri="{9D8B030D-6E8A-4147-A177-3AD203B41FA5}">
                      <a16:colId xmlns:a16="http://schemas.microsoft.com/office/drawing/2014/main" val="3327083844"/>
                    </a:ext>
                  </a:extLst>
                </a:gridCol>
                <a:gridCol w="448977">
                  <a:extLst>
                    <a:ext uri="{9D8B030D-6E8A-4147-A177-3AD203B41FA5}">
                      <a16:colId xmlns:a16="http://schemas.microsoft.com/office/drawing/2014/main" val="4148919432"/>
                    </a:ext>
                  </a:extLst>
                </a:gridCol>
                <a:gridCol w="5992781">
                  <a:extLst>
                    <a:ext uri="{9D8B030D-6E8A-4147-A177-3AD203B41FA5}">
                      <a16:colId xmlns:a16="http://schemas.microsoft.com/office/drawing/2014/main" val="2049781351"/>
                    </a:ext>
                  </a:extLst>
                </a:gridCol>
                <a:gridCol w="1058577">
                  <a:extLst>
                    <a:ext uri="{9D8B030D-6E8A-4147-A177-3AD203B41FA5}">
                      <a16:colId xmlns:a16="http://schemas.microsoft.com/office/drawing/2014/main" val="665885602"/>
                    </a:ext>
                  </a:extLst>
                </a:gridCol>
                <a:gridCol w="392029">
                  <a:extLst>
                    <a:ext uri="{9D8B030D-6E8A-4147-A177-3AD203B41FA5}">
                      <a16:colId xmlns:a16="http://schemas.microsoft.com/office/drawing/2014/main" val="3393057907"/>
                    </a:ext>
                  </a:extLst>
                </a:gridCol>
                <a:gridCol w="622169">
                  <a:extLst>
                    <a:ext uri="{9D8B030D-6E8A-4147-A177-3AD203B41FA5}">
                      <a16:colId xmlns:a16="http://schemas.microsoft.com/office/drawing/2014/main" val="109762341"/>
                    </a:ext>
                  </a:extLst>
                </a:gridCol>
                <a:gridCol w="622169">
                  <a:extLst>
                    <a:ext uri="{9D8B030D-6E8A-4147-A177-3AD203B41FA5}">
                      <a16:colId xmlns:a16="http://schemas.microsoft.com/office/drawing/2014/main" val="1473549862"/>
                    </a:ext>
                  </a:extLst>
                </a:gridCol>
                <a:gridCol w="667532">
                  <a:extLst>
                    <a:ext uri="{9D8B030D-6E8A-4147-A177-3AD203B41FA5}">
                      <a16:colId xmlns:a16="http://schemas.microsoft.com/office/drawing/2014/main" val="2096351459"/>
                    </a:ext>
                  </a:extLst>
                </a:gridCol>
                <a:gridCol w="1139972">
                  <a:extLst>
                    <a:ext uri="{9D8B030D-6E8A-4147-A177-3AD203B41FA5}">
                      <a16:colId xmlns:a16="http://schemas.microsoft.com/office/drawing/2014/main" val="4238937524"/>
                    </a:ext>
                  </a:extLst>
                </a:gridCol>
              </a:tblGrid>
              <a:tr h="259572">
                <a:tc>
                  <a:txBody>
                    <a:bodyPr/>
                    <a:lstStyle/>
                    <a:p>
                      <a:pPr algn="ctr"/>
                      <a:r>
                        <a:rPr lang="en-US" sz="1600" dirty="0">
                          <a:effectLst/>
                        </a:rPr>
                        <a:t>Group</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err="1">
                          <a:effectLst/>
                        </a:rPr>
                        <a:t>Instr</a:t>
                      </a:r>
                      <a:br>
                        <a:rPr lang="en-US" sz="1600" dirty="0">
                          <a:effectLst/>
                        </a:rPr>
                      </a:br>
                      <a:r>
                        <a:rPr lang="en-US" sz="1600" dirty="0">
                          <a:effectLst/>
                        </a:rPr>
                        <a:t>bits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Instructions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M0,M0+,M1</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M3</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M4</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M7</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M23</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M33,M35P</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731928282"/>
                  </a:ext>
                </a:extLst>
              </a:tr>
              <a:tr h="637223">
                <a:tc>
                  <a:txBody>
                    <a:bodyPr/>
                    <a:lstStyle/>
                    <a:p>
                      <a:pPr algn="ctr"/>
                      <a:r>
                        <a:rPr lang="en-US" sz="1050">
                          <a:effectLst/>
                        </a:rPr>
                        <a:t>Thumb-1</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dirty="0">
                          <a:effectLst/>
                        </a:rPr>
                        <a:t>ADC, ADD, ADR, AND, ASR, B, BIC, BKPT, BLX, BX, CMN, CMP, CPS, EOR, LDM, LDR, LDRB, LDRH, LDRSB, LDRSH, LSL, LSR, MOV, MUL, MVN, NOP, ORR, POP, PUSH, REV, REV16, REVSH, ROR, RSB, SBC, SEV, STM, STR, STRB, STRH, SUB, SVC, SXTB, SXTH, TST, UXTB, UXTH, WFE, WFI, YIELD</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dirty="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dirty="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562053080"/>
                  </a:ext>
                </a:extLst>
              </a:tr>
              <a:tr h="166226">
                <a:tc>
                  <a:txBody>
                    <a:bodyPr/>
                    <a:lstStyle/>
                    <a:p>
                      <a:pPr algn="ctr"/>
                      <a:r>
                        <a:rPr lang="en-US" sz="1050">
                          <a:effectLst/>
                        </a:rPr>
                        <a:t>Thumb-1</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CBNZ, CBZ</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842785739"/>
                  </a:ext>
                </a:extLst>
              </a:tr>
              <a:tr h="166226">
                <a:tc>
                  <a:txBody>
                    <a:bodyPr/>
                    <a:lstStyle/>
                    <a:p>
                      <a:pPr algn="ctr"/>
                      <a:r>
                        <a:rPr lang="en-US" sz="1050">
                          <a:effectLst/>
                        </a:rPr>
                        <a:t>Thumb-1</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IT</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1386036525"/>
                  </a:ext>
                </a:extLst>
              </a:tr>
              <a:tr h="166226">
                <a:tc>
                  <a:txBody>
                    <a:bodyPr/>
                    <a:lstStyle/>
                    <a:p>
                      <a:pPr algn="ctr"/>
                      <a:r>
                        <a:rPr lang="en-US" sz="1050">
                          <a:effectLst/>
                        </a:rPr>
                        <a:t>Thumb-2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BL, DMB, DSB, ISB, MRS, MSR</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1376777920"/>
                  </a:ext>
                </a:extLst>
              </a:tr>
              <a:tr h="166226">
                <a:tc>
                  <a:txBody>
                    <a:bodyPr/>
                    <a:lstStyle/>
                    <a:p>
                      <a:pPr algn="ctr"/>
                      <a:r>
                        <a:rPr lang="en-US" sz="1050">
                          <a:effectLst/>
                        </a:rPr>
                        <a:t>Thumb-2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SDIV, UDIV</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597369749"/>
                  </a:ext>
                </a:extLst>
              </a:tr>
              <a:tr h="904816">
                <a:tc>
                  <a:txBody>
                    <a:bodyPr/>
                    <a:lstStyle/>
                    <a:p>
                      <a:pPr algn="ctr"/>
                      <a:r>
                        <a:rPr lang="en-US" sz="1050">
                          <a:effectLst/>
                        </a:rPr>
                        <a:t>Thumb-2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dirty="0">
                          <a:effectLst/>
                        </a:rPr>
                        <a:t>ADC, ADD, ADR, AND, ASR, B, BFC, BFI, BIC, CDP, CLREX, </a:t>
                      </a:r>
                      <a:r>
                        <a:rPr lang="en-US" sz="1050" u="none" strike="noStrike" dirty="0">
                          <a:solidFill>
                            <a:srgbClr val="0B0080"/>
                          </a:solidFill>
                          <a:effectLst/>
                        </a:rPr>
                        <a:t>CLZ</a:t>
                      </a:r>
                      <a:r>
                        <a:rPr lang="en-US" sz="1050" dirty="0">
                          <a:effectLst/>
                        </a:rPr>
                        <a:t>, CMN, CMP, DBG, EOR, LDC, LDM, LDR, LDRB, LDRBT, LDRD, LDREX, LDREXB, LDREXH, LDRH, LDRHT, LDRSB, LDRSBT, LDRSH, LDRSHT, LDRT, LSL, LSR, MCR, MCRR, MLA, MLS, MOV, MOVT, MRC, MRRC, MUL, MVN, NOP, ORN, ORR, PLD, PLDW, PLI, POP, PUSH, RBIT, REV, REV16, REVSH, ROR, RRX, RSB, SBC, SBFX, SEV, SMLAL, SMULL, SSAT, STC, STM, STR, STRB, STRBT, STRD, STREX, STREXB, STREXH, STRH, STRHT, STRT, SUB, SXTB, SXTH, TBB, TBH, TEQ, TST, UBFX, UMLAL, UMULL, USAT, UXTB, UXTH, WFE, WFI, YIELD</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130454251"/>
                  </a:ext>
                </a:extLst>
              </a:tr>
              <a:tr h="1233890">
                <a:tc>
                  <a:txBody>
                    <a:bodyPr/>
                    <a:lstStyle/>
                    <a:p>
                      <a:pPr algn="ctr"/>
                      <a:r>
                        <a:rPr lang="en-US" sz="1050" u="none" strike="noStrike" dirty="0">
                          <a:solidFill>
                            <a:schemeClr val="tx1"/>
                          </a:solidFill>
                          <a:effectLst/>
                        </a:rPr>
                        <a:t>DSP</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dirty="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PKH, QADD, QADD16, QADD8, QASX, QDADD, QDSUB, QSAX, QSUB, QSUB16, QSUB8, SADD16, SADD8, SASX, SEL, SHADD16, SHADD8, SHASX, SHSAX, SHSUB16, SHSUB8, SMLABB, SMLABT, SMLATB, SMLATT, SMLAD, SMLALBB, SMLALBT, SMLALTB, SMLALTT, SMLALD, SMLAWB, SMLAWT, SMLSD, SMLSLD, SMMLA, SMMLS, SMMUL, SMUAD, SMULBB, SMULBT, SMULTT, SMULTB, SMULWT, SMULWB, SMUSD, SSAT16, SSAX, SSUB16, SSUB8, SXTAB, SXTAB16, SXTAH, SXTB16, UADD16, UADD8, UASX, UHADD16, UHADD8, UHASX, UHSAX, UHSUB16, UHSUB8, UMAAL, UQADD16, UQADD8, UQASX, UQSAX, UQSUB16, UQSUB8, USAD8, USADA8, USAT16, USAX, USUB16, USUB8, UXTAB, UXTAB16, UXTAH, UXTB16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1371445417"/>
                  </a:ext>
                </a:extLst>
              </a:tr>
              <a:tr h="404724">
                <a:tc>
                  <a:txBody>
                    <a:bodyPr/>
                    <a:lstStyle/>
                    <a:p>
                      <a:pPr algn="ctr"/>
                      <a:r>
                        <a:rPr lang="en-US" sz="1050" u="none" strike="noStrike" dirty="0">
                          <a:solidFill>
                            <a:schemeClr val="tx1"/>
                          </a:solidFill>
                          <a:effectLst/>
                        </a:rPr>
                        <a:t>SP Float</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dirty="0">
                          <a:effectLst/>
                        </a:rPr>
                        <a:t>VABS, VADD, VCMP, VCMPE, VCVT, VCVTR, VDIV, VLDM, VLDR, VMLA, VMLS, VMOV, VMRS, VMSR, VMUL, VNEG, VNMLA, VNMLS, VNMUL, VPOP, VPUSH, VSQRT, VSTM, VSTR, VSUB</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383493307"/>
                  </a:ext>
                </a:extLst>
              </a:tr>
              <a:tr h="0">
                <a:tc>
                  <a:txBody>
                    <a:bodyPr/>
                    <a:lstStyle/>
                    <a:p>
                      <a:pPr algn="ctr"/>
                      <a:r>
                        <a:rPr lang="en-US" sz="1050" u="none" strike="noStrike" dirty="0">
                          <a:solidFill>
                            <a:schemeClr val="tx1"/>
                          </a:solidFill>
                          <a:effectLst/>
                        </a:rPr>
                        <a:t>DP Float</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VCVTA, VCVTM, VCVTN, VCVTP, VMAXNM, VMINNM, VRINTA, VRINTM, VRINTN, VRINTP, VRINTR, VRINTX, VRINTZ, VSEL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1624561733"/>
                  </a:ext>
                </a:extLst>
              </a:tr>
              <a:tr h="166226">
                <a:tc>
                  <a:txBody>
                    <a:bodyPr/>
                    <a:lstStyle/>
                    <a:p>
                      <a:pPr algn="ctr"/>
                      <a:r>
                        <a:rPr lang="en-US" sz="1050" u="none" strike="noStrike" dirty="0" err="1">
                          <a:solidFill>
                            <a:schemeClr val="tx1"/>
                          </a:solidFill>
                          <a:effectLst/>
                        </a:rPr>
                        <a:t>TrustZone</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BLXNS, BXNS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3815664243"/>
                  </a:ext>
                </a:extLst>
              </a:tr>
              <a:tr h="166226">
                <a:tc>
                  <a:txBody>
                    <a:bodyPr/>
                    <a:lstStyle/>
                    <a:p>
                      <a:pPr algn="ctr"/>
                      <a:r>
                        <a:rPr lang="en-US" sz="1050" u="none" dirty="0" err="1">
                          <a:solidFill>
                            <a:schemeClr val="tx1"/>
                          </a:solidFill>
                          <a:effectLst/>
                        </a:rPr>
                        <a:t>TrustZone</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sv-SE" sz="1050">
                          <a:effectLst/>
                        </a:rPr>
                        <a:t>SG, TT, TTT, TTA, TTAT</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3386090800"/>
                  </a:ext>
                </a:extLst>
              </a:tr>
              <a:tr h="326246">
                <a:tc>
                  <a:txBody>
                    <a:bodyPr/>
                    <a:lstStyle/>
                    <a:p>
                      <a:pPr algn="ctr"/>
                      <a:r>
                        <a:rPr lang="en-US" sz="1050" u="none" strike="noStrike" dirty="0">
                          <a:solidFill>
                            <a:schemeClr val="tx1"/>
                          </a:solidFill>
                          <a:effectLst/>
                        </a:rPr>
                        <a:t>Co-processor</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dirty="0">
                          <a:effectLst/>
                        </a:rPr>
                        <a:t>CDP, CDP2, MCR, MCR2, MCRR, MCRR2, MRC, MRC2, MRRC, MRRC2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dirty="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3415652936"/>
                  </a:ext>
                </a:extLst>
              </a:tr>
            </a:tbl>
          </a:graphicData>
        </a:graphic>
      </p:graphicFrame>
      <p:sp>
        <p:nvSpPr>
          <p:cNvPr id="3" name="TextBox 2">
            <a:extLst>
              <a:ext uri="{FF2B5EF4-FFF2-40B4-BE49-F238E27FC236}">
                <a16:creationId xmlns:a16="http://schemas.microsoft.com/office/drawing/2014/main" id="{A4A51D65-C01C-46A8-88DF-B3439EA8C722}"/>
              </a:ext>
            </a:extLst>
          </p:cNvPr>
          <p:cNvSpPr txBox="1"/>
          <p:nvPr/>
        </p:nvSpPr>
        <p:spPr>
          <a:xfrm>
            <a:off x="2819400" y="6400800"/>
            <a:ext cx="5562600" cy="228600"/>
          </a:xfrm>
          <a:prstGeom prst="rect">
            <a:avLst/>
          </a:prstGeom>
        </p:spPr>
        <p:txBody>
          <a:bodyPr vert="horz" wrap="square" lIns="0" tIns="0" rIns="0" bIns="0" rtlCol="0" anchor="t">
            <a:normAutofit/>
          </a:bodyPr>
          <a:lstStyle/>
          <a:p>
            <a:pPr algn="ctr"/>
            <a:r>
              <a:rPr lang="en-US" sz="1200" dirty="0">
                <a:latin typeface="+mn-lt"/>
                <a:hlinkClick r:id="rId2"/>
              </a:rPr>
              <a:t>https://en.wikipedia.org/wiki/ARM_Cortex-M#Instruction_sets</a:t>
            </a:r>
            <a:endParaRPr lang="en-US" sz="1200" dirty="0">
              <a:latin typeface="+mn-lt"/>
            </a:endParaRPr>
          </a:p>
        </p:txBody>
      </p:sp>
    </p:spTree>
    <p:extLst>
      <p:ext uri="{BB962C8B-B14F-4D97-AF65-F5344CB8AC3E}">
        <p14:creationId xmlns:p14="http://schemas.microsoft.com/office/powerpoint/2010/main" val="2608386482"/>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65EE-8248-4219-8119-789C5B56A39C}"/>
              </a:ext>
            </a:extLst>
          </p:cNvPr>
          <p:cNvSpPr>
            <a:spLocks noGrp="1"/>
          </p:cNvSpPr>
          <p:nvPr>
            <p:ph type="title"/>
          </p:nvPr>
        </p:nvSpPr>
        <p:spPr/>
        <p:txBody>
          <a:bodyPr/>
          <a:lstStyle/>
          <a:p>
            <a:r>
              <a:rPr lang="en-US" dirty="0"/>
              <a:t>Reference for ARM Instruction Set Architecture</a:t>
            </a:r>
          </a:p>
        </p:txBody>
      </p:sp>
      <p:sp>
        <p:nvSpPr>
          <p:cNvPr id="3" name="Content Placeholder 2">
            <a:extLst>
              <a:ext uri="{FF2B5EF4-FFF2-40B4-BE49-F238E27FC236}">
                <a16:creationId xmlns:a16="http://schemas.microsoft.com/office/drawing/2014/main" id="{6940C369-84EC-481B-9791-91971759B3D2}"/>
              </a:ext>
            </a:extLst>
          </p:cNvPr>
          <p:cNvSpPr>
            <a:spLocks noGrp="1"/>
          </p:cNvSpPr>
          <p:nvPr>
            <p:ph idx="1"/>
          </p:nvPr>
        </p:nvSpPr>
        <p:spPr>
          <a:xfrm>
            <a:off x="480002" y="1440000"/>
            <a:ext cx="5387398" cy="4680000"/>
          </a:xfrm>
        </p:spPr>
        <p:txBody>
          <a:bodyPr/>
          <a:lstStyle/>
          <a:p>
            <a:r>
              <a:rPr lang="en-US" sz="2000" b="1" dirty="0"/>
              <a:t>ARM V6-M Architecture Reference Manual,</a:t>
            </a:r>
            <a:r>
              <a:rPr lang="en-US" sz="2000" dirty="0"/>
              <a:t>  Chapter A5. The Thumb Instruction Set Encoding</a:t>
            </a:r>
          </a:p>
          <a:p>
            <a:r>
              <a:rPr lang="en-US" sz="2000" dirty="0"/>
              <a:t>16- or 32-bit instruction?</a:t>
            </a:r>
          </a:p>
          <a:p>
            <a:pPr lvl="1"/>
            <a:r>
              <a:rPr lang="en-US" sz="1700" dirty="0"/>
              <a:t>Bits [15:11]</a:t>
            </a:r>
          </a:p>
          <a:p>
            <a:pPr lvl="2"/>
            <a:r>
              <a:rPr lang="en-US" sz="1550" dirty="0"/>
              <a:t>0b11101, 0b1110, 0b11111: 32-bit instruction.  Page A5-91</a:t>
            </a:r>
          </a:p>
          <a:p>
            <a:pPr lvl="2"/>
            <a:r>
              <a:rPr lang="en-US" sz="1550" dirty="0"/>
              <a:t>Else 16-bit instruction. Page A5-84</a:t>
            </a:r>
          </a:p>
        </p:txBody>
      </p:sp>
      <p:pic>
        <p:nvPicPr>
          <p:cNvPr id="18" name="Picture 17">
            <a:extLst>
              <a:ext uri="{FF2B5EF4-FFF2-40B4-BE49-F238E27FC236}">
                <a16:creationId xmlns:a16="http://schemas.microsoft.com/office/drawing/2014/main" id="{28D6B960-D708-4242-9F3F-879B157DE65C}"/>
              </a:ext>
            </a:extLst>
          </p:cNvPr>
          <p:cNvPicPr>
            <a:picLocks noChangeAspect="1"/>
          </p:cNvPicPr>
          <p:nvPr/>
        </p:nvPicPr>
        <p:blipFill>
          <a:blip r:embed="rId2"/>
          <a:stretch>
            <a:fillRect/>
          </a:stretch>
        </p:blipFill>
        <p:spPr>
          <a:xfrm>
            <a:off x="6019800" y="1433966"/>
            <a:ext cx="5692198" cy="5274035"/>
          </a:xfrm>
          <a:prstGeom prst="rect">
            <a:avLst/>
          </a:prstGeom>
          <a:ln>
            <a:solidFill>
              <a:schemeClr val="bg1">
                <a:lumMod val="75000"/>
              </a:schemeClr>
            </a:solidFill>
          </a:ln>
        </p:spPr>
      </p:pic>
      <p:pic>
        <p:nvPicPr>
          <p:cNvPr id="19" name="Picture 18">
            <a:extLst>
              <a:ext uri="{FF2B5EF4-FFF2-40B4-BE49-F238E27FC236}">
                <a16:creationId xmlns:a16="http://schemas.microsoft.com/office/drawing/2014/main" id="{113ECD0A-024C-444B-8537-8FAD968E72E2}"/>
              </a:ext>
            </a:extLst>
          </p:cNvPr>
          <p:cNvPicPr>
            <a:picLocks noChangeAspect="1"/>
          </p:cNvPicPr>
          <p:nvPr/>
        </p:nvPicPr>
        <p:blipFill>
          <a:blip r:embed="rId3"/>
          <a:stretch>
            <a:fillRect/>
          </a:stretch>
        </p:blipFill>
        <p:spPr>
          <a:xfrm>
            <a:off x="223482" y="3484382"/>
            <a:ext cx="5763280" cy="3054163"/>
          </a:xfrm>
          <a:prstGeom prst="rect">
            <a:avLst/>
          </a:prstGeom>
          <a:ln>
            <a:solidFill>
              <a:schemeClr val="bg1">
                <a:lumMod val="75000"/>
              </a:schemeClr>
            </a:solidFill>
          </a:ln>
        </p:spPr>
      </p:pic>
    </p:spTree>
    <p:extLst>
      <p:ext uri="{BB962C8B-B14F-4D97-AF65-F5344CB8AC3E}">
        <p14:creationId xmlns:p14="http://schemas.microsoft.com/office/powerpoint/2010/main" val="1055992202"/>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4F85-54C1-41C5-B653-5CDCF3177113}"/>
              </a:ext>
            </a:extLst>
          </p:cNvPr>
          <p:cNvSpPr>
            <a:spLocks noGrp="1"/>
          </p:cNvSpPr>
          <p:nvPr>
            <p:ph type="title"/>
          </p:nvPr>
        </p:nvSpPr>
        <p:spPr/>
        <p:txBody>
          <a:bodyPr/>
          <a:lstStyle/>
          <a:p>
            <a:r>
              <a:rPr lang="en-US" dirty="0"/>
              <a:t>Example Instruction Encoding:  ADC (register)</a:t>
            </a:r>
          </a:p>
        </p:txBody>
      </p:sp>
      <p:sp>
        <p:nvSpPr>
          <p:cNvPr id="3" name="Content Placeholder 2">
            <a:extLst>
              <a:ext uri="{FF2B5EF4-FFF2-40B4-BE49-F238E27FC236}">
                <a16:creationId xmlns:a16="http://schemas.microsoft.com/office/drawing/2014/main" id="{BBCDF175-AA6D-40E4-8727-3FD686C3EE21}"/>
              </a:ext>
            </a:extLst>
          </p:cNvPr>
          <p:cNvSpPr>
            <a:spLocks noGrp="1"/>
          </p:cNvSpPr>
          <p:nvPr>
            <p:ph idx="1"/>
          </p:nvPr>
        </p:nvSpPr>
        <p:spPr>
          <a:xfrm>
            <a:off x="6858000" y="5638800"/>
            <a:ext cx="4782334" cy="481200"/>
          </a:xfrm>
        </p:spPr>
        <p:txBody>
          <a:bodyPr/>
          <a:lstStyle/>
          <a:p>
            <a:r>
              <a:rPr lang="en-US" dirty="0"/>
              <a:t>Page A6-106 of </a:t>
            </a:r>
            <a:r>
              <a:rPr lang="en-US" b="1" dirty="0"/>
              <a:t>ARM-V6M ARM</a:t>
            </a:r>
          </a:p>
        </p:txBody>
      </p:sp>
      <p:pic>
        <p:nvPicPr>
          <p:cNvPr id="5" name="Picture 4">
            <a:extLst>
              <a:ext uri="{FF2B5EF4-FFF2-40B4-BE49-F238E27FC236}">
                <a16:creationId xmlns:a16="http://schemas.microsoft.com/office/drawing/2014/main" id="{BEA0B2CE-2775-469E-99DC-02EF03E8E9A6}"/>
              </a:ext>
            </a:extLst>
          </p:cNvPr>
          <p:cNvPicPr>
            <a:picLocks noChangeAspect="1"/>
          </p:cNvPicPr>
          <p:nvPr/>
        </p:nvPicPr>
        <p:blipFill>
          <a:blip r:embed="rId2"/>
          <a:stretch>
            <a:fillRect/>
          </a:stretch>
        </p:blipFill>
        <p:spPr>
          <a:xfrm>
            <a:off x="762000" y="3841905"/>
            <a:ext cx="5841650" cy="2608014"/>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9C37CBC9-321C-42B6-B3B1-BB8908A47BA7}"/>
              </a:ext>
            </a:extLst>
          </p:cNvPr>
          <p:cNvPicPr>
            <a:picLocks noChangeAspect="1"/>
          </p:cNvPicPr>
          <p:nvPr/>
        </p:nvPicPr>
        <p:blipFill>
          <a:blip r:embed="rId3"/>
          <a:stretch>
            <a:fillRect/>
          </a:stretch>
        </p:blipFill>
        <p:spPr>
          <a:xfrm>
            <a:off x="762000" y="1106089"/>
            <a:ext cx="7028749" cy="2601371"/>
          </a:xfrm>
          <a:prstGeom prst="rect">
            <a:avLst/>
          </a:prstGeom>
          <a:ln>
            <a:solidFill>
              <a:schemeClr val="bg1">
                <a:lumMod val="75000"/>
              </a:schemeClr>
            </a:solidFill>
          </a:ln>
        </p:spPr>
      </p:pic>
      <p:pic>
        <p:nvPicPr>
          <p:cNvPr id="8" name="Picture 7">
            <a:extLst>
              <a:ext uri="{FF2B5EF4-FFF2-40B4-BE49-F238E27FC236}">
                <a16:creationId xmlns:a16="http://schemas.microsoft.com/office/drawing/2014/main" id="{65D6E01D-8276-424C-858E-952919F80AEC}"/>
              </a:ext>
            </a:extLst>
          </p:cNvPr>
          <p:cNvPicPr>
            <a:picLocks noChangeAspect="1"/>
          </p:cNvPicPr>
          <p:nvPr/>
        </p:nvPicPr>
        <p:blipFill>
          <a:blip r:embed="rId4"/>
          <a:stretch>
            <a:fillRect/>
          </a:stretch>
        </p:blipFill>
        <p:spPr>
          <a:xfrm>
            <a:off x="6248400" y="2815024"/>
            <a:ext cx="5841650" cy="2527147"/>
          </a:xfrm>
          <a:prstGeom prst="rect">
            <a:avLst/>
          </a:prstGeom>
          <a:ln>
            <a:solidFill>
              <a:schemeClr val="bg1">
                <a:lumMod val="75000"/>
              </a:schemeClr>
            </a:solidFill>
          </a:ln>
        </p:spPr>
      </p:pic>
    </p:spTree>
    <p:extLst>
      <p:ext uri="{BB962C8B-B14F-4D97-AF65-F5344CB8AC3E}">
        <p14:creationId xmlns:p14="http://schemas.microsoft.com/office/powerpoint/2010/main" val="1514108856"/>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B49C-62E9-4F75-B630-49842BD530DB}"/>
              </a:ext>
            </a:extLst>
          </p:cNvPr>
          <p:cNvSpPr>
            <a:spLocks noGrp="1"/>
          </p:cNvSpPr>
          <p:nvPr>
            <p:ph type="title"/>
          </p:nvPr>
        </p:nvSpPr>
        <p:spPr/>
        <p:txBody>
          <a:bodyPr/>
          <a:lstStyle/>
          <a:p>
            <a:r>
              <a:rPr lang="en-US" dirty="0"/>
              <a:t>Example Instruction Encoding: ADD (register)</a:t>
            </a:r>
          </a:p>
        </p:txBody>
      </p:sp>
      <p:sp>
        <p:nvSpPr>
          <p:cNvPr id="3" name="Content Placeholder 2">
            <a:extLst>
              <a:ext uri="{FF2B5EF4-FFF2-40B4-BE49-F238E27FC236}">
                <a16:creationId xmlns:a16="http://schemas.microsoft.com/office/drawing/2014/main" id="{EF129836-1AFE-4CD5-9978-6275019623EC}"/>
              </a:ext>
            </a:extLst>
          </p:cNvPr>
          <p:cNvSpPr>
            <a:spLocks noGrp="1"/>
          </p:cNvSpPr>
          <p:nvPr>
            <p:ph idx="1"/>
          </p:nvPr>
        </p:nvSpPr>
        <p:spPr>
          <a:xfrm>
            <a:off x="683196" y="5709900"/>
            <a:ext cx="5446818" cy="386100"/>
          </a:xfrm>
        </p:spPr>
        <p:txBody>
          <a:bodyPr/>
          <a:lstStyle/>
          <a:p>
            <a:r>
              <a:rPr lang="en-US" dirty="0"/>
              <a:t>Page A6-109 of ARM-V6M ARM</a:t>
            </a:r>
          </a:p>
        </p:txBody>
      </p:sp>
      <p:pic>
        <p:nvPicPr>
          <p:cNvPr id="4" name="Picture 3">
            <a:extLst>
              <a:ext uri="{FF2B5EF4-FFF2-40B4-BE49-F238E27FC236}">
                <a16:creationId xmlns:a16="http://schemas.microsoft.com/office/drawing/2014/main" id="{C2D94EEE-1A62-40AF-BB3A-78A2DB8636C5}"/>
              </a:ext>
            </a:extLst>
          </p:cNvPr>
          <p:cNvPicPr>
            <a:picLocks noChangeAspect="1"/>
          </p:cNvPicPr>
          <p:nvPr/>
        </p:nvPicPr>
        <p:blipFill rotWithShape="1">
          <a:blip r:embed="rId2"/>
          <a:srcRect l="10468" r="582" b="-2342"/>
          <a:stretch/>
        </p:blipFill>
        <p:spPr>
          <a:xfrm>
            <a:off x="230182" y="1257300"/>
            <a:ext cx="5827718" cy="4343400"/>
          </a:xfrm>
          <a:prstGeom prst="rect">
            <a:avLst/>
          </a:prstGeom>
          <a:ln>
            <a:solidFill>
              <a:schemeClr val="bg1">
                <a:lumMod val="75000"/>
              </a:schemeClr>
            </a:solidFill>
          </a:ln>
        </p:spPr>
      </p:pic>
      <p:pic>
        <p:nvPicPr>
          <p:cNvPr id="5" name="Picture 4">
            <a:extLst>
              <a:ext uri="{FF2B5EF4-FFF2-40B4-BE49-F238E27FC236}">
                <a16:creationId xmlns:a16="http://schemas.microsoft.com/office/drawing/2014/main" id="{171BA923-46AB-44CD-AC14-F1F18A1C3596}"/>
              </a:ext>
            </a:extLst>
          </p:cNvPr>
          <p:cNvPicPr>
            <a:picLocks noChangeAspect="1"/>
          </p:cNvPicPr>
          <p:nvPr/>
        </p:nvPicPr>
        <p:blipFill>
          <a:blip r:embed="rId3"/>
          <a:stretch>
            <a:fillRect/>
          </a:stretch>
        </p:blipFill>
        <p:spPr>
          <a:xfrm>
            <a:off x="6164919" y="1257300"/>
            <a:ext cx="5985814" cy="2938935"/>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BDE05DD5-CF74-43C3-99CA-C5341A6171D4}"/>
              </a:ext>
            </a:extLst>
          </p:cNvPr>
          <p:cNvPicPr>
            <a:picLocks noChangeAspect="1"/>
          </p:cNvPicPr>
          <p:nvPr/>
        </p:nvPicPr>
        <p:blipFill>
          <a:blip r:embed="rId4"/>
          <a:stretch>
            <a:fillRect/>
          </a:stretch>
        </p:blipFill>
        <p:spPr>
          <a:xfrm>
            <a:off x="7162800" y="4267200"/>
            <a:ext cx="4114800" cy="2428151"/>
          </a:xfrm>
          <a:prstGeom prst="rect">
            <a:avLst/>
          </a:prstGeom>
          <a:ln>
            <a:solidFill>
              <a:schemeClr val="bg1">
                <a:lumMod val="75000"/>
              </a:schemeClr>
            </a:solidFill>
          </a:ln>
        </p:spPr>
      </p:pic>
    </p:spTree>
    <p:extLst>
      <p:ext uri="{BB962C8B-B14F-4D97-AF65-F5344CB8AC3E}">
        <p14:creationId xmlns:p14="http://schemas.microsoft.com/office/powerpoint/2010/main" val="4279848444"/>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Overview</a:t>
            </a:r>
          </a:p>
        </p:txBody>
      </p:sp>
      <p:sp>
        <p:nvSpPr>
          <p:cNvPr id="3075" name="Content Placeholder 2"/>
          <p:cNvSpPr>
            <a:spLocks noGrp="1"/>
          </p:cNvSpPr>
          <p:nvPr>
            <p:ph idx="1"/>
          </p:nvPr>
        </p:nvSpPr>
        <p:spPr>
          <a:xfrm>
            <a:off x="480000" y="914400"/>
            <a:ext cx="10188002" cy="5422900"/>
          </a:xfrm>
        </p:spPr>
        <p:txBody>
          <a:bodyPr/>
          <a:lstStyle/>
          <a:p>
            <a:r>
              <a:rPr lang="en-US" sz="2000" dirty="0"/>
              <a:t>Cortex-M0+ Processor Core Registers </a:t>
            </a:r>
          </a:p>
          <a:p>
            <a:endParaRPr lang="en-US" sz="2000" dirty="0"/>
          </a:p>
          <a:p>
            <a:r>
              <a:rPr lang="en-US" sz="2000" dirty="0"/>
              <a:t>Memory System and Addressing</a:t>
            </a:r>
          </a:p>
          <a:p>
            <a:endParaRPr lang="en-US" sz="2000" dirty="0"/>
          </a:p>
          <a:p>
            <a:r>
              <a:rPr lang="en-US" sz="2000" dirty="0"/>
              <a:t>Thumb Instruction Set</a:t>
            </a:r>
          </a:p>
          <a:p>
            <a:endParaRPr lang="en-US" sz="2000" dirty="0"/>
          </a:p>
          <a:p>
            <a:r>
              <a:rPr lang="en-US" sz="2000" dirty="0"/>
              <a:t>References</a:t>
            </a:r>
          </a:p>
          <a:p>
            <a:pPr lvl="1"/>
            <a:r>
              <a:rPr lang="en-US" sz="1800" dirty="0"/>
              <a:t>DDI0419C Architecture ARMv6-M Reference Manual</a:t>
            </a:r>
          </a:p>
        </p:txBody>
      </p:sp>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Instruction Format</a:t>
            </a:r>
          </a:p>
        </p:txBody>
      </p:sp>
      <p:sp>
        <p:nvSpPr>
          <p:cNvPr id="3" name="Content Placeholder 2"/>
          <p:cNvSpPr>
            <a:spLocks noGrp="1"/>
          </p:cNvSpPr>
          <p:nvPr>
            <p:ph idx="1"/>
          </p:nvPr>
        </p:nvSpPr>
        <p:spPr>
          <a:xfrm>
            <a:off x="479999" y="1143000"/>
            <a:ext cx="11160335" cy="4977000"/>
          </a:xfrm>
        </p:spPr>
        <p:txBody>
          <a:bodyPr/>
          <a:lstStyle/>
          <a:p>
            <a:r>
              <a:rPr lang="en-US" sz="2000" dirty="0"/>
              <a:t>&lt;operation&gt;  &lt;operand1&gt;  &lt;operand2&gt;  &lt;operand3&gt;</a:t>
            </a:r>
          </a:p>
          <a:p>
            <a:pPr lvl="1"/>
            <a:r>
              <a:rPr lang="en-US" sz="1800" dirty="0"/>
              <a:t>There may be fewer operands</a:t>
            </a:r>
          </a:p>
          <a:p>
            <a:pPr lvl="1"/>
            <a:r>
              <a:rPr lang="en-US" sz="1800" dirty="0"/>
              <a:t>First operand is typically destination (&lt;Rd&gt;)</a:t>
            </a:r>
          </a:p>
          <a:p>
            <a:pPr lvl="1"/>
            <a:r>
              <a:rPr lang="en-US" sz="1800" dirty="0"/>
              <a:t>Other operands are sources (&lt;</a:t>
            </a:r>
            <a:r>
              <a:rPr lang="en-US" sz="1800" dirty="0" err="1"/>
              <a:t>Rn</a:t>
            </a:r>
            <a:r>
              <a:rPr lang="en-US" sz="1800" dirty="0"/>
              <a:t>&gt;, &lt;</a:t>
            </a:r>
            <a:r>
              <a:rPr lang="en-US" sz="1800" dirty="0" err="1"/>
              <a:t>Rm</a:t>
            </a:r>
            <a:r>
              <a:rPr lang="en-US" sz="1800" dirty="0"/>
              <a:t>&gt;)</a:t>
            </a:r>
          </a:p>
          <a:p>
            <a:endParaRPr lang="en-US" sz="2000" dirty="0"/>
          </a:p>
          <a:p>
            <a:r>
              <a:rPr lang="en-US" sz="2000" dirty="0"/>
              <a:t>Examples</a:t>
            </a:r>
          </a:p>
          <a:p>
            <a:pPr lvl="1"/>
            <a:r>
              <a:rPr lang="en-US" sz="1800" dirty="0"/>
              <a:t>ADDS &lt;Rd&gt;, &lt;</a:t>
            </a:r>
            <a:r>
              <a:rPr lang="en-US" sz="1800" dirty="0" err="1"/>
              <a:t>Rn</a:t>
            </a:r>
            <a:r>
              <a:rPr lang="en-US" sz="1800" dirty="0"/>
              <a:t>&gt;, &lt;</a:t>
            </a:r>
            <a:r>
              <a:rPr lang="en-US" sz="1800" dirty="0" err="1"/>
              <a:t>Rm</a:t>
            </a:r>
            <a:r>
              <a:rPr lang="en-US" sz="1800" dirty="0"/>
              <a:t>&gt;</a:t>
            </a:r>
          </a:p>
          <a:p>
            <a:pPr lvl="2"/>
            <a:r>
              <a:rPr lang="en-US" sz="1800" dirty="0"/>
              <a:t>Add registers: &lt;Rd&gt; =  &lt;</a:t>
            </a:r>
            <a:r>
              <a:rPr lang="en-US" sz="1800" dirty="0" err="1"/>
              <a:t>Rn</a:t>
            </a:r>
            <a:r>
              <a:rPr lang="en-US" sz="1800" dirty="0"/>
              <a:t>&gt; + &lt;</a:t>
            </a:r>
            <a:r>
              <a:rPr lang="en-US" sz="1800" dirty="0" err="1"/>
              <a:t>Rm</a:t>
            </a:r>
            <a:r>
              <a:rPr lang="en-US" sz="1800" dirty="0"/>
              <a:t>&gt;</a:t>
            </a:r>
          </a:p>
          <a:p>
            <a:pPr lvl="1"/>
            <a:r>
              <a:rPr lang="en-US" sz="1800" dirty="0"/>
              <a:t>AND &lt;</a:t>
            </a:r>
            <a:r>
              <a:rPr lang="en-US" sz="1800" dirty="0" err="1"/>
              <a:t>Rdn</a:t>
            </a:r>
            <a:r>
              <a:rPr lang="en-US" sz="1800" dirty="0"/>
              <a:t>&gt;, &lt;</a:t>
            </a:r>
            <a:r>
              <a:rPr lang="en-US" sz="1800" dirty="0" err="1"/>
              <a:t>Rm</a:t>
            </a:r>
            <a:r>
              <a:rPr lang="en-US" sz="1800" dirty="0"/>
              <a:t>&gt;</a:t>
            </a:r>
          </a:p>
          <a:p>
            <a:pPr lvl="2"/>
            <a:r>
              <a:rPr lang="en-US" sz="1800" dirty="0"/>
              <a:t>Bitwise and: &lt;</a:t>
            </a:r>
            <a:r>
              <a:rPr lang="en-US" sz="1800" dirty="0" err="1"/>
              <a:t>Rdn</a:t>
            </a:r>
            <a:r>
              <a:rPr lang="en-US" sz="1800" dirty="0"/>
              <a:t>&gt; = &lt;</a:t>
            </a:r>
            <a:r>
              <a:rPr lang="en-US" sz="1800" dirty="0" err="1"/>
              <a:t>Rdn</a:t>
            </a:r>
            <a:r>
              <a:rPr lang="en-US" sz="1800" dirty="0"/>
              <a:t>&gt; &amp; &lt;</a:t>
            </a:r>
            <a:r>
              <a:rPr lang="en-US" sz="1800" dirty="0" err="1"/>
              <a:t>Rm</a:t>
            </a:r>
            <a:r>
              <a:rPr lang="en-US" sz="1800" dirty="0"/>
              <a:t>&gt;</a:t>
            </a:r>
          </a:p>
          <a:p>
            <a:pPr lvl="1"/>
            <a:r>
              <a:rPr lang="en-US" sz="1800" dirty="0"/>
              <a:t>CMP &lt;</a:t>
            </a:r>
            <a:r>
              <a:rPr lang="en-US" sz="1800" dirty="0" err="1"/>
              <a:t>Rn</a:t>
            </a:r>
            <a:r>
              <a:rPr lang="en-US" sz="1800" dirty="0"/>
              <a:t>&gt;, &lt;</a:t>
            </a:r>
            <a:r>
              <a:rPr lang="en-US" sz="1800" dirty="0" err="1"/>
              <a:t>Rm</a:t>
            </a:r>
            <a:r>
              <a:rPr lang="en-US" sz="1800" dirty="0"/>
              <a:t>&gt;</a:t>
            </a:r>
          </a:p>
          <a:p>
            <a:pPr lvl="2"/>
            <a:r>
              <a:rPr lang="en-US" sz="1800" dirty="0"/>
              <a:t>Compare:  Set condition flags based on result of computing &lt;</a:t>
            </a:r>
            <a:r>
              <a:rPr lang="en-US" sz="1800" dirty="0" err="1"/>
              <a:t>Rn</a:t>
            </a:r>
            <a:r>
              <a:rPr lang="en-US" sz="1800" dirty="0"/>
              <a:t>&gt; - &lt;</a:t>
            </a:r>
            <a:r>
              <a:rPr lang="en-US" sz="1800" dirty="0" err="1"/>
              <a:t>Rm</a:t>
            </a:r>
            <a:r>
              <a:rPr lang="en-US" sz="1800" dirty="0"/>
              <a:t>&gt;</a:t>
            </a:r>
          </a:p>
        </p:txBody>
      </p:sp>
    </p:spTree>
    <p:extLst>
      <p:ext uri="{BB962C8B-B14F-4D97-AF65-F5344CB8AC3E}">
        <p14:creationId xmlns:p14="http://schemas.microsoft.com/office/powerpoint/2010/main" val="765127043"/>
      </p:ext>
    </p:extLst>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Can the Operands Be Located?</a:t>
            </a:r>
          </a:p>
        </p:txBody>
      </p:sp>
      <p:sp>
        <p:nvSpPr>
          <p:cNvPr id="3" name="Content Placeholder 2"/>
          <p:cNvSpPr>
            <a:spLocks noGrp="1"/>
          </p:cNvSpPr>
          <p:nvPr>
            <p:ph idx="1"/>
          </p:nvPr>
        </p:nvSpPr>
        <p:spPr>
          <a:xfrm>
            <a:off x="479999" y="1143000"/>
            <a:ext cx="11160335" cy="4977000"/>
          </a:xfrm>
        </p:spPr>
        <p:txBody>
          <a:bodyPr/>
          <a:lstStyle/>
          <a:p>
            <a:r>
              <a:rPr lang="en-US" sz="2000" dirty="0"/>
              <a:t>In a general-purpose register R</a:t>
            </a:r>
          </a:p>
          <a:p>
            <a:pPr lvl="1"/>
            <a:r>
              <a:rPr lang="en-US" sz="1800" dirty="0"/>
              <a:t>Destination: Rd</a:t>
            </a:r>
          </a:p>
          <a:p>
            <a:pPr lvl="1"/>
            <a:r>
              <a:rPr lang="en-US" sz="1800" dirty="0"/>
              <a:t>Source: </a:t>
            </a:r>
            <a:r>
              <a:rPr lang="en-US" sz="1800" dirty="0" err="1"/>
              <a:t>Rm</a:t>
            </a:r>
            <a:r>
              <a:rPr lang="en-US" sz="1800" dirty="0"/>
              <a:t>, </a:t>
            </a:r>
            <a:r>
              <a:rPr lang="en-US" sz="1800" dirty="0" err="1"/>
              <a:t>Rn</a:t>
            </a:r>
            <a:endParaRPr lang="en-US" sz="1800" dirty="0"/>
          </a:p>
          <a:p>
            <a:pPr lvl="1"/>
            <a:r>
              <a:rPr lang="en-US" sz="1800" dirty="0"/>
              <a:t>Both source and destination: </a:t>
            </a:r>
            <a:r>
              <a:rPr lang="en-US" sz="1800" dirty="0" err="1"/>
              <a:t>Rdn</a:t>
            </a:r>
            <a:endParaRPr lang="en-US" sz="1800" dirty="0"/>
          </a:p>
          <a:p>
            <a:pPr lvl="1"/>
            <a:r>
              <a:rPr lang="en-US" sz="1800" dirty="0"/>
              <a:t>Target: </a:t>
            </a:r>
            <a:r>
              <a:rPr lang="en-US" sz="1800" dirty="0" err="1"/>
              <a:t>Rt</a:t>
            </a:r>
            <a:endParaRPr lang="en-US" sz="1800" dirty="0"/>
          </a:p>
          <a:p>
            <a:pPr lvl="1"/>
            <a:r>
              <a:rPr lang="en-US" sz="1800" dirty="0"/>
              <a:t>Source for shift amount: </a:t>
            </a:r>
            <a:r>
              <a:rPr lang="en-US" sz="1800" dirty="0" err="1"/>
              <a:t>Rs</a:t>
            </a:r>
            <a:endParaRPr lang="en-US" sz="1800" dirty="0"/>
          </a:p>
          <a:p>
            <a:pPr lvl="1"/>
            <a:endParaRPr lang="en-US" sz="1800" dirty="0"/>
          </a:p>
          <a:p>
            <a:r>
              <a:rPr lang="en-US" sz="2000" dirty="0"/>
              <a:t>An immediate value encoded in instruction word</a:t>
            </a:r>
          </a:p>
          <a:p>
            <a:endParaRPr lang="en-US" sz="2000" dirty="0"/>
          </a:p>
          <a:p>
            <a:r>
              <a:rPr lang="en-US" sz="2000" dirty="0"/>
              <a:t>In a condition code flag</a:t>
            </a:r>
          </a:p>
          <a:p>
            <a:endParaRPr lang="en-US" sz="2000" dirty="0"/>
          </a:p>
          <a:p>
            <a:r>
              <a:rPr lang="en-US" sz="2000" dirty="0"/>
              <a:t>In memory</a:t>
            </a:r>
          </a:p>
          <a:p>
            <a:pPr lvl="1"/>
            <a:r>
              <a:rPr lang="en-US" sz="1800" dirty="0"/>
              <a:t>Only for load, store, push and pop instructions</a:t>
            </a:r>
          </a:p>
          <a:p>
            <a:endParaRPr lang="en-US" sz="2000" dirty="0"/>
          </a:p>
        </p:txBody>
      </p:sp>
    </p:spTree>
    <p:extLst>
      <p:ext uri="{BB962C8B-B14F-4D97-AF65-F5344CB8AC3E}">
        <p14:creationId xmlns:p14="http://schemas.microsoft.com/office/powerpoint/2010/main" val="2975034179"/>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Condition Codes in APSR?</a:t>
            </a:r>
          </a:p>
        </p:txBody>
      </p:sp>
      <p:sp>
        <p:nvSpPr>
          <p:cNvPr id="3" name="Content Placeholder 2"/>
          <p:cNvSpPr>
            <a:spLocks noGrp="1"/>
          </p:cNvSpPr>
          <p:nvPr>
            <p:ph idx="1"/>
          </p:nvPr>
        </p:nvSpPr>
        <p:spPr>
          <a:xfrm>
            <a:off x="609600" y="2286000"/>
            <a:ext cx="9982200" cy="4572000"/>
          </a:xfrm>
        </p:spPr>
        <p:txBody>
          <a:bodyPr/>
          <a:lstStyle/>
          <a:p>
            <a:r>
              <a:rPr lang="en-US" sz="2000" dirty="0"/>
              <a:t>“S” suffix indicates the instruction updates APSR</a:t>
            </a:r>
          </a:p>
          <a:p>
            <a:pPr lvl="1"/>
            <a:r>
              <a:rPr lang="en-US" sz="1800" dirty="0"/>
              <a:t>ADD vs. ADDS</a:t>
            </a:r>
          </a:p>
          <a:p>
            <a:pPr lvl="1"/>
            <a:r>
              <a:rPr lang="en-US" sz="1800" dirty="0"/>
              <a:t>ADC vs. ADCS</a:t>
            </a:r>
          </a:p>
          <a:p>
            <a:pPr lvl="1"/>
            <a:r>
              <a:rPr lang="en-US" sz="1800" dirty="0"/>
              <a:t>SUB vs. SUBS</a:t>
            </a:r>
          </a:p>
          <a:p>
            <a:pPr lvl="1"/>
            <a:r>
              <a:rPr lang="en-US" sz="1800" dirty="0"/>
              <a:t>MOV vs. MOVS</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7564"/>
          <a:stretch/>
        </p:blipFill>
        <p:spPr bwMode="auto">
          <a:xfrm>
            <a:off x="1752600" y="914400"/>
            <a:ext cx="8763000" cy="92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90149"/>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AAPCS Register Use Conventions</a:t>
            </a:r>
          </a:p>
        </p:txBody>
      </p:sp>
      <p:sp>
        <p:nvSpPr>
          <p:cNvPr id="3" name="Content Placeholder 2"/>
          <p:cNvSpPr>
            <a:spLocks noGrp="1"/>
          </p:cNvSpPr>
          <p:nvPr>
            <p:ph idx="1"/>
          </p:nvPr>
        </p:nvSpPr>
        <p:spPr>
          <a:xfrm>
            <a:off x="480002" y="1440000"/>
            <a:ext cx="3710998" cy="4680000"/>
          </a:xfrm>
        </p:spPr>
        <p:txBody>
          <a:bodyPr/>
          <a:lstStyle/>
          <a:p>
            <a:r>
              <a:rPr lang="en-US" sz="2000" dirty="0"/>
              <a:t>Arm Architecture Procedure Calling Standard (AAPCS): Makes it easier to create modular and isolated yet composable code</a:t>
            </a:r>
          </a:p>
          <a:p>
            <a:endParaRPr lang="en-US" sz="2000" dirty="0">
              <a:solidFill>
                <a:srgbClr val="FF0000"/>
              </a:solidFill>
            </a:endParaRPr>
          </a:p>
          <a:p>
            <a:r>
              <a:rPr lang="en-US" sz="2000" dirty="0">
                <a:solidFill>
                  <a:srgbClr val="FF0000"/>
                </a:solidFill>
              </a:rPr>
              <a:t>Preserved (“variable”) registers are expected to have their original values upon returning from a called subroutine</a:t>
            </a:r>
          </a:p>
          <a:p>
            <a:pPr lvl="1"/>
            <a:r>
              <a:rPr lang="en-US" sz="1800" dirty="0">
                <a:solidFill>
                  <a:srgbClr val="FF0000"/>
                </a:solidFill>
              </a:rPr>
              <a:t>r4-r8, r10-r11</a:t>
            </a:r>
          </a:p>
          <a:p>
            <a:endParaRPr lang="en-US" sz="2000" dirty="0"/>
          </a:p>
          <a:p>
            <a:r>
              <a:rPr lang="en-US" sz="2000" dirty="0"/>
              <a:t>Scratch registers are not expected to be preserved upon returning from a called subroutine</a:t>
            </a:r>
          </a:p>
          <a:p>
            <a:pPr lvl="1"/>
            <a:r>
              <a:rPr lang="en-US" sz="1800" dirty="0"/>
              <a:t>r0-r3</a:t>
            </a:r>
          </a:p>
          <a:p>
            <a:endParaRPr lang="en-US" sz="2000" dirty="0"/>
          </a:p>
        </p:txBody>
      </p:sp>
      <p:pic>
        <p:nvPicPr>
          <p:cNvPr id="6" name="Picture 2">
            <a:extLst>
              <a:ext uri="{FF2B5EF4-FFF2-40B4-BE49-F238E27FC236}">
                <a16:creationId xmlns:a16="http://schemas.microsoft.com/office/drawing/2014/main" id="{3ACBF597-82F1-4BA4-A4A0-751BD328F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066800"/>
            <a:ext cx="7188805" cy="5216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id="{5455AC2A-E60C-4495-8C07-7124B5225527}"/>
              </a:ext>
            </a:extLst>
          </p:cNvPr>
          <p:cNvSpPr/>
          <p:nvPr/>
        </p:nvSpPr>
        <p:spPr bwMode="auto">
          <a:xfrm>
            <a:off x="4402309" y="3716675"/>
            <a:ext cx="3996818" cy="138872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357A0CEE-2327-43BA-BE4B-5538AE97985F}"/>
              </a:ext>
            </a:extLst>
          </p:cNvPr>
          <p:cNvSpPr/>
          <p:nvPr/>
        </p:nvSpPr>
        <p:spPr bwMode="auto">
          <a:xfrm>
            <a:off x="4402309" y="2489396"/>
            <a:ext cx="3996818" cy="64355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421CBFFC-3C70-438B-857F-8E70C169E69A}"/>
              </a:ext>
            </a:extLst>
          </p:cNvPr>
          <p:cNvSpPr txBox="1"/>
          <p:nvPr/>
        </p:nvSpPr>
        <p:spPr>
          <a:xfrm>
            <a:off x="8466870" y="3875782"/>
            <a:ext cx="3658020" cy="1077218"/>
          </a:xfrm>
          <a:prstGeom prst="rect">
            <a:avLst/>
          </a:prstGeom>
          <a:solidFill>
            <a:srgbClr val="D9D9D9">
              <a:alpha val="94000"/>
            </a:srgbClr>
          </a:solidFill>
        </p:spPr>
        <p:txBody>
          <a:bodyPr wrap="square" rtlCol="0">
            <a:spAutoFit/>
          </a:bodyPr>
          <a:lstStyle/>
          <a:p>
            <a:r>
              <a:rPr lang="en-US" sz="1600" b="1" dirty="0">
                <a:solidFill>
                  <a:srgbClr val="FF0000"/>
                </a:solidFill>
                <a:latin typeface="+mn-lt"/>
              </a:rPr>
              <a:t>Must be saved, restored by </a:t>
            </a:r>
            <a:r>
              <a:rPr lang="en-US" sz="1600" b="1" dirty="0" err="1">
                <a:solidFill>
                  <a:srgbClr val="FF0000"/>
                </a:solidFill>
                <a:latin typeface="+mn-lt"/>
              </a:rPr>
              <a:t>callee</a:t>
            </a:r>
            <a:r>
              <a:rPr lang="en-US" sz="1600" b="1" dirty="0">
                <a:solidFill>
                  <a:srgbClr val="FF0000"/>
                </a:solidFill>
                <a:latin typeface="+mn-lt"/>
              </a:rPr>
              <a:t>-procedure  if it will modify them.</a:t>
            </a:r>
          </a:p>
          <a:p>
            <a:r>
              <a:rPr lang="en-US" sz="1600" b="1" dirty="0">
                <a:solidFill>
                  <a:srgbClr val="FF0000"/>
                </a:solidFill>
                <a:latin typeface="+mn-lt"/>
              </a:rPr>
              <a:t>Calling subroutine expects these to retain their value. </a:t>
            </a:r>
          </a:p>
        </p:txBody>
      </p:sp>
      <p:sp>
        <p:nvSpPr>
          <p:cNvPr id="10" name="TextBox 9">
            <a:extLst>
              <a:ext uri="{FF2B5EF4-FFF2-40B4-BE49-F238E27FC236}">
                <a16:creationId xmlns:a16="http://schemas.microsoft.com/office/drawing/2014/main" id="{2BDB2A0E-C358-4998-A3DA-C7C8B4CE6AE1}"/>
              </a:ext>
            </a:extLst>
          </p:cNvPr>
          <p:cNvSpPr txBox="1"/>
          <p:nvPr/>
        </p:nvSpPr>
        <p:spPr>
          <a:xfrm>
            <a:off x="8466870" y="2461823"/>
            <a:ext cx="3658020" cy="1077218"/>
          </a:xfrm>
          <a:prstGeom prst="rect">
            <a:avLst/>
          </a:prstGeom>
          <a:solidFill>
            <a:srgbClr val="D9D9D9">
              <a:alpha val="94000"/>
            </a:srgbClr>
          </a:solidFill>
        </p:spPr>
        <p:txBody>
          <a:bodyPr wrap="square" rtlCol="0">
            <a:spAutoFit/>
          </a:bodyPr>
          <a:lstStyle/>
          <a:p>
            <a:r>
              <a:rPr lang="en-US" sz="1600" b="1" dirty="0">
                <a:solidFill>
                  <a:srgbClr val="FF0000"/>
                </a:solidFill>
                <a:latin typeface="+mn-lt"/>
              </a:rPr>
              <a:t>Must be saved, restored by </a:t>
            </a:r>
            <a:r>
              <a:rPr lang="en-US" sz="1600" b="1" dirty="0" err="1">
                <a:solidFill>
                  <a:srgbClr val="FF0000"/>
                </a:solidFill>
                <a:latin typeface="+mn-lt"/>
              </a:rPr>
              <a:t>callee</a:t>
            </a:r>
            <a:r>
              <a:rPr lang="en-US" sz="1600" b="1" dirty="0">
                <a:solidFill>
                  <a:srgbClr val="FF0000"/>
                </a:solidFill>
                <a:latin typeface="+mn-lt"/>
              </a:rPr>
              <a:t>-procedure if it will modify them. Calling subroutine expects these to retain their value. </a:t>
            </a:r>
          </a:p>
        </p:txBody>
      </p:sp>
      <p:sp>
        <p:nvSpPr>
          <p:cNvPr id="11" name="TextBox 10">
            <a:extLst>
              <a:ext uri="{FF2B5EF4-FFF2-40B4-BE49-F238E27FC236}">
                <a16:creationId xmlns:a16="http://schemas.microsoft.com/office/drawing/2014/main" id="{334251EC-48C2-4C83-A38C-4F93B7CFA1CF}"/>
              </a:ext>
            </a:extLst>
          </p:cNvPr>
          <p:cNvSpPr txBox="1"/>
          <p:nvPr/>
        </p:nvSpPr>
        <p:spPr>
          <a:xfrm>
            <a:off x="9423724" y="5341203"/>
            <a:ext cx="3005966" cy="830997"/>
          </a:xfrm>
          <a:prstGeom prst="rect">
            <a:avLst/>
          </a:prstGeom>
          <a:solidFill>
            <a:schemeClr val="bg1">
              <a:lumMod val="85000"/>
            </a:schemeClr>
          </a:solidFill>
        </p:spPr>
        <p:txBody>
          <a:bodyPr wrap="square" rtlCol="0">
            <a:spAutoFit/>
          </a:bodyPr>
          <a:lstStyle/>
          <a:p>
            <a:r>
              <a:rPr lang="en-US" sz="1600" b="1" dirty="0">
                <a:latin typeface="+mn-lt"/>
              </a:rPr>
              <a:t>Don’t need to be saved. May be used for arguments, results, or temporary values.</a:t>
            </a:r>
          </a:p>
        </p:txBody>
      </p:sp>
      <p:sp>
        <p:nvSpPr>
          <p:cNvPr id="12" name="Rectangle 11">
            <a:extLst>
              <a:ext uri="{FF2B5EF4-FFF2-40B4-BE49-F238E27FC236}">
                <a16:creationId xmlns:a16="http://schemas.microsoft.com/office/drawing/2014/main" id="{27E7DD46-0FDB-42F4-9CAB-19B772BF0842}"/>
              </a:ext>
            </a:extLst>
          </p:cNvPr>
          <p:cNvSpPr/>
          <p:nvPr/>
        </p:nvSpPr>
        <p:spPr bwMode="auto">
          <a:xfrm>
            <a:off x="4402309" y="5131361"/>
            <a:ext cx="4945215" cy="1151625"/>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3365458063"/>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 Summary</a:t>
            </a:r>
          </a:p>
        </p:txBody>
      </p:sp>
      <p:graphicFrame>
        <p:nvGraphicFramePr>
          <p:cNvPr id="4" name="Table 3"/>
          <p:cNvGraphicFramePr>
            <a:graphicFrameLocks noGrp="1"/>
          </p:cNvGraphicFramePr>
          <p:nvPr/>
        </p:nvGraphicFramePr>
        <p:xfrm>
          <a:off x="914400" y="914401"/>
          <a:ext cx="10667999" cy="4572000"/>
        </p:xfrm>
        <a:graphic>
          <a:graphicData uri="http://schemas.openxmlformats.org/drawingml/2006/table">
            <a:tbl>
              <a:tblPr firstRow="1" firstCol="1" bandRow="1">
                <a:tableStyleId>{5C22544A-7EE6-4342-B048-85BDC9FD1C3A}</a:tableStyleId>
              </a:tblPr>
              <a:tblGrid>
                <a:gridCol w="3617847">
                  <a:extLst>
                    <a:ext uri="{9D8B030D-6E8A-4147-A177-3AD203B41FA5}">
                      <a16:colId xmlns:a16="http://schemas.microsoft.com/office/drawing/2014/main" val="20000"/>
                    </a:ext>
                  </a:extLst>
                </a:gridCol>
                <a:gridCol w="7050152">
                  <a:extLst>
                    <a:ext uri="{9D8B030D-6E8A-4147-A177-3AD203B41FA5}">
                      <a16:colId xmlns:a16="http://schemas.microsoft.com/office/drawing/2014/main" val="20001"/>
                    </a:ext>
                  </a:extLst>
                </a:gridCol>
              </a:tblGrid>
              <a:tr h="281577">
                <a:tc>
                  <a:txBody>
                    <a:bodyPr/>
                    <a:lstStyle/>
                    <a:p>
                      <a:pPr marL="0" marR="0">
                        <a:spcBef>
                          <a:spcPts val="0"/>
                        </a:spcBef>
                        <a:spcAft>
                          <a:spcPts val="600"/>
                        </a:spcAft>
                      </a:pPr>
                      <a:r>
                        <a:rPr lang="en-US" sz="2000" dirty="0">
                          <a:effectLst/>
                          <a:latin typeface="+mj-lt"/>
                        </a:rPr>
                        <a:t>Instruction Type</a:t>
                      </a:r>
                      <a:endParaRPr lang="en-US" sz="2000" dirty="0">
                        <a:effectLst/>
                        <a:latin typeface="+mj-lt"/>
                        <a:ea typeface="Times New Roman"/>
                        <a:cs typeface="Times New Roman"/>
                      </a:endParaRP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Instructions</a:t>
                      </a:r>
                    </a:p>
                  </a:txBody>
                  <a:tcPr marL="68580" marR="68580" marT="0" marB="0"/>
                </a:tc>
                <a:extLst>
                  <a:ext uri="{0D108BD9-81ED-4DB2-BD59-A6C34878D82A}">
                    <a16:rowId xmlns:a16="http://schemas.microsoft.com/office/drawing/2014/main" val="10000"/>
                  </a:ext>
                </a:extLst>
              </a:tr>
              <a:tr h="251822">
                <a:tc>
                  <a:txBody>
                    <a:bodyPr/>
                    <a:lstStyle/>
                    <a:p>
                      <a:pPr marL="0" marR="0">
                        <a:spcBef>
                          <a:spcPts val="0"/>
                        </a:spcBef>
                        <a:spcAft>
                          <a:spcPts val="600"/>
                        </a:spcAft>
                      </a:pPr>
                      <a:r>
                        <a:rPr lang="en-US" sz="2000" dirty="0">
                          <a:effectLst/>
                          <a:latin typeface="+mj-lt"/>
                          <a:ea typeface="Times New Roman"/>
                          <a:cs typeface="Times New Roman"/>
                        </a:rPr>
                        <a:t>Move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MOV</a:t>
                      </a:r>
                    </a:p>
                  </a:txBody>
                  <a:tcPr marL="68580" marR="68580" marT="0" marB="0"/>
                </a:tc>
                <a:extLst>
                  <a:ext uri="{0D108BD9-81ED-4DB2-BD59-A6C34878D82A}">
                    <a16:rowId xmlns:a16="http://schemas.microsoft.com/office/drawing/2014/main" val="10001"/>
                  </a:ext>
                </a:extLst>
              </a:tr>
              <a:tr h="145868">
                <a:tc>
                  <a:txBody>
                    <a:bodyPr/>
                    <a:lstStyle/>
                    <a:p>
                      <a:pPr marL="0" marR="0">
                        <a:spcBef>
                          <a:spcPts val="0"/>
                        </a:spcBef>
                        <a:spcAft>
                          <a:spcPts val="600"/>
                        </a:spcAft>
                      </a:pPr>
                      <a:r>
                        <a:rPr lang="en-US" sz="2000" dirty="0">
                          <a:effectLst/>
                          <a:latin typeface="+mj-lt"/>
                          <a:ea typeface="Times New Roman"/>
                          <a:cs typeface="Times New Roman"/>
                        </a:rPr>
                        <a:t>Load/Store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LDR, LDRB, LDRH, LDRSH,</a:t>
                      </a:r>
                      <a:r>
                        <a:rPr lang="en-US" sz="2000" baseline="0" dirty="0">
                          <a:effectLst/>
                          <a:latin typeface="+mj-lt"/>
                          <a:ea typeface="Times New Roman"/>
                          <a:cs typeface="Times New Roman"/>
                        </a:rPr>
                        <a:t> LDRSB, LDM, STR, STRB, STRH, STM</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2"/>
                  </a:ext>
                </a:extLst>
              </a:tr>
              <a:tr h="281577">
                <a:tc>
                  <a:txBody>
                    <a:bodyPr/>
                    <a:lstStyle/>
                    <a:p>
                      <a:pPr marL="0" marR="0">
                        <a:spcBef>
                          <a:spcPts val="0"/>
                        </a:spcBef>
                        <a:spcAft>
                          <a:spcPts val="600"/>
                        </a:spcAft>
                      </a:pPr>
                      <a:r>
                        <a:rPr lang="en-US" sz="2000" dirty="0">
                          <a:effectLst/>
                          <a:latin typeface="+mj-lt"/>
                          <a:ea typeface="Times New Roman"/>
                          <a:cs typeface="Times New Roman"/>
                        </a:rPr>
                        <a:t>Add, Subtract, Multiply</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ADD, ADDS, ADCS, ADR, SUB, SUBS,</a:t>
                      </a:r>
                      <a:r>
                        <a:rPr lang="en-US" sz="2000" baseline="0" dirty="0">
                          <a:effectLst/>
                          <a:latin typeface="+mj-lt"/>
                          <a:ea typeface="Times New Roman"/>
                          <a:cs typeface="Times New Roman"/>
                        </a:rPr>
                        <a:t> SBCS, RSBS, MULS</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3"/>
                  </a:ext>
                </a:extLst>
              </a:tr>
              <a:tr h="223519">
                <a:tc>
                  <a:txBody>
                    <a:bodyPr/>
                    <a:lstStyle/>
                    <a:p>
                      <a:pPr marL="0" marR="0">
                        <a:spcBef>
                          <a:spcPts val="0"/>
                        </a:spcBef>
                        <a:spcAft>
                          <a:spcPts val="600"/>
                        </a:spcAft>
                      </a:pPr>
                      <a:r>
                        <a:rPr lang="en-US" sz="2000" dirty="0">
                          <a:effectLst/>
                          <a:latin typeface="+mj-lt"/>
                          <a:ea typeface="Times New Roman"/>
                          <a:cs typeface="Times New Roman"/>
                        </a:rPr>
                        <a:t>Compare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CMP, CMN</a:t>
                      </a:r>
                    </a:p>
                  </a:txBody>
                  <a:tcPr marL="68580" marR="68580" marT="0" marB="0"/>
                </a:tc>
                <a:extLst>
                  <a:ext uri="{0D108BD9-81ED-4DB2-BD59-A6C34878D82A}">
                    <a16:rowId xmlns:a16="http://schemas.microsoft.com/office/drawing/2014/main" val="10004"/>
                  </a:ext>
                </a:extLst>
              </a:tr>
              <a:tr h="281577">
                <a:tc>
                  <a:txBody>
                    <a:bodyPr/>
                    <a:lstStyle/>
                    <a:p>
                      <a:pPr marL="0" marR="0">
                        <a:spcBef>
                          <a:spcPts val="0"/>
                        </a:spcBef>
                        <a:spcAft>
                          <a:spcPts val="600"/>
                        </a:spcAft>
                      </a:pPr>
                      <a:r>
                        <a:rPr lang="en-US" sz="2000" dirty="0">
                          <a:effectLst/>
                          <a:latin typeface="+mj-lt"/>
                          <a:ea typeface="Times New Roman"/>
                          <a:cs typeface="Times New Roman"/>
                        </a:rPr>
                        <a:t>Logical</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ANDS,</a:t>
                      </a:r>
                      <a:r>
                        <a:rPr lang="en-US" sz="2000" baseline="0" dirty="0">
                          <a:effectLst/>
                          <a:latin typeface="+mj-lt"/>
                          <a:ea typeface="Times New Roman"/>
                          <a:cs typeface="Times New Roman"/>
                        </a:rPr>
                        <a:t> EORS, ORRS, BICS, MVNS, TST</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5"/>
                  </a:ext>
                </a:extLst>
              </a:tr>
              <a:tr h="114662">
                <a:tc>
                  <a:txBody>
                    <a:bodyPr/>
                    <a:lstStyle/>
                    <a:p>
                      <a:pPr marL="0" marR="0">
                        <a:spcBef>
                          <a:spcPts val="0"/>
                        </a:spcBef>
                        <a:spcAft>
                          <a:spcPts val="600"/>
                        </a:spcAft>
                      </a:pPr>
                      <a:r>
                        <a:rPr lang="en-US" sz="2000" dirty="0">
                          <a:effectLst/>
                          <a:latin typeface="+mj-lt"/>
                          <a:ea typeface="Times New Roman"/>
                          <a:cs typeface="Times New Roman"/>
                        </a:rPr>
                        <a:t>Shift and Rotate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LSLS, LSRS, ASRS, RORS</a:t>
                      </a:r>
                    </a:p>
                  </a:txBody>
                  <a:tcPr marL="68580" marR="68580" marT="0" marB="0"/>
                </a:tc>
                <a:extLst>
                  <a:ext uri="{0D108BD9-81ED-4DB2-BD59-A6C34878D82A}">
                    <a16:rowId xmlns:a16="http://schemas.microsoft.com/office/drawing/2014/main" val="10006"/>
                  </a:ext>
                </a:extLst>
              </a:tr>
              <a:tr h="68942">
                <a:tc>
                  <a:txBody>
                    <a:bodyPr/>
                    <a:lstStyle/>
                    <a:p>
                      <a:pPr marL="0" marR="0">
                        <a:spcBef>
                          <a:spcPts val="0"/>
                        </a:spcBef>
                        <a:spcAft>
                          <a:spcPts val="600"/>
                        </a:spcAft>
                      </a:pPr>
                      <a:r>
                        <a:rPr lang="en-US" sz="2000" dirty="0">
                          <a:effectLst/>
                          <a:latin typeface="+mj-lt"/>
                          <a:ea typeface="Times New Roman"/>
                          <a:cs typeface="Times New Roman"/>
                        </a:rPr>
                        <a:t>Stack</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PUSH, POP</a:t>
                      </a:r>
                    </a:p>
                  </a:txBody>
                  <a:tcPr marL="68580" marR="68580" marT="0" marB="0"/>
                </a:tc>
                <a:extLst>
                  <a:ext uri="{0D108BD9-81ED-4DB2-BD59-A6C34878D82A}">
                    <a16:rowId xmlns:a16="http://schemas.microsoft.com/office/drawing/2014/main" val="10007"/>
                  </a:ext>
                </a:extLst>
              </a:tr>
              <a:tr h="281577">
                <a:tc>
                  <a:txBody>
                    <a:bodyPr/>
                    <a:lstStyle/>
                    <a:p>
                      <a:pPr marL="0" marR="0">
                        <a:spcBef>
                          <a:spcPts val="0"/>
                        </a:spcBef>
                        <a:spcAft>
                          <a:spcPts val="600"/>
                        </a:spcAft>
                      </a:pPr>
                      <a:r>
                        <a:rPr lang="en-US" sz="2000" dirty="0">
                          <a:effectLst/>
                          <a:latin typeface="+mj-lt"/>
                          <a:ea typeface="Times New Roman"/>
                          <a:cs typeface="Times New Roman"/>
                        </a:rPr>
                        <a:t>Conditional branch</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B, BL,</a:t>
                      </a:r>
                      <a:r>
                        <a:rPr lang="en-US" sz="2000" baseline="0" dirty="0">
                          <a:effectLst/>
                          <a:latin typeface="+mj-lt"/>
                          <a:ea typeface="Times New Roman"/>
                          <a:cs typeface="Times New Roman"/>
                        </a:rPr>
                        <a:t> B{</a:t>
                      </a:r>
                      <a:r>
                        <a:rPr lang="en-US" sz="2000" baseline="0" dirty="0" err="1">
                          <a:effectLst/>
                          <a:latin typeface="+mj-lt"/>
                          <a:ea typeface="Times New Roman"/>
                          <a:cs typeface="Times New Roman"/>
                        </a:rPr>
                        <a:t>cond</a:t>
                      </a:r>
                      <a:r>
                        <a:rPr lang="en-US" sz="2000" baseline="0" dirty="0">
                          <a:effectLst/>
                          <a:latin typeface="+mj-lt"/>
                          <a:ea typeface="Times New Roman"/>
                          <a:cs typeface="Times New Roman"/>
                        </a:rPr>
                        <a:t>}, BX, BLX</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8"/>
                  </a:ext>
                </a:extLst>
              </a:tr>
              <a:tr h="281577">
                <a:tc>
                  <a:txBody>
                    <a:bodyPr/>
                    <a:lstStyle/>
                    <a:p>
                      <a:pPr marL="0" marR="0">
                        <a:spcBef>
                          <a:spcPts val="0"/>
                        </a:spcBef>
                        <a:spcAft>
                          <a:spcPts val="600"/>
                        </a:spcAft>
                      </a:pPr>
                      <a:r>
                        <a:rPr lang="en-US" sz="2000" dirty="0">
                          <a:effectLst/>
                          <a:latin typeface="+mj-lt"/>
                          <a:ea typeface="Times New Roman"/>
                          <a:cs typeface="Times New Roman"/>
                        </a:rPr>
                        <a:t>Extend</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SXTH, SXTB, UXTH,</a:t>
                      </a:r>
                      <a:r>
                        <a:rPr lang="en-US" sz="2000" baseline="0" dirty="0">
                          <a:effectLst/>
                          <a:latin typeface="+mj-lt"/>
                          <a:ea typeface="Times New Roman"/>
                          <a:cs typeface="Times New Roman"/>
                        </a:rPr>
                        <a:t> UXTB</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9"/>
                  </a:ext>
                </a:extLst>
              </a:tr>
              <a:tr h="281577">
                <a:tc>
                  <a:txBody>
                    <a:bodyPr/>
                    <a:lstStyle/>
                    <a:p>
                      <a:pPr marL="0" marR="0">
                        <a:spcBef>
                          <a:spcPts val="0"/>
                        </a:spcBef>
                        <a:spcAft>
                          <a:spcPts val="600"/>
                        </a:spcAft>
                      </a:pPr>
                      <a:r>
                        <a:rPr lang="en-US" sz="2000" dirty="0">
                          <a:effectLst/>
                          <a:latin typeface="+mj-lt"/>
                          <a:ea typeface="Times New Roman"/>
                          <a:cs typeface="Times New Roman"/>
                        </a:rPr>
                        <a:t>Reverse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REV,</a:t>
                      </a:r>
                      <a:r>
                        <a:rPr lang="en-US" sz="2000" baseline="0" dirty="0">
                          <a:effectLst/>
                          <a:latin typeface="+mj-lt"/>
                          <a:ea typeface="Times New Roman"/>
                          <a:cs typeface="Times New Roman"/>
                        </a:rPr>
                        <a:t> REV16, REVSH</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10"/>
                  </a:ext>
                </a:extLst>
              </a:tr>
              <a:tr h="281577">
                <a:tc>
                  <a:txBody>
                    <a:bodyPr/>
                    <a:lstStyle/>
                    <a:p>
                      <a:pPr marL="0" marR="0">
                        <a:spcBef>
                          <a:spcPts val="0"/>
                        </a:spcBef>
                        <a:spcAft>
                          <a:spcPts val="600"/>
                        </a:spcAft>
                      </a:pPr>
                      <a:r>
                        <a:rPr lang="en-US" sz="2000" dirty="0">
                          <a:effectLst/>
                          <a:latin typeface="+mj-lt"/>
                          <a:ea typeface="Times New Roman"/>
                          <a:cs typeface="Times New Roman"/>
                        </a:rPr>
                        <a:t>Processor State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SVC, CPSID, CPSIE, SETEND, BKPT</a:t>
                      </a:r>
                    </a:p>
                  </a:txBody>
                  <a:tcPr marL="68580" marR="68580" marT="0" marB="0"/>
                </a:tc>
                <a:extLst>
                  <a:ext uri="{0D108BD9-81ED-4DB2-BD59-A6C34878D82A}">
                    <a16:rowId xmlns:a16="http://schemas.microsoft.com/office/drawing/2014/main" val="10011"/>
                  </a:ext>
                </a:extLst>
              </a:tr>
              <a:tr h="281577">
                <a:tc>
                  <a:txBody>
                    <a:bodyPr/>
                    <a:lstStyle/>
                    <a:p>
                      <a:pPr marL="0" marR="0">
                        <a:spcBef>
                          <a:spcPts val="0"/>
                        </a:spcBef>
                        <a:spcAft>
                          <a:spcPts val="600"/>
                        </a:spcAft>
                      </a:pPr>
                      <a:r>
                        <a:rPr lang="en-US" sz="2000" dirty="0">
                          <a:effectLst/>
                          <a:latin typeface="+mj-lt"/>
                          <a:ea typeface="Times New Roman"/>
                          <a:cs typeface="Times New Roman"/>
                        </a:rPr>
                        <a:t>No Operation</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NOP</a:t>
                      </a:r>
                    </a:p>
                  </a:txBody>
                  <a:tcPr marL="68580" marR="68580" marT="0" marB="0"/>
                </a:tc>
                <a:extLst>
                  <a:ext uri="{0D108BD9-81ED-4DB2-BD59-A6C34878D82A}">
                    <a16:rowId xmlns:a16="http://schemas.microsoft.com/office/drawing/2014/main" val="10012"/>
                  </a:ext>
                </a:extLst>
              </a:tr>
              <a:tr h="281577">
                <a:tc>
                  <a:txBody>
                    <a:bodyPr/>
                    <a:lstStyle/>
                    <a:p>
                      <a:pPr marL="0" marR="0">
                        <a:spcBef>
                          <a:spcPts val="0"/>
                        </a:spcBef>
                        <a:spcAft>
                          <a:spcPts val="600"/>
                        </a:spcAft>
                      </a:pPr>
                      <a:r>
                        <a:rPr lang="en-US" sz="2000" dirty="0">
                          <a:effectLst/>
                          <a:latin typeface="+mj-lt"/>
                          <a:ea typeface="Times New Roman"/>
                          <a:cs typeface="Times New Roman"/>
                        </a:rPr>
                        <a:t>Hint</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SEV, WFE, WFI, YIELD</a:t>
                      </a:r>
                    </a:p>
                  </a:txBody>
                  <a:tcPr marL="68580" marR="68580" marT="0" marB="0"/>
                </a:tc>
                <a:extLst>
                  <a:ext uri="{0D108BD9-81ED-4DB2-BD59-A6C34878D82A}">
                    <a16:rowId xmlns:a16="http://schemas.microsoft.com/office/drawing/2014/main" val="10013"/>
                  </a:ext>
                </a:extLst>
              </a:tr>
              <a:tr h="281577">
                <a:tc>
                  <a:txBody>
                    <a:bodyPr/>
                    <a:lstStyle/>
                    <a:p>
                      <a:pPr marL="0" marR="0">
                        <a:spcBef>
                          <a:spcPts val="0"/>
                        </a:spcBef>
                        <a:spcAft>
                          <a:spcPts val="600"/>
                        </a:spcAft>
                      </a:pPr>
                      <a:r>
                        <a:rPr lang="en-US" sz="2000" dirty="0">
                          <a:effectLst/>
                          <a:latin typeface="+mj-lt"/>
                          <a:ea typeface="Times New Roman"/>
                          <a:cs typeface="Times New Roman"/>
                        </a:rPr>
                        <a:t>Barriers</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DMB, DSB, ISB</a:t>
                      </a:r>
                    </a:p>
                  </a:txBody>
                  <a:tcPr marL="68580" marR="68580" marT="0" marB="0"/>
                </a:tc>
                <a:extLst>
                  <a:ext uri="{0D108BD9-81ED-4DB2-BD59-A6C34878D82A}">
                    <a16:rowId xmlns:a16="http://schemas.microsoft.com/office/drawing/2014/main" val="2484941633"/>
                  </a:ext>
                </a:extLst>
              </a:tr>
            </a:tbl>
          </a:graphicData>
        </a:graphic>
      </p:graphicFrame>
    </p:spTree>
    <p:extLst>
      <p:ext uri="{BB962C8B-B14F-4D97-AF65-F5344CB8AC3E}">
        <p14:creationId xmlns:p14="http://schemas.microsoft.com/office/powerpoint/2010/main" val="117777885"/>
      </p:ext>
    </p:extLst>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Load and Store Register Instructions</a:t>
            </a:r>
            <a:endParaRPr lang="en-US" dirty="0"/>
          </a:p>
        </p:txBody>
      </p:sp>
      <p:sp>
        <p:nvSpPr>
          <p:cNvPr id="3" name="Content Placeholder 2"/>
          <p:cNvSpPr>
            <a:spLocks noGrp="1"/>
          </p:cNvSpPr>
          <p:nvPr>
            <p:ph idx="1"/>
          </p:nvPr>
        </p:nvSpPr>
        <p:spPr>
          <a:xfrm>
            <a:off x="479999" y="1219200"/>
            <a:ext cx="11254801" cy="5486400"/>
          </a:xfrm>
        </p:spPr>
        <p:txBody>
          <a:bodyPr numCol="2"/>
          <a:lstStyle/>
          <a:p>
            <a:pPr marL="0">
              <a:spcBef>
                <a:spcPts val="600"/>
              </a:spcBef>
            </a:pPr>
            <a:r>
              <a:rPr lang="en-US" sz="2400" dirty="0"/>
              <a:t>ARM is a load/store architecture, so must process data in registers (not memory)</a:t>
            </a:r>
          </a:p>
          <a:p>
            <a:pPr marL="0">
              <a:spcBef>
                <a:spcPts val="600"/>
              </a:spcBef>
            </a:pPr>
            <a:r>
              <a:rPr lang="en-US" sz="2400"/>
              <a:t>LDR</a:t>
            </a:r>
            <a:r>
              <a:rPr lang="en-US" sz="2400" dirty="0"/>
              <a:t>: load register with word (32 bits) from memory</a:t>
            </a:r>
          </a:p>
          <a:p>
            <a:pPr marL="349250" lvl="1">
              <a:spcBef>
                <a:spcPts val="600"/>
              </a:spcBef>
            </a:pPr>
            <a:r>
              <a:rPr lang="en-US" sz="2000" dirty="0"/>
              <a:t>LDR &lt;</a:t>
            </a:r>
            <a:r>
              <a:rPr lang="en-US" sz="2000" dirty="0" err="1"/>
              <a:t>Rt</a:t>
            </a:r>
            <a:r>
              <a:rPr lang="en-US" sz="2000" dirty="0"/>
              <a:t>&gt;, source address</a:t>
            </a:r>
          </a:p>
          <a:p>
            <a:pPr marL="0">
              <a:spcBef>
                <a:spcPts val="600"/>
              </a:spcBef>
            </a:pPr>
            <a:r>
              <a:rPr lang="en-US" sz="2400"/>
              <a:t>STR</a:t>
            </a:r>
            <a:r>
              <a:rPr lang="en-US" sz="2400" dirty="0"/>
              <a:t>: store register contents (32 bits) to memory </a:t>
            </a:r>
          </a:p>
          <a:p>
            <a:pPr marL="349250" lvl="1">
              <a:spcBef>
                <a:spcPts val="600"/>
              </a:spcBef>
            </a:pPr>
            <a:r>
              <a:rPr lang="en-US" sz="2000" dirty="0"/>
              <a:t>STR &lt;</a:t>
            </a:r>
            <a:r>
              <a:rPr lang="en-US" sz="2000" dirty="0" err="1"/>
              <a:t>Rt</a:t>
            </a:r>
            <a:r>
              <a:rPr lang="en-US" sz="2000" dirty="0"/>
              <a:t>&gt;, </a:t>
            </a:r>
            <a:r>
              <a:rPr lang="en-US" sz="2000"/>
              <a:t>destination address</a:t>
            </a:r>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r>
              <a:rPr lang="en-US" sz="2400"/>
              <a:t>Source and destination addresses are specified using available addressing modes</a:t>
            </a:r>
          </a:p>
          <a:p>
            <a:pPr lvl="1">
              <a:spcBef>
                <a:spcPts val="600"/>
              </a:spcBef>
            </a:pPr>
            <a:r>
              <a:rPr lang="en-US" sz="2000"/>
              <a:t>Offset Addressing mode: [&lt;Rn&gt;, &lt;offset&gt;] accesses address &lt;Rn&gt;+&lt;offset&gt;</a:t>
            </a:r>
          </a:p>
          <a:p>
            <a:pPr lvl="1">
              <a:spcBef>
                <a:spcPts val="600"/>
              </a:spcBef>
            </a:pPr>
            <a:r>
              <a:rPr lang="en-US" sz="2000"/>
              <a:t>Base Register &lt;Rn&gt; can be R0-R7, SP or PC</a:t>
            </a:r>
          </a:p>
          <a:p>
            <a:pPr lvl="1">
              <a:spcBef>
                <a:spcPts val="600"/>
              </a:spcBef>
            </a:pPr>
            <a:r>
              <a:rPr lang="en-US" sz="2000"/>
              <a:t>&lt;offset&gt; is added or subtracted from base register to create effective address</a:t>
            </a:r>
          </a:p>
          <a:p>
            <a:pPr lvl="2">
              <a:spcBef>
                <a:spcPts val="600"/>
              </a:spcBef>
            </a:pPr>
            <a:r>
              <a:rPr lang="en-US" sz="1800"/>
              <a:t>Can be an immediate constant</a:t>
            </a:r>
          </a:p>
          <a:p>
            <a:pPr lvl="2">
              <a:spcBef>
                <a:spcPts val="600"/>
              </a:spcBef>
            </a:pPr>
            <a:r>
              <a:rPr lang="en-US" sz="1800"/>
              <a:t>Can be another register, used as index &lt;Rm&gt;</a:t>
            </a:r>
          </a:p>
          <a:p>
            <a:pPr>
              <a:spcBef>
                <a:spcPts val="600"/>
              </a:spcBef>
            </a:pPr>
            <a:r>
              <a:rPr lang="en-US" sz="2400"/>
              <a:t>Auto-update: Can write effective address back to base register</a:t>
            </a:r>
          </a:p>
          <a:p>
            <a:pPr lvl="1">
              <a:spcBef>
                <a:spcPts val="600"/>
              </a:spcBef>
            </a:pPr>
            <a:r>
              <a:rPr lang="en-US" sz="2000"/>
              <a:t>Pre-indexing: use </a:t>
            </a:r>
            <a:r>
              <a:rPr lang="en-US" sz="2000" b="1"/>
              <a:t>effective address </a:t>
            </a:r>
            <a:r>
              <a:rPr lang="en-US" sz="2000"/>
              <a:t>to access memory, then update base register</a:t>
            </a:r>
          </a:p>
          <a:p>
            <a:pPr lvl="1">
              <a:spcBef>
                <a:spcPts val="600"/>
              </a:spcBef>
            </a:pPr>
            <a:r>
              <a:rPr lang="en-US" sz="2000"/>
              <a:t>Post-indexing: use </a:t>
            </a:r>
            <a:r>
              <a:rPr lang="en-US" sz="2000" b="1"/>
              <a:t>base register </a:t>
            </a:r>
            <a:r>
              <a:rPr lang="en-US" sz="2000"/>
              <a:t>to access memory, then update base register</a:t>
            </a:r>
          </a:p>
          <a:p>
            <a:pPr marL="77679">
              <a:spcBef>
                <a:spcPts val="600"/>
              </a:spcBef>
            </a:pPr>
            <a:endParaRPr lang="en-US" sz="2400"/>
          </a:p>
          <a:p>
            <a:pPr marL="77679">
              <a:spcBef>
                <a:spcPts val="600"/>
              </a:spcBef>
            </a:pPr>
            <a:endParaRPr lang="en-US" sz="2400" dirty="0"/>
          </a:p>
        </p:txBody>
      </p:sp>
    </p:spTree>
    <p:extLst>
      <p:ext uri="{BB962C8B-B14F-4D97-AF65-F5344CB8AC3E}">
        <p14:creationId xmlns:p14="http://schemas.microsoft.com/office/powerpoint/2010/main" val="1815417332"/>
      </p:ext>
    </p:extLst>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Loading/Storing Smaller Data Sizes</a:t>
            </a:r>
          </a:p>
        </p:txBody>
      </p:sp>
      <p:sp>
        <p:nvSpPr>
          <p:cNvPr id="3" name="Content Placeholder 2"/>
          <p:cNvSpPr>
            <a:spLocks noGrp="1"/>
          </p:cNvSpPr>
          <p:nvPr>
            <p:ph idx="1"/>
          </p:nvPr>
        </p:nvSpPr>
        <p:spPr>
          <a:xfrm>
            <a:off x="479999" y="2438400"/>
            <a:ext cx="11162907" cy="4267200"/>
          </a:xfrm>
        </p:spPr>
        <p:txBody>
          <a:bodyPr/>
          <a:lstStyle/>
          <a:p>
            <a:r>
              <a:rPr lang="en-US" sz="2000" dirty="0"/>
              <a:t>Some load and store instructions can handle half-word (16 bits) and byte (8 bits)</a:t>
            </a:r>
          </a:p>
          <a:p>
            <a:r>
              <a:rPr lang="en-US" sz="2000" dirty="0"/>
              <a:t>Store just writes to half-word or byte</a:t>
            </a:r>
          </a:p>
          <a:p>
            <a:pPr lvl="1"/>
            <a:r>
              <a:rPr lang="en-US" sz="1800" dirty="0"/>
              <a:t>STRH, STRB</a:t>
            </a:r>
          </a:p>
          <a:p>
            <a:r>
              <a:rPr lang="en-US" sz="2000" dirty="0"/>
              <a:t>Loading a byte or half-word requires padding or extension: What do we put in the upper bits of the register?</a:t>
            </a:r>
          </a:p>
          <a:p>
            <a:pPr lvl="1"/>
            <a:r>
              <a:rPr lang="en-US" sz="1900" dirty="0"/>
              <a:t>Example: How do we extend 0x80 into a full word?</a:t>
            </a:r>
          </a:p>
          <a:p>
            <a:pPr lvl="2"/>
            <a:r>
              <a:rPr lang="en-US" sz="1800" dirty="0"/>
              <a:t>Unsigned? Then 0x80 = 128, so zero-pad to extend to word 0x0000_0080 = 128</a:t>
            </a:r>
          </a:p>
          <a:p>
            <a:pPr lvl="2"/>
            <a:r>
              <a:rPr lang="en-US" sz="1800" dirty="0"/>
              <a:t>Signed? Then 0x80 = -128,  so sign-extend to word 0xFFFF_FF80 = -128</a:t>
            </a:r>
          </a:p>
        </p:txBody>
      </p:sp>
      <p:graphicFrame>
        <p:nvGraphicFramePr>
          <p:cNvPr id="4" name="Table 3"/>
          <p:cNvGraphicFramePr>
            <a:graphicFrameLocks noGrp="1"/>
          </p:cNvGraphicFramePr>
          <p:nvPr/>
        </p:nvGraphicFramePr>
        <p:xfrm>
          <a:off x="2819400" y="916037"/>
          <a:ext cx="6096000" cy="11887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Signed</a:t>
                      </a:r>
                    </a:p>
                  </a:txBody>
                  <a:tcPr/>
                </a:tc>
                <a:tc>
                  <a:txBody>
                    <a:bodyPr/>
                    <a:lstStyle/>
                    <a:p>
                      <a:r>
                        <a:rPr lang="en-US" sz="2000" dirty="0"/>
                        <a:t>Unsigned</a:t>
                      </a:r>
                    </a:p>
                  </a:txBody>
                  <a:tcPr/>
                </a:tc>
                <a:extLst>
                  <a:ext uri="{0D108BD9-81ED-4DB2-BD59-A6C34878D82A}">
                    <a16:rowId xmlns:a16="http://schemas.microsoft.com/office/drawing/2014/main" val="10000"/>
                  </a:ext>
                </a:extLst>
              </a:tr>
              <a:tr h="370840">
                <a:tc>
                  <a:txBody>
                    <a:bodyPr/>
                    <a:lstStyle/>
                    <a:p>
                      <a:r>
                        <a:rPr lang="en-US" sz="2000" dirty="0"/>
                        <a:t>Byte</a:t>
                      </a:r>
                    </a:p>
                  </a:txBody>
                  <a:tcPr/>
                </a:tc>
                <a:tc>
                  <a:txBody>
                    <a:bodyPr/>
                    <a:lstStyle/>
                    <a:p>
                      <a:r>
                        <a:rPr lang="en-US" sz="2000" dirty="0"/>
                        <a:t>LDRSB</a:t>
                      </a:r>
                    </a:p>
                  </a:txBody>
                  <a:tcPr/>
                </a:tc>
                <a:tc>
                  <a:txBody>
                    <a:bodyPr/>
                    <a:lstStyle/>
                    <a:p>
                      <a:r>
                        <a:rPr lang="en-US" sz="2000" dirty="0"/>
                        <a:t>LDRB</a:t>
                      </a:r>
                    </a:p>
                  </a:txBody>
                  <a:tcPr/>
                </a:tc>
                <a:extLst>
                  <a:ext uri="{0D108BD9-81ED-4DB2-BD59-A6C34878D82A}">
                    <a16:rowId xmlns:a16="http://schemas.microsoft.com/office/drawing/2014/main" val="10001"/>
                  </a:ext>
                </a:extLst>
              </a:tr>
              <a:tr h="370840">
                <a:tc>
                  <a:txBody>
                    <a:bodyPr/>
                    <a:lstStyle/>
                    <a:p>
                      <a:r>
                        <a:rPr lang="en-US" sz="2000" dirty="0"/>
                        <a:t>Half-word</a:t>
                      </a:r>
                    </a:p>
                  </a:txBody>
                  <a:tcPr/>
                </a:tc>
                <a:tc>
                  <a:txBody>
                    <a:bodyPr/>
                    <a:lstStyle/>
                    <a:p>
                      <a:r>
                        <a:rPr lang="en-US" sz="2000" dirty="0"/>
                        <a:t>LDRSH</a:t>
                      </a:r>
                    </a:p>
                  </a:txBody>
                  <a:tcPr/>
                </a:tc>
                <a:tc>
                  <a:txBody>
                    <a:bodyPr/>
                    <a:lstStyle/>
                    <a:p>
                      <a:r>
                        <a:rPr lang="en-US" sz="2000" dirty="0"/>
                        <a:t>LDRH</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09546496"/>
      </p:ext>
    </p:extLst>
  </p:cSld>
  <p:clrMapOvr>
    <a:masterClrMapping/>
  </p:clrMapOvr>
  <p:transition>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In-Register Size Extension</a:t>
            </a:r>
          </a:p>
        </p:txBody>
      </p:sp>
      <p:sp>
        <p:nvSpPr>
          <p:cNvPr id="3" name="Content Placeholder 2"/>
          <p:cNvSpPr>
            <a:spLocks noGrp="1"/>
          </p:cNvSpPr>
          <p:nvPr>
            <p:ph idx="1"/>
          </p:nvPr>
        </p:nvSpPr>
        <p:spPr>
          <a:xfrm>
            <a:off x="480002" y="2514600"/>
            <a:ext cx="11160332" cy="3605400"/>
          </a:xfrm>
        </p:spPr>
        <p:txBody>
          <a:bodyPr/>
          <a:lstStyle/>
          <a:p>
            <a:r>
              <a:rPr lang="en-US" sz="2000" dirty="0"/>
              <a:t>Can also extend byte or half-word already in a register</a:t>
            </a:r>
          </a:p>
          <a:p>
            <a:pPr lvl="1"/>
            <a:r>
              <a:rPr lang="en-US" sz="1800" dirty="0"/>
              <a:t>Signed or unsigned (zero-pad)</a:t>
            </a:r>
          </a:p>
          <a:p>
            <a:r>
              <a:rPr lang="en-US" sz="2000" dirty="0"/>
              <a:t>How do we extend 0x80 into a full word?</a:t>
            </a:r>
          </a:p>
          <a:p>
            <a:pPr lvl="1"/>
            <a:r>
              <a:rPr lang="en-US" sz="1800" dirty="0"/>
              <a:t>Unsigned? Then 0x80 = 128, so zero-pad to extend to word 0x0000_0080 = 128</a:t>
            </a:r>
          </a:p>
          <a:p>
            <a:pPr lvl="1"/>
            <a:r>
              <a:rPr lang="en-US" sz="1800" dirty="0"/>
              <a:t>Signed? Then 0x80 = -128,  so sign-extend to word 0xFFFF_FF80 = -128</a:t>
            </a:r>
          </a:p>
        </p:txBody>
      </p:sp>
      <p:graphicFrame>
        <p:nvGraphicFramePr>
          <p:cNvPr id="4" name="Table 3"/>
          <p:cNvGraphicFramePr>
            <a:graphicFrameLocks noGrp="1"/>
          </p:cNvGraphicFramePr>
          <p:nvPr/>
        </p:nvGraphicFramePr>
        <p:xfrm>
          <a:off x="2895600" y="990600"/>
          <a:ext cx="6096000" cy="11887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Signed</a:t>
                      </a:r>
                    </a:p>
                  </a:txBody>
                  <a:tcPr/>
                </a:tc>
                <a:tc>
                  <a:txBody>
                    <a:bodyPr/>
                    <a:lstStyle/>
                    <a:p>
                      <a:r>
                        <a:rPr lang="en-US" sz="2000" dirty="0"/>
                        <a:t>Unsigned</a:t>
                      </a:r>
                    </a:p>
                  </a:txBody>
                  <a:tcPr/>
                </a:tc>
                <a:extLst>
                  <a:ext uri="{0D108BD9-81ED-4DB2-BD59-A6C34878D82A}">
                    <a16:rowId xmlns:a16="http://schemas.microsoft.com/office/drawing/2014/main" val="10000"/>
                  </a:ext>
                </a:extLst>
              </a:tr>
              <a:tr h="370840">
                <a:tc>
                  <a:txBody>
                    <a:bodyPr/>
                    <a:lstStyle/>
                    <a:p>
                      <a:r>
                        <a:rPr lang="en-US" sz="2000" dirty="0"/>
                        <a:t>Byte</a:t>
                      </a:r>
                    </a:p>
                  </a:txBody>
                  <a:tcPr/>
                </a:tc>
                <a:tc>
                  <a:txBody>
                    <a:bodyPr/>
                    <a:lstStyle/>
                    <a:p>
                      <a:r>
                        <a:rPr lang="en-US" sz="2000" dirty="0"/>
                        <a:t>SXTB</a:t>
                      </a:r>
                    </a:p>
                  </a:txBody>
                  <a:tcPr/>
                </a:tc>
                <a:tc>
                  <a:txBody>
                    <a:bodyPr/>
                    <a:lstStyle/>
                    <a:p>
                      <a:r>
                        <a:rPr lang="en-US" sz="2000" dirty="0"/>
                        <a:t>UXTB</a:t>
                      </a:r>
                    </a:p>
                  </a:txBody>
                  <a:tcPr/>
                </a:tc>
                <a:extLst>
                  <a:ext uri="{0D108BD9-81ED-4DB2-BD59-A6C34878D82A}">
                    <a16:rowId xmlns:a16="http://schemas.microsoft.com/office/drawing/2014/main" val="10001"/>
                  </a:ext>
                </a:extLst>
              </a:tr>
              <a:tr h="370840">
                <a:tc>
                  <a:txBody>
                    <a:bodyPr/>
                    <a:lstStyle/>
                    <a:p>
                      <a:r>
                        <a:rPr lang="en-US" sz="2000" dirty="0"/>
                        <a:t>Half-word</a:t>
                      </a:r>
                    </a:p>
                  </a:txBody>
                  <a:tcPr/>
                </a:tc>
                <a:tc>
                  <a:txBody>
                    <a:bodyPr/>
                    <a:lstStyle/>
                    <a:p>
                      <a:r>
                        <a:rPr lang="en-US" sz="2000" dirty="0"/>
                        <a:t>SXTH</a:t>
                      </a:r>
                    </a:p>
                  </a:txBody>
                  <a:tcPr/>
                </a:tc>
                <a:tc>
                  <a:txBody>
                    <a:bodyPr/>
                    <a:lstStyle/>
                    <a:p>
                      <a:r>
                        <a:rPr lang="en-US" sz="2000" dirty="0"/>
                        <a:t>UXTH</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5808278"/>
      </p:ext>
    </p:extLst>
  </p:cSld>
  <p:clrMapOvr>
    <a:masterClrMapping/>
  </p:clrMapOvr>
  <p:transition>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Load/Store Multiple</a:t>
            </a:r>
          </a:p>
        </p:txBody>
      </p:sp>
      <p:sp>
        <p:nvSpPr>
          <p:cNvPr id="3" name="Content Placeholder 2"/>
          <p:cNvSpPr>
            <a:spLocks noGrp="1"/>
          </p:cNvSpPr>
          <p:nvPr>
            <p:ph idx="1"/>
          </p:nvPr>
        </p:nvSpPr>
        <p:spPr>
          <a:xfrm>
            <a:off x="479999" y="1143000"/>
            <a:ext cx="11160335" cy="4977000"/>
          </a:xfrm>
        </p:spPr>
        <p:txBody>
          <a:bodyPr/>
          <a:lstStyle/>
          <a:p>
            <a:r>
              <a:rPr lang="en-US" sz="2000" dirty="0"/>
              <a:t>LDM/LDMIA: load multiple registers starting from [base register], update base register afterwards</a:t>
            </a:r>
          </a:p>
          <a:p>
            <a:pPr lvl="1"/>
            <a:r>
              <a:rPr lang="en-US" sz="1800" dirty="0"/>
              <a:t>LDM &lt;</a:t>
            </a:r>
            <a:r>
              <a:rPr lang="en-US" sz="1800" dirty="0" err="1"/>
              <a:t>Rn</a:t>
            </a:r>
            <a:r>
              <a:rPr lang="en-US" sz="1800" dirty="0"/>
              <a:t>&gt;!,&lt;registers&gt;</a:t>
            </a:r>
          </a:p>
          <a:p>
            <a:pPr lvl="1"/>
            <a:r>
              <a:rPr lang="en-US" sz="1800" dirty="0"/>
              <a:t>LDM &lt;</a:t>
            </a:r>
            <a:r>
              <a:rPr lang="en-US" sz="1800" dirty="0" err="1"/>
              <a:t>Rn</a:t>
            </a:r>
            <a:r>
              <a:rPr lang="en-US" sz="1800" dirty="0"/>
              <a:t>&gt;,&lt;registers&gt;</a:t>
            </a:r>
          </a:p>
          <a:p>
            <a:pPr lvl="1"/>
            <a:endParaRPr lang="en-US" sz="1800" dirty="0"/>
          </a:p>
          <a:p>
            <a:r>
              <a:rPr lang="en-US" sz="2000" dirty="0"/>
              <a:t>STM/STMIA: store multiple registers starting at [base register], update base register after</a:t>
            </a:r>
          </a:p>
          <a:p>
            <a:pPr lvl="1"/>
            <a:r>
              <a:rPr lang="en-US" sz="1800" dirty="0"/>
              <a:t>STM &lt;</a:t>
            </a:r>
            <a:r>
              <a:rPr lang="en-US" sz="1800" dirty="0" err="1"/>
              <a:t>Rn</a:t>
            </a:r>
            <a:r>
              <a:rPr lang="en-US" sz="1800" dirty="0"/>
              <a:t>&gt;!, &lt;registers&gt;</a:t>
            </a:r>
          </a:p>
          <a:p>
            <a:pPr lvl="1"/>
            <a:endParaRPr lang="en-US" sz="1800" dirty="0"/>
          </a:p>
          <a:p>
            <a:r>
              <a:rPr lang="en-US" sz="2000" dirty="0"/>
              <a:t>LDMIA and STMIA are pseudo-instructions, translated by assembler</a:t>
            </a:r>
          </a:p>
        </p:txBody>
      </p:sp>
    </p:spTree>
    <p:extLst>
      <p:ext uri="{BB962C8B-B14F-4D97-AF65-F5344CB8AC3E}">
        <p14:creationId xmlns:p14="http://schemas.microsoft.com/office/powerpoint/2010/main" val="2716090866"/>
      </p:ext>
    </p:extLst>
  </p:cSld>
  <p:clrMapOvr>
    <a:masterClrMapping/>
  </p:clrMapOvr>
  <p:transition>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Literal Value into Register</a:t>
            </a:r>
          </a:p>
        </p:txBody>
      </p:sp>
      <p:sp>
        <p:nvSpPr>
          <p:cNvPr id="3" name="Content Placeholder 2"/>
          <p:cNvSpPr>
            <a:spLocks noGrp="1"/>
          </p:cNvSpPr>
          <p:nvPr>
            <p:ph idx="1"/>
          </p:nvPr>
        </p:nvSpPr>
        <p:spPr>
          <a:xfrm>
            <a:off x="304800" y="1143000"/>
            <a:ext cx="11335534" cy="4977000"/>
          </a:xfrm>
        </p:spPr>
        <p:txBody>
          <a:bodyPr numCol="2"/>
          <a:lstStyle/>
          <a:p>
            <a:pPr>
              <a:spcBef>
                <a:spcPts val="0"/>
              </a:spcBef>
            </a:pPr>
            <a:r>
              <a:rPr lang="en-US" sz="2400" dirty="0"/>
              <a:t>Assembly pseudo-instruction: LDR &lt;</a:t>
            </a:r>
            <a:r>
              <a:rPr lang="en-US" sz="2400" dirty="0" err="1"/>
              <a:t>rd</a:t>
            </a:r>
            <a:r>
              <a:rPr lang="en-US" sz="2400" dirty="0"/>
              <a:t>&gt;, =value</a:t>
            </a:r>
          </a:p>
          <a:p>
            <a:pPr lvl="1">
              <a:spcBef>
                <a:spcPts val="0"/>
              </a:spcBef>
            </a:pPr>
            <a:r>
              <a:rPr lang="en-US" sz="2000" dirty="0"/>
              <a:t>Assembler generates code to load &lt;</a:t>
            </a:r>
            <a:r>
              <a:rPr lang="en-US" sz="2000" dirty="0" err="1"/>
              <a:t>rd</a:t>
            </a:r>
            <a:r>
              <a:rPr lang="en-US" sz="2000" dirty="0"/>
              <a:t>&gt; with value</a:t>
            </a:r>
          </a:p>
          <a:p>
            <a:pPr>
              <a:spcBef>
                <a:spcPts val="0"/>
              </a:spcBef>
            </a:pPr>
            <a:r>
              <a:rPr lang="en-US" sz="2400" dirty="0"/>
              <a:t>Assembler selects best approach depending on value</a:t>
            </a:r>
          </a:p>
          <a:p>
            <a:pPr lvl="1">
              <a:spcBef>
                <a:spcPts val="0"/>
              </a:spcBef>
            </a:pPr>
            <a:r>
              <a:rPr lang="en-US" sz="2000" dirty="0"/>
              <a:t>Load immediate</a:t>
            </a:r>
          </a:p>
          <a:p>
            <a:pPr lvl="2">
              <a:spcBef>
                <a:spcPts val="0"/>
              </a:spcBef>
            </a:pPr>
            <a:r>
              <a:rPr lang="en-US" sz="1600" dirty="0"/>
              <a:t>MOV instruction provides 8-bit unsigned immediate operand (0-255)</a:t>
            </a:r>
          </a:p>
          <a:p>
            <a:pPr lvl="1">
              <a:spcBef>
                <a:spcPts val="0"/>
              </a:spcBef>
            </a:pPr>
            <a:r>
              <a:rPr lang="en-US" sz="2000" dirty="0"/>
              <a:t>Load and shift immediate values</a:t>
            </a:r>
          </a:p>
          <a:p>
            <a:pPr lvl="2">
              <a:spcBef>
                <a:spcPts val="0"/>
              </a:spcBef>
            </a:pPr>
            <a:r>
              <a:rPr lang="en-US" sz="1600" dirty="0"/>
              <a:t>Can use MOV, shift, rotate, sign extend instructions</a:t>
            </a:r>
          </a:p>
          <a:p>
            <a:pPr lvl="1">
              <a:spcBef>
                <a:spcPts val="0"/>
              </a:spcBef>
            </a:pPr>
            <a:r>
              <a:rPr lang="en-US" sz="2000" dirty="0"/>
              <a:t>Load from literal pool</a:t>
            </a:r>
          </a:p>
          <a:p>
            <a:pPr lvl="2">
              <a:spcBef>
                <a:spcPts val="0"/>
              </a:spcBef>
            </a:pPr>
            <a:r>
              <a:rPr lang="en-US" sz="1600" dirty="0"/>
              <a:t>1. Place value as a 32-bit literal in the program’s literal pool (table of literal values to be loaded into registers)</a:t>
            </a:r>
          </a:p>
          <a:p>
            <a:pPr lvl="2">
              <a:spcBef>
                <a:spcPts val="0"/>
              </a:spcBef>
            </a:pPr>
            <a:r>
              <a:rPr lang="en-US" sz="1600" dirty="0"/>
              <a:t>2. Use instruction LDR &lt;</a:t>
            </a:r>
            <a:r>
              <a:rPr lang="en-US" sz="1600" dirty="0" err="1"/>
              <a:t>rd</a:t>
            </a:r>
            <a:r>
              <a:rPr lang="en-US" sz="1600" dirty="0"/>
              <a:t>&gt;, [</a:t>
            </a:r>
            <a:r>
              <a:rPr lang="en-US" sz="1600" dirty="0" err="1"/>
              <a:t>pc,#offset</a:t>
            </a:r>
            <a:r>
              <a:rPr lang="en-US" sz="1600" dirty="0"/>
              <a:t>] where offset indicates position of literal relative to program counter value</a:t>
            </a:r>
          </a:p>
          <a:p>
            <a:pPr lvl="2">
              <a:spcBef>
                <a:spcPts val="0"/>
              </a:spcBef>
            </a:pPr>
            <a:endParaRPr lang="en-US" sz="1400" dirty="0"/>
          </a:p>
          <a:p>
            <a:pPr>
              <a:spcBef>
                <a:spcPts val="0"/>
              </a:spcBef>
            </a:pPr>
            <a:r>
              <a:rPr lang="en-US" sz="2400" dirty="0"/>
              <a:t>Example formats for literal values (depends on compiler and </a:t>
            </a:r>
            <a:r>
              <a:rPr lang="en-US" sz="2400" dirty="0" err="1"/>
              <a:t>toolchain</a:t>
            </a:r>
            <a:r>
              <a:rPr lang="en-US" sz="2400" dirty="0"/>
              <a:t> used)</a:t>
            </a:r>
          </a:p>
          <a:p>
            <a:pPr lvl="1">
              <a:spcBef>
                <a:spcPts val="0"/>
              </a:spcBef>
            </a:pPr>
            <a:r>
              <a:rPr lang="en-US" sz="2000" dirty="0"/>
              <a:t>Decimal: 3909</a:t>
            </a:r>
          </a:p>
          <a:p>
            <a:pPr lvl="1">
              <a:spcBef>
                <a:spcPts val="0"/>
              </a:spcBef>
            </a:pPr>
            <a:r>
              <a:rPr lang="en-US" sz="2000" dirty="0"/>
              <a:t>Hexadecimal: 0xa7ee</a:t>
            </a:r>
          </a:p>
          <a:p>
            <a:pPr lvl="1">
              <a:spcBef>
                <a:spcPts val="0"/>
              </a:spcBef>
            </a:pPr>
            <a:r>
              <a:rPr lang="en-US" sz="2000" dirty="0"/>
              <a:t>Character: ‘A’</a:t>
            </a:r>
          </a:p>
          <a:p>
            <a:pPr lvl="1">
              <a:spcBef>
                <a:spcPts val="0"/>
              </a:spcBef>
            </a:pPr>
            <a:r>
              <a:rPr lang="en-US" sz="2000" dirty="0"/>
              <a:t>String: “44??”</a:t>
            </a:r>
          </a:p>
        </p:txBody>
      </p:sp>
    </p:spTree>
    <p:extLst>
      <p:ext uri="{BB962C8B-B14F-4D97-AF65-F5344CB8AC3E}">
        <p14:creationId xmlns:p14="http://schemas.microsoft.com/office/powerpoint/2010/main" val="3778517581"/>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a:defRPr/>
            </a:pPr>
            <a:r>
              <a:rPr lang="en-US"/>
              <a:t>Microcontroller vs. Microprocessor</a:t>
            </a:r>
          </a:p>
        </p:txBody>
      </p:sp>
      <p:sp>
        <p:nvSpPr>
          <p:cNvPr id="4099" name="Rectangle 3"/>
          <p:cNvSpPr>
            <a:spLocks noGrp="1" noChangeArrowheads="1"/>
          </p:cNvSpPr>
          <p:nvPr>
            <p:ph idx="1"/>
          </p:nvPr>
        </p:nvSpPr>
        <p:spPr>
          <a:xfrm>
            <a:off x="479998" y="1143000"/>
            <a:ext cx="4625402" cy="5334000"/>
          </a:xfrm>
        </p:spPr>
        <p:txBody>
          <a:bodyPr/>
          <a:lstStyle/>
          <a:p>
            <a:r>
              <a:rPr lang="en-US" sz="2000" dirty="0"/>
              <a:t>Both have a CPU core to execute instructions</a:t>
            </a:r>
          </a:p>
          <a:p>
            <a:r>
              <a:rPr lang="en-US" sz="2000" dirty="0"/>
              <a:t>Microcontroller has peripherals for embedded interfacing and control</a:t>
            </a:r>
          </a:p>
          <a:p>
            <a:pPr lvl="1"/>
            <a:r>
              <a:rPr lang="en-US" sz="1800" dirty="0"/>
              <a:t>Analog</a:t>
            </a:r>
          </a:p>
          <a:p>
            <a:pPr lvl="1"/>
            <a:r>
              <a:rPr lang="en-US" sz="1800" dirty="0"/>
              <a:t>Non-logic level</a:t>
            </a:r>
            <a:br>
              <a:rPr lang="en-US" sz="1800" dirty="0"/>
            </a:br>
            <a:r>
              <a:rPr lang="en-US" sz="1800" dirty="0"/>
              <a:t>signals</a:t>
            </a:r>
          </a:p>
          <a:p>
            <a:pPr lvl="1"/>
            <a:r>
              <a:rPr lang="en-US" sz="1800" dirty="0"/>
              <a:t>Timing</a:t>
            </a:r>
          </a:p>
          <a:p>
            <a:pPr lvl="1"/>
            <a:r>
              <a:rPr lang="en-US" sz="1800" dirty="0"/>
              <a:t>Clock generators</a:t>
            </a:r>
          </a:p>
          <a:p>
            <a:pPr lvl="1"/>
            <a:r>
              <a:rPr lang="en-US" sz="1800" dirty="0"/>
              <a:t>Communications</a:t>
            </a:r>
          </a:p>
          <a:p>
            <a:pPr lvl="2"/>
            <a:r>
              <a:rPr lang="en-US" dirty="0"/>
              <a:t>point to point</a:t>
            </a:r>
          </a:p>
          <a:p>
            <a:pPr lvl="2"/>
            <a:r>
              <a:rPr lang="en-US" dirty="0"/>
              <a:t>network</a:t>
            </a:r>
          </a:p>
          <a:p>
            <a:pPr lvl="1"/>
            <a:r>
              <a:rPr lang="en-US" sz="1800" dirty="0"/>
              <a:t>Reliability </a:t>
            </a:r>
            <a:br>
              <a:rPr lang="en-US" sz="1800" dirty="0"/>
            </a:br>
            <a:r>
              <a:rPr lang="en-US" sz="1800" dirty="0"/>
              <a:t>and safety</a:t>
            </a:r>
          </a:p>
        </p:txBody>
      </p:sp>
      <p:grpSp>
        <p:nvGrpSpPr>
          <p:cNvPr id="3" name="Group 2"/>
          <p:cNvGrpSpPr/>
          <p:nvPr/>
        </p:nvGrpSpPr>
        <p:grpSpPr>
          <a:xfrm>
            <a:off x="5334000" y="1118731"/>
            <a:ext cx="5029202" cy="5385701"/>
            <a:chOff x="3428998" y="926690"/>
            <a:chExt cx="5514976" cy="590591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9" y="926690"/>
              <a:ext cx="5514975" cy="5905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3428998" y="930319"/>
              <a:ext cx="1600201" cy="2574882"/>
            </a:xfrm>
            <a:prstGeom prst="rect">
              <a:avLst/>
            </a:prstGeom>
            <a:no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Tree>
    <p:extLst>
      <p:ext uri="{BB962C8B-B14F-4D97-AF65-F5344CB8AC3E}">
        <p14:creationId xmlns:p14="http://schemas.microsoft.com/office/powerpoint/2010/main" val="2542215440"/>
      </p:ext>
    </p:extLst>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(Pseudo-)Instructions</a:t>
            </a:r>
          </a:p>
        </p:txBody>
      </p:sp>
      <p:sp>
        <p:nvSpPr>
          <p:cNvPr id="3" name="Content Placeholder 2"/>
          <p:cNvSpPr>
            <a:spLocks noGrp="1"/>
          </p:cNvSpPr>
          <p:nvPr>
            <p:ph idx="1"/>
          </p:nvPr>
        </p:nvSpPr>
        <p:spPr>
          <a:xfrm>
            <a:off x="479999" y="1143000"/>
            <a:ext cx="5844601" cy="5715000"/>
          </a:xfrm>
        </p:spPr>
        <p:txBody>
          <a:bodyPr/>
          <a:lstStyle/>
          <a:p>
            <a:r>
              <a:rPr lang="en-US" sz="2000" dirty="0"/>
              <a:t>Copy data from one register to another without updating condition flags</a:t>
            </a:r>
          </a:p>
          <a:p>
            <a:pPr lvl="1"/>
            <a:r>
              <a:rPr lang="en-US" sz="1800" dirty="0"/>
              <a:t>MOV &lt;Rd&gt;, &lt;</a:t>
            </a:r>
            <a:r>
              <a:rPr lang="en-US" sz="1800" dirty="0" err="1"/>
              <a:t>Rm</a:t>
            </a:r>
            <a:r>
              <a:rPr lang="en-US" sz="1800" dirty="0"/>
              <a:t>&gt;</a:t>
            </a:r>
          </a:p>
          <a:p>
            <a:pPr lvl="1"/>
            <a:endParaRPr lang="en-US" sz="1800" dirty="0"/>
          </a:p>
          <a:p>
            <a:r>
              <a:rPr lang="en-US" sz="2000" dirty="0"/>
              <a:t>Assembler translates pseudo-</a:t>
            </a:r>
            <a:br>
              <a:rPr lang="en-US" sz="2000" dirty="0"/>
            </a:br>
            <a:r>
              <a:rPr lang="en-US" sz="2000" dirty="0"/>
              <a:t>instructions into equivalent </a:t>
            </a:r>
            <a:br>
              <a:rPr lang="en-US" sz="2000" dirty="0"/>
            </a:br>
            <a:r>
              <a:rPr lang="en-US" sz="2000" dirty="0"/>
              <a:t>instructions (shifts, rotates)</a:t>
            </a:r>
          </a:p>
          <a:p>
            <a:pPr lvl="1"/>
            <a:r>
              <a:rPr lang="en-US" sz="1800" dirty="0"/>
              <a:t>Copy data from one register to another </a:t>
            </a:r>
            <a:br>
              <a:rPr lang="en-US" sz="1800" dirty="0"/>
            </a:br>
            <a:r>
              <a:rPr lang="en-US" sz="1800" dirty="0"/>
              <a:t>and update condition flags</a:t>
            </a:r>
          </a:p>
          <a:p>
            <a:pPr lvl="2"/>
            <a:r>
              <a:rPr lang="en-US" dirty="0"/>
              <a:t>MOVS &lt;Rd&gt;, &lt;</a:t>
            </a:r>
            <a:r>
              <a:rPr lang="en-US" dirty="0" err="1"/>
              <a:t>Rm</a:t>
            </a:r>
            <a:r>
              <a:rPr lang="en-US" dirty="0"/>
              <a:t>&gt;</a:t>
            </a:r>
          </a:p>
          <a:p>
            <a:pPr lvl="1"/>
            <a:r>
              <a:rPr lang="en-US" sz="1800" dirty="0"/>
              <a:t>Copy immediate literal value (0-255) </a:t>
            </a:r>
            <a:br>
              <a:rPr lang="en-US" sz="1800" dirty="0"/>
            </a:br>
            <a:r>
              <a:rPr lang="en-US" sz="1800" dirty="0"/>
              <a:t>into register and update condition flags</a:t>
            </a:r>
          </a:p>
          <a:p>
            <a:pPr lvl="2"/>
            <a:r>
              <a:rPr lang="en-US" dirty="0"/>
              <a:t>MOVS &lt;Rd&gt;, #&lt;imm8&gt;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295400"/>
            <a:ext cx="3998422"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131388"/>
      </p:ext>
    </p:extLst>
  </p:cSld>
  <p:clrMapOvr>
    <a:masterClrMapping/>
  </p:clrMapOvr>
  <p:transition>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Operations</a:t>
            </a:r>
          </a:p>
        </p:txBody>
      </p:sp>
      <p:sp>
        <p:nvSpPr>
          <p:cNvPr id="3" name="Content Placeholder 2"/>
          <p:cNvSpPr>
            <a:spLocks noGrp="1"/>
          </p:cNvSpPr>
          <p:nvPr>
            <p:ph idx="1"/>
          </p:nvPr>
        </p:nvSpPr>
        <p:spPr>
          <a:xfrm>
            <a:off x="479999" y="1143000"/>
            <a:ext cx="11160335" cy="4977000"/>
          </a:xfrm>
        </p:spPr>
        <p:txBody>
          <a:bodyPr/>
          <a:lstStyle/>
          <a:p>
            <a:r>
              <a:rPr lang="en-US" sz="2000" dirty="0"/>
              <a:t>Push some or all of registers (R0-R7, LR) to stack</a:t>
            </a:r>
          </a:p>
          <a:p>
            <a:pPr lvl="1"/>
            <a:r>
              <a:rPr lang="en-US" sz="1800" dirty="0"/>
              <a:t>PUSH {&lt;registers&gt;}</a:t>
            </a:r>
          </a:p>
          <a:p>
            <a:pPr lvl="1"/>
            <a:r>
              <a:rPr lang="en-US" sz="1800" b="1" dirty="0"/>
              <a:t>Decrements</a:t>
            </a:r>
            <a:r>
              <a:rPr lang="en-US" sz="1800" dirty="0"/>
              <a:t> SP by 4 bytes for each register saved</a:t>
            </a:r>
          </a:p>
          <a:p>
            <a:pPr lvl="1"/>
            <a:r>
              <a:rPr lang="en-US" sz="1800" dirty="0"/>
              <a:t>Pushing LR saves return address </a:t>
            </a:r>
          </a:p>
          <a:p>
            <a:pPr lvl="1"/>
            <a:r>
              <a:rPr lang="en-US" sz="1800" dirty="0"/>
              <a:t>PUSH {r1, r2, LR}</a:t>
            </a:r>
          </a:p>
          <a:p>
            <a:pPr lvl="1"/>
            <a:r>
              <a:rPr lang="en-US" sz="1800" dirty="0"/>
              <a:t>Always pushes registers in same order</a:t>
            </a:r>
          </a:p>
          <a:p>
            <a:pPr lvl="1"/>
            <a:endParaRPr lang="en-US" sz="1800" dirty="0"/>
          </a:p>
          <a:p>
            <a:r>
              <a:rPr lang="en-US" sz="2000" dirty="0"/>
              <a:t>Pop some or all of registers (R0-R7, PC) from stack</a:t>
            </a:r>
          </a:p>
          <a:p>
            <a:pPr lvl="1"/>
            <a:r>
              <a:rPr lang="en-US" sz="1800" dirty="0"/>
              <a:t>POP {&lt;registers&gt;}</a:t>
            </a:r>
          </a:p>
          <a:p>
            <a:pPr lvl="1"/>
            <a:r>
              <a:rPr lang="en-US" sz="1800" b="1" dirty="0"/>
              <a:t>Increments</a:t>
            </a:r>
            <a:r>
              <a:rPr lang="en-US" sz="1800" dirty="0"/>
              <a:t> SP by 4 bytes for each register restored</a:t>
            </a:r>
          </a:p>
          <a:p>
            <a:pPr lvl="1"/>
            <a:r>
              <a:rPr lang="en-US" sz="1800" dirty="0"/>
              <a:t>If PC is popped, then execution will branch to new PC value after this POP instruction (e.g. return address)</a:t>
            </a:r>
          </a:p>
          <a:p>
            <a:pPr lvl="1"/>
            <a:r>
              <a:rPr lang="en-US" sz="1800" dirty="0"/>
              <a:t>POP {r5, r6, r7}</a:t>
            </a:r>
          </a:p>
          <a:p>
            <a:pPr lvl="1"/>
            <a:r>
              <a:rPr lang="en-US" sz="1800" dirty="0"/>
              <a:t>Always pops registers in same order (opposite of pushing)</a:t>
            </a:r>
          </a:p>
        </p:txBody>
      </p:sp>
    </p:spTree>
    <p:extLst>
      <p:ext uri="{BB962C8B-B14F-4D97-AF65-F5344CB8AC3E}">
        <p14:creationId xmlns:p14="http://schemas.microsoft.com/office/powerpoint/2010/main" val="1957099905"/>
      </p:ext>
    </p:extLst>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Instructions</a:t>
            </a:r>
          </a:p>
        </p:txBody>
      </p:sp>
      <p:sp>
        <p:nvSpPr>
          <p:cNvPr id="3" name="Content Placeholder 2"/>
          <p:cNvSpPr>
            <a:spLocks noGrp="1"/>
          </p:cNvSpPr>
          <p:nvPr>
            <p:ph idx="1"/>
          </p:nvPr>
        </p:nvSpPr>
        <p:spPr>
          <a:xfrm>
            <a:off x="479999" y="1143000"/>
            <a:ext cx="11160335" cy="4977000"/>
          </a:xfrm>
        </p:spPr>
        <p:txBody>
          <a:bodyPr/>
          <a:lstStyle/>
          <a:p>
            <a:r>
              <a:rPr lang="en-US" sz="2000" dirty="0"/>
              <a:t>Add registers, update condition flags</a:t>
            </a:r>
          </a:p>
          <a:p>
            <a:pPr lvl="1"/>
            <a:r>
              <a:rPr lang="en-US" sz="1800" dirty="0"/>
              <a:t>ADDS &lt;Rd&gt;,&lt;</a:t>
            </a:r>
            <a:r>
              <a:rPr lang="en-US" sz="1800" dirty="0" err="1"/>
              <a:t>Rn</a:t>
            </a:r>
            <a:r>
              <a:rPr lang="en-US" sz="1800" dirty="0"/>
              <a:t>&gt;,&lt;</a:t>
            </a:r>
            <a:r>
              <a:rPr lang="en-US" sz="1800" dirty="0" err="1"/>
              <a:t>Rm</a:t>
            </a:r>
            <a:r>
              <a:rPr lang="en-US" sz="1800" dirty="0"/>
              <a:t>&gt;</a:t>
            </a:r>
          </a:p>
          <a:p>
            <a:pPr lvl="1"/>
            <a:endParaRPr lang="en-US" sz="1800" dirty="0"/>
          </a:p>
          <a:p>
            <a:r>
              <a:rPr lang="en-US" sz="2000" dirty="0"/>
              <a:t>Add registers and carry bit, update condition flags</a:t>
            </a:r>
          </a:p>
          <a:p>
            <a:pPr lvl="1"/>
            <a:r>
              <a:rPr lang="en-US" sz="1800" dirty="0"/>
              <a:t>ADCS &lt;</a:t>
            </a:r>
            <a:r>
              <a:rPr lang="en-US" sz="1800" dirty="0" err="1"/>
              <a:t>Rdn</a:t>
            </a:r>
            <a:r>
              <a:rPr lang="en-US" sz="1800" dirty="0"/>
              <a:t>&gt;,&lt;</a:t>
            </a:r>
            <a:r>
              <a:rPr lang="en-US" sz="1800" dirty="0" err="1"/>
              <a:t>Rm</a:t>
            </a:r>
            <a:r>
              <a:rPr lang="en-US" sz="1800" dirty="0"/>
              <a:t>&gt;</a:t>
            </a:r>
          </a:p>
          <a:p>
            <a:pPr lvl="1"/>
            <a:endParaRPr lang="en-US" sz="1800" dirty="0"/>
          </a:p>
          <a:p>
            <a:r>
              <a:rPr lang="en-US" sz="2000" dirty="0"/>
              <a:t>Add registers </a:t>
            </a:r>
          </a:p>
          <a:p>
            <a:pPr lvl="1"/>
            <a:r>
              <a:rPr lang="en-US" sz="1800" dirty="0"/>
              <a:t>ADD &lt;</a:t>
            </a:r>
            <a:r>
              <a:rPr lang="en-US" sz="1800" dirty="0" err="1"/>
              <a:t>Rdn</a:t>
            </a:r>
            <a:r>
              <a:rPr lang="en-US" sz="1800" dirty="0"/>
              <a:t>&gt;,&lt;</a:t>
            </a:r>
            <a:r>
              <a:rPr lang="en-US" sz="1800" dirty="0" err="1"/>
              <a:t>Rm</a:t>
            </a:r>
            <a:r>
              <a:rPr lang="en-US" sz="1800" dirty="0"/>
              <a:t>&gt;</a:t>
            </a:r>
          </a:p>
          <a:p>
            <a:pPr marL="401637" lvl="1" indent="0">
              <a:buNone/>
            </a:pPr>
            <a:endParaRPr lang="en-US" sz="1800" dirty="0"/>
          </a:p>
          <a:p>
            <a:r>
              <a:rPr lang="en-US" sz="2000" dirty="0"/>
              <a:t>Add immediate value to register</a:t>
            </a:r>
          </a:p>
          <a:p>
            <a:pPr lvl="1"/>
            <a:r>
              <a:rPr lang="en-US" sz="1800" dirty="0"/>
              <a:t>ADDS &lt;Rd&gt;,&lt;</a:t>
            </a:r>
            <a:r>
              <a:rPr lang="en-US" sz="1800" dirty="0" err="1"/>
              <a:t>Rn</a:t>
            </a:r>
            <a:r>
              <a:rPr lang="en-US" sz="1800" dirty="0"/>
              <a:t>&gt;,#&lt;imm3&gt;</a:t>
            </a:r>
          </a:p>
          <a:p>
            <a:pPr lvl="1"/>
            <a:r>
              <a:rPr lang="en-US" sz="1800" dirty="0"/>
              <a:t>ADDS &lt;</a:t>
            </a:r>
            <a:r>
              <a:rPr lang="en-US" sz="1800" dirty="0" err="1"/>
              <a:t>Rdn</a:t>
            </a:r>
            <a:r>
              <a:rPr lang="en-US" sz="1800" dirty="0"/>
              <a:t>&gt;,#&lt;imm8&gt;</a:t>
            </a:r>
          </a:p>
        </p:txBody>
      </p:sp>
    </p:spTree>
    <p:extLst>
      <p:ext uri="{BB962C8B-B14F-4D97-AF65-F5344CB8AC3E}">
        <p14:creationId xmlns:p14="http://schemas.microsoft.com/office/powerpoint/2010/main" val="1566551800"/>
      </p:ext>
    </p:extLst>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Instructions with Stack Pointer</a:t>
            </a:r>
          </a:p>
        </p:txBody>
      </p:sp>
      <p:sp>
        <p:nvSpPr>
          <p:cNvPr id="3" name="Content Placeholder 2"/>
          <p:cNvSpPr>
            <a:spLocks noGrp="1"/>
          </p:cNvSpPr>
          <p:nvPr>
            <p:ph idx="1"/>
          </p:nvPr>
        </p:nvSpPr>
        <p:spPr>
          <a:xfrm>
            <a:off x="479999" y="1143000"/>
            <a:ext cx="11160335" cy="4977000"/>
          </a:xfrm>
        </p:spPr>
        <p:txBody>
          <a:bodyPr/>
          <a:lstStyle/>
          <a:p>
            <a:r>
              <a:rPr lang="en-US" sz="2000" dirty="0"/>
              <a:t>Add SP and immediate value</a:t>
            </a:r>
          </a:p>
          <a:p>
            <a:pPr lvl="1"/>
            <a:r>
              <a:rPr lang="en-US" sz="1800" dirty="0"/>
              <a:t>ADD &lt;Rd&gt;,SP,#&lt;imm8&gt;</a:t>
            </a:r>
          </a:p>
          <a:p>
            <a:pPr lvl="1"/>
            <a:r>
              <a:rPr lang="en-US" sz="1800" dirty="0"/>
              <a:t>ADD SP,SP,#&lt;imm7&gt;</a:t>
            </a:r>
          </a:p>
          <a:p>
            <a:pPr lvl="1"/>
            <a:endParaRPr lang="en-US" sz="1800" dirty="0"/>
          </a:p>
          <a:p>
            <a:r>
              <a:rPr lang="en-US" sz="2000" dirty="0"/>
              <a:t>Add SP value to register</a:t>
            </a:r>
          </a:p>
          <a:p>
            <a:pPr lvl="1"/>
            <a:r>
              <a:rPr lang="en-US" sz="1800" dirty="0"/>
              <a:t>ADD &lt;</a:t>
            </a:r>
            <a:r>
              <a:rPr lang="en-US" sz="1800" dirty="0" err="1"/>
              <a:t>Rdm</a:t>
            </a:r>
            <a:r>
              <a:rPr lang="en-US" sz="1800" dirty="0"/>
              <a:t>&gt;, SP, &lt;</a:t>
            </a:r>
            <a:r>
              <a:rPr lang="en-US" sz="1800" dirty="0" err="1"/>
              <a:t>Rdm</a:t>
            </a:r>
            <a:r>
              <a:rPr lang="en-US" sz="1800" dirty="0"/>
              <a:t>&gt;</a:t>
            </a:r>
          </a:p>
          <a:p>
            <a:pPr lvl="1"/>
            <a:r>
              <a:rPr lang="en-US" sz="1800" dirty="0"/>
              <a:t>ADD SP,&lt;</a:t>
            </a:r>
            <a:r>
              <a:rPr lang="en-US" sz="1800" dirty="0" err="1"/>
              <a:t>Rm</a:t>
            </a:r>
            <a:r>
              <a:rPr lang="en-US" sz="1800" dirty="0"/>
              <a:t>&gt;</a:t>
            </a:r>
          </a:p>
        </p:txBody>
      </p:sp>
    </p:spTree>
    <p:extLst>
      <p:ext uri="{BB962C8B-B14F-4D97-AF65-F5344CB8AC3E}">
        <p14:creationId xmlns:p14="http://schemas.microsoft.com/office/powerpoint/2010/main" val="4205973580"/>
      </p:ext>
    </p:extLst>
  </p:cSld>
  <p:clrMapOvr>
    <a:masterClrMapping/>
  </p:clrMapOvr>
  <p:transition>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to Register Pseudo-Instruction</a:t>
            </a:r>
          </a:p>
        </p:txBody>
      </p:sp>
      <p:sp>
        <p:nvSpPr>
          <p:cNvPr id="3" name="Content Placeholder 2"/>
          <p:cNvSpPr>
            <a:spLocks noGrp="1"/>
          </p:cNvSpPr>
          <p:nvPr>
            <p:ph idx="1"/>
          </p:nvPr>
        </p:nvSpPr>
        <p:spPr>
          <a:xfrm>
            <a:off x="479999" y="1143000"/>
            <a:ext cx="11160335" cy="4977000"/>
          </a:xfrm>
        </p:spPr>
        <p:txBody>
          <a:bodyPr/>
          <a:lstStyle/>
          <a:p>
            <a:r>
              <a:rPr lang="en-US" sz="2000" dirty="0"/>
              <a:t>Add immediate value to PC, write result in register</a:t>
            </a:r>
          </a:p>
          <a:p>
            <a:pPr lvl="1"/>
            <a:r>
              <a:rPr lang="en-US" sz="1800" dirty="0"/>
              <a:t>ADR &lt;Rd&gt;,&lt;label&gt;</a:t>
            </a:r>
          </a:p>
          <a:p>
            <a:pPr lvl="1"/>
            <a:endParaRPr lang="en-US" sz="1800" dirty="0"/>
          </a:p>
          <a:p>
            <a:r>
              <a:rPr lang="en-US" sz="2000" dirty="0"/>
              <a:t>How is this used?</a:t>
            </a:r>
          </a:p>
          <a:p>
            <a:pPr lvl="1"/>
            <a:r>
              <a:rPr lang="en-US" sz="1800" dirty="0"/>
              <a:t>Enables storage of constant data near program counter</a:t>
            </a:r>
          </a:p>
          <a:p>
            <a:pPr lvl="1"/>
            <a:r>
              <a:rPr lang="en-US" sz="1800" dirty="0"/>
              <a:t>First, load register R2 with address of </a:t>
            </a:r>
            <a:r>
              <a:rPr lang="en-US" sz="1800" dirty="0" err="1"/>
              <a:t>const_data</a:t>
            </a:r>
            <a:endParaRPr lang="en-US" sz="1800" dirty="0"/>
          </a:p>
          <a:p>
            <a:pPr lvl="1"/>
            <a:r>
              <a:rPr lang="en-US" sz="1800" dirty="0"/>
              <a:t>ADR R2, </a:t>
            </a:r>
            <a:r>
              <a:rPr lang="en-US" sz="1800" dirty="0" err="1"/>
              <a:t>const_data</a:t>
            </a:r>
            <a:endParaRPr lang="en-US" sz="1800" dirty="0"/>
          </a:p>
          <a:p>
            <a:pPr lvl="1"/>
            <a:r>
              <a:rPr lang="en-US" sz="1800" dirty="0"/>
              <a:t>Second, load </a:t>
            </a:r>
            <a:r>
              <a:rPr lang="en-US" sz="1800" dirty="0" err="1"/>
              <a:t>const_data</a:t>
            </a:r>
            <a:r>
              <a:rPr lang="en-US" sz="1800" dirty="0"/>
              <a:t> into R2</a:t>
            </a:r>
          </a:p>
          <a:p>
            <a:pPr lvl="1"/>
            <a:r>
              <a:rPr lang="en-US" sz="1800" dirty="0"/>
              <a:t>LDR R2, [R2]</a:t>
            </a:r>
          </a:p>
          <a:p>
            <a:pPr lvl="1"/>
            <a:endParaRPr lang="en-US" sz="1800" dirty="0"/>
          </a:p>
          <a:p>
            <a:r>
              <a:rPr lang="en-US" sz="1900" dirty="0"/>
              <a:t>Value must be close to current PC value</a:t>
            </a:r>
          </a:p>
        </p:txBody>
      </p:sp>
    </p:spTree>
    <p:extLst>
      <p:ext uri="{BB962C8B-B14F-4D97-AF65-F5344CB8AC3E}">
        <p14:creationId xmlns:p14="http://schemas.microsoft.com/office/powerpoint/2010/main" val="702577812"/>
      </p:ext>
    </p:extLst>
  </p:cSld>
  <p:clrMapOvr>
    <a:masterClrMapping/>
  </p:clrMapOvr>
  <p:transition>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a:t>
            </a:r>
          </a:p>
        </p:txBody>
      </p:sp>
      <p:sp>
        <p:nvSpPr>
          <p:cNvPr id="3" name="Content Placeholder 2"/>
          <p:cNvSpPr>
            <a:spLocks noGrp="1"/>
          </p:cNvSpPr>
          <p:nvPr>
            <p:ph idx="1"/>
          </p:nvPr>
        </p:nvSpPr>
        <p:spPr>
          <a:xfrm>
            <a:off x="479999" y="1143000"/>
            <a:ext cx="11160335" cy="4977000"/>
          </a:xfrm>
        </p:spPr>
        <p:txBody>
          <a:bodyPr/>
          <a:lstStyle/>
          <a:p>
            <a:r>
              <a:rPr lang="en-US" sz="2000" dirty="0"/>
              <a:t>Subtract immediate from register, update condition flags</a:t>
            </a:r>
          </a:p>
          <a:p>
            <a:pPr lvl="1"/>
            <a:r>
              <a:rPr lang="en-US" sz="1800" dirty="0"/>
              <a:t>SUBS &lt;Rd&gt;,&lt;</a:t>
            </a:r>
            <a:r>
              <a:rPr lang="en-US" sz="1800" dirty="0" err="1"/>
              <a:t>Rn</a:t>
            </a:r>
            <a:r>
              <a:rPr lang="en-US" sz="1800" dirty="0"/>
              <a:t>&gt;,#&lt;imm3&gt;</a:t>
            </a:r>
          </a:p>
          <a:p>
            <a:pPr lvl="1"/>
            <a:r>
              <a:rPr lang="en-US" sz="1800" dirty="0"/>
              <a:t>SUBS &lt;</a:t>
            </a:r>
            <a:r>
              <a:rPr lang="en-US" sz="1800" dirty="0" err="1"/>
              <a:t>Rdn</a:t>
            </a:r>
            <a:r>
              <a:rPr lang="en-US" sz="1800" dirty="0"/>
              <a:t>&gt;,#&lt;imm8&gt;</a:t>
            </a:r>
          </a:p>
          <a:p>
            <a:pPr lvl="1"/>
            <a:endParaRPr lang="en-US" sz="1800" dirty="0"/>
          </a:p>
          <a:p>
            <a:r>
              <a:rPr lang="en-US" sz="2000" dirty="0"/>
              <a:t>Subtract registers, update condition flags</a:t>
            </a:r>
          </a:p>
          <a:p>
            <a:pPr lvl="1"/>
            <a:r>
              <a:rPr lang="en-US" sz="1800" dirty="0"/>
              <a:t>SUBS &lt;Rd&gt;,&lt;</a:t>
            </a:r>
            <a:r>
              <a:rPr lang="en-US" sz="1800" dirty="0" err="1"/>
              <a:t>Rn</a:t>
            </a:r>
            <a:r>
              <a:rPr lang="en-US" sz="1800" dirty="0"/>
              <a:t>&gt;,&lt;</a:t>
            </a:r>
            <a:r>
              <a:rPr lang="en-US" sz="1800" dirty="0" err="1"/>
              <a:t>Rm</a:t>
            </a:r>
            <a:r>
              <a:rPr lang="en-US" sz="1800" dirty="0"/>
              <a:t>&gt;</a:t>
            </a:r>
          </a:p>
          <a:p>
            <a:endParaRPr lang="en-US" sz="2000" dirty="0"/>
          </a:p>
          <a:p>
            <a:r>
              <a:rPr lang="en-US" sz="2000" dirty="0"/>
              <a:t>Subtract registers with carry, update condition flags</a:t>
            </a:r>
          </a:p>
          <a:p>
            <a:pPr lvl="1"/>
            <a:r>
              <a:rPr lang="en-US" sz="1800" dirty="0"/>
              <a:t>SBCS &lt;</a:t>
            </a:r>
            <a:r>
              <a:rPr lang="en-US" sz="1800" dirty="0" err="1"/>
              <a:t>Rdn</a:t>
            </a:r>
            <a:r>
              <a:rPr lang="en-US" sz="1800" dirty="0"/>
              <a:t>&gt;,&lt;</a:t>
            </a:r>
            <a:r>
              <a:rPr lang="en-US" sz="1800" dirty="0" err="1"/>
              <a:t>Rm</a:t>
            </a:r>
            <a:r>
              <a:rPr lang="en-US" sz="1800" dirty="0"/>
              <a:t>&gt;</a:t>
            </a:r>
          </a:p>
          <a:p>
            <a:endParaRPr lang="en-US" sz="2000" dirty="0"/>
          </a:p>
          <a:p>
            <a:r>
              <a:rPr lang="en-US" sz="2000" dirty="0"/>
              <a:t>Subtract immediate from SP</a:t>
            </a:r>
          </a:p>
          <a:p>
            <a:pPr lvl="1"/>
            <a:r>
              <a:rPr lang="en-US" sz="1800" dirty="0"/>
              <a:t>SUB SP,SP,#&lt;imm7&gt;</a:t>
            </a:r>
          </a:p>
          <a:p>
            <a:endParaRPr lang="en-US" sz="2000" dirty="0"/>
          </a:p>
        </p:txBody>
      </p:sp>
    </p:spTree>
    <p:extLst>
      <p:ext uri="{BB962C8B-B14F-4D97-AF65-F5344CB8AC3E}">
        <p14:creationId xmlns:p14="http://schemas.microsoft.com/office/powerpoint/2010/main" val="2286952519"/>
      </p:ext>
    </p:extLst>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Multiply</a:t>
            </a:r>
          </a:p>
        </p:txBody>
      </p:sp>
      <p:sp>
        <p:nvSpPr>
          <p:cNvPr id="3" name="Content Placeholder 2"/>
          <p:cNvSpPr>
            <a:spLocks noGrp="1"/>
          </p:cNvSpPr>
          <p:nvPr>
            <p:ph idx="1"/>
          </p:nvPr>
        </p:nvSpPr>
        <p:spPr>
          <a:xfrm>
            <a:off x="479999" y="1143000"/>
            <a:ext cx="11160335" cy="4977000"/>
          </a:xfrm>
        </p:spPr>
        <p:txBody>
          <a:bodyPr/>
          <a:lstStyle/>
          <a:p>
            <a:r>
              <a:rPr lang="en-US" sz="2000" dirty="0"/>
              <a:t>Multiply source registers, save lower word of result in destination register, update condition flags </a:t>
            </a:r>
          </a:p>
          <a:p>
            <a:pPr lvl="1"/>
            <a:r>
              <a:rPr lang="en-US" sz="1800" dirty="0"/>
              <a:t>MULS &lt;</a:t>
            </a:r>
            <a:r>
              <a:rPr lang="en-US" sz="1800" dirty="0" err="1"/>
              <a:t>Rdm</a:t>
            </a:r>
            <a:r>
              <a:rPr lang="en-US" sz="1800" dirty="0"/>
              <a:t>&gt;, &lt;</a:t>
            </a:r>
            <a:r>
              <a:rPr lang="en-US" sz="1800" dirty="0" err="1"/>
              <a:t>Rn</a:t>
            </a:r>
            <a:r>
              <a:rPr lang="en-US" sz="1800" dirty="0"/>
              <a:t>&gt;, &lt;</a:t>
            </a:r>
            <a:r>
              <a:rPr lang="en-US" sz="1800" dirty="0" err="1"/>
              <a:t>Rdm</a:t>
            </a:r>
            <a:r>
              <a:rPr lang="en-US" sz="1800" dirty="0"/>
              <a:t>&gt;</a:t>
            </a:r>
          </a:p>
          <a:p>
            <a:pPr lvl="1"/>
            <a:r>
              <a:rPr lang="en-US" sz="1800" dirty="0"/>
              <a:t>&lt;</a:t>
            </a:r>
            <a:r>
              <a:rPr lang="en-US" sz="1800" dirty="0" err="1"/>
              <a:t>Rdm</a:t>
            </a:r>
            <a:r>
              <a:rPr lang="en-US" sz="1800" dirty="0"/>
              <a:t>&gt; = &lt;</a:t>
            </a:r>
            <a:r>
              <a:rPr lang="en-US" sz="1800" dirty="0" err="1"/>
              <a:t>Rdm</a:t>
            </a:r>
            <a:r>
              <a:rPr lang="en-US" sz="1800" dirty="0"/>
              <a:t>&gt; * &lt;</a:t>
            </a:r>
            <a:r>
              <a:rPr lang="en-US" sz="1800" dirty="0" err="1"/>
              <a:t>Rn</a:t>
            </a:r>
            <a:r>
              <a:rPr lang="en-US" sz="1800" dirty="0"/>
              <a:t>&gt;</a:t>
            </a:r>
          </a:p>
          <a:p>
            <a:endParaRPr lang="en-US" sz="1900" dirty="0"/>
          </a:p>
          <a:p>
            <a:r>
              <a:rPr lang="en-US" sz="2000" dirty="0"/>
              <a:t>Signed multiply</a:t>
            </a:r>
          </a:p>
          <a:p>
            <a:r>
              <a:rPr lang="en-US" sz="2000" dirty="0"/>
              <a:t>Note: upper word of result is truncated</a:t>
            </a:r>
          </a:p>
          <a:p>
            <a:pPr lvl="1"/>
            <a:endParaRPr lang="en-US" sz="1800" dirty="0"/>
          </a:p>
        </p:txBody>
      </p:sp>
    </p:spTree>
    <p:extLst>
      <p:ext uri="{BB962C8B-B14F-4D97-AF65-F5344CB8AC3E}">
        <p14:creationId xmlns:p14="http://schemas.microsoft.com/office/powerpoint/2010/main" val="2932137027"/>
      </p:ext>
    </p:extLst>
  </p:cSld>
  <p:clrMapOvr>
    <a:masterClrMapping/>
  </p:clrMapOvr>
  <p:transition>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Operations</a:t>
            </a:r>
          </a:p>
        </p:txBody>
      </p:sp>
      <p:sp>
        <p:nvSpPr>
          <p:cNvPr id="3" name="Content Placeholder 2"/>
          <p:cNvSpPr>
            <a:spLocks noGrp="1"/>
          </p:cNvSpPr>
          <p:nvPr>
            <p:ph idx="1"/>
          </p:nvPr>
        </p:nvSpPr>
        <p:spPr>
          <a:xfrm>
            <a:off x="479999" y="1143000"/>
            <a:ext cx="11160335" cy="4977000"/>
          </a:xfrm>
        </p:spPr>
        <p:txBody>
          <a:bodyPr/>
          <a:lstStyle/>
          <a:p>
            <a:pPr eaLnBrk="1" fontAlgn="t" hangingPunct="1"/>
            <a:r>
              <a:rPr lang="en-US" sz="2000" dirty="0"/>
              <a:t>Bitwise AND registers, update condition flags</a:t>
            </a:r>
          </a:p>
          <a:p>
            <a:pPr lvl="1" eaLnBrk="1" fontAlgn="t" hangingPunct="1"/>
            <a:r>
              <a:rPr lang="en-US" sz="1800" dirty="0"/>
              <a:t>ANDS &lt;</a:t>
            </a:r>
            <a:r>
              <a:rPr lang="en-US" sz="1800" dirty="0" err="1"/>
              <a:t>Rdn</a:t>
            </a:r>
            <a:r>
              <a:rPr lang="en-US" sz="1800" dirty="0"/>
              <a:t>&gt;,&lt;</a:t>
            </a:r>
            <a:r>
              <a:rPr lang="en-US" sz="1800" dirty="0" err="1"/>
              <a:t>Rm</a:t>
            </a:r>
            <a:r>
              <a:rPr lang="en-US" sz="1800" dirty="0"/>
              <a:t>&gt;</a:t>
            </a:r>
          </a:p>
          <a:p>
            <a:pPr eaLnBrk="1" fontAlgn="t" hangingPunct="1"/>
            <a:r>
              <a:rPr lang="en-US" sz="2000" dirty="0"/>
              <a:t>Bitwise OR registers, update condition flags</a:t>
            </a:r>
          </a:p>
          <a:p>
            <a:pPr lvl="1" eaLnBrk="1" fontAlgn="t" hangingPunct="1"/>
            <a:r>
              <a:rPr lang="en-US" sz="1800" dirty="0"/>
              <a:t>ORRS &lt;</a:t>
            </a:r>
            <a:r>
              <a:rPr lang="en-US" sz="1800" dirty="0" err="1"/>
              <a:t>Rdn</a:t>
            </a:r>
            <a:r>
              <a:rPr lang="en-US" sz="1800" dirty="0"/>
              <a:t>&gt;,&lt;</a:t>
            </a:r>
            <a:r>
              <a:rPr lang="en-US" sz="1800" dirty="0" err="1"/>
              <a:t>Rm</a:t>
            </a:r>
            <a:r>
              <a:rPr lang="en-US" sz="1800" dirty="0"/>
              <a:t>&gt;</a:t>
            </a:r>
          </a:p>
          <a:p>
            <a:pPr eaLnBrk="1" fontAlgn="t" hangingPunct="1"/>
            <a:r>
              <a:rPr lang="en-US" sz="2000" dirty="0"/>
              <a:t>Bitwise Exclusive OR registers, update condition flags</a:t>
            </a:r>
          </a:p>
          <a:p>
            <a:pPr lvl="1" eaLnBrk="1" fontAlgn="t" hangingPunct="1"/>
            <a:r>
              <a:rPr lang="en-US" sz="1800" dirty="0"/>
              <a:t>EORS &lt;</a:t>
            </a:r>
            <a:r>
              <a:rPr lang="en-US" sz="1800" dirty="0" err="1"/>
              <a:t>Rdn</a:t>
            </a:r>
            <a:r>
              <a:rPr lang="en-US" sz="1800" dirty="0"/>
              <a:t>&gt;,&lt;</a:t>
            </a:r>
            <a:r>
              <a:rPr lang="en-US" sz="1800" dirty="0" err="1"/>
              <a:t>Rm</a:t>
            </a:r>
            <a:r>
              <a:rPr lang="en-US" sz="1800" dirty="0"/>
              <a:t>&gt;</a:t>
            </a:r>
          </a:p>
          <a:p>
            <a:pPr eaLnBrk="1" fontAlgn="t" hangingPunct="1"/>
            <a:r>
              <a:rPr lang="en-US" sz="2000" dirty="0"/>
              <a:t>Bitwise AND register and complement of second register, update condition flags</a:t>
            </a:r>
          </a:p>
          <a:p>
            <a:pPr lvl="1" eaLnBrk="1" fontAlgn="t" hangingPunct="1"/>
            <a:r>
              <a:rPr lang="en-US" sz="1800" dirty="0"/>
              <a:t>BICS &lt;</a:t>
            </a:r>
            <a:r>
              <a:rPr lang="en-US" sz="1800" dirty="0" err="1"/>
              <a:t>Rdn</a:t>
            </a:r>
            <a:r>
              <a:rPr lang="en-US" sz="1800" dirty="0"/>
              <a:t>&gt;,&lt;</a:t>
            </a:r>
            <a:r>
              <a:rPr lang="en-US" sz="1800" dirty="0" err="1"/>
              <a:t>Rm</a:t>
            </a:r>
            <a:r>
              <a:rPr lang="en-US" sz="1800" dirty="0"/>
              <a:t>&gt;</a:t>
            </a:r>
          </a:p>
          <a:p>
            <a:pPr eaLnBrk="1" fontAlgn="t" hangingPunct="1"/>
            <a:r>
              <a:rPr lang="en-US" sz="2000" dirty="0"/>
              <a:t>Move inverse of register value to destination, update condition flags</a:t>
            </a:r>
          </a:p>
          <a:p>
            <a:pPr lvl="1" eaLnBrk="1" fontAlgn="t" hangingPunct="1"/>
            <a:r>
              <a:rPr lang="en-US" sz="1800" dirty="0"/>
              <a:t>MVNS &lt;Rd&gt;,&lt;</a:t>
            </a:r>
            <a:r>
              <a:rPr lang="en-US" sz="1800" dirty="0" err="1"/>
              <a:t>Rm</a:t>
            </a:r>
            <a:r>
              <a:rPr lang="en-US" sz="1800" dirty="0"/>
              <a:t>&gt;</a:t>
            </a:r>
          </a:p>
          <a:p>
            <a:pPr eaLnBrk="1" fontAlgn="t" hangingPunct="1"/>
            <a:r>
              <a:rPr lang="en-US" sz="2000" dirty="0"/>
              <a:t>Update condition flags by </a:t>
            </a:r>
            <a:r>
              <a:rPr lang="en-US" sz="2000" dirty="0" err="1"/>
              <a:t>ANDing</a:t>
            </a:r>
            <a:r>
              <a:rPr lang="en-US" sz="2000" dirty="0"/>
              <a:t> two registers, discarding result</a:t>
            </a:r>
          </a:p>
          <a:p>
            <a:pPr lvl="1" eaLnBrk="1" fontAlgn="t" hangingPunct="1"/>
            <a:r>
              <a:rPr lang="en-US" sz="1800" dirty="0"/>
              <a:t>TST &lt;</a:t>
            </a:r>
            <a:r>
              <a:rPr lang="en-US" sz="1800" dirty="0" err="1"/>
              <a:t>Rn</a:t>
            </a:r>
            <a:r>
              <a:rPr lang="en-US" sz="1800" dirty="0"/>
              <a:t>&gt;, &lt;</a:t>
            </a:r>
            <a:r>
              <a:rPr lang="en-US" sz="1800" dirty="0" err="1"/>
              <a:t>Rm</a:t>
            </a:r>
            <a:r>
              <a:rPr lang="en-US" sz="1800" dirty="0"/>
              <a:t>&gt;</a:t>
            </a:r>
          </a:p>
          <a:p>
            <a:endParaRPr lang="en-US" sz="2000" dirty="0"/>
          </a:p>
        </p:txBody>
      </p:sp>
    </p:spTree>
    <p:extLst>
      <p:ext uri="{BB962C8B-B14F-4D97-AF65-F5344CB8AC3E}">
        <p14:creationId xmlns:p14="http://schemas.microsoft.com/office/powerpoint/2010/main" val="47074215"/>
      </p:ext>
    </p:extLst>
  </p:cSld>
  <p:clrMapOvr>
    <a:masterClrMapping/>
  </p:clrMapOvr>
  <p:transition>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a:t>
            </a:r>
          </a:p>
        </p:txBody>
      </p:sp>
      <p:sp>
        <p:nvSpPr>
          <p:cNvPr id="3" name="Content Placeholder 2"/>
          <p:cNvSpPr>
            <a:spLocks noGrp="1"/>
          </p:cNvSpPr>
          <p:nvPr>
            <p:ph idx="1"/>
          </p:nvPr>
        </p:nvSpPr>
        <p:spPr>
          <a:xfrm>
            <a:off x="479999" y="1143000"/>
            <a:ext cx="11160335" cy="4977000"/>
          </a:xfrm>
        </p:spPr>
        <p:txBody>
          <a:bodyPr/>
          <a:lstStyle/>
          <a:p>
            <a:r>
              <a:rPr lang="en-US" sz="2000" dirty="0"/>
              <a:t>Compare - subtracts second value from first, discards result, updates APSR</a:t>
            </a:r>
          </a:p>
          <a:p>
            <a:pPr lvl="1"/>
            <a:r>
              <a:rPr lang="en-US" sz="1800" dirty="0"/>
              <a:t>CMP &lt;</a:t>
            </a:r>
            <a:r>
              <a:rPr lang="en-US" sz="1800" dirty="0" err="1"/>
              <a:t>Rn</a:t>
            </a:r>
            <a:r>
              <a:rPr lang="en-US" sz="1800" dirty="0"/>
              <a:t>&gt;,#&lt;imm8&gt;</a:t>
            </a:r>
          </a:p>
          <a:p>
            <a:pPr lvl="1"/>
            <a:r>
              <a:rPr lang="en-US" sz="1800" dirty="0"/>
              <a:t>CMP &lt;</a:t>
            </a:r>
            <a:r>
              <a:rPr lang="en-US" sz="1800" dirty="0" err="1"/>
              <a:t>Rn</a:t>
            </a:r>
            <a:r>
              <a:rPr lang="en-US" sz="1800" dirty="0"/>
              <a:t>&gt;,&lt;</a:t>
            </a:r>
            <a:r>
              <a:rPr lang="en-US" sz="1800" dirty="0" err="1"/>
              <a:t>Rm</a:t>
            </a:r>
            <a:r>
              <a:rPr lang="en-US" sz="1800" dirty="0"/>
              <a:t>&gt;</a:t>
            </a:r>
          </a:p>
          <a:p>
            <a:pPr lvl="1"/>
            <a:endParaRPr lang="en-US" sz="1800" dirty="0"/>
          </a:p>
          <a:p>
            <a:r>
              <a:rPr lang="en-US" sz="2000" dirty="0"/>
              <a:t>Compare negative - </a:t>
            </a:r>
            <a:r>
              <a:rPr lang="en-US" sz="2000" b="1" dirty="0"/>
              <a:t>adds</a:t>
            </a:r>
            <a:r>
              <a:rPr lang="en-US" sz="2000" dirty="0"/>
              <a:t> two values, updates APSR, discards result</a:t>
            </a:r>
          </a:p>
          <a:p>
            <a:pPr lvl="1"/>
            <a:r>
              <a:rPr lang="en-US" sz="1800" dirty="0"/>
              <a:t>CMN &lt;</a:t>
            </a:r>
            <a:r>
              <a:rPr lang="en-US" sz="1800" dirty="0" err="1"/>
              <a:t>Rn</a:t>
            </a:r>
            <a:r>
              <a:rPr lang="en-US" sz="1800" dirty="0"/>
              <a:t>&gt;,&lt;</a:t>
            </a:r>
            <a:r>
              <a:rPr lang="en-US" sz="1800" dirty="0" err="1"/>
              <a:t>Rm</a:t>
            </a:r>
            <a:r>
              <a:rPr lang="en-US" sz="1800" dirty="0"/>
              <a:t>&gt;</a:t>
            </a:r>
          </a:p>
          <a:p>
            <a:pPr lvl="1"/>
            <a:endParaRPr lang="en-US" sz="1800" dirty="0"/>
          </a:p>
        </p:txBody>
      </p:sp>
    </p:spTree>
    <p:extLst>
      <p:ext uri="{BB962C8B-B14F-4D97-AF65-F5344CB8AC3E}">
        <p14:creationId xmlns:p14="http://schemas.microsoft.com/office/powerpoint/2010/main" val="19369120"/>
      </p:ext>
    </p:extLst>
  </p:cSld>
  <p:clrMapOvr>
    <a:masterClrMapping/>
  </p:clrMapOvr>
  <p:transition>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and Rotate</a:t>
            </a:r>
          </a:p>
        </p:txBody>
      </p:sp>
      <p:sp>
        <p:nvSpPr>
          <p:cNvPr id="3" name="Content Placeholder 2"/>
          <p:cNvSpPr>
            <a:spLocks noGrp="1"/>
          </p:cNvSpPr>
          <p:nvPr>
            <p:ph idx="1"/>
          </p:nvPr>
        </p:nvSpPr>
        <p:spPr>
          <a:xfrm>
            <a:off x="479999" y="1143000"/>
            <a:ext cx="10111801" cy="5562600"/>
          </a:xfrm>
        </p:spPr>
        <p:txBody>
          <a:bodyPr/>
          <a:lstStyle/>
          <a:p>
            <a:r>
              <a:rPr lang="en-US" sz="2000" dirty="0"/>
              <a:t>Common features</a:t>
            </a:r>
          </a:p>
          <a:p>
            <a:pPr lvl="1"/>
            <a:r>
              <a:rPr lang="en-US" sz="1800" dirty="0"/>
              <a:t>All of these instructions update APSR condition flags</a:t>
            </a:r>
          </a:p>
          <a:p>
            <a:pPr lvl="1"/>
            <a:r>
              <a:rPr lang="en-US" sz="1800" dirty="0"/>
              <a:t>Shift/rotate amount (in number of bits) specified by last operand</a:t>
            </a:r>
          </a:p>
          <a:p>
            <a:r>
              <a:rPr lang="en-US" sz="2000" dirty="0"/>
              <a:t>Logical shift left - shifts in zeroes on right</a:t>
            </a:r>
          </a:p>
          <a:p>
            <a:pPr lvl="1"/>
            <a:r>
              <a:rPr lang="en-US" sz="1800" dirty="0"/>
              <a:t>LSLS &lt;Rd&gt;,&lt;</a:t>
            </a:r>
            <a:r>
              <a:rPr lang="en-US" sz="1800" dirty="0" err="1"/>
              <a:t>Rm</a:t>
            </a:r>
            <a:r>
              <a:rPr lang="en-US" sz="1800" dirty="0"/>
              <a:t>&gt;,#&lt;imm5&gt;</a:t>
            </a:r>
          </a:p>
          <a:p>
            <a:pPr lvl="1"/>
            <a:r>
              <a:rPr lang="en-US" sz="1800" dirty="0"/>
              <a:t>LSLS &lt;</a:t>
            </a:r>
            <a:r>
              <a:rPr lang="en-US" sz="1800" dirty="0" err="1"/>
              <a:t>Rdn</a:t>
            </a:r>
            <a:r>
              <a:rPr lang="en-US" sz="1800" dirty="0"/>
              <a:t>&gt;,&lt;</a:t>
            </a:r>
            <a:r>
              <a:rPr lang="en-US" sz="1800" dirty="0" err="1"/>
              <a:t>Rm</a:t>
            </a:r>
            <a:r>
              <a:rPr lang="en-US" sz="1800" dirty="0"/>
              <a:t>&gt;</a:t>
            </a:r>
          </a:p>
          <a:p>
            <a:r>
              <a:rPr lang="en-US" sz="2000" dirty="0"/>
              <a:t>Logical shift right - shifts in zeroes on left</a:t>
            </a:r>
          </a:p>
          <a:p>
            <a:pPr lvl="1"/>
            <a:r>
              <a:rPr lang="en-US" sz="1800" dirty="0"/>
              <a:t>LSRS &lt;Rd&gt;,&lt;</a:t>
            </a:r>
            <a:r>
              <a:rPr lang="en-US" sz="1800" dirty="0" err="1"/>
              <a:t>Rm</a:t>
            </a:r>
            <a:r>
              <a:rPr lang="en-US" sz="1800" dirty="0"/>
              <a:t>&gt;,#&lt;imm5&gt;</a:t>
            </a:r>
          </a:p>
          <a:p>
            <a:pPr lvl="1"/>
            <a:r>
              <a:rPr lang="en-US" sz="1800" dirty="0"/>
              <a:t>LSRS &lt;</a:t>
            </a:r>
            <a:r>
              <a:rPr lang="en-US" sz="1800" dirty="0" err="1"/>
              <a:t>Rdn</a:t>
            </a:r>
            <a:r>
              <a:rPr lang="en-US" sz="1800" dirty="0"/>
              <a:t>&gt;,&lt;</a:t>
            </a:r>
            <a:r>
              <a:rPr lang="en-US" sz="1800" dirty="0" err="1"/>
              <a:t>Rm</a:t>
            </a:r>
            <a:r>
              <a:rPr lang="en-US" sz="1800" dirty="0"/>
              <a:t>&gt;</a:t>
            </a:r>
          </a:p>
          <a:p>
            <a:r>
              <a:rPr lang="en-US" sz="2000" dirty="0"/>
              <a:t>Arithmetic shift right - shifts in copies of sign bit on left (to maintain arithmetic sign)</a:t>
            </a:r>
          </a:p>
          <a:p>
            <a:pPr lvl="1"/>
            <a:r>
              <a:rPr lang="en-US" sz="1800" dirty="0"/>
              <a:t>ASRS &lt;Rd&gt;,&lt;</a:t>
            </a:r>
            <a:r>
              <a:rPr lang="en-US" sz="1800" dirty="0" err="1"/>
              <a:t>Rm</a:t>
            </a:r>
            <a:r>
              <a:rPr lang="en-US" sz="1800" dirty="0"/>
              <a:t>&gt;,#&lt;imm5&gt;</a:t>
            </a:r>
          </a:p>
          <a:p>
            <a:r>
              <a:rPr lang="en-US" sz="2000" dirty="0"/>
              <a:t>Rotate right</a:t>
            </a:r>
          </a:p>
          <a:p>
            <a:pPr lvl="1"/>
            <a:r>
              <a:rPr lang="en-US" sz="1800" dirty="0"/>
              <a:t>RORS &lt;</a:t>
            </a:r>
            <a:r>
              <a:rPr lang="en-US" sz="1800" dirty="0" err="1"/>
              <a:t>Rdn</a:t>
            </a:r>
            <a:r>
              <a:rPr lang="en-US" sz="1800" dirty="0"/>
              <a:t>&gt;,&lt;</a:t>
            </a:r>
            <a:r>
              <a:rPr lang="en-US" sz="1800" dirty="0" err="1"/>
              <a:t>Rm</a:t>
            </a:r>
            <a:r>
              <a:rPr lang="en-US" sz="1800" dirty="0"/>
              <a:t>&gt;</a:t>
            </a:r>
          </a:p>
        </p:txBody>
      </p:sp>
    </p:spTree>
    <p:extLst>
      <p:ext uri="{BB962C8B-B14F-4D97-AF65-F5344CB8AC3E}">
        <p14:creationId xmlns:p14="http://schemas.microsoft.com/office/powerpoint/2010/main" val="1319709627"/>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Cortex-M0+ Core</a:t>
            </a:r>
          </a:p>
        </p:txBody>
      </p:sp>
      <p:sp>
        <p:nvSpPr>
          <p:cNvPr id="3" name="Content Placeholder 2"/>
          <p:cNvSpPr>
            <a:spLocks noGrp="1"/>
          </p:cNvSpPr>
          <p:nvPr>
            <p:ph idx="1"/>
          </p:nvPr>
        </p:nvSpPr>
        <p:spPr>
          <a:xfrm>
            <a:off x="1752600" y="5867400"/>
            <a:ext cx="8839200" cy="990600"/>
          </a:xfrm>
        </p:spPr>
        <p:txBody>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732" y="914400"/>
            <a:ext cx="8271868" cy="507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971358"/>
      </p:ext>
    </p:extLst>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Reversing Bytes</a:t>
            </a:r>
          </a:p>
        </p:txBody>
      </p:sp>
      <p:sp>
        <p:nvSpPr>
          <p:cNvPr id="3" name="Content Placeholder 2"/>
          <p:cNvSpPr>
            <a:spLocks noGrp="1"/>
          </p:cNvSpPr>
          <p:nvPr>
            <p:ph idx="1"/>
          </p:nvPr>
        </p:nvSpPr>
        <p:spPr>
          <a:xfrm>
            <a:off x="479999" y="1143000"/>
            <a:ext cx="5692201" cy="5715000"/>
          </a:xfrm>
        </p:spPr>
        <p:txBody>
          <a:bodyPr/>
          <a:lstStyle/>
          <a:p>
            <a:r>
              <a:rPr lang="en-US" sz="2400" dirty="0"/>
              <a:t>REV - reverse all bytes in word</a:t>
            </a:r>
          </a:p>
          <a:p>
            <a:pPr lvl="1"/>
            <a:r>
              <a:rPr lang="en-US" sz="2000" dirty="0"/>
              <a:t>REV &lt;Rd&gt;,&lt;</a:t>
            </a:r>
            <a:r>
              <a:rPr lang="en-US" sz="2000" dirty="0" err="1"/>
              <a:t>Rm</a:t>
            </a:r>
            <a:r>
              <a:rPr lang="en-US" sz="2000" dirty="0"/>
              <a:t>&gt;</a:t>
            </a:r>
          </a:p>
          <a:p>
            <a:pPr lvl="1"/>
            <a:endParaRPr lang="en-US" sz="2000" dirty="0"/>
          </a:p>
          <a:p>
            <a:r>
              <a:rPr lang="en-US" sz="2400" dirty="0"/>
              <a:t>REV16 - reverse bytes in both half-words</a:t>
            </a:r>
          </a:p>
          <a:p>
            <a:pPr lvl="1"/>
            <a:r>
              <a:rPr lang="en-US" sz="2000" dirty="0"/>
              <a:t>REV16 &lt;Rd&gt;,&lt;</a:t>
            </a:r>
            <a:r>
              <a:rPr lang="en-US" sz="2000" dirty="0" err="1"/>
              <a:t>Rm</a:t>
            </a:r>
            <a:r>
              <a:rPr lang="en-US" sz="2000" dirty="0"/>
              <a:t>&gt;</a:t>
            </a:r>
          </a:p>
          <a:p>
            <a:endParaRPr lang="en-US" sz="2400" dirty="0"/>
          </a:p>
          <a:p>
            <a:r>
              <a:rPr lang="en-US" sz="2400" dirty="0"/>
              <a:t>REVSH - reverse bytes in low half-word (signed) and sign-extend</a:t>
            </a:r>
          </a:p>
          <a:p>
            <a:pPr lvl="1"/>
            <a:r>
              <a:rPr lang="en-US" sz="2000" dirty="0"/>
              <a:t>REVSH &lt;Rd&gt;,&lt;</a:t>
            </a:r>
            <a:r>
              <a:rPr lang="en-US" sz="2000" dirty="0" err="1"/>
              <a:t>Rm</a:t>
            </a:r>
            <a:r>
              <a:rPr lang="en-US" sz="2000" dirty="0"/>
              <a:t>&gt;</a:t>
            </a:r>
          </a:p>
        </p:txBody>
      </p:sp>
      <p:grpSp>
        <p:nvGrpSpPr>
          <p:cNvPr id="28" name="Group 27"/>
          <p:cNvGrpSpPr/>
          <p:nvPr/>
        </p:nvGrpSpPr>
        <p:grpSpPr>
          <a:xfrm>
            <a:off x="6705600" y="990600"/>
            <a:ext cx="3657600" cy="5334000"/>
            <a:chOff x="5181600" y="990600"/>
            <a:chExt cx="3657600" cy="5334000"/>
          </a:xfrm>
        </p:grpSpPr>
        <p:sp>
          <p:nvSpPr>
            <p:cNvPr id="4" name="Rectangle 3"/>
            <p:cNvSpPr/>
            <p:nvPr/>
          </p:nvSpPr>
          <p:spPr bwMode="auto">
            <a:xfrm>
              <a:off x="5181600" y="9906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5" name="Rectangle 4"/>
            <p:cNvSpPr/>
            <p:nvPr/>
          </p:nvSpPr>
          <p:spPr bwMode="auto">
            <a:xfrm>
              <a:off x="6096000" y="9906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Rectangle 5"/>
            <p:cNvSpPr/>
            <p:nvPr/>
          </p:nvSpPr>
          <p:spPr bwMode="auto">
            <a:xfrm>
              <a:off x="7010400" y="9906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7" name="Rectangle 6"/>
            <p:cNvSpPr/>
            <p:nvPr/>
          </p:nvSpPr>
          <p:spPr bwMode="auto">
            <a:xfrm>
              <a:off x="7924800" y="9906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8" name="Rectangle 7"/>
            <p:cNvSpPr/>
            <p:nvPr/>
          </p:nvSpPr>
          <p:spPr bwMode="auto">
            <a:xfrm>
              <a:off x="5181600" y="19812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9" name="Rectangle 8"/>
            <p:cNvSpPr/>
            <p:nvPr/>
          </p:nvSpPr>
          <p:spPr bwMode="auto">
            <a:xfrm>
              <a:off x="6096000" y="19812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0" name="Rectangle 9"/>
            <p:cNvSpPr/>
            <p:nvPr/>
          </p:nvSpPr>
          <p:spPr bwMode="auto">
            <a:xfrm>
              <a:off x="7010400" y="19812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1" name="Rectangle 10"/>
            <p:cNvSpPr/>
            <p:nvPr/>
          </p:nvSpPr>
          <p:spPr bwMode="auto">
            <a:xfrm>
              <a:off x="7924800" y="19812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12" name="Rectangle 11"/>
            <p:cNvSpPr/>
            <p:nvPr/>
          </p:nvSpPr>
          <p:spPr bwMode="auto">
            <a:xfrm>
              <a:off x="5181600" y="2971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13" name="Rectangle 12"/>
            <p:cNvSpPr/>
            <p:nvPr/>
          </p:nvSpPr>
          <p:spPr bwMode="auto">
            <a:xfrm>
              <a:off x="6096000" y="2971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4" name="Rectangle 13"/>
            <p:cNvSpPr/>
            <p:nvPr/>
          </p:nvSpPr>
          <p:spPr bwMode="auto">
            <a:xfrm>
              <a:off x="7010400" y="2971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5" name="Rectangle 14"/>
            <p:cNvSpPr/>
            <p:nvPr/>
          </p:nvSpPr>
          <p:spPr bwMode="auto">
            <a:xfrm>
              <a:off x="7924800" y="2971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16" name="Rectangle 15"/>
            <p:cNvSpPr/>
            <p:nvPr/>
          </p:nvSpPr>
          <p:spPr bwMode="auto">
            <a:xfrm>
              <a:off x="5181600" y="3962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17" name="Rectangle 16"/>
            <p:cNvSpPr/>
            <p:nvPr/>
          </p:nvSpPr>
          <p:spPr bwMode="auto">
            <a:xfrm>
              <a:off x="6096000" y="3962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8" name="Rectangle 17"/>
            <p:cNvSpPr/>
            <p:nvPr/>
          </p:nvSpPr>
          <p:spPr bwMode="auto">
            <a:xfrm>
              <a:off x="7010400" y="3962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9" name="Rectangle 18"/>
            <p:cNvSpPr/>
            <p:nvPr/>
          </p:nvSpPr>
          <p:spPr bwMode="auto">
            <a:xfrm>
              <a:off x="7924800" y="3962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20" name="Rectangle 19"/>
            <p:cNvSpPr/>
            <p:nvPr/>
          </p:nvSpPr>
          <p:spPr bwMode="auto">
            <a:xfrm>
              <a:off x="5181600" y="4876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21" name="Rectangle 20"/>
            <p:cNvSpPr/>
            <p:nvPr/>
          </p:nvSpPr>
          <p:spPr bwMode="auto">
            <a:xfrm>
              <a:off x="6096000" y="4876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22" name="Rectangle 21"/>
            <p:cNvSpPr/>
            <p:nvPr/>
          </p:nvSpPr>
          <p:spPr bwMode="auto">
            <a:xfrm>
              <a:off x="7010400" y="4876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23" name="Rectangle 22"/>
            <p:cNvSpPr/>
            <p:nvPr/>
          </p:nvSpPr>
          <p:spPr bwMode="auto">
            <a:xfrm>
              <a:off x="7924800" y="4876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24" name="Rectangle 23"/>
            <p:cNvSpPr/>
            <p:nvPr/>
          </p:nvSpPr>
          <p:spPr bwMode="auto">
            <a:xfrm>
              <a:off x="5181600" y="5867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25" name="Rectangle 24"/>
            <p:cNvSpPr/>
            <p:nvPr/>
          </p:nvSpPr>
          <p:spPr bwMode="auto">
            <a:xfrm>
              <a:off x="6096000" y="5867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26" name="Rectangle 25"/>
            <p:cNvSpPr/>
            <p:nvPr/>
          </p:nvSpPr>
          <p:spPr bwMode="auto">
            <a:xfrm>
              <a:off x="7010400" y="5867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27" name="Rectangle 26"/>
            <p:cNvSpPr/>
            <p:nvPr/>
          </p:nvSpPr>
          <p:spPr bwMode="auto">
            <a:xfrm>
              <a:off x="7924800" y="5867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cxnSp>
          <p:nvCxnSpPr>
            <p:cNvPr id="29" name="Straight Arrow Connector 28"/>
            <p:cNvCxnSpPr>
              <a:stCxn id="4" idx="2"/>
              <a:endCxn id="11" idx="0"/>
            </p:cNvCxnSpPr>
            <p:nvPr/>
          </p:nvCxnSpPr>
          <p:spPr bwMode="auto">
            <a:xfrm>
              <a:off x="5638800" y="1447800"/>
              <a:ext cx="27432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7" idx="2"/>
              <a:endCxn id="8" idx="0"/>
            </p:cNvCxnSpPr>
            <p:nvPr/>
          </p:nvCxnSpPr>
          <p:spPr bwMode="auto">
            <a:xfrm flipH="1">
              <a:off x="5638800" y="1447800"/>
              <a:ext cx="27432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stCxn id="6" idx="2"/>
              <a:endCxn id="9" idx="0"/>
            </p:cNvCxnSpPr>
            <p:nvPr/>
          </p:nvCxnSpPr>
          <p:spPr bwMode="auto">
            <a:xfrm flipH="1">
              <a:off x="6553200" y="14478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a:stCxn id="5" idx="2"/>
              <a:endCxn id="10" idx="0"/>
            </p:cNvCxnSpPr>
            <p:nvPr/>
          </p:nvCxnSpPr>
          <p:spPr bwMode="auto">
            <a:xfrm>
              <a:off x="6553200" y="14478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a:stCxn id="13" idx="2"/>
              <a:endCxn id="16" idx="0"/>
            </p:cNvCxnSpPr>
            <p:nvPr/>
          </p:nvCxnSpPr>
          <p:spPr bwMode="auto">
            <a:xfrm flipH="1">
              <a:off x="5638800" y="3429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p:cNvCxnSpPr>
              <a:stCxn id="12" idx="2"/>
              <a:endCxn id="17" idx="0"/>
            </p:cNvCxnSpPr>
            <p:nvPr/>
          </p:nvCxnSpPr>
          <p:spPr bwMode="auto">
            <a:xfrm>
              <a:off x="5638800" y="3429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p:cNvCxnSpPr>
              <a:stCxn id="15" idx="2"/>
              <a:endCxn id="18" idx="0"/>
            </p:cNvCxnSpPr>
            <p:nvPr/>
          </p:nvCxnSpPr>
          <p:spPr bwMode="auto">
            <a:xfrm flipH="1">
              <a:off x="7467600" y="3429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p:cNvCxnSpPr>
              <a:stCxn id="14" idx="2"/>
              <a:endCxn id="19" idx="0"/>
            </p:cNvCxnSpPr>
            <p:nvPr/>
          </p:nvCxnSpPr>
          <p:spPr bwMode="auto">
            <a:xfrm>
              <a:off x="7467600" y="3429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a:stCxn id="22" idx="2"/>
              <a:endCxn id="27" idx="0"/>
            </p:cNvCxnSpPr>
            <p:nvPr/>
          </p:nvCxnSpPr>
          <p:spPr bwMode="auto">
            <a:xfrm>
              <a:off x="7467600" y="5334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a:stCxn id="23" idx="2"/>
            </p:cNvCxnSpPr>
            <p:nvPr/>
          </p:nvCxnSpPr>
          <p:spPr bwMode="auto">
            <a:xfrm flipH="1">
              <a:off x="7467600" y="5334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flipH="1">
              <a:off x="5181600" y="5811157"/>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p:cNvSpPr txBox="1"/>
            <p:nvPr/>
          </p:nvSpPr>
          <p:spPr>
            <a:xfrm>
              <a:off x="5500680" y="5486400"/>
              <a:ext cx="1281120" cy="369332"/>
            </a:xfrm>
            <a:prstGeom prst="rect">
              <a:avLst/>
            </a:prstGeom>
            <a:noFill/>
          </p:spPr>
          <p:txBody>
            <a:bodyPr wrap="none" rtlCol="0">
              <a:spAutoFit/>
            </a:bodyPr>
            <a:lstStyle/>
            <a:p>
              <a:r>
                <a:rPr lang="en-US" sz="1800" dirty="0"/>
                <a:t>Sign extend</a:t>
              </a:r>
            </a:p>
          </p:txBody>
        </p:sp>
      </p:grpSp>
    </p:spTree>
    <p:extLst>
      <p:ext uri="{BB962C8B-B14F-4D97-AF65-F5344CB8AC3E}">
        <p14:creationId xmlns:p14="http://schemas.microsoft.com/office/powerpoint/2010/main" val="4204170383"/>
      </p:ext>
    </p:extLst>
  </p:cSld>
  <p:clrMapOvr>
    <a:masterClrMapping/>
  </p:clrMapOvr>
  <p:transition>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Program Flow - Branches</a:t>
            </a:r>
          </a:p>
        </p:txBody>
      </p:sp>
      <p:sp>
        <p:nvSpPr>
          <p:cNvPr id="3" name="Content Placeholder 2"/>
          <p:cNvSpPr>
            <a:spLocks noGrp="1"/>
          </p:cNvSpPr>
          <p:nvPr>
            <p:ph idx="1"/>
          </p:nvPr>
        </p:nvSpPr>
        <p:spPr>
          <a:xfrm>
            <a:off x="479999" y="1143000"/>
            <a:ext cx="9273601" cy="5715000"/>
          </a:xfrm>
        </p:spPr>
        <p:txBody>
          <a:bodyPr/>
          <a:lstStyle/>
          <a:p>
            <a:r>
              <a:rPr lang="en-US" sz="2800" dirty="0"/>
              <a:t>Unconditional Branches</a:t>
            </a:r>
          </a:p>
          <a:p>
            <a:pPr lvl="1"/>
            <a:r>
              <a:rPr lang="en-US" sz="2400" dirty="0"/>
              <a:t>B &lt;label&gt;</a:t>
            </a:r>
          </a:p>
          <a:p>
            <a:pPr lvl="1"/>
            <a:r>
              <a:rPr lang="en-US" sz="2400" dirty="0"/>
              <a:t>Target address must be within 2 KB of branch instruction (-2048 B to +2046 B)</a:t>
            </a:r>
          </a:p>
          <a:p>
            <a:pPr lvl="1"/>
            <a:endParaRPr lang="en-US" sz="2400" dirty="0"/>
          </a:p>
          <a:p>
            <a:r>
              <a:rPr lang="en-US" sz="2800" dirty="0"/>
              <a:t>Conditional Branches</a:t>
            </a:r>
          </a:p>
          <a:p>
            <a:pPr lvl="1"/>
            <a:r>
              <a:rPr lang="en-US" sz="2400" dirty="0"/>
              <a:t>B&lt;</a:t>
            </a:r>
            <a:r>
              <a:rPr lang="en-US" sz="2400" dirty="0" err="1"/>
              <a:t>cond</a:t>
            </a:r>
            <a:r>
              <a:rPr lang="en-US" sz="2400" dirty="0"/>
              <a:t>&gt; &lt;label&gt;</a:t>
            </a:r>
          </a:p>
          <a:p>
            <a:pPr lvl="1"/>
            <a:r>
              <a:rPr lang="en-US" sz="2400" dirty="0"/>
              <a:t>&lt;</a:t>
            </a:r>
            <a:r>
              <a:rPr lang="en-US" sz="2400" dirty="0" err="1"/>
              <a:t>cond</a:t>
            </a:r>
            <a:r>
              <a:rPr lang="en-US" sz="2400" dirty="0"/>
              <a:t>&gt; is condition - see next page</a:t>
            </a:r>
          </a:p>
          <a:p>
            <a:pPr lvl="1"/>
            <a:r>
              <a:rPr lang="en-US" sz="2400" dirty="0"/>
              <a:t>B&lt;</a:t>
            </a:r>
            <a:r>
              <a:rPr lang="en-US" sz="2400" dirty="0" err="1"/>
              <a:t>cond</a:t>
            </a:r>
            <a:r>
              <a:rPr lang="en-US" sz="2400" dirty="0"/>
              <a:t>&gt; target address must be within of branch instruction</a:t>
            </a:r>
          </a:p>
          <a:p>
            <a:pPr lvl="1"/>
            <a:r>
              <a:rPr lang="en-US" sz="2400" dirty="0"/>
              <a:t>B target address must be within 256 B of branch instruction (-256 B to +254 B)</a:t>
            </a:r>
          </a:p>
        </p:txBody>
      </p:sp>
    </p:spTree>
    <p:extLst>
      <p:ext uri="{BB962C8B-B14F-4D97-AF65-F5344CB8AC3E}">
        <p14:creationId xmlns:p14="http://schemas.microsoft.com/office/powerpoint/2010/main" val="4041160379"/>
      </p:ext>
    </p:extLst>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Codes</a:t>
            </a:r>
          </a:p>
        </p:txBody>
      </p:sp>
      <p:sp>
        <p:nvSpPr>
          <p:cNvPr id="3" name="Content Placeholder 2"/>
          <p:cNvSpPr>
            <a:spLocks noGrp="1"/>
          </p:cNvSpPr>
          <p:nvPr>
            <p:ph idx="1"/>
          </p:nvPr>
        </p:nvSpPr>
        <p:spPr>
          <a:xfrm>
            <a:off x="479999" y="1143000"/>
            <a:ext cx="4244401" cy="5715000"/>
          </a:xfrm>
        </p:spPr>
        <p:txBody>
          <a:bodyPr/>
          <a:lstStyle/>
          <a:p>
            <a:r>
              <a:rPr lang="en-US" sz="2400" dirty="0"/>
              <a:t>Append to branch instruction (B) to make a conditional branch</a:t>
            </a:r>
          </a:p>
          <a:p>
            <a:endParaRPr lang="en-US" sz="2400" dirty="0"/>
          </a:p>
          <a:p>
            <a:r>
              <a:rPr lang="en-US" sz="2400" dirty="0"/>
              <a:t>Full ARM instructions (not Thumb or Thumb-2) support conditional execution of arbitrary instructions</a:t>
            </a:r>
          </a:p>
          <a:p>
            <a:endParaRPr lang="en-US" sz="2400" dirty="0"/>
          </a:p>
          <a:p>
            <a:r>
              <a:rPr lang="en-US" sz="2400" dirty="0"/>
              <a:t>Note: Carry bit = not-borrow for compares and subtractions</a:t>
            </a:r>
          </a:p>
        </p:txBody>
      </p:sp>
      <p:pic>
        <p:nvPicPr>
          <p:cNvPr id="5" name="Content Placeholder 3"/>
          <p:cNvPicPr>
            <a:picLocks/>
          </p:cNvPicPr>
          <p:nvPr/>
        </p:nvPicPr>
        <p:blipFill>
          <a:blip r:embed="rId3"/>
          <a:stretch>
            <a:fillRect/>
          </a:stretch>
        </p:blipFill>
        <p:spPr>
          <a:xfrm>
            <a:off x="5105400" y="533400"/>
            <a:ext cx="6765400" cy="6111218"/>
          </a:xfrm>
          <a:prstGeom prst="rect">
            <a:avLst/>
          </a:prstGeom>
        </p:spPr>
      </p:pic>
    </p:spTree>
    <p:extLst>
      <p:ext uri="{BB962C8B-B14F-4D97-AF65-F5344CB8AC3E}">
        <p14:creationId xmlns:p14="http://schemas.microsoft.com/office/powerpoint/2010/main" val="3329359111"/>
      </p:ext>
    </p:extLst>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Program Flow - Subroutines</a:t>
            </a:r>
          </a:p>
        </p:txBody>
      </p:sp>
      <p:sp>
        <p:nvSpPr>
          <p:cNvPr id="3" name="Content Placeholder 2"/>
          <p:cNvSpPr>
            <a:spLocks noGrp="1"/>
          </p:cNvSpPr>
          <p:nvPr>
            <p:ph idx="1"/>
          </p:nvPr>
        </p:nvSpPr>
        <p:spPr>
          <a:xfrm>
            <a:off x="479999" y="1143000"/>
            <a:ext cx="11160335" cy="4977000"/>
          </a:xfrm>
        </p:spPr>
        <p:txBody>
          <a:bodyPr numCol="2"/>
          <a:lstStyle/>
          <a:p>
            <a:r>
              <a:rPr lang="en-US" sz="2800" dirty="0"/>
              <a:t>Call</a:t>
            </a:r>
          </a:p>
          <a:p>
            <a:pPr lvl="1"/>
            <a:r>
              <a:rPr lang="en-US" sz="2400" dirty="0"/>
              <a:t>BL &lt;label&gt; - branch with link</a:t>
            </a:r>
          </a:p>
          <a:p>
            <a:pPr lvl="2"/>
            <a:r>
              <a:rPr lang="en-US" sz="2000" dirty="0"/>
              <a:t>Call subroutine at &lt;label&gt;</a:t>
            </a:r>
          </a:p>
          <a:p>
            <a:pPr lvl="3"/>
            <a:r>
              <a:rPr lang="en-US" sz="2000" dirty="0"/>
              <a:t>PC-relative, range limited to PC+/-16MB</a:t>
            </a:r>
            <a:endParaRPr lang="en-US" sz="2000" baseline="30000" dirty="0"/>
          </a:p>
          <a:p>
            <a:pPr lvl="2"/>
            <a:r>
              <a:rPr lang="en-US" sz="2000" dirty="0"/>
              <a:t>Save return address in LR</a:t>
            </a:r>
          </a:p>
          <a:p>
            <a:pPr lvl="1"/>
            <a:r>
              <a:rPr lang="en-US" sz="2400" dirty="0"/>
              <a:t>BLX &lt;Rd&gt; - branch with link and exchange</a:t>
            </a:r>
          </a:p>
          <a:p>
            <a:pPr lvl="2"/>
            <a:r>
              <a:rPr lang="en-US" sz="2000" dirty="0"/>
              <a:t>Call subroutine at address in register Rd (exchange Rd with PC)</a:t>
            </a:r>
          </a:p>
          <a:p>
            <a:pPr lvl="3"/>
            <a:r>
              <a:rPr lang="en-US" sz="2000" dirty="0"/>
              <a:t>Supports full 4GB address range</a:t>
            </a:r>
          </a:p>
          <a:p>
            <a:pPr lvl="3"/>
            <a:r>
              <a:rPr lang="en-US" sz="2000" dirty="0"/>
              <a:t>LSB of target address must be set to 1 to ensure continued execution in Thumb state</a:t>
            </a:r>
          </a:p>
          <a:p>
            <a:pPr lvl="2"/>
            <a:r>
              <a:rPr lang="en-US" sz="2000" dirty="0"/>
              <a:t>Save return address in LR</a:t>
            </a:r>
          </a:p>
          <a:p>
            <a:r>
              <a:rPr lang="en-US" sz="2800" dirty="0"/>
              <a:t>Return</a:t>
            </a:r>
          </a:p>
          <a:p>
            <a:pPr lvl="1"/>
            <a:r>
              <a:rPr lang="en-US" sz="2400" dirty="0"/>
              <a:t>BX &lt;Rd&gt; branch and exchange</a:t>
            </a:r>
          </a:p>
          <a:p>
            <a:pPr lvl="2"/>
            <a:r>
              <a:rPr lang="en-US" sz="2000" dirty="0"/>
              <a:t>Branch to address specified by &lt;Rd&gt;</a:t>
            </a:r>
          </a:p>
          <a:p>
            <a:pPr lvl="3"/>
            <a:r>
              <a:rPr lang="en-US" sz="2000" dirty="0"/>
              <a:t>LSB of target address must be set to 1 to ensure continued execution in Thumb state</a:t>
            </a:r>
          </a:p>
          <a:p>
            <a:pPr lvl="3"/>
            <a:r>
              <a:rPr lang="en-US" sz="2000" dirty="0"/>
              <a:t>Supports full 4 GB address space</a:t>
            </a:r>
          </a:p>
          <a:p>
            <a:pPr lvl="2"/>
            <a:r>
              <a:rPr lang="en-US" sz="2000" dirty="0"/>
              <a:t>BX LR - Return from subroutine</a:t>
            </a:r>
          </a:p>
          <a:p>
            <a:pPr lvl="1"/>
            <a:r>
              <a:rPr lang="en-US" sz="2400" dirty="0"/>
              <a:t>POP {PC}</a:t>
            </a:r>
          </a:p>
          <a:p>
            <a:pPr marL="457200" lvl="1" indent="0">
              <a:buNone/>
            </a:pPr>
            <a:endParaRPr lang="en-US" sz="2400" dirty="0"/>
          </a:p>
        </p:txBody>
      </p:sp>
    </p:spTree>
    <p:extLst>
      <p:ext uri="{BB962C8B-B14F-4D97-AF65-F5344CB8AC3E}">
        <p14:creationId xmlns:p14="http://schemas.microsoft.com/office/powerpoint/2010/main" val="1413619850"/>
      </p:ext>
    </p:extLst>
  </p:cSld>
  <p:clrMapOvr>
    <a:masterClrMapping/>
  </p:clrMapOvr>
  <p:transition>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Register Instructions</a:t>
            </a:r>
          </a:p>
        </p:txBody>
      </p:sp>
      <p:sp>
        <p:nvSpPr>
          <p:cNvPr id="3" name="Content Placeholder 2"/>
          <p:cNvSpPr>
            <a:spLocks noGrp="1"/>
          </p:cNvSpPr>
          <p:nvPr>
            <p:ph idx="1"/>
          </p:nvPr>
        </p:nvSpPr>
        <p:spPr>
          <a:xfrm>
            <a:off x="479999" y="1143000"/>
            <a:ext cx="4701601" cy="5715000"/>
          </a:xfrm>
        </p:spPr>
        <p:txBody>
          <a:bodyPr/>
          <a:lstStyle/>
          <a:p>
            <a:r>
              <a:rPr lang="en-US" sz="2000" dirty="0"/>
              <a:t>Move to Register from Special Register</a:t>
            </a:r>
          </a:p>
          <a:p>
            <a:pPr lvl="1"/>
            <a:r>
              <a:rPr lang="en-US" sz="1800" dirty="0"/>
              <a:t>MSR &lt;Rd&gt;, &lt;</a:t>
            </a:r>
            <a:r>
              <a:rPr lang="en-US" sz="1800" dirty="0" err="1"/>
              <a:t>spec_reg</a:t>
            </a:r>
            <a:r>
              <a:rPr lang="en-US" sz="1800" dirty="0"/>
              <a:t>&gt;</a:t>
            </a:r>
          </a:p>
          <a:p>
            <a:endParaRPr lang="en-US" sz="2000" dirty="0"/>
          </a:p>
          <a:p>
            <a:r>
              <a:rPr lang="en-US" sz="2000" dirty="0"/>
              <a:t>Move to Special Register from Register</a:t>
            </a:r>
          </a:p>
          <a:p>
            <a:pPr lvl="1"/>
            <a:r>
              <a:rPr lang="en-US" sz="1800" dirty="0"/>
              <a:t>MRS &lt;</a:t>
            </a:r>
            <a:r>
              <a:rPr lang="en-US" sz="1800" dirty="0" err="1"/>
              <a:t>spec_reg</a:t>
            </a:r>
            <a:r>
              <a:rPr lang="en-US" sz="1800" dirty="0"/>
              <a:t>&gt;, &lt;Rd&gt;</a:t>
            </a:r>
          </a:p>
          <a:p>
            <a:endParaRPr lang="en-US" sz="2000" dirty="0"/>
          </a:p>
          <a:p>
            <a:r>
              <a:rPr lang="en-US" sz="2000" dirty="0"/>
              <a:t>Change Processor State - Modify PRIMASK register</a:t>
            </a:r>
          </a:p>
          <a:p>
            <a:pPr lvl="1"/>
            <a:r>
              <a:rPr lang="en-US" sz="1800" dirty="0"/>
              <a:t>CPSIE - Interrupt enable</a:t>
            </a:r>
          </a:p>
          <a:p>
            <a:pPr lvl="1"/>
            <a:r>
              <a:rPr lang="en-US" sz="1800" dirty="0"/>
              <a:t>CPSID - Interrupt disable</a:t>
            </a:r>
          </a:p>
          <a:p>
            <a:pPr lvl="1"/>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0567" y="914400"/>
            <a:ext cx="5225663"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356865"/>
      </p:ext>
    </p:extLst>
  </p:cSld>
  <p:clrMapOvr>
    <a:masterClrMapping/>
  </p:clrMapOvr>
  <p:transition>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p>
        </p:txBody>
      </p:sp>
      <p:sp>
        <p:nvSpPr>
          <p:cNvPr id="3" name="Content Placeholder 2"/>
          <p:cNvSpPr>
            <a:spLocks noGrp="1"/>
          </p:cNvSpPr>
          <p:nvPr>
            <p:ph idx="1"/>
          </p:nvPr>
        </p:nvSpPr>
        <p:spPr/>
        <p:txBody>
          <a:bodyPr/>
          <a:lstStyle/>
          <a:p>
            <a:r>
              <a:rPr lang="en-US" sz="2000" dirty="0"/>
              <a:t>No Operation - does nothing! Used for delays, or to align instruction to word address</a:t>
            </a:r>
          </a:p>
          <a:p>
            <a:pPr lvl="1"/>
            <a:r>
              <a:rPr lang="en-US" sz="1800" dirty="0"/>
              <a:t>NOP</a:t>
            </a:r>
          </a:p>
          <a:p>
            <a:pPr lvl="1"/>
            <a:endParaRPr lang="en-US" sz="1800" dirty="0"/>
          </a:p>
          <a:p>
            <a:r>
              <a:rPr lang="en-US" sz="2000" dirty="0"/>
              <a:t>Breakpoint - causes hard fault or debug halt - used to implement software breakpoints</a:t>
            </a:r>
          </a:p>
          <a:p>
            <a:pPr lvl="1"/>
            <a:r>
              <a:rPr lang="en-US" sz="1800" dirty="0"/>
              <a:t>BKPT #&lt;imm8&gt;</a:t>
            </a:r>
          </a:p>
          <a:p>
            <a:pPr lvl="1"/>
            <a:endParaRPr lang="en-US" sz="1800" dirty="0"/>
          </a:p>
          <a:p>
            <a:r>
              <a:rPr lang="en-US" sz="2000" dirty="0"/>
              <a:t>Wait for interrupt - Pause program, enter low-power state until a WFI wake-up event occurs (e.g. an interrupt)</a:t>
            </a:r>
          </a:p>
          <a:p>
            <a:pPr lvl="1"/>
            <a:r>
              <a:rPr lang="en-US" sz="1800" dirty="0"/>
              <a:t>WFI</a:t>
            </a:r>
          </a:p>
          <a:p>
            <a:pPr lvl="1"/>
            <a:endParaRPr lang="en-US" sz="1800" dirty="0"/>
          </a:p>
          <a:p>
            <a:r>
              <a:rPr lang="en-US" sz="2000" dirty="0"/>
              <a:t>Supervisor call generates SVC exception (#11), same as software interrupt</a:t>
            </a:r>
          </a:p>
          <a:p>
            <a:pPr lvl="1"/>
            <a:r>
              <a:rPr lang="en-US" sz="1800" dirty="0"/>
              <a:t>SVC #&lt;</a:t>
            </a:r>
            <a:r>
              <a:rPr lang="en-US" sz="1800" dirty="0" err="1"/>
              <a:t>imm</a:t>
            </a:r>
            <a:r>
              <a:rPr lang="en-US" sz="1800" dirty="0"/>
              <a:t>&gt;</a:t>
            </a:r>
          </a:p>
          <a:p>
            <a:pPr lvl="1"/>
            <a:endParaRPr lang="en-US" sz="1800" dirty="0"/>
          </a:p>
        </p:txBody>
      </p:sp>
    </p:spTree>
    <p:extLst>
      <p:ext uri="{BB962C8B-B14F-4D97-AF65-F5344CB8AC3E}">
        <p14:creationId xmlns:p14="http://schemas.microsoft.com/office/powerpoint/2010/main" val="3089951414"/>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Architectures and Memory Speed</a:t>
            </a:r>
          </a:p>
        </p:txBody>
      </p:sp>
      <p:sp>
        <p:nvSpPr>
          <p:cNvPr id="3" name="Content Placeholder 2"/>
          <p:cNvSpPr>
            <a:spLocks noGrp="1"/>
          </p:cNvSpPr>
          <p:nvPr>
            <p:ph idx="1"/>
          </p:nvPr>
        </p:nvSpPr>
        <p:spPr>
          <a:xfrm>
            <a:off x="479999" y="1143000"/>
            <a:ext cx="10111801" cy="5562600"/>
          </a:xfrm>
        </p:spPr>
        <p:txBody>
          <a:bodyPr/>
          <a:lstStyle/>
          <a:p>
            <a:r>
              <a:rPr lang="en-US" sz="2000" dirty="0"/>
              <a:t>Load/Store Architecture</a:t>
            </a:r>
          </a:p>
          <a:p>
            <a:pPr lvl="1"/>
            <a:r>
              <a:rPr lang="en-US" sz="1800" dirty="0"/>
              <a:t>Developed to simplify CPU design and improve performance</a:t>
            </a:r>
          </a:p>
          <a:p>
            <a:pPr lvl="2"/>
            <a:r>
              <a:rPr lang="en-US" sz="1800" i="1" dirty="0"/>
              <a:t>Memory wall</a:t>
            </a:r>
            <a:r>
              <a:rPr lang="en-US" sz="1800" dirty="0"/>
              <a:t>: CPUs keep getting faster than memory</a:t>
            </a:r>
          </a:p>
          <a:p>
            <a:pPr lvl="2"/>
            <a:r>
              <a:rPr lang="en-US" sz="1800" dirty="0"/>
              <a:t>Memory accesses slow down CPU, limit compiler optimizations </a:t>
            </a:r>
          </a:p>
          <a:p>
            <a:pPr lvl="2"/>
            <a:r>
              <a:rPr lang="en-US" sz="1800" dirty="0"/>
              <a:t>Change instruction set to make most instructions </a:t>
            </a:r>
            <a:r>
              <a:rPr lang="en-US" sz="1800" i="1" dirty="0"/>
              <a:t>independent</a:t>
            </a:r>
            <a:r>
              <a:rPr lang="en-US" sz="1800" dirty="0"/>
              <a:t> of memory</a:t>
            </a:r>
          </a:p>
          <a:p>
            <a:pPr lvl="1"/>
            <a:r>
              <a:rPr lang="en-US" sz="1800" dirty="0"/>
              <a:t>Data processing instructions can access registers only</a:t>
            </a:r>
          </a:p>
          <a:p>
            <a:pPr marL="1312863" lvl="2" indent="-342900">
              <a:buFont typeface="+mj-lt"/>
              <a:buAutoNum type="arabicPeriod"/>
            </a:pPr>
            <a:r>
              <a:rPr lang="en-US" sz="1700" dirty="0"/>
              <a:t>Load data into the registers </a:t>
            </a:r>
          </a:p>
          <a:p>
            <a:pPr marL="1312863" lvl="2" indent="-342900">
              <a:buFont typeface="+mj-lt"/>
              <a:buAutoNum type="arabicPeriod"/>
            </a:pPr>
            <a:r>
              <a:rPr lang="en-US" sz="1700" dirty="0"/>
              <a:t>Process the data</a:t>
            </a:r>
          </a:p>
          <a:p>
            <a:pPr marL="1312863" lvl="2" indent="-342900">
              <a:buFont typeface="+mj-lt"/>
              <a:buAutoNum type="arabicPeriod"/>
            </a:pPr>
            <a:r>
              <a:rPr lang="en-US" sz="1700" dirty="0"/>
              <a:t>Store results back into memory</a:t>
            </a:r>
          </a:p>
          <a:p>
            <a:pPr lvl="1"/>
            <a:r>
              <a:rPr lang="en-US" sz="1800" dirty="0"/>
              <a:t>More effective when more registers are available</a:t>
            </a:r>
          </a:p>
          <a:p>
            <a:pPr lvl="1"/>
            <a:endParaRPr lang="en-US" sz="1800" dirty="0"/>
          </a:p>
          <a:p>
            <a:r>
              <a:rPr lang="en-US" sz="2000" dirty="0"/>
              <a:t>Register/Memory Architecture</a:t>
            </a:r>
          </a:p>
          <a:p>
            <a:pPr lvl="1"/>
            <a:r>
              <a:rPr lang="en-US" sz="1800" dirty="0"/>
              <a:t>Data processing instructions can access memory or registers</a:t>
            </a:r>
          </a:p>
          <a:p>
            <a:pPr lvl="1"/>
            <a:r>
              <a:rPr lang="en-US" sz="1800" dirty="0"/>
              <a:t>Memory wall is not very high at lower CPU speeds (e.g. under 50 MHz)</a:t>
            </a:r>
          </a:p>
          <a:p>
            <a:endParaRPr lang="en-US" sz="2000" dirty="0"/>
          </a:p>
          <a:p>
            <a:endParaRPr lang="en-US" sz="2000" dirty="0"/>
          </a:p>
        </p:txBody>
      </p:sp>
    </p:spTree>
    <p:extLst>
      <p:ext uri="{BB962C8B-B14F-4D97-AF65-F5344CB8AC3E}">
        <p14:creationId xmlns:p14="http://schemas.microsoft.com/office/powerpoint/2010/main" val="2498360722"/>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219201"/>
            <a:ext cx="7965729" cy="530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ARM Processor Core Registers</a:t>
            </a:r>
          </a:p>
        </p:txBody>
      </p:sp>
      <p:sp>
        <p:nvSpPr>
          <p:cNvPr id="3" name="Content Placeholder 2"/>
          <p:cNvSpPr>
            <a:spLocks noGrp="1"/>
          </p:cNvSpPr>
          <p:nvPr>
            <p:ph idx="1"/>
          </p:nvPr>
        </p:nvSpPr>
        <p:spPr>
          <a:xfrm>
            <a:off x="5823952" y="990600"/>
            <a:ext cx="4539248" cy="3124200"/>
          </a:xfrm>
          <a:solidFill>
            <a:schemeClr val="bg1"/>
          </a:solidFill>
        </p:spPr>
        <p:txBody>
          <a:bodyPr/>
          <a:lstStyle/>
          <a:p>
            <a:pPr>
              <a:spcBef>
                <a:spcPts val="0"/>
              </a:spcBef>
            </a:pPr>
            <a:r>
              <a:rPr lang="en-US" sz="1800" dirty="0"/>
              <a:t>R0-R12 - General purpose, for data processing</a:t>
            </a:r>
          </a:p>
          <a:p>
            <a:pPr>
              <a:spcBef>
                <a:spcPts val="0"/>
              </a:spcBef>
            </a:pPr>
            <a:r>
              <a:rPr lang="en-US" sz="1800" dirty="0"/>
              <a:t>SP - Stack pointer (R13)</a:t>
            </a:r>
          </a:p>
          <a:p>
            <a:pPr lvl="1">
              <a:spcBef>
                <a:spcPts val="0"/>
              </a:spcBef>
            </a:pPr>
            <a:r>
              <a:rPr lang="en-US" sz="1600" dirty="0"/>
              <a:t>Can refer to one of two SPs</a:t>
            </a:r>
          </a:p>
          <a:p>
            <a:pPr lvl="2">
              <a:spcBef>
                <a:spcPts val="0"/>
              </a:spcBef>
            </a:pPr>
            <a:r>
              <a:rPr lang="en-US" sz="1600" dirty="0"/>
              <a:t>Main Stack Pointer (MSP)</a:t>
            </a:r>
          </a:p>
          <a:p>
            <a:pPr lvl="2">
              <a:spcBef>
                <a:spcPts val="0"/>
              </a:spcBef>
            </a:pPr>
            <a:r>
              <a:rPr lang="en-US" sz="1600" dirty="0"/>
              <a:t>Process Stack Pointer (PSP)</a:t>
            </a:r>
          </a:p>
          <a:p>
            <a:pPr lvl="1">
              <a:spcBef>
                <a:spcPts val="0"/>
              </a:spcBef>
            </a:pPr>
            <a:r>
              <a:rPr lang="en-US" sz="1600" dirty="0"/>
              <a:t>Uses MSP initially, and in Handler mode</a:t>
            </a:r>
          </a:p>
          <a:p>
            <a:pPr lvl="1">
              <a:spcBef>
                <a:spcPts val="0"/>
              </a:spcBef>
            </a:pPr>
            <a:r>
              <a:rPr lang="en-US" sz="1600" dirty="0"/>
              <a:t>In Thread mode, can select either MSP or PSP using SPSEL flag in CONTROL register.</a:t>
            </a:r>
          </a:p>
          <a:p>
            <a:pPr>
              <a:spcBef>
                <a:spcPts val="0"/>
              </a:spcBef>
            </a:pPr>
            <a:r>
              <a:rPr lang="en-US" sz="1800" dirty="0"/>
              <a:t>LR - Link Register (R14)</a:t>
            </a:r>
          </a:p>
          <a:p>
            <a:pPr lvl="1">
              <a:spcBef>
                <a:spcPts val="0"/>
              </a:spcBef>
            </a:pPr>
            <a:r>
              <a:rPr lang="en-US" sz="1600" dirty="0"/>
              <a:t>Holds return address when called with Branch &amp; Link instruction (B&amp;L)</a:t>
            </a:r>
          </a:p>
          <a:p>
            <a:pPr>
              <a:spcBef>
                <a:spcPts val="0"/>
              </a:spcBef>
            </a:pPr>
            <a:r>
              <a:rPr lang="en-US" sz="1800" dirty="0"/>
              <a:t>PC - program counter (R15)</a:t>
            </a:r>
          </a:p>
          <a:p>
            <a:pPr>
              <a:spcBef>
                <a:spcPts val="0"/>
              </a:spcBef>
            </a:pPr>
            <a:endParaRPr lang="en-US" sz="1800" dirty="0"/>
          </a:p>
        </p:txBody>
      </p:sp>
    </p:spTree>
    <p:extLst>
      <p:ext uri="{BB962C8B-B14F-4D97-AF65-F5344CB8AC3E}">
        <p14:creationId xmlns:p14="http://schemas.microsoft.com/office/powerpoint/2010/main" val="3200698945"/>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Modes</a:t>
            </a:r>
          </a:p>
        </p:txBody>
      </p:sp>
      <p:sp>
        <p:nvSpPr>
          <p:cNvPr id="3" name="Content Placeholder 2"/>
          <p:cNvSpPr>
            <a:spLocks noGrp="1"/>
          </p:cNvSpPr>
          <p:nvPr>
            <p:ph idx="1"/>
          </p:nvPr>
        </p:nvSpPr>
        <p:spPr>
          <a:xfrm>
            <a:off x="1752600" y="5029200"/>
            <a:ext cx="8839200" cy="1295400"/>
          </a:xfrm>
        </p:spPr>
        <p:txBody>
          <a:bodyPr/>
          <a:lstStyle/>
          <a:p>
            <a:r>
              <a:rPr lang="en-US" dirty="0"/>
              <a:t>Which SP is active depends on operating mode, and SPSEL (CONTROL register bit 1)</a:t>
            </a:r>
          </a:p>
          <a:p>
            <a:pPr lvl="1"/>
            <a:r>
              <a:rPr lang="en-US" dirty="0"/>
              <a:t>SPSEL == 0: MSP</a:t>
            </a:r>
          </a:p>
          <a:p>
            <a:pPr lvl="1"/>
            <a:r>
              <a:rPr lang="en-US" dirty="0"/>
              <a:t>SPSEL == 1: PSP</a:t>
            </a:r>
          </a:p>
          <a:p>
            <a:endParaRPr lang="en-US" dirty="0"/>
          </a:p>
        </p:txBody>
      </p:sp>
      <p:grpSp>
        <p:nvGrpSpPr>
          <p:cNvPr id="4" name="Group 3"/>
          <p:cNvGrpSpPr/>
          <p:nvPr/>
        </p:nvGrpSpPr>
        <p:grpSpPr>
          <a:xfrm>
            <a:off x="3432956" y="914400"/>
            <a:ext cx="4415644" cy="3962400"/>
            <a:chOff x="1908956" y="914400"/>
            <a:chExt cx="4415644" cy="3962400"/>
          </a:xfrm>
        </p:grpSpPr>
        <p:sp>
          <p:nvSpPr>
            <p:cNvPr id="5" name="Oval 4"/>
            <p:cNvSpPr/>
            <p:nvPr/>
          </p:nvSpPr>
          <p:spPr bwMode="auto">
            <a:xfrm>
              <a:off x="2982074" y="1666982"/>
              <a:ext cx="2286000" cy="9144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Thread</a:t>
              </a:r>
            </a:p>
            <a:p>
              <a:pPr algn="ctr"/>
              <a:r>
                <a:rPr lang="en-US" sz="2000" dirty="0">
                  <a:latin typeface="Calibri" pitchFamily="34" charset="0"/>
                </a:rPr>
                <a:t>Mode. </a:t>
              </a:r>
              <a:br>
                <a:rPr lang="en-US" sz="2000" dirty="0">
                  <a:latin typeface="Calibri" pitchFamily="34" charset="0"/>
                </a:rPr>
              </a:br>
              <a:r>
                <a:rPr lang="en-US" sz="2000" dirty="0">
                  <a:latin typeface="Calibri" pitchFamily="34" charset="0"/>
                </a:rPr>
                <a:t>MSP or PSP.</a:t>
              </a:r>
            </a:p>
          </p:txBody>
        </p:sp>
        <p:sp>
          <p:nvSpPr>
            <p:cNvPr id="6" name="Oval 5"/>
            <p:cNvSpPr/>
            <p:nvPr/>
          </p:nvSpPr>
          <p:spPr bwMode="auto">
            <a:xfrm>
              <a:off x="2982074" y="3962400"/>
              <a:ext cx="2286000" cy="9144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Handler Mode</a:t>
              </a:r>
            </a:p>
            <a:p>
              <a:pPr algn="ctr"/>
              <a:r>
                <a:rPr lang="en-US" sz="2000" dirty="0">
                  <a:latin typeface="Calibri" pitchFamily="34" charset="0"/>
                </a:rPr>
                <a:t>MSP</a:t>
              </a:r>
            </a:p>
          </p:txBody>
        </p:sp>
        <p:cxnSp>
          <p:nvCxnSpPr>
            <p:cNvPr id="8" name="Straight Arrow Connector 7"/>
            <p:cNvCxnSpPr>
              <a:stCxn id="5" idx="5"/>
              <a:endCxn id="6" idx="7"/>
            </p:cNvCxnSpPr>
            <p:nvPr/>
          </p:nvCxnSpPr>
          <p:spPr bwMode="auto">
            <a:xfrm>
              <a:off x="4933297" y="2447471"/>
              <a:ext cx="0" cy="1648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6" idx="1"/>
              <a:endCxn id="5" idx="3"/>
            </p:cNvCxnSpPr>
            <p:nvPr/>
          </p:nvCxnSpPr>
          <p:spPr bwMode="auto">
            <a:xfrm flipV="1">
              <a:off x="3316851" y="2447471"/>
              <a:ext cx="0" cy="1648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endCxn id="5" idx="0"/>
            </p:cNvCxnSpPr>
            <p:nvPr/>
          </p:nvCxnSpPr>
          <p:spPr bwMode="auto">
            <a:xfrm>
              <a:off x="4125074" y="1219200"/>
              <a:ext cx="0" cy="447782"/>
            </a:xfrm>
            <a:prstGeom prst="straightConnector1">
              <a:avLst/>
            </a:prstGeom>
            <a:solidFill>
              <a:schemeClr val="accent1"/>
            </a:solidFill>
            <a:ln w="9525" cap="flat" cmpd="sng" algn="ctr">
              <a:solidFill>
                <a:schemeClr val="tx1"/>
              </a:solidFill>
              <a:prstDash val="solid"/>
              <a:round/>
              <a:headEnd type="oval"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4191000" y="914400"/>
              <a:ext cx="762325" cy="400110"/>
            </a:xfrm>
            <a:prstGeom prst="rect">
              <a:avLst/>
            </a:prstGeom>
            <a:noFill/>
          </p:spPr>
          <p:txBody>
            <a:bodyPr wrap="none" rtlCol="0">
              <a:spAutoFit/>
            </a:bodyPr>
            <a:lstStyle/>
            <a:p>
              <a:r>
                <a:rPr lang="en-US" sz="2000" dirty="0">
                  <a:latin typeface="Calibri" pitchFamily="34" charset="0"/>
                </a:rPr>
                <a:t>Reset</a:t>
              </a:r>
            </a:p>
          </p:txBody>
        </p:sp>
        <p:sp>
          <p:nvSpPr>
            <p:cNvPr id="16" name="TextBox 15"/>
            <p:cNvSpPr txBox="1"/>
            <p:nvPr/>
          </p:nvSpPr>
          <p:spPr>
            <a:xfrm>
              <a:off x="5033156" y="2743200"/>
              <a:ext cx="1291444" cy="1015663"/>
            </a:xfrm>
            <a:prstGeom prst="rect">
              <a:avLst/>
            </a:prstGeom>
            <a:noFill/>
          </p:spPr>
          <p:txBody>
            <a:bodyPr wrap="none" rtlCol="0">
              <a:spAutoFit/>
            </a:bodyPr>
            <a:lstStyle/>
            <a:p>
              <a:pPr algn="ctr"/>
              <a:r>
                <a:rPr lang="en-US" sz="2000" i="1" dirty="0">
                  <a:latin typeface="Calibri" pitchFamily="34" charset="0"/>
                </a:rPr>
                <a:t>Starting </a:t>
              </a:r>
              <a:br>
                <a:rPr lang="en-US" sz="2000" i="1" dirty="0">
                  <a:latin typeface="Calibri" pitchFamily="34" charset="0"/>
                </a:rPr>
              </a:br>
              <a:r>
                <a:rPr lang="en-US" sz="2000" i="1" dirty="0">
                  <a:latin typeface="Calibri" pitchFamily="34" charset="0"/>
                </a:rPr>
                <a:t>Exception </a:t>
              </a:r>
              <a:br>
                <a:rPr lang="en-US" sz="2000" i="1" dirty="0">
                  <a:latin typeface="Calibri" pitchFamily="34" charset="0"/>
                </a:rPr>
              </a:br>
              <a:r>
                <a:rPr lang="en-US" sz="2000" i="1" dirty="0">
                  <a:latin typeface="Calibri" pitchFamily="34" charset="0"/>
                </a:rPr>
                <a:t>Processing</a:t>
              </a:r>
            </a:p>
          </p:txBody>
        </p:sp>
        <p:sp>
          <p:nvSpPr>
            <p:cNvPr id="17" name="TextBox 16"/>
            <p:cNvSpPr txBox="1"/>
            <p:nvPr/>
          </p:nvSpPr>
          <p:spPr>
            <a:xfrm>
              <a:off x="1908956" y="2743200"/>
              <a:ext cx="1302664" cy="1015663"/>
            </a:xfrm>
            <a:prstGeom prst="rect">
              <a:avLst/>
            </a:prstGeom>
            <a:noFill/>
          </p:spPr>
          <p:txBody>
            <a:bodyPr wrap="none" rtlCol="0">
              <a:spAutoFit/>
            </a:bodyPr>
            <a:lstStyle/>
            <a:p>
              <a:pPr algn="ctr"/>
              <a:r>
                <a:rPr lang="en-US" sz="2000" i="1" dirty="0">
                  <a:latin typeface="Calibri" pitchFamily="34" charset="0"/>
                </a:rPr>
                <a:t>Exception </a:t>
              </a:r>
              <a:br>
                <a:rPr lang="en-US" sz="2000" i="1" dirty="0">
                  <a:latin typeface="Calibri" pitchFamily="34" charset="0"/>
                </a:rPr>
              </a:br>
              <a:r>
                <a:rPr lang="en-US" sz="2000" i="1" dirty="0">
                  <a:latin typeface="Calibri" pitchFamily="34" charset="0"/>
                </a:rPr>
                <a:t>Processing</a:t>
              </a:r>
            </a:p>
            <a:p>
              <a:pPr algn="ctr"/>
              <a:r>
                <a:rPr lang="en-US" sz="2000" i="1" dirty="0">
                  <a:latin typeface="Calibri" pitchFamily="34" charset="0"/>
                </a:rPr>
                <a:t>Completed</a:t>
              </a:r>
            </a:p>
          </p:txBody>
        </p:sp>
      </p:grpSp>
    </p:spTree>
    <p:extLst>
      <p:ext uri="{BB962C8B-B14F-4D97-AF65-F5344CB8AC3E}">
        <p14:creationId xmlns:p14="http://schemas.microsoft.com/office/powerpoint/2010/main" val="1591863666"/>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Program Status Register</a:t>
            </a:r>
          </a:p>
        </p:txBody>
      </p:sp>
      <p:sp>
        <p:nvSpPr>
          <p:cNvPr id="3" name="Content Placeholder 2"/>
          <p:cNvSpPr>
            <a:spLocks noGrp="1"/>
          </p:cNvSpPr>
          <p:nvPr>
            <p:ph idx="1"/>
          </p:nvPr>
        </p:nvSpPr>
        <p:spPr>
          <a:xfrm>
            <a:off x="480000" y="3505200"/>
            <a:ext cx="6688436" cy="3352800"/>
          </a:xfrm>
        </p:spPr>
        <p:txBody>
          <a:bodyPr/>
          <a:lstStyle/>
          <a:p>
            <a:r>
              <a:rPr lang="en-US" sz="2000" dirty="0"/>
              <a:t>Three views of same register</a:t>
            </a:r>
          </a:p>
          <a:p>
            <a:pPr lvl="1"/>
            <a:r>
              <a:rPr lang="en-US" sz="1800" dirty="0"/>
              <a:t>Application PSR (APSR)</a:t>
            </a:r>
          </a:p>
          <a:p>
            <a:pPr lvl="2"/>
            <a:r>
              <a:rPr lang="en-US" sz="1800" dirty="0"/>
              <a:t>Condition code flag bits Negative, Zero, </a:t>
            </a:r>
            <a:r>
              <a:rPr lang="en-US" sz="1800" dirty="0" err="1"/>
              <a:t>oVerflow</a:t>
            </a:r>
            <a:r>
              <a:rPr lang="en-US" sz="1800" dirty="0"/>
              <a:t>, Carry used for conditional branches, extended precision math, error detection</a:t>
            </a:r>
          </a:p>
          <a:p>
            <a:pPr lvl="1"/>
            <a:r>
              <a:rPr lang="en-US" sz="1800" dirty="0"/>
              <a:t>Interrupt PSR (IPSR)</a:t>
            </a:r>
          </a:p>
          <a:p>
            <a:pPr lvl="2"/>
            <a:r>
              <a:rPr lang="en-US" sz="1800" dirty="0"/>
              <a:t>Holds exception number of currently executing ISR</a:t>
            </a:r>
          </a:p>
          <a:p>
            <a:pPr lvl="1"/>
            <a:r>
              <a:rPr lang="en-US" sz="1800" dirty="0"/>
              <a:t>Execution PSR (EPSR)</a:t>
            </a:r>
          </a:p>
          <a:p>
            <a:pPr lvl="2"/>
            <a:r>
              <a:rPr lang="en-US" sz="1800" dirty="0"/>
              <a:t>Thumb state</a:t>
            </a:r>
          </a:p>
          <a:p>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701603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17533F60-FFD5-4EB1-B4A6-BF67EE26A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565042"/>
            <a:ext cx="4490803" cy="4759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58552DA7-A0F3-4A2A-AD2C-1B7622F24827}"/>
              </a:ext>
            </a:extLst>
          </p:cNvPr>
          <p:cNvSpPr/>
          <p:nvPr/>
        </p:nvSpPr>
        <p:spPr>
          <a:xfrm>
            <a:off x="685800" y="1600200"/>
            <a:ext cx="914400" cy="609600"/>
          </a:xfrm>
          <a:prstGeom prst="rect">
            <a:avLst/>
          </a:prstGeom>
          <a:noFill/>
          <a:ln w="381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BEC1CC9-A96F-4BBE-A513-A3AFB33A3997}"/>
              </a:ext>
            </a:extLst>
          </p:cNvPr>
          <p:cNvSpPr/>
          <p:nvPr/>
        </p:nvSpPr>
        <p:spPr>
          <a:xfrm>
            <a:off x="10439400" y="1617190"/>
            <a:ext cx="1447800" cy="4707410"/>
          </a:xfrm>
          <a:prstGeom prst="rect">
            <a:avLst/>
          </a:prstGeom>
          <a:noFill/>
          <a:ln w="381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0135707"/>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Processor Core Registers</a:t>
            </a:r>
          </a:p>
        </p:txBody>
      </p:sp>
      <p:sp>
        <p:nvSpPr>
          <p:cNvPr id="3" name="Content Placeholder 2"/>
          <p:cNvSpPr>
            <a:spLocks noGrp="1"/>
          </p:cNvSpPr>
          <p:nvPr>
            <p:ph idx="1"/>
          </p:nvPr>
        </p:nvSpPr>
        <p:spPr>
          <a:xfrm>
            <a:off x="479999" y="1143000"/>
            <a:ext cx="11160335" cy="4977000"/>
          </a:xfrm>
        </p:spPr>
        <p:txBody>
          <a:bodyPr/>
          <a:lstStyle/>
          <a:p>
            <a:r>
              <a:rPr lang="en-US" sz="2000" dirty="0"/>
              <a:t>PRIMASK - Exception mask register</a:t>
            </a:r>
          </a:p>
          <a:p>
            <a:pPr lvl="1"/>
            <a:r>
              <a:rPr lang="en-US" sz="1800" dirty="0"/>
              <a:t>Bit 0: PM Flag</a:t>
            </a:r>
          </a:p>
          <a:p>
            <a:pPr lvl="2"/>
            <a:r>
              <a:rPr lang="en-US" sz="1800" dirty="0"/>
              <a:t>Set to 1 to prevent activation of all exceptions with configurable priority</a:t>
            </a:r>
          </a:p>
          <a:p>
            <a:pPr lvl="1"/>
            <a:r>
              <a:rPr lang="en-US" sz="1800" dirty="0"/>
              <a:t>Access using CPS, MSR and MRS instructions</a:t>
            </a:r>
          </a:p>
          <a:p>
            <a:pPr lvl="1"/>
            <a:r>
              <a:rPr lang="en-US" sz="1800" dirty="0"/>
              <a:t>Use to prevent data race conditions with code needing atomicity</a:t>
            </a:r>
          </a:p>
          <a:p>
            <a:endParaRPr lang="en-US" sz="2000" dirty="0"/>
          </a:p>
          <a:p>
            <a:r>
              <a:rPr lang="en-US" sz="2000" dirty="0"/>
              <a:t>CONTROL</a:t>
            </a:r>
          </a:p>
          <a:p>
            <a:pPr lvl="1"/>
            <a:r>
              <a:rPr lang="en-US" sz="1800" dirty="0"/>
              <a:t>Bit 1: SPSEL flag</a:t>
            </a:r>
          </a:p>
          <a:p>
            <a:pPr lvl="2"/>
            <a:r>
              <a:rPr lang="en-US" sz="1800" dirty="0"/>
              <a:t>Selects SP when in thread mode: MSP (0) or PSP (1)</a:t>
            </a:r>
          </a:p>
          <a:p>
            <a:pPr lvl="1"/>
            <a:r>
              <a:rPr lang="en-US" sz="1800" dirty="0"/>
              <a:t>Bit 0: </a:t>
            </a:r>
            <a:r>
              <a:rPr lang="en-US" sz="1800" dirty="0" err="1"/>
              <a:t>nPRIV</a:t>
            </a:r>
            <a:r>
              <a:rPr lang="en-US" sz="1800" dirty="0"/>
              <a:t> flag</a:t>
            </a:r>
          </a:p>
          <a:p>
            <a:pPr lvl="2"/>
            <a:r>
              <a:rPr lang="en-US" sz="1800" dirty="0"/>
              <a:t>Defines whether thread mode is privileged (0) or unprivileged (1)</a:t>
            </a:r>
          </a:p>
          <a:p>
            <a:pPr lvl="1"/>
            <a:r>
              <a:rPr lang="en-US" sz="1800" dirty="0"/>
              <a:t>With OS environment, </a:t>
            </a:r>
          </a:p>
          <a:p>
            <a:pPr lvl="2"/>
            <a:r>
              <a:rPr lang="en-US" sz="1800" dirty="0"/>
              <a:t>Threads use PSP </a:t>
            </a:r>
          </a:p>
          <a:p>
            <a:pPr lvl="2"/>
            <a:r>
              <a:rPr lang="en-US" sz="1800" dirty="0"/>
              <a:t>OS and exception handlers (ISRs) use MSP</a:t>
            </a:r>
          </a:p>
          <a:p>
            <a:endParaRPr lang="en-US" sz="2000" dirty="0"/>
          </a:p>
        </p:txBody>
      </p:sp>
    </p:spTree>
    <p:extLst>
      <p:ext uri="{BB962C8B-B14F-4D97-AF65-F5344CB8AC3E}">
        <p14:creationId xmlns:p14="http://schemas.microsoft.com/office/powerpoint/2010/main" val="391094784"/>
      </p:ext>
    </p:extLst>
  </p:cSld>
  <p:clrMapOvr>
    <a:masterClrMapping/>
  </p:clrMapOvr>
  <p:transition>
    <p:pull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New Wide ARM Template.potx" id="{4900A8FD-E99F-4AD4-B9CB-137B9A0D075B}" vid="{12CAC1DE-85E5-42D1-B306-917D311F349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ARMTheme</Template>
  <TotalTime>16539</TotalTime>
  <Words>4648</Words>
  <Application>Microsoft Office PowerPoint</Application>
  <PresentationFormat>Widescreen</PresentationFormat>
  <Paragraphs>719</Paragraphs>
  <Slides>45</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Gill Sans MT</vt:lpstr>
      <vt:lpstr>Times New Roman</vt:lpstr>
      <vt:lpstr>Verdana</vt:lpstr>
      <vt:lpstr>Wingdings</vt:lpstr>
      <vt:lpstr>Wingdings 2</vt:lpstr>
      <vt:lpstr>ARM Interim Template Confidential</vt:lpstr>
      <vt:lpstr>Cortex-M0+ CPU Core</vt:lpstr>
      <vt:lpstr>Overview</vt:lpstr>
      <vt:lpstr>Microcontroller vs. Microprocessor</vt:lpstr>
      <vt:lpstr>Cortex-M0+ Core</vt:lpstr>
      <vt:lpstr>Architectures and Memory Speed</vt:lpstr>
      <vt:lpstr>ARM Processor Core Registers</vt:lpstr>
      <vt:lpstr>Operating Modes</vt:lpstr>
      <vt:lpstr>ARM Program Status Register</vt:lpstr>
      <vt:lpstr>ARM Processor Core Registers</vt:lpstr>
      <vt:lpstr>Memory Maps For Cortex M0+ and MCU</vt:lpstr>
      <vt:lpstr>Endianness</vt:lpstr>
      <vt:lpstr>ARMv6-M Endianness</vt:lpstr>
      <vt:lpstr>Different Instruction Sets for Different Design Spaces?</vt:lpstr>
      <vt:lpstr>The Memory Wall</vt:lpstr>
      <vt:lpstr>ARM and Thumb Instructions</vt:lpstr>
      <vt:lpstr>Cortex-M Instruction Groups</vt:lpstr>
      <vt:lpstr>Reference for ARM Instruction Set Architecture</vt:lpstr>
      <vt:lpstr>Example Instruction Encoding:  ADC (register)</vt:lpstr>
      <vt:lpstr>Example Instruction Encoding: ADD (register)</vt:lpstr>
      <vt:lpstr>Assembler Instruction Format</vt:lpstr>
      <vt:lpstr>Where Can the Operands Be Located?</vt:lpstr>
      <vt:lpstr>Update Condition Codes in APSR?</vt:lpstr>
      <vt:lpstr>AAPCS Register Use Conventions</vt:lpstr>
      <vt:lpstr>Instruction Set Summary</vt:lpstr>
      <vt:lpstr>Load and Store Register Instructions</vt:lpstr>
      <vt:lpstr>Loading/Storing Smaller Data Sizes</vt:lpstr>
      <vt:lpstr>In-Register Size Extension</vt:lpstr>
      <vt:lpstr>Load/Store Multiple</vt:lpstr>
      <vt:lpstr>Load Literal Value into Register</vt:lpstr>
      <vt:lpstr>Move (Pseudo-)Instructions</vt:lpstr>
      <vt:lpstr>Stack Operations</vt:lpstr>
      <vt:lpstr>Add Instructions</vt:lpstr>
      <vt:lpstr>Add Instructions with Stack Pointer</vt:lpstr>
      <vt:lpstr>Address to Register Pseudo-Instruction</vt:lpstr>
      <vt:lpstr>Subtract</vt:lpstr>
      <vt:lpstr>Multiply</vt:lpstr>
      <vt:lpstr>Logical Operations</vt:lpstr>
      <vt:lpstr>Compare</vt:lpstr>
      <vt:lpstr>Shift and Rotate</vt:lpstr>
      <vt:lpstr>Reversing Bytes</vt:lpstr>
      <vt:lpstr>Changing Program Flow - Branches</vt:lpstr>
      <vt:lpstr>Condition Codes</vt:lpstr>
      <vt:lpstr>Changing Program Flow - Subroutines</vt:lpstr>
      <vt:lpstr>Special Register Instructions</vt:lpstr>
      <vt:lpstr>Other</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Compaq</dc:creator>
  <cp:lastModifiedBy>Alex Dean</cp:lastModifiedBy>
  <cp:revision>223</cp:revision>
  <cp:lastPrinted>2000-08-21T16:55:50Z</cp:lastPrinted>
  <dcterms:created xsi:type="dcterms:W3CDTF">2000-08-18T17:47:17Z</dcterms:created>
  <dcterms:modified xsi:type="dcterms:W3CDTF">2020-01-10T17:51:40Z</dcterms:modified>
</cp:coreProperties>
</file>