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briel%20Boampong\Desktop\addidas%20data%20work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briel%20Boampong\Desktop\addidas%20data%20work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briel%20Boampong\Desktop\addidas%20data%20work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briel%20Boampong\Desktop\addidas%20data%20working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[addidas data working.xlsx]pivot table!PivotTable1</c:name>
    <c:fmtId val="2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31D2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31D2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31D2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7061139297471201E-3"/>
          <c:y val="4.420803535630189E-2"/>
          <c:w val="0.97485207276344821"/>
          <c:h val="0.7035181938058751"/>
        </c:manualLayout>
      </c:layout>
      <c:areaChart>
        <c:grouping val="stacked"/>
        <c:varyColors val="0"/>
        <c:ser>
          <c:idx val="1"/>
          <c:order val="1"/>
          <c:tx>
            <c:strRef>
              <c:f>'pivot table'!$C$2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rgbClr val="031D2F"/>
            </a:solidFill>
            <a:ln>
              <a:noFill/>
            </a:ln>
            <a:effectLst/>
          </c:spPr>
          <c:cat>
            <c:multiLvlStrRef>
              <c:f>'pivot table'!$A$3:$A$28</c:f>
              <c:multiLvlStrCache>
                <c:ptCount val="2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'pivot table'!$C$3:$C$28</c:f>
              <c:numCache>
                <c:formatCode>[&gt;=1000000]\ "$"#,##0.0,,"M";[&gt;0]"$"#,##0.0,"K";General</c:formatCode>
                <c:ptCount val="24"/>
                <c:pt idx="0">
                  <c:v>5830005.4100000001</c:v>
                </c:pt>
                <c:pt idx="1">
                  <c:v>5207354.4400000004</c:v>
                </c:pt>
                <c:pt idx="2">
                  <c:v>5862006.2600000007</c:v>
                </c:pt>
                <c:pt idx="3">
                  <c:v>9301293.3400000017</c:v>
                </c:pt>
                <c:pt idx="4">
                  <c:v>5870841.9500000002</c:v>
                </c:pt>
                <c:pt idx="5">
                  <c:v>2292727.4100000006</c:v>
                </c:pt>
                <c:pt idx="6">
                  <c:v>4917665.1099999966</c:v>
                </c:pt>
                <c:pt idx="7">
                  <c:v>7338924.5400000028</c:v>
                </c:pt>
                <c:pt idx="8">
                  <c:v>7119702.4399999995</c:v>
                </c:pt>
                <c:pt idx="9">
                  <c:v>4139469.2099999995</c:v>
                </c:pt>
                <c:pt idx="10">
                  <c:v>2783476.2399999988</c:v>
                </c:pt>
                <c:pt idx="11">
                  <c:v>2712196.2300000014</c:v>
                </c:pt>
                <c:pt idx="12">
                  <c:v>19311929.099999994</c:v>
                </c:pt>
                <c:pt idx="13">
                  <c:v>16185382.25999999</c:v>
                </c:pt>
                <c:pt idx="14">
                  <c:v>14577781.740000006</c:v>
                </c:pt>
                <c:pt idx="15">
                  <c:v>18257943.970000006</c:v>
                </c:pt>
                <c:pt idx="16">
                  <c:v>24075413.379999977</c:v>
                </c:pt>
                <c:pt idx="17">
                  <c:v>24421988.509999976</c:v>
                </c:pt>
                <c:pt idx="18">
                  <c:v>29137233.48000003</c:v>
                </c:pt>
                <c:pt idx="19">
                  <c:v>27112515.760000009</c:v>
                </c:pt>
                <c:pt idx="20">
                  <c:v>23889884.29000001</c:v>
                </c:pt>
                <c:pt idx="21">
                  <c:v>20938975.390000004</c:v>
                </c:pt>
                <c:pt idx="22">
                  <c:v>21972045.189999979</c:v>
                </c:pt>
                <c:pt idx="23">
                  <c:v>28878005.799999986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2A-4DDB-A691-DAD5A5F2F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9348383"/>
        <c:axId val="1169329183"/>
      </c:areaChart>
      <c:barChart>
        <c:barDir val="col"/>
        <c:grouping val="clustered"/>
        <c:varyColors val="0"/>
        <c:ser>
          <c:idx val="0"/>
          <c:order val="0"/>
          <c:tx>
            <c:strRef>
              <c:f>'pivot table'!$B$2</c:f>
              <c:strCache>
                <c:ptCount val="1"/>
                <c:pt idx="0">
                  <c:v>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'pivot table'!$A$3:$A$28</c:f>
              <c:multiLvlStrCache>
                <c:ptCount val="24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  <c:pt idx="12">
                    <c:v>Jan</c:v>
                  </c:pt>
                  <c:pt idx="13">
                    <c:v>Feb</c:v>
                  </c:pt>
                  <c:pt idx="14">
                    <c:v>Mar</c:v>
                  </c:pt>
                  <c:pt idx="15">
                    <c:v>Apr</c:v>
                  </c:pt>
                  <c:pt idx="16">
                    <c:v>May</c:v>
                  </c:pt>
                  <c:pt idx="17">
                    <c:v>Jun</c:v>
                  </c:pt>
                  <c:pt idx="18">
                    <c:v>Jul</c:v>
                  </c:pt>
                  <c:pt idx="19">
                    <c:v>Aug</c:v>
                  </c:pt>
                  <c:pt idx="20">
                    <c:v>Sep</c:v>
                  </c:pt>
                  <c:pt idx="21">
                    <c:v>Oct</c:v>
                  </c:pt>
                  <c:pt idx="22">
                    <c:v>Nov</c:v>
                  </c:pt>
                  <c:pt idx="23">
                    <c:v>Dec</c:v>
                  </c:pt>
                </c:lvl>
                <c:lvl>
                  <c:pt idx="0">
                    <c:v>2020</c:v>
                  </c:pt>
                  <c:pt idx="12">
                    <c:v>2021</c:v>
                  </c:pt>
                </c:lvl>
              </c:multiLvlStrCache>
            </c:multiLvlStrRef>
          </c:cat>
          <c:val>
            <c:numRef>
              <c:f>'pivot table'!$B$3:$B$28</c:f>
              <c:numCache>
                <c:formatCode>[&gt;=1000000]\ "$"#,##0.0,,"M";[&gt;0]"$"#,##0.0,"K";General</c:formatCode>
                <c:ptCount val="24"/>
                <c:pt idx="0">
                  <c:v>16253746</c:v>
                </c:pt>
                <c:pt idx="1">
                  <c:v>14997988</c:v>
                </c:pt>
                <c:pt idx="2">
                  <c:v>17660577</c:v>
                </c:pt>
                <c:pt idx="3">
                  <c:v>24607006</c:v>
                </c:pt>
                <c:pt idx="4">
                  <c:v>16918014</c:v>
                </c:pt>
                <c:pt idx="5">
                  <c:v>8829819</c:v>
                </c:pt>
                <c:pt idx="6">
                  <c:v>17146013</c:v>
                </c:pt>
                <c:pt idx="7">
                  <c:v>19877980</c:v>
                </c:pt>
                <c:pt idx="8">
                  <c:v>18304436</c:v>
                </c:pt>
                <c:pt idx="9">
                  <c:v>10836269</c:v>
                </c:pt>
                <c:pt idx="10">
                  <c:v>8622300</c:v>
                </c:pt>
                <c:pt idx="11">
                  <c:v>8026527</c:v>
                </c:pt>
                <c:pt idx="12">
                  <c:v>55225396</c:v>
                </c:pt>
                <c:pt idx="13">
                  <c:v>46102165</c:v>
                </c:pt>
                <c:pt idx="14">
                  <c:v>39148532</c:v>
                </c:pt>
                <c:pt idx="15">
                  <c:v>47732964</c:v>
                </c:pt>
                <c:pt idx="16">
                  <c:v>63589681</c:v>
                </c:pt>
                <c:pt idx="17">
                  <c:v>65917553</c:v>
                </c:pt>
                <c:pt idx="18">
                  <c:v>78334681</c:v>
                </c:pt>
                <c:pt idx="19">
                  <c:v>72288221</c:v>
                </c:pt>
                <c:pt idx="20">
                  <c:v>59357023</c:v>
                </c:pt>
                <c:pt idx="21">
                  <c:v>53074764</c:v>
                </c:pt>
                <c:pt idx="22">
                  <c:v>59235040</c:v>
                </c:pt>
                <c:pt idx="23">
                  <c:v>77815430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2A-4DDB-A691-DAD5A5F2F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69348383"/>
        <c:axId val="1169329183"/>
      </c:barChart>
      <c:catAx>
        <c:axId val="11693483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9329183"/>
        <c:crosses val="autoZero"/>
        <c:auto val="1"/>
        <c:lblAlgn val="ctr"/>
        <c:lblOffset val="100"/>
        <c:noMultiLvlLbl val="0"/>
      </c:catAx>
      <c:valAx>
        <c:axId val="1169329183"/>
        <c:scaling>
          <c:orientation val="minMax"/>
        </c:scaling>
        <c:delete val="1"/>
        <c:axPos val="l"/>
        <c:numFmt formatCode="[&gt;=1000000]\ &quot;$&quot;#,##0.0,,&quot;M&quot;;[&gt;0]&quot;$&quot;#,##0.0,&quot;K&quot;;General" sourceLinked="1"/>
        <c:majorTickMark val="none"/>
        <c:minorTickMark val="none"/>
        <c:tickLblPos val="nextTo"/>
        <c:crossAx val="1169348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[addidas data working.xlsx]pivot table!PivotTable5</c:name>
    <c:fmtId val="8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table'!$R$2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2000"/>
                    </a:schemeClr>
                  </a:gs>
                  <a:gs pos="100000">
                    <a:schemeClr val="accent1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1-1059-4478-8E9D-0E05BF8F4D0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2000"/>
                    </a:schemeClr>
                  </a:gs>
                  <a:gs pos="100000">
                    <a:schemeClr val="accent2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3-1059-4478-8E9D-0E05BF8F4D0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2000"/>
                    </a:schemeClr>
                  </a:gs>
                  <a:gs pos="100000">
                    <a:schemeClr val="accent3">
                      <a:shade val="88000"/>
                      <a:lumMod val="94000"/>
                    </a:schemeClr>
                  </a:gs>
                </a:gsLst>
                <a:path path="circle">
                  <a:fillToRect l="50000" t="100000" r="100000" b="5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64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25400" h="12700"/>
              </a:sp3d>
            </c:spPr>
            <c:extLst>
              <c:ext xmlns:c16="http://schemas.microsoft.com/office/drawing/2014/chart" uri="{C3380CC4-5D6E-409C-BE32-E72D297353CC}">
                <c16:uniqueId val="{00000005-1059-4478-8E9D-0E05BF8F4D0D}"/>
              </c:ext>
            </c:extLst>
          </c:dPt>
          <c:cat>
            <c:strRef>
              <c:f>'pivot table'!$Q$3:$Q$5</c:f>
              <c:strCache>
                <c:ptCount val="3"/>
                <c:pt idx="0">
                  <c:v>In-store</c:v>
                </c:pt>
                <c:pt idx="1">
                  <c:v>Online</c:v>
                </c:pt>
                <c:pt idx="2">
                  <c:v>Outlet</c:v>
                </c:pt>
              </c:strCache>
            </c:strRef>
          </c:cat>
          <c:val>
            <c:numRef>
              <c:f>'pivot table'!$R$3:$R$5</c:f>
              <c:numCache>
                <c:formatCode>[&gt;=1000000]\ "$"#,##0.0,,"M";[&gt;0]"$"#,##0.0,"K";General</c:formatCode>
                <c:ptCount val="3"/>
                <c:pt idx="0">
                  <c:v>127591287.5</c:v>
                </c:pt>
                <c:pt idx="1">
                  <c:v>96555176.470000148</c:v>
                </c:pt>
                <c:pt idx="2">
                  <c:v>107988297.47999997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59-4478-8E9D-0E05BF8F4D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[addidas data working.xlsx]pivot table!PivotTable4</c:name>
    <c:fmtId val="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table'!$L$2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table'!$K$3:$K$7</c:f>
              <c:strCache>
                <c:ptCount val="5"/>
                <c:pt idx="0">
                  <c:v>Midwest</c:v>
                </c:pt>
                <c:pt idx="1">
                  <c:v>Northeast</c:v>
                </c:pt>
                <c:pt idx="2">
                  <c:v>South</c:v>
                </c:pt>
                <c:pt idx="3">
                  <c:v>Southeast</c:v>
                </c:pt>
                <c:pt idx="4">
                  <c:v>West</c:v>
                </c:pt>
              </c:strCache>
            </c:strRef>
          </c:cat>
          <c:val>
            <c:numRef>
              <c:f>'pivot table'!$L$3:$L$7</c:f>
              <c:numCache>
                <c:formatCode>[&gt;=1000000]\ "$"#,##0.0,,"M";[&gt;0]"$"#,##0.0,"K";General</c:formatCode>
                <c:ptCount val="5"/>
                <c:pt idx="0">
                  <c:v>52811346.480000101</c:v>
                </c:pt>
                <c:pt idx="1">
                  <c:v>68020587.650000006</c:v>
                </c:pt>
                <c:pt idx="2">
                  <c:v>61138004.070000023</c:v>
                </c:pt>
                <c:pt idx="3">
                  <c:v>60555416.699999973</c:v>
                </c:pt>
                <c:pt idx="4">
                  <c:v>89609406.550000042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E2-44F1-B4B9-79913C69AC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20623343"/>
        <c:axId val="1020607503"/>
      </c:barChart>
      <c:catAx>
        <c:axId val="102062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0607503"/>
        <c:crosses val="autoZero"/>
        <c:auto val="1"/>
        <c:lblAlgn val="ctr"/>
        <c:lblOffset val="100"/>
        <c:noMultiLvlLbl val="0"/>
      </c:catAx>
      <c:valAx>
        <c:axId val="1020607503"/>
        <c:scaling>
          <c:orientation val="minMax"/>
        </c:scaling>
        <c:delete val="1"/>
        <c:axPos val="l"/>
        <c:numFmt formatCode="[&gt;=1000000]\ &quot;$&quot;#,##0.0,,&quot;M&quot;;[&gt;0]&quot;$&quot;#,##0.0,&quot;K&quot;;General" sourceLinked="1"/>
        <c:majorTickMark val="none"/>
        <c:minorTickMark val="none"/>
        <c:tickLblPos val="nextTo"/>
        <c:crossAx val="1020623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[addidas data working.xlsx]pivot table!PivotTable6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table'!$O$2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table'!$N$3:$N$8</c:f>
              <c:strCache>
                <c:ptCount val="6"/>
                <c:pt idx="0">
                  <c:v>Men's Apparel</c:v>
                </c:pt>
                <c:pt idx="1">
                  <c:v>Men's Athletic Footwear</c:v>
                </c:pt>
                <c:pt idx="2">
                  <c:v>Men's Street Footwear</c:v>
                </c:pt>
                <c:pt idx="3">
                  <c:v>Women's Apparel</c:v>
                </c:pt>
                <c:pt idx="4">
                  <c:v>Women's Athletic Footwear</c:v>
                </c:pt>
                <c:pt idx="5">
                  <c:v>Women's Street Footwear</c:v>
                </c:pt>
              </c:strCache>
            </c:strRef>
          </c:cat>
          <c:val>
            <c:numRef>
              <c:f>'pivot table'!$O$3:$O$8</c:f>
              <c:numCache>
                <c:formatCode>[&gt;=1000000]\ "$"#,##0.0,,"M";[&gt;0]"$"#,##0.0,"K";General</c:formatCode>
                <c:ptCount val="6"/>
                <c:pt idx="0">
                  <c:v>44763030.330000028</c:v>
                </c:pt>
                <c:pt idx="1">
                  <c:v>51846888.190000139</c:v>
                </c:pt>
                <c:pt idx="2">
                  <c:v>82802260.619999707</c:v>
                </c:pt>
                <c:pt idx="3">
                  <c:v>68650970.560000017</c:v>
                </c:pt>
                <c:pt idx="4">
                  <c:v>38975784.93999999</c:v>
                </c:pt>
                <c:pt idx="5">
                  <c:v>45095826.810000047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14-42BA-923F-F3B088CDDB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07454415"/>
        <c:axId val="907455855"/>
      </c:barChart>
      <c:catAx>
        <c:axId val="90745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455855"/>
        <c:crosses val="autoZero"/>
        <c:auto val="1"/>
        <c:lblAlgn val="ctr"/>
        <c:lblOffset val="100"/>
        <c:noMultiLvlLbl val="0"/>
      </c:catAx>
      <c:valAx>
        <c:axId val="907455855"/>
        <c:scaling>
          <c:orientation val="minMax"/>
        </c:scaling>
        <c:delete val="1"/>
        <c:axPos val="l"/>
        <c:numFmt formatCode="[&gt;=1000000]\ &quot;$&quot;#,##0.0,,&quot;M&quot;;[&gt;0]&quot;$&quot;#,##0.0,&quot;K&quot;;General" sourceLinked="1"/>
        <c:majorTickMark val="none"/>
        <c:minorTickMark val="none"/>
        <c:tickLblPos val="nextTo"/>
        <c:crossAx val="90745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4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32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05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35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99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76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0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3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5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3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4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88ACDD-872E-4CEB-AF59-A2C8E2688333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42A6C6-E5B2-403E-8CD4-008B7D5D0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2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C245-98A9-8499-4EF2-C8208E7D24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Adidas Sales Performance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FAFA0-21E3-36B4-D80A-145996EFDB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Data-driven Insights for Strategic Decision Making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0CF25588-56A4-4712-8B27-824A373F4AB9}"/>
              </a:ext>
            </a:extLst>
          </p:cNvPr>
          <p:cNvPicPr preferRelativeResize="0"/>
          <p:nvPr/>
        </p:nvPicPr>
        <p:blipFill>
          <a:blip r:embed="rId2" cstate="print"/>
          <a:stretch>
            <a:fillRect/>
          </a:stretch>
        </p:blipFill>
        <p:spPr>
          <a:xfrm>
            <a:off x="10247963" y="490984"/>
            <a:ext cx="1255059" cy="717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914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A748-C660-BB09-4B05-916AA26D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E9098-D9B7-C77D-E9F0-A17F4DCF0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Objective:</a:t>
            </a:r>
            <a:r>
              <a:rPr lang="en-US" dirty="0"/>
              <a:t> Create an interactive dashboard to analyze Adidas sales data.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Key Insights:</a:t>
            </a:r>
            <a:r>
              <a:rPr lang="en-US" dirty="0"/>
              <a:t> Identify trends, high-performing regions, and profitability.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Impact:</a:t>
            </a:r>
            <a:r>
              <a:rPr lang="en-US" dirty="0"/>
              <a:t> Helps optimize sales strategies and improve business decisions.</a:t>
            </a:r>
          </a:p>
        </p:txBody>
      </p:sp>
    </p:spTree>
    <p:extLst>
      <p:ext uri="{BB962C8B-B14F-4D97-AF65-F5344CB8AC3E}">
        <p14:creationId xmlns:p14="http://schemas.microsoft.com/office/powerpoint/2010/main" val="376571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6FB7-74A2-BFEE-0F80-86D006F5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Performance Indicators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4FBD-9504-DC5C-01E7-1F61A207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Sales Growth Rate:</a:t>
            </a:r>
            <a:r>
              <a:rPr lang="en-US" dirty="0"/>
              <a:t> +5% per month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Top-selling Region:</a:t>
            </a:r>
            <a:r>
              <a:rPr lang="en-US" dirty="0"/>
              <a:t> Northeast (35% of total revenue)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Best-selling Product:</a:t>
            </a:r>
            <a:r>
              <a:rPr lang="en-US" dirty="0"/>
              <a:t> Men’s Street Footwear (40% profit margin)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Online vs. In-store Sales:</a:t>
            </a:r>
            <a:r>
              <a:rPr lang="en-US" dirty="0"/>
              <a:t> Online contributes 60% revenue (50% higher profit margin)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Average Operating Margin:</a:t>
            </a:r>
            <a:r>
              <a:rPr lang="en-US" dirty="0"/>
              <a:t> 30%</a:t>
            </a:r>
          </a:p>
        </p:txBody>
      </p:sp>
    </p:spTree>
    <p:extLst>
      <p:ext uri="{BB962C8B-B14F-4D97-AF65-F5344CB8AC3E}">
        <p14:creationId xmlns:p14="http://schemas.microsoft.com/office/powerpoint/2010/main" val="143421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34A7-010B-14D5-A0C8-527A66AE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Sales Trends &amp; 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4261-7DF9-1A46-CCC3-ED5E0B55B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322" y="1295401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Peak Sales:</a:t>
            </a:r>
            <a:r>
              <a:rPr lang="en-US" dirty="0"/>
              <a:t> Q4 sees a </a:t>
            </a:r>
            <a:r>
              <a:rPr lang="en-US" b="1" dirty="0"/>
              <a:t>25% increase</a:t>
            </a:r>
            <a:r>
              <a:rPr lang="en-US" dirty="0"/>
              <a:t> due to holiday promotions.</a:t>
            </a:r>
            <a:br>
              <a:rPr lang="en-US" dirty="0"/>
            </a:br>
            <a:r>
              <a:rPr lang="en-US" b="1" dirty="0"/>
              <a:t>Demand Fluctuations:</a:t>
            </a:r>
            <a:r>
              <a:rPr lang="en-US" dirty="0"/>
              <a:t> Sales vary monthly, requiring </a:t>
            </a:r>
            <a:r>
              <a:rPr lang="en-US" b="1" dirty="0"/>
              <a:t>better forecasting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Year-over-Year Growth:</a:t>
            </a:r>
            <a:r>
              <a:rPr lang="en-US" dirty="0"/>
              <a:t> Stable growth trend with </a:t>
            </a:r>
            <a:r>
              <a:rPr lang="en-US" b="1" dirty="0"/>
              <a:t>seasonal spikes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8917CE-B542-414F-800F-C98B68AF0D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457186"/>
              </p:ext>
            </p:extLst>
          </p:nvPr>
        </p:nvGraphicFramePr>
        <p:xfrm>
          <a:off x="714233" y="3049797"/>
          <a:ext cx="11477767" cy="3122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0207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9C15-8F25-B68F-97D6-CD25F8632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Online vs. In-Store Sales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BF8F-8ADC-1689-BC5D-FDA7F684C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95401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Online Sales:</a:t>
            </a:r>
            <a:r>
              <a:rPr lang="en-US" dirty="0"/>
              <a:t> 60% of total revenue, higher profitability</a:t>
            </a:r>
            <a:br>
              <a:rPr lang="en-US" dirty="0"/>
            </a:br>
            <a:r>
              <a:rPr lang="en-US" b="1" dirty="0"/>
              <a:t>In-Store Sales:</a:t>
            </a:r>
            <a:r>
              <a:rPr lang="en-US" dirty="0"/>
              <a:t> Lower revenue contribution but still a significant channel</a:t>
            </a:r>
            <a:br>
              <a:rPr lang="en-US" dirty="0"/>
            </a:br>
            <a:r>
              <a:rPr lang="en-US" b="1" dirty="0"/>
              <a:t>Customer Trends:</a:t>
            </a:r>
            <a:r>
              <a:rPr lang="en-US" dirty="0"/>
              <a:t> Online buyers purchase more frequently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1501FCC-7637-9300-31D5-1958280A3B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9910"/>
              </p:ext>
            </p:extLst>
          </p:nvPr>
        </p:nvGraphicFramePr>
        <p:xfrm>
          <a:off x="3810000" y="343376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430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4B6B-228C-11DC-5393-A16783FE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Regional Sales &amp; Profitability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68B45-F926-0A3C-4B50-C01CBEC79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072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Northeast:</a:t>
            </a:r>
            <a:r>
              <a:rPr lang="en-US" dirty="0"/>
              <a:t> 35% of revenue, highest sales volume</a:t>
            </a:r>
            <a:br>
              <a:rPr lang="en-US" dirty="0"/>
            </a:br>
            <a:r>
              <a:rPr lang="en-US" b="1" dirty="0"/>
              <a:t>West:</a:t>
            </a:r>
            <a:r>
              <a:rPr lang="en-US" dirty="0"/>
              <a:t> Highest </a:t>
            </a:r>
            <a:r>
              <a:rPr lang="en-US" b="1" dirty="0"/>
              <a:t>profit margin (35%)</a:t>
            </a:r>
            <a:br>
              <a:rPr lang="en-US" dirty="0"/>
            </a:br>
            <a:r>
              <a:rPr lang="en-US" b="1" dirty="0"/>
              <a:t>Underperforming Regions:</a:t>
            </a:r>
            <a:r>
              <a:rPr lang="en-US" dirty="0"/>
              <a:t> Need better marketing and inventory strategies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0DDDFD6-33BE-4B22-A35D-904ED1803C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8804682"/>
              </p:ext>
            </p:extLst>
          </p:nvPr>
        </p:nvGraphicFramePr>
        <p:xfrm>
          <a:off x="1392072" y="3548418"/>
          <a:ext cx="9294125" cy="2628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309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1F3C-A9F9-D9F6-043D-942E13B2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Product-wise Sales &amp; Profitability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8F30-D36F-4706-2C77-32F89F61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163" y="15620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Top-selling Product:</a:t>
            </a:r>
            <a:r>
              <a:rPr lang="en-US" dirty="0"/>
              <a:t> Men’s Street Footwear ($5M, 40% margin)</a:t>
            </a:r>
            <a:br>
              <a:rPr lang="en-US" dirty="0"/>
            </a:br>
            <a:r>
              <a:rPr lang="en-US" b="1" dirty="0"/>
              <a:t>Growing Category:</a:t>
            </a:r>
            <a:r>
              <a:rPr lang="en-US" dirty="0"/>
              <a:t> Women’s athletic shoes (25% of revenue)</a:t>
            </a:r>
            <a:br>
              <a:rPr lang="en-US" dirty="0"/>
            </a:br>
            <a:r>
              <a:rPr lang="en-US" b="1" dirty="0"/>
              <a:t>Accessories:</a:t>
            </a:r>
            <a:r>
              <a:rPr lang="en-US" dirty="0"/>
              <a:t> Potential for growth with </a:t>
            </a:r>
            <a:r>
              <a:rPr lang="en-US" b="1" dirty="0"/>
              <a:t>higher promotions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19A701F-F364-49B7-92C7-5309536E5F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942444"/>
              </p:ext>
            </p:extLst>
          </p:nvPr>
        </p:nvGraphicFramePr>
        <p:xfrm>
          <a:off x="1549882" y="3324690"/>
          <a:ext cx="9485194" cy="2723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581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0F44-D517-82D1-B3BD-7BA404FA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Actionable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E50A-2A5A-7B4F-31F6-5546B08C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📌 </a:t>
            </a:r>
            <a:r>
              <a:rPr lang="en-US" b="1" dirty="0"/>
              <a:t>Increase Ad Spend</a:t>
            </a:r>
            <a:r>
              <a:rPr lang="en-US" dirty="0"/>
              <a:t> (+20%) → Expected </a:t>
            </a:r>
            <a:r>
              <a:rPr lang="en-US" b="1" dirty="0"/>
              <a:t>10% revenue growth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Expand Online Sales</a:t>
            </a:r>
            <a:r>
              <a:rPr lang="en-US" dirty="0"/>
              <a:t> → Potential </a:t>
            </a:r>
            <a:r>
              <a:rPr lang="en-US" b="1" dirty="0"/>
              <a:t>15% increase in revenue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Optimize Inventory</a:t>
            </a:r>
            <a:r>
              <a:rPr lang="en-US" dirty="0"/>
              <a:t> → Reduce excess stock by </a:t>
            </a:r>
            <a:r>
              <a:rPr lang="en-US" b="1" dirty="0"/>
              <a:t>10%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📌 </a:t>
            </a:r>
            <a:r>
              <a:rPr lang="en-US" b="1" dirty="0"/>
              <a:t>Dynamic Pricing Strategy</a:t>
            </a:r>
            <a:r>
              <a:rPr lang="en-US" dirty="0"/>
              <a:t> → Boost margins by </a:t>
            </a:r>
            <a:r>
              <a:rPr lang="en-US" b="1" dirty="0"/>
              <a:t>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08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DD43-38C2-128F-ACE0-10419C4F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A309-780F-409D-8DB7-23CFDA41A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✅ </a:t>
            </a:r>
            <a:r>
              <a:rPr lang="en-US" b="1" dirty="0"/>
              <a:t>Real-time data monitoring</a:t>
            </a:r>
            <a:r>
              <a:rPr lang="en-US" dirty="0"/>
              <a:t> improves business decision-making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Strategic marketing &amp; pricing</a:t>
            </a:r>
            <a:r>
              <a:rPr lang="en-US" dirty="0"/>
              <a:t> drive sales &amp; profit growth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Investing in e-commerce &amp; inventory optimization</a:t>
            </a:r>
            <a:r>
              <a:rPr lang="en-US" dirty="0"/>
              <a:t> increases efficiency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51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26</TotalTime>
  <Words>347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Adidas Sales Performance Dashboard</vt:lpstr>
      <vt:lpstr>Project Overview</vt:lpstr>
      <vt:lpstr>Key Performance Indicators (KPIs)</vt:lpstr>
      <vt:lpstr>Sales Trends &amp; Seasonality</vt:lpstr>
      <vt:lpstr>Online vs. In-Store Sales Performance</vt:lpstr>
      <vt:lpstr>Regional Sales &amp; Profitability Breakdown</vt:lpstr>
      <vt:lpstr>Product-wise Sales &amp; Profitability</vt:lpstr>
      <vt:lpstr>Actionable Recommendations</vt:lpstr>
      <vt:lpstr>Summary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Boampong</dc:creator>
  <cp:lastModifiedBy>Gabriel Boampong</cp:lastModifiedBy>
  <cp:revision>2</cp:revision>
  <dcterms:created xsi:type="dcterms:W3CDTF">2025-02-06T10:34:12Z</dcterms:created>
  <dcterms:modified xsi:type="dcterms:W3CDTF">2025-02-06T11:00:37Z</dcterms:modified>
</cp:coreProperties>
</file>