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95" r:id="rId2"/>
    <p:sldId id="259" r:id="rId3"/>
    <p:sldId id="391" r:id="rId4"/>
    <p:sldId id="386" r:id="rId5"/>
    <p:sldId id="393" r:id="rId6"/>
    <p:sldId id="264" r:id="rId7"/>
    <p:sldId id="267" r:id="rId8"/>
    <p:sldId id="265" r:id="rId9"/>
    <p:sldId id="273" r:id="rId10"/>
    <p:sldId id="268" r:id="rId11"/>
    <p:sldId id="266" r:id="rId12"/>
    <p:sldId id="278" r:id="rId13"/>
    <p:sldId id="279" r:id="rId14"/>
    <p:sldId id="280" r:id="rId15"/>
    <p:sldId id="269" r:id="rId16"/>
    <p:sldId id="270" r:id="rId17"/>
    <p:sldId id="271" r:id="rId18"/>
    <p:sldId id="272" r:id="rId19"/>
    <p:sldId id="396" r:id="rId2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E01"/>
    <a:srgbClr val="FAA634"/>
    <a:srgbClr val="F78C15"/>
    <a:srgbClr val="FD8E00"/>
    <a:srgbClr val="7F7F7F"/>
    <a:srgbClr val="BFBFBF"/>
    <a:srgbClr val="F69021"/>
    <a:srgbClr val="F26D0D"/>
    <a:srgbClr val="929496"/>
    <a:srgbClr val="D1D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67" autoAdjust="0"/>
    <p:restoredTop sz="93979" autoAdjust="0"/>
  </p:normalViewPr>
  <p:slideViewPr>
    <p:cSldViewPr snapToGrid="0">
      <p:cViewPr varScale="1">
        <p:scale>
          <a:sx n="102" d="100"/>
          <a:sy n="102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89957-EAAF-4CA3-904A-DA88C4D97360}" type="datetimeFigureOut">
              <a:rPr lang="es-CR" smtClean="0"/>
              <a:t>3/2/20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77494-C91E-4729-BBE3-CEEDFE2DEBD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7875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6450" y="2171700"/>
            <a:ext cx="6038850" cy="1438276"/>
          </a:xfrm>
        </p:spPr>
        <p:txBody>
          <a:bodyPr anchor="b"/>
          <a:lstStyle>
            <a:lvl1pPr algn="l">
              <a:defRPr sz="38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86450" y="3635618"/>
            <a:ext cx="6038850" cy="64611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 dirty="0"/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16" y="2316163"/>
            <a:ext cx="2710951" cy="145261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ángulo 7"/>
          <p:cNvSpPr/>
          <p:nvPr userDrawn="1"/>
        </p:nvSpPr>
        <p:spPr>
          <a:xfrm>
            <a:off x="209550" y="5829300"/>
            <a:ext cx="234315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35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6520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273992"/>
            <a:ext cx="3932237" cy="38431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pic>
        <p:nvPicPr>
          <p:cNvPr id="8" name="Picture 1" descr="lead-color-horiz.png">
            <a:extLst>
              <a:ext uri="{FF2B5EF4-FFF2-40B4-BE49-F238E27FC236}">
                <a16:creationId xmlns:a16="http://schemas.microsoft.com/office/drawing/2014/main" id="{4267DF8C-C693-FB47-A65D-7854FC49C6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97038"/>
            <a:ext cx="10515600" cy="48023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pic>
        <p:nvPicPr>
          <p:cNvPr id="7" name="Picture 1" descr="lead-color-horiz.png">
            <a:extLst>
              <a:ext uri="{FF2B5EF4-FFF2-40B4-BE49-F238E27FC236}">
                <a16:creationId xmlns:a16="http://schemas.microsoft.com/office/drawing/2014/main" id="{049E31AF-71FE-5F41-9778-DB2ADF59F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5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67839"/>
            <a:ext cx="10515600" cy="437170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sp>
        <p:nvSpPr>
          <p:cNvPr id="9" name="Marcador de contenido 2"/>
          <p:cNvSpPr>
            <a:spLocks noGrp="1"/>
          </p:cNvSpPr>
          <p:nvPr>
            <p:ph idx="13"/>
          </p:nvPr>
        </p:nvSpPr>
        <p:spPr>
          <a:xfrm>
            <a:off x="838201" y="1129264"/>
            <a:ext cx="10515600" cy="583999"/>
          </a:xfrm>
        </p:spPr>
        <p:txBody>
          <a:bodyPr anchor="ctr"/>
          <a:lstStyle>
            <a:lvl1pPr marL="0" indent="0" algn="l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1" descr="lead-color-horiz.png">
            <a:extLst>
              <a:ext uri="{FF2B5EF4-FFF2-40B4-BE49-F238E27FC236}">
                <a16:creationId xmlns:a16="http://schemas.microsoft.com/office/drawing/2014/main" id="{4BF992E8-4446-6F44-8022-8769A235B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0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rgbClr val="FD8E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49CEA4-6EDE-4185-92E6-C62142D18724}" type="slidenum">
              <a:rPr lang="es-CR" smtClean="0"/>
              <a:pPr/>
              <a:t>‹#›</a:t>
            </a:fld>
            <a:endParaRPr lang="es-CR"/>
          </a:p>
        </p:txBody>
      </p:sp>
      <p:pic>
        <p:nvPicPr>
          <p:cNvPr id="7" name="Picture 2" descr="patr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498"/>
            <a:ext cx="6096001" cy="6873982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6667500" y="1105597"/>
            <a:ext cx="5277757" cy="4802389"/>
          </a:xfrm>
        </p:spPr>
        <p:txBody>
          <a:bodyPr lIns="0" tIns="0" rIns="0" bIns="0">
            <a:normAutofit/>
          </a:bodyPr>
          <a:lstStyle>
            <a:lvl1pPr marL="363538" indent="-363538" algn="l">
              <a:buClr>
                <a:schemeClr val="bg1"/>
              </a:buClr>
              <a:buFont typeface="+mj-lt"/>
              <a:buAutoNum type="arabicPeriod"/>
              <a:defRPr sz="2800">
                <a:solidFill>
                  <a:schemeClr val="bg1"/>
                </a:solidFill>
              </a:defRPr>
            </a:lvl1pPr>
            <a:lvl2pPr marL="914400" indent="-377825" algn="l">
              <a:buClr>
                <a:schemeClr val="bg1"/>
              </a:buClr>
              <a:buSzPct val="98000"/>
              <a:buFont typeface="+mj-lt"/>
              <a:buAutoNum type="alphaLcPeriod"/>
              <a:defRPr sz="2400">
                <a:solidFill>
                  <a:schemeClr val="bg1"/>
                </a:solidFill>
              </a:defRPr>
            </a:lvl2pPr>
            <a:lvl3pPr marL="914400" indent="0" algn="l">
              <a:buFont typeface="+mj-lt"/>
              <a:buNone/>
              <a:defRPr sz="3200">
                <a:solidFill>
                  <a:schemeClr val="bg1"/>
                </a:solidFill>
              </a:defRPr>
            </a:lvl3pPr>
            <a:lvl4pPr marL="1714500" indent="-342900" algn="l"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 marL="2171700" indent="-342900" algn="l"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hape 4"/>
          <p:cNvSpPr/>
          <p:nvPr userDrawn="1"/>
        </p:nvSpPr>
        <p:spPr>
          <a:xfrm>
            <a:off x="9601295" y="6621255"/>
            <a:ext cx="1800879" cy="184666"/>
          </a:xfrm>
          <a:prstGeom prst="rect">
            <a:avLst/>
          </a:prstGeom>
          <a:solidFill>
            <a:srgbClr val="FD8E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2100">
                <a:solidFill>
                  <a:srgbClr val="4D4D4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lang="es-CR" sz="1200" noProof="0" dirty="0">
              <a:solidFill>
                <a:srgbClr val="4D4D4D"/>
              </a:solidFill>
            </a:endParaRPr>
          </a:p>
        </p:txBody>
      </p:sp>
      <p:pic>
        <p:nvPicPr>
          <p:cNvPr id="10" name="pasted-image.pdf">
            <a:extLst>
              <a:ext uri="{FF2B5EF4-FFF2-40B4-BE49-F238E27FC236}">
                <a16:creationId xmlns:a16="http://schemas.microsoft.com/office/drawing/2014/main" id="{E108A0D0-4956-C245-83E4-E1C229E1DC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97" y="5752403"/>
            <a:ext cx="738760" cy="9342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0525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48815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48815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pic>
        <p:nvPicPr>
          <p:cNvPr id="8" name="Picture 1" descr="lead-color-horiz.png">
            <a:extLst>
              <a:ext uri="{FF2B5EF4-FFF2-40B4-BE49-F238E27FC236}">
                <a16:creationId xmlns:a16="http://schemas.microsoft.com/office/drawing/2014/main" id="{1A53A2FB-34EB-BD40-928F-8AD678606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185864"/>
            <a:ext cx="5157787" cy="823912"/>
          </a:xfrm>
          <a:solidFill>
            <a:schemeClr val="bg1">
              <a:lumMod val="95000"/>
            </a:schemeClr>
          </a:solidFill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035418"/>
            <a:ext cx="5157787" cy="415424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185864"/>
            <a:ext cx="5183188" cy="823912"/>
          </a:xfrm>
          <a:solidFill>
            <a:srgbClr val="FD8E00"/>
          </a:solidFill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035418"/>
            <a:ext cx="5183188" cy="415424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2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CR" dirty="0"/>
          </a:p>
        </p:txBody>
      </p:sp>
      <p:pic>
        <p:nvPicPr>
          <p:cNvPr id="11" name="Picture 1" descr="lead-color-horiz.png">
            <a:extLst>
              <a:ext uri="{FF2B5EF4-FFF2-40B4-BE49-F238E27FC236}">
                <a16:creationId xmlns:a16="http://schemas.microsoft.com/office/drawing/2014/main" id="{4BCB1E03-4D38-FD4C-B9E6-B18E6ADDF7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pic>
        <p:nvPicPr>
          <p:cNvPr id="6" name="Picture 1" descr="lead-color-horiz.png">
            <a:extLst>
              <a:ext uri="{FF2B5EF4-FFF2-40B4-BE49-F238E27FC236}">
                <a16:creationId xmlns:a16="http://schemas.microsoft.com/office/drawing/2014/main" id="{E4FD1DDF-1590-0F4E-BD9A-09EA2BF25C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7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rgbClr val="FD8E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R"/>
              <a:t>/</a:t>
            </a:r>
            <a:fld id="{D449CEA4-6EDE-4185-92E6-C62142D18724}" type="slidenum">
              <a:rPr lang="es-CR" smtClean="0"/>
              <a:pPr/>
              <a:t>‹#›</a:t>
            </a:fld>
            <a:endParaRPr lang="es-CR" dirty="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03" y="128457"/>
            <a:ext cx="738760" cy="9342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1194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65998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4BA96AA6-9398-B345-B9E4-002AA91FB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3992"/>
            <a:ext cx="3932237" cy="38431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1" descr="lead-color-horiz.png">
            <a:extLst>
              <a:ext uri="{FF2B5EF4-FFF2-40B4-BE49-F238E27FC236}">
                <a16:creationId xmlns:a16="http://schemas.microsoft.com/office/drawing/2014/main" id="{DAD5C568-33AD-3546-9599-EFBBDDD936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4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261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 lvl="0" algn="ctr"/>
            <a:r>
              <a:rPr lang="es-ES" dirty="0"/>
              <a:t>Haga clic para modificar el estilo de título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105597"/>
            <a:ext cx="10515600" cy="48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800" y="6410455"/>
            <a:ext cx="690966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R" dirty="0"/>
              <a:t>/</a:t>
            </a:r>
            <a:fld id="{D449CEA4-6EDE-4185-92E6-C62142D18724}" type="slidenum">
              <a:rPr lang="es-CR" smtClean="0"/>
              <a:pPr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159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CR" sz="3600" kern="1200">
          <a:solidFill>
            <a:srgbClr val="FD8E00"/>
          </a:solidFill>
          <a:latin typeface="Helvetica" panose="020B0604020202020204" pitchFamily="34" charset="0"/>
          <a:ea typeface="+mn-ea"/>
          <a:cs typeface="Helvetica" panose="020B0604020202020204" pitchFamily="34" charset="0"/>
          <a:sym typeface="Helvetica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D8E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FD8E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nvestor.uber.com/news-events/default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B8E1-BF56-394E-B71B-69BFC2DC8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3416" y="1710954"/>
            <a:ext cx="6362700" cy="1438276"/>
          </a:xfrm>
        </p:spPr>
        <p:txBody>
          <a:bodyPr/>
          <a:lstStyle/>
          <a:p>
            <a:r>
              <a:rPr lang="es-ES_tradnl" dirty="0"/>
              <a:t>Introducción a la Administración de Negocios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673B9-FE1D-754A-B6E1-B3488DE43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3416" y="3562466"/>
            <a:ext cx="6362700" cy="232462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Profesor: Armando González Herrero</a:t>
            </a:r>
          </a:p>
          <a:p>
            <a:r>
              <a:rPr lang="es-ES_tradnl" dirty="0"/>
              <a:t>I Cuatrimestre 2020: 15 de enero al 20 de abril</a:t>
            </a:r>
          </a:p>
          <a:p>
            <a:r>
              <a:rPr lang="es-ES_tradnl" dirty="0"/>
              <a:t>Curso presencial: lunes 6:00pm – 9:00pm</a:t>
            </a:r>
          </a:p>
          <a:p>
            <a:r>
              <a:rPr lang="es-ES_tradnl" dirty="0"/>
              <a:t>Aula #5</a:t>
            </a:r>
          </a:p>
          <a:p>
            <a:endParaRPr lang="es-ES_tradnl" dirty="0"/>
          </a:p>
          <a:p>
            <a:r>
              <a:rPr lang="es-ES_tradnl" b="1" dirty="0"/>
              <a:t>Sesión #4</a:t>
            </a:r>
          </a:p>
        </p:txBody>
      </p:sp>
    </p:spTree>
    <p:extLst>
      <p:ext uri="{BB962C8B-B14F-4D97-AF65-F5344CB8AC3E}">
        <p14:creationId xmlns:p14="http://schemas.microsoft.com/office/powerpoint/2010/main" val="77027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receipt&#13;&#10;&#13;&#10;Description automatically generated">
            <a:extLst>
              <a:ext uri="{FF2B5EF4-FFF2-40B4-BE49-F238E27FC236}">
                <a16:creationId xmlns:a16="http://schemas.microsoft.com/office/drawing/2014/main" id="{81C48341-9575-A742-B735-9AFBBA9A9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08824"/>
            <a:ext cx="8249551" cy="66491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2BF1E-FB50-CD4C-A705-AE99183C8AA3}"/>
              </a:ext>
            </a:extLst>
          </p:cNvPr>
          <p:cNvSpPr txBox="1"/>
          <p:nvPr/>
        </p:nvSpPr>
        <p:spPr>
          <a:xfrm>
            <a:off x="8397187" y="2414588"/>
            <a:ext cx="379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highlight>
                  <a:srgbClr val="FFFF00"/>
                </a:highlight>
              </a:rPr>
              <a:t>Ventas – Costo de Ventas = </a:t>
            </a:r>
            <a:r>
              <a:rPr lang="es-ES_tradnl" dirty="0" err="1">
                <a:highlight>
                  <a:srgbClr val="FFFF00"/>
                </a:highlight>
              </a:rPr>
              <a:t>U.Bruta</a:t>
            </a:r>
            <a:endParaRPr lang="es-ES_tradnl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8A1E6-B60F-8341-8D2C-2203FAC7B53A}"/>
              </a:ext>
            </a:extLst>
          </p:cNvPr>
          <p:cNvSpPr txBox="1"/>
          <p:nvPr/>
        </p:nvSpPr>
        <p:spPr>
          <a:xfrm>
            <a:off x="8397187" y="3429000"/>
            <a:ext cx="350430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 err="1"/>
              <a:t>U.d.Op</a:t>
            </a:r>
            <a:r>
              <a:rPr lang="es-ES_tradnl" dirty="0"/>
              <a:t> = Lo que genera la empresa por sus operaciones principales.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092D9-FF00-EB4F-AFC9-40C6ED57E542}"/>
              </a:ext>
            </a:extLst>
          </p:cNvPr>
          <p:cNvSpPr txBox="1"/>
          <p:nvPr/>
        </p:nvSpPr>
        <p:spPr>
          <a:xfrm>
            <a:off x="8397187" y="4487346"/>
            <a:ext cx="337571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Partidas NO centrales del negocio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93C239A-AE33-B34B-A6E3-38CD2EFAE60F}"/>
              </a:ext>
            </a:extLst>
          </p:cNvPr>
          <p:cNvSpPr/>
          <p:nvPr/>
        </p:nvSpPr>
        <p:spPr>
          <a:xfrm>
            <a:off x="8178110" y="4229100"/>
            <a:ext cx="147637" cy="885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DDA11-8FE5-FB45-A4BC-38ACD5DDFFBD}"/>
              </a:ext>
            </a:extLst>
          </p:cNvPr>
          <p:cNvSpPr txBox="1"/>
          <p:nvPr/>
        </p:nvSpPr>
        <p:spPr>
          <a:xfrm>
            <a:off x="8397186" y="6068496"/>
            <a:ext cx="337571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Beneficios netos de la empresa. No necesariamente se distribuyen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D2AE8-DAD0-ED4B-99C2-1AE21F67FCEA}"/>
              </a:ext>
            </a:extLst>
          </p:cNvPr>
          <p:cNvSpPr txBox="1"/>
          <p:nvPr/>
        </p:nvSpPr>
        <p:spPr>
          <a:xfrm>
            <a:off x="8367215" y="208824"/>
            <a:ext cx="3564245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Elementos </a:t>
            </a:r>
            <a:r>
              <a:rPr lang="es-ES_tradnl" b="1" dirty="0"/>
              <a:t>indispensables</a:t>
            </a:r>
            <a:r>
              <a:rPr lang="es-ES_tradnl" dirty="0"/>
              <a:t> del título:</a:t>
            </a:r>
          </a:p>
          <a:p>
            <a:pPr marL="342900" indent="-342900">
              <a:buAutoNum type="arabicPeriod"/>
            </a:pPr>
            <a:r>
              <a:rPr lang="es-ES_tradnl" dirty="0"/>
              <a:t>Nombre de empresa</a:t>
            </a:r>
          </a:p>
          <a:p>
            <a:pPr marL="342900" indent="-342900">
              <a:buAutoNum type="arabicPeriod"/>
            </a:pPr>
            <a:r>
              <a:rPr lang="es-ES_tradnl" dirty="0"/>
              <a:t>Título de Estado Financiero</a:t>
            </a:r>
          </a:p>
          <a:p>
            <a:pPr marL="342900" indent="-342900">
              <a:buAutoNum type="arabicPeriod"/>
            </a:pPr>
            <a:r>
              <a:rPr lang="es-ES_tradnl" dirty="0"/>
              <a:t>Moneda</a:t>
            </a:r>
          </a:p>
          <a:p>
            <a:pPr marL="342900" indent="-342900">
              <a:buAutoNum type="arabicPeriod"/>
            </a:pPr>
            <a:r>
              <a:rPr lang="es-ES_tradnl" dirty="0"/>
              <a:t>Período de tiempo/fechas</a:t>
            </a:r>
          </a:p>
        </p:txBody>
      </p:sp>
    </p:spTree>
    <p:extLst>
      <p:ext uri="{BB962C8B-B14F-4D97-AF65-F5344CB8AC3E}">
        <p14:creationId xmlns:p14="http://schemas.microsoft.com/office/powerpoint/2010/main" val="28289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E342-731D-EB41-945F-55F093EF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Balance de Situación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0471-57E9-3A49-B600-8313759A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24596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s-ES_tradnl" dirty="0"/>
              <a:t>Estado financiero que indica la posición financiera de la empresa </a:t>
            </a:r>
            <a:r>
              <a:rPr lang="es-ES_tradnl" b="1" u="sng" dirty="0"/>
              <a:t>en un momento determinado</a:t>
            </a:r>
            <a:r>
              <a:rPr lang="es-ES_tradnl" dirty="0"/>
              <a:t>, en cuanto a sus activos, pasivos y patrimonio.</a:t>
            </a:r>
          </a:p>
          <a:p>
            <a:pPr lvl="1">
              <a:lnSpc>
                <a:spcPct val="110000"/>
              </a:lnSpc>
            </a:pPr>
            <a:r>
              <a:rPr lang="es-ES_tradnl" dirty="0"/>
              <a:t>Activos: cosas que me dan beneficios futuros (efectivo o próximo a convertirse en efectivo).</a:t>
            </a:r>
          </a:p>
          <a:p>
            <a:pPr lvl="1">
              <a:lnSpc>
                <a:spcPct val="110000"/>
              </a:lnSpc>
            </a:pPr>
            <a:r>
              <a:rPr lang="es-ES_tradnl" dirty="0"/>
              <a:t>Pasivos: cosas que debo. Obligaciones actuales y futuras.</a:t>
            </a:r>
          </a:p>
          <a:p>
            <a:pPr lvl="1">
              <a:lnSpc>
                <a:spcPct val="110000"/>
              </a:lnSpc>
            </a:pPr>
            <a:r>
              <a:rPr lang="es-ES_tradnl" dirty="0"/>
              <a:t>Patrimonio: lo que le pertenece a los socios. Diferencia entre activos y pasivos.</a:t>
            </a:r>
          </a:p>
          <a:p>
            <a:pPr>
              <a:lnSpc>
                <a:spcPct val="110000"/>
              </a:lnSpc>
            </a:pPr>
            <a:r>
              <a:rPr lang="es-ES_tradnl" dirty="0"/>
              <a:t>Debe obedecer la ecuación contable: ACTIVOS = PASIVO + PATRIMONIO</a:t>
            </a:r>
          </a:p>
          <a:p>
            <a:pPr>
              <a:lnSpc>
                <a:spcPct val="110000"/>
              </a:lnSpc>
            </a:pPr>
            <a:r>
              <a:rPr lang="es-ES_tradnl" dirty="0"/>
              <a:t>Se ordenan sus partidas desde lo más líquido (efectivo) hasta lo menos líquido (propiedades)</a:t>
            </a:r>
          </a:p>
          <a:p>
            <a:pPr>
              <a:lnSpc>
                <a:spcPct val="110000"/>
              </a:lnSpc>
            </a:pPr>
            <a:r>
              <a:rPr lang="es-ES_tradnl" dirty="0"/>
              <a:t>Se utiliza para analizar una gran variedad de elementos financieros de las empresas. Algunos ejemplos:</a:t>
            </a:r>
          </a:p>
          <a:p>
            <a:pPr lvl="1">
              <a:lnSpc>
                <a:spcPct val="110000"/>
              </a:lnSpc>
            </a:pPr>
            <a:r>
              <a:rPr lang="es-ES_tradnl" dirty="0"/>
              <a:t>El nivel de deuda de la compañía</a:t>
            </a:r>
          </a:p>
          <a:p>
            <a:pPr lvl="1">
              <a:lnSpc>
                <a:spcPct val="110000"/>
              </a:lnSpc>
            </a:pPr>
            <a:r>
              <a:rPr lang="es-ES_tradnl" dirty="0"/>
              <a:t>La capacidad de pagar obligaciones a corto plazo (efectivo vs. cuentas por pagar)</a:t>
            </a:r>
          </a:p>
          <a:p>
            <a:pPr lvl="1">
              <a:lnSpc>
                <a:spcPct val="110000"/>
              </a:lnSpc>
            </a:pPr>
            <a:r>
              <a:rPr lang="es-ES_tradnl" dirty="0"/>
              <a:t>Capacidad de cubrir la demanda de sus productos (inventario)</a:t>
            </a:r>
          </a:p>
          <a:p>
            <a:pPr lvl="1">
              <a:lnSpc>
                <a:spcPct val="110000"/>
              </a:lnSpc>
            </a:pPr>
            <a:r>
              <a:rPr lang="es-ES_tradnl" dirty="0"/>
              <a:t>La velocidad de ventas en relación a su producción</a:t>
            </a:r>
          </a:p>
          <a:p>
            <a:pPr lvl="1">
              <a:lnSpc>
                <a:spcPct val="110000"/>
              </a:lnSpc>
            </a:pPr>
            <a:r>
              <a:rPr lang="es-ES_tradnl" dirty="0"/>
              <a:t>La “sanidad” de sus activos (depreciación) y la capacidad de reemplazarlos</a:t>
            </a:r>
          </a:p>
        </p:txBody>
      </p:sp>
    </p:spTree>
    <p:extLst>
      <p:ext uri="{BB962C8B-B14F-4D97-AF65-F5344CB8AC3E}">
        <p14:creationId xmlns:p14="http://schemas.microsoft.com/office/powerpoint/2010/main" val="17178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1D21-0F18-8840-B547-6F17513A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Activos, Pasivos, Patrimonio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6444-0417-E544-93C4-B0E32949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588"/>
            <a:ext cx="6382407" cy="2641272"/>
          </a:xfrm>
        </p:spPr>
        <p:txBody>
          <a:bodyPr>
            <a:normAutofit fontScale="92500" lnSpcReduction="10000"/>
          </a:bodyPr>
          <a:lstStyle/>
          <a:p>
            <a:r>
              <a:rPr lang="es-ES_tradnl" b="1" dirty="0"/>
              <a:t>Activo</a:t>
            </a:r>
            <a:r>
              <a:rPr lang="es-ES_tradnl" dirty="0"/>
              <a:t>: bien económico que es o me generará un beneficio futuro</a:t>
            </a:r>
          </a:p>
          <a:p>
            <a:pPr lvl="1"/>
            <a:r>
              <a:rPr lang="es-ES_tradnl" dirty="0"/>
              <a:t>Se presentan desde el más </a:t>
            </a:r>
            <a:r>
              <a:rPr lang="es-ES_tradnl" b="1" dirty="0"/>
              <a:t>líquido</a:t>
            </a:r>
            <a:r>
              <a:rPr lang="es-ES_tradnl" dirty="0"/>
              <a:t>, hasta el menos </a:t>
            </a:r>
            <a:r>
              <a:rPr lang="es-ES_tradnl" b="1" dirty="0"/>
              <a:t>líquido</a:t>
            </a:r>
          </a:p>
          <a:p>
            <a:pPr lvl="1"/>
            <a:r>
              <a:rPr lang="es-ES_tradnl" dirty="0"/>
              <a:t>“Liquidez” es la facilidad con lo cual se convierte en efectivo</a:t>
            </a:r>
          </a:p>
          <a:p>
            <a:pPr lvl="1"/>
            <a:r>
              <a:rPr lang="es-ES_tradnl" dirty="0"/>
              <a:t>El efectivo, por lo tanto, es el activo más líquido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63575E-93DA-BF43-9B66-477EBD002E13}"/>
              </a:ext>
            </a:extLst>
          </p:cNvPr>
          <p:cNvSpPr txBox="1">
            <a:spLocks/>
          </p:cNvSpPr>
          <p:nvPr/>
        </p:nvSpPr>
        <p:spPr>
          <a:xfrm>
            <a:off x="838200" y="4424415"/>
            <a:ext cx="6382407" cy="171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/>
              <a:t>Pasivo:</a:t>
            </a:r>
            <a:r>
              <a:rPr lang="es-ES_tradnl" dirty="0"/>
              <a:t> bien económico que me generará una obligación futura</a:t>
            </a:r>
          </a:p>
          <a:p>
            <a:pPr lvl="1"/>
            <a:r>
              <a:rPr lang="es-ES_tradnl" dirty="0"/>
              <a:t>Se presentan desde las que más pronto generan la obligación, hasta las que más tiempo tengo para cubrirlas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1B50F0-9D69-EC4E-A6D9-A67559052481}"/>
              </a:ext>
            </a:extLst>
          </p:cNvPr>
          <p:cNvSpPr/>
          <p:nvPr/>
        </p:nvSpPr>
        <p:spPr>
          <a:xfrm>
            <a:off x="8379372" y="1257506"/>
            <a:ext cx="2669628" cy="37103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Efectivo  ($)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BAADEA-90D1-ED49-8E52-8C05B72A93F9}"/>
              </a:ext>
            </a:extLst>
          </p:cNvPr>
          <p:cNvSpPr/>
          <p:nvPr/>
        </p:nvSpPr>
        <p:spPr>
          <a:xfrm>
            <a:off x="8379372" y="1763481"/>
            <a:ext cx="2669628" cy="3710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Cuentas por cobrar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271D81-C499-1E46-92CD-F16CFE8FE1C5}"/>
              </a:ext>
            </a:extLst>
          </p:cNvPr>
          <p:cNvSpPr/>
          <p:nvPr/>
        </p:nvSpPr>
        <p:spPr>
          <a:xfrm>
            <a:off x="8379372" y="2269457"/>
            <a:ext cx="2669628" cy="3710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Inventario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3FED6B-3DA7-204A-B9CB-F724EF348A46}"/>
              </a:ext>
            </a:extLst>
          </p:cNvPr>
          <p:cNvSpPr/>
          <p:nvPr/>
        </p:nvSpPr>
        <p:spPr>
          <a:xfrm>
            <a:off x="8379371" y="2775433"/>
            <a:ext cx="2669629" cy="3710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Materias primas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2BC95E-44E8-5649-AA49-E908A9627F7D}"/>
              </a:ext>
            </a:extLst>
          </p:cNvPr>
          <p:cNvSpPr/>
          <p:nvPr/>
        </p:nvSpPr>
        <p:spPr>
          <a:xfrm>
            <a:off x="8379370" y="3281407"/>
            <a:ext cx="2669630" cy="3710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Propiedad, planta, equipo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8D3558-005D-0345-8DB7-EFD6A9CA3EEB}"/>
              </a:ext>
            </a:extLst>
          </p:cNvPr>
          <p:cNvSpPr/>
          <p:nvPr/>
        </p:nvSpPr>
        <p:spPr>
          <a:xfrm>
            <a:off x="8379372" y="4697997"/>
            <a:ext cx="2669628" cy="37103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Cuentas por pagar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743C2B3-0874-0C4F-974E-9FDED8F2A9BB}"/>
              </a:ext>
            </a:extLst>
          </p:cNvPr>
          <p:cNvSpPr/>
          <p:nvPr/>
        </p:nvSpPr>
        <p:spPr>
          <a:xfrm>
            <a:off x="8379370" y="5140643"/>
            <a:ext cx="2669628" cy="371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Adelantos de clientes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8BECF1-CF9D-7C40-9EFD-C11E22C76393}"/>
              </a:ext>
            </a:extLst>
          </p:cNvPr>
          <p:cNvSpPr/>
          <p:nvPr/>
        </p:nvSpPr>
        <p:spPr>
          <a:xfrm>
            <a:off x="8379370" y="5583289"/>
            <a:ext cx="2669628" cy="3710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Préstamo Largo Plazo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39226C-EF25-AF4C-9957-D5BB723DCBB2}"/>
              </a:ext>
            </a:extLst>
          </p:cNvPr>
          <p:cNvSpPr/>
          <p:nvPr/>
        </p:nvSpPr>
        <p:spPr>
          <a:xfrm>
            <a:off x="8379370" y="3770005"/>
            <a:ext cx="2669630" cy="371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Activo Intangible</a:t>
            </a:r>
          </a:p>
        </p:txBody>
      </p:sp>
    </p:spTree>
    <p:extLst>
      <p:ext uri="{BB962C8B-B14F-4D97-AF65-F5344CB8AC3E}">
        <p14:creationId xmlns:p14="http://schemas.microsoft.com/office/powerpoint/2010/main" val="174146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03EF-9E49-7A4C-AED0-BDDB2B4A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Activos, Pasivos, Patrimonio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2633-18FE-A84E-AD3F-A654507B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/>
              <a:t>Patrimonio:</a:t>
            </a:r>
            <a:r>
              <a:rPr lang="es-ES_tradnl" dirty="0"/>
              <a:t> los bienes o derechos económicos que le pertenecen a los socios o dueños de la empresa</a:t>
            </a:r>
          </a:p>
          <a:p>
            <a:pPr marL="457200" lvl="1" indent="0">
              <a:buNone/>
            </a:pPr>
            <a:endParaRPr lang="es-ES_tradnl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5FFCC6-D4B1-0D4A-BDF4-345BFE2AF702}"/>
              </a:ext>
            </a:extLst>
          </p:cNvPr>
          <p:cNvSpPr/>
          <p:nvPr/>
        </p:nvSpPr>
        <p:spPr>
          <a:xfrm>
            <a:off x="4378870" y="3057963"/>
            <a:ext cx="3007765" cy="37103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Aportes de capital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0A5EAD-3310-C440-A4A6-52DC59D80802}"/>
              </a:ext>
            </a:extLst>
          </p:cNvPr>
          <p:cNvSpPr/>
          <p:nvPr/>
        </p:nvSpPr>
        <p:spPr>
          <a:xfrm>
            <a:off x="4378871" y="3563937"/>
            <a:ext cx="3007766" cy="37103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Capital en acciones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B7AD33-81E2-4D48-9004-67D0B280017E}"/>
              </a:ext>
            </a:extLst>
          </p:cNvPr>
          <p:cNvSpPr/>
          <p:nvPr/>
        </p:nvSpPr>
        <p:spPr>
          <a:xfrm>
            <a:off x="4378870" y="4069911"/>
            <a:ext cx="3007767" cy="3710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Utilidad (pérdida) acumulada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8DB4AC-5474-D241-B256-F1EA4FA3DE5B}"/>
              </a:ext>
            </a:extLst>
          </p:cNvPr>
          <p:cNvSpPr/>
          <p:nvPr/>
        </p:nvSpPr>
        <p:spPr>
          <a:xfrm>
            <a:off x="4378870" y="4575885"/>
            <a:ext cx="3007767" cy="3710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Utilidad (pérdida) del período</a:t>
            </a:r>
          </a:p>
        </p:txBody>
      </p:sp>
    </p:spTree>
    <p:extLst>
      <p:ext uri="{BB962C8B-B14F-4D97-AF65-F5344CB8AC3E}">
        <p14:creationId xmlns:p14="http://schemas.microsoft.com/office/powerpoint/2010/main" val="30732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03EF-9E49-7A4C-AED0-BDDB2B4A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05" y="175719"/>
            <a:ext cx="10515600" cy="1325563"/>
          </a:xfrm>
        </p:spPr>
        <p:txBody>
          <a:bodyPr/>
          <a:lstStyle/>
          <a:p>
            <a:r>
              <a:rPr lang="es-ES_tradnl" dirty="0"/>
              <a:t>Balance de Situación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5FFCC6-D4B1-0D4A-BDF4-345BFE2AF702}"/>
              </a:ext>
            </a:extLst>
          </p:cNvPr>
          <p:cNvSpPr/>
          <p:nvPr/>
        </p:nvSpPr>
        <p:spPr>
          <a:xfrm>
            <a:off x="6664870" y="4644665"/>
            <a:ext cx="3007765" cy="37103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Aportes de capital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0A5EAD-3310-C440-A4A6-52DC59D80802}"/>
              </a:ext>
            </a:extLst>
          </p:cNvPr>
          <p:cNvSpPr/>
          <p:nvPr/>
        </p:nvSpPr>
        <p:spPr>
          <a:xfrm>
            <a:off x="6664871" y="5150639"/>
            <a:ext cx="3007766" cy="37103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Capital en acciones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B7AD33-81E2-4D48-9004-67D0B280017E}"/>
              </a:ext>
            </a:extLst>
          </p:cNvPr>
          <p:cNvSpPr/>
          <p:nvPr/>
        </p:nvSpPr>
        <p:spPr>
          <a:xfrm>
            <a:off x="6664870" y="5656613"/>
            <a:ext cx="3007767" cy="3710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Utilidad (pérdida) acumulada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8DB4AC-5474-D241-B256-F1EA4FA3DE5B}"/>
              </a:ext>
            </a:extLst>
          </p:cNvPr>
          <p:cNvSpPr/>
          <p:nvPr/>
        </p:nvSpPr>
        <p:spPr>
          <a:xfrm>
            <a:off x="6664870" y="6162587"/>
            <a:ext cx="3007767" cy="3710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Utilidad (pérdida) del período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370A10-7037-3945-96D0-FA3B9578497D}"/>
              </a:ext>
            </a:extLst>
          </p:cNvPr>
          <p:cNvSpPr/>
          <p:nvPr/>
        </p:nvSpPr>
        <p:spPr>
          <a:xfrm>
            <a:off x="6664871" y="293687"/>
            <a:ext cx="3007763" cy="37103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Efectivo  ($)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9227BAB-D1B8-A44C-B6BC-E308D5213293}"/>
              </a:ext>
            </a:extLst>
          </p:cNvPr>
          <p:cNvSpPr/>
          <p:nvPr/>
        </p:nvSpPr>
        <p:spPr>
          <a:xfrm>
            <a:off x="6664871" y="799662"/>
            <a:ext cx="3007763" cy="3710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Cuentas por cobrar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EBC4C9-C822-B547-A24D-2CB81C680D7C}"/>
              </a:ext>
            </a:extLst>
          </p:cNvPr>
          <p:cNvSpPr/>
          <p:nvPr/>
        </p:nvSpPr>
        <p:spPr>
          <a:xfrm>
            <a:off x="6664871" y="1305638"/>
            <a:ext cx="3007763" cy="3710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Inventario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F0DC2C-82DA-3045-A271-A5F1D142BF1E}"/>
              </a:ext>
            </a:extLst>
          </p:cNvPr>
          <p:cNvSpPr/>
          <p:nvPr/>
        </p:nvSpPr>
        <p:spPr>
          <a:xfrm>
            <a:off x="6664871" y="1811614"/>
            <a:ext cx="3007764" cy="3710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Materias primas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1B10A84-3325-7245-9CBF-C250368BD075}"/>
              </a:ext>
            </a:extLst>
          </p:cNvPr>
          <p:cNvSpPr/>
          <p:nvPr/>
        </p:nvSpPr>
        <p:spPr>
          <a:xfrm>
            <a:off x="6664869" y="2317588"/>
            <a:ext cx="3007765" cy="3710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Propiedad, planta, equipo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4AADC9-C954-0044-8370-D788EE3BE1A4}"/>
              </a:ext>
            </a:extLst>
          </p:cNvPr>
          <p:cNvSpPr/>
          <p:nvPr/>
        </p:nvSpPr>
        <p:spPr>
          <a:xfrm>
            <a:off x="6664871" y="3259804"/>
            <a:ext cx="3007763" cy="37103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Cuentas por pagar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10939E-D060-2C44-944C-8D4260AA1367}"/>
              </a:ext>
            </a:extLst>
          </p:cNvPr>
          <p:cNvSpPr/>
          <p:nvPr/>
        </p:nvSpPr>
        <p:spPr>
          <a:xfrm>
            <a:off x="6664869" y="3702450"/>
            <a:ext cx="3007763" cy="371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Adelantos de clientes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D601C0-A0EA-4E4A-9EB2-4905D2452710}"/>
              </a:ext>
            </a:extLst>
          </p:cNvPr>
          <p:cNvSpPr/>
          <p:nvPr/>
        </p:nvSpPr>
        <p:spPr>
          <a:xfrm>
            <a:off x="6664869" y="4145096"/>
            <a:ext cx="3007763" cy="3710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Préstamo Largo Plazo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64CF23B-4A43-774F-AA63-AEDC8EF7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031" y="2115559"/>
            <a:ext cx="2324099" cy="354105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_tradnl" b="1" dirty="0"/>
          </a:p>
          <a:p>
            <a:pPr marL="0" indent="0" algn="ctr">
              <a:buNone/>
            </a:pPr>
            <a:r>
              <a:rPr lang="es-ES_tradnl" b="1" dirty="0"/>
              <a:t>Activo </a:t>
            </a:r>
          </a:p>
          <a:p>
            <a:pPr marL="0" indent="0" algn="ctr">
              <a:buNone/>
            </a:pPr>
            <a:r>
              <a:rPr lang="es-ES_tradnl" b="1" dirty="0"/>
              <a:t>= </a:t>
            </a:r>
          </a:p>
          <a:p>
            <a:pPr marL="0" indent="0" algn="ctr">
              <a:buNone/>
            </a:pPr>
            <a:r>
              <a:rPr lang="es-ES_tradnl" b="1" dirty="0"/>
              <a:t>Pasivo </a:t>
            </a:r>
          </a:p>
          <a:p>
            <a:pPr marL="0" indent="0" algn="ctr">
              <a:buNone/>
            </a:pPr>
            <a:r>
              <a:rPr lang="es-ES_tradnl" b="1" dirty="0"/>
              <a:t>+ </a:t>
            </a:r>
          </a:p>
          <a:p>
            <a:pPr marL="0" indent="0" algn="ctr">
              <a:buNone/>
            </a:pPr>
            <a:r>
              <a:rPr lang="es-ES_tradnl" b="1" dirty="0"/>
              <a:t>Patrimonio</a:t>
            </a:r>
          </a:p>
          <a:p>
            <a:pPr marL="0" indent="0" algn="ctr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722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25FF5579-DC14-F141-9287-46CC4EF82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438" y="534193"/>
            <a:ext cx="9525171" cy="57896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9B00A7-78A3-3346-8F5A-8140091AEB65}"/>
              </a:ext>
            </a:extLst>
          </p:cNvPr>
          <p:cNvSpPr txBox="1"/>
          <p:nvPr/>
        </p:nvSpPr>
        <p:spPr>
          <a:xfrm>
            <a:off x="10101263" y="2136338"/>
            <a:ext cx="1774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Más líquido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Menos líquido</a:t>
            </a:r>
          </a:p>
        </p:txBody>
      </p:sp>
    </p:spTree>
    <p:extLst>
      <p:ext uri="{BB962C8B-B14F-4D97-AF65-F5344CB8AC3E}">
        <p14:creationId xmlns:p14="http://schemas.microsoft.com/office/powerpoint/2010/main" val="240760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8167C885-57C6-FA45-BFA3-00DA38BCC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84" y="128239"/>
            <a:ext cx="9447866" cy="6601522"/>
          </a:xfrm>
        </p:spPr>
      </p:pic>
    </p:spTree>
    <p:extLst>
      <p:ext uri="{BB962C8B-B14F-4D97-AF65-F5344CB8AC3E}">
        <p14:creationId xmlns:p14="http://schemas.microsoft.com/office/powerpoint/2010/main" val="2180166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F6E5B2D4-0F1C-B14B-BDC6-6582471ED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9120"/>
          <a:stretch/>
        </p:blipFill>
        <p:spPr>
          <a:xfrm>
            <a:off x="147551" y="548482"/>
            <a:ext cx="9525171" cy="1208882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C484E9-5933-DE44-897E-9210A3943913}"/>
              </a:ext>
            </a:extLst>
          </p:cNvPr>
          <p:cNvGraphicFramePr>
            <a:graphicFrameLocks noGrp="1"/>
          </p:cNvGraphicFramePr>
          <p:nvPr/>
        </p:nvGraphicFramePr>
        <p:xfrm>
          <a:off x="503237" y="2171700"/>
          <a:ext cx="8127999" cy="39851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283075">
                  <a:extLst>
                    <a:ext uri="{9D8B030D-6E8A-4147-A177-3AD203B41FA5}">
                      <a16:colId xmlns:a16="http://schemas.microsoft.com/office/drawing/2014/main" val="151635107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4060204387"/>
                    </a:ext>
                  </a:extLst>
                </a:gridCol>
                <a:gridCol w="2044699">
                  <a:extLst>
                    <a:ext uri="{9D8B030D-6E8A-4147-A177-3AD203B41FA5}">
                      <a16:colId xmlns:a16="http://schemas.microsoft.com/office/drawing/2014/main" val="690392454"/>
                    </a:ext>
                  </a:extLst>
                </a:gridCol>
              </a:tblGrid>
              <a:tr h="398515">
                <a:tc>
                  <a:txBody>
                    <a:bodyPr/>
                    <a:lstStyle/>
                    <a:p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83718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s-ES_tradnl" b="1" dirty="0"/>
                        <a:t>ACTIVOS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5870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s-ES_tradnl" dirty="0"/>
                        <a:t>  Activo circulante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189,082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209,994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5308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s-ES_tradnl" dirty="0"/>
                        <a:t>  Activo largo plazo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742,833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dirty="0"/>
                        <a:t>716,292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1164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s-ES_tradnl" dirty="0"/>
                        <a:t>     </a:t>
                      </a:r>
                      <a:r>
                        <a:rPr lang="es-ES_tradnl" b="1" dirty="0"/>
                        <a:t>TOTAL ACTIVOS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b="1" dirty="0"/>
                        <a:t>931,915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b="1" dirty="0"/>
                        <a:t>926,286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6888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s-ES_tradnl" b="1" dirty="0"/>
                        <a:t>PASIVOS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94390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s-ES_tradnl" dirty="0"/>
                        <a:t>  Pasivo a corto plazo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143.938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162.517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232964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s-ES_tradnl" dirty="0"/>
                        <a:t>  Pasivo a largo plazo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366.559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349.732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34213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s-ES_tradnl" b="1" dirty="0"/>
                        <a:t>PATRIMONIO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421.418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414.037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42934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s-ES_tradnl" b="1" dirty="0"/>
                        <a:t>     TOTAL PASIVO Y PATRIMONIO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931,915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b="1" dirty="0"/>
                        <a:t>926,286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000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52EE06-0BA3-D64F-82F7-A177BA40D60C}"/>
              </a:ext>
            </a:extLst>
          </p:cNvPr>
          <p:cNvSpPr txBox="1"/>
          <p:nvPr/>
        </p:nvSpPr>
        <p:spPr>
          <a:xfrm>
            <a:off x="9444040" y="2782669"/>
            <a:ext cx="2143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cumple la ecuación contable: </a:t>
            </a:r>
          </a:p>
          <a:p>
            <a:r>
              <a:rPr lang="es-ES_tradnl" dirty="0"/>
              <a:t>A = P + Pat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49D61-2D6A-BF48-9C29-4E99D860BBCD}"/>
              </a:ext>
            </a:extLst>
          </p:cNvPr>
          <p:cNvSpPr txBox="1"/>
          <p:nvPr/>
        </p:nvSpPr>
        <p:spPr>
          <a:xfrm>
            <a:off x="9444040" y="5233520"/>
            <a:ext cx="2143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Patrimonio contiene línea de Utilidades Acumuladas</a:t>
            </a:r>
          </a:p>
        </p:txBody>
      </p:sp>
    </p:spTree>
    <p:extLst>
      <p:ext uri="{BB962C8B-B14F-4D97-AF65-F5344CB8AC3E}">
        <p14:creationId xmlns:p14="http://schemas.microsoft.com/office/powerpoint/2010/main" val="176033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DC29-9674-B844-A59D-BE9D398F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562"/>
          </a:xfrm>
        </p:spPr>
        <p:txBody>
          <a:bodyPr/>
          <a:lstStyle/>
          <a:p>
            <a:r>
              <a:rPr lang="es-ES_tradnl" dirty="0"/>
              <a:t>Caso en vivo:</a:t>
            </a:r>
            <a:br>
              <a:rPr lang="es-ES_tradnl" dirty="0"/>
            </a:br>
            <a:r>
              <a:rPr lang="es-ES_tradnl" dirty="0" err="1"/>
              <a:t>Cayden</a:t>
            </a:r>
            <a:r>
              <a:rPr lang="es-ES_tradnl" dirty="0"/>
              <a:t> Cole </a:t>
            </a:r>
            <a:r>
              <a:rPr lang="es-ES_tradnl" dirty="0" err="1"/>
              <a:t>Backhoe</a:t>
            </a:r>
            <a:r>
              <a:rPr lang="es-ES_tradnl" dirty="0"/>
              <a:t> Business </a:t>
            </a:r>
            <a:r>
              <a:rPr lang="es-ES_tradnl" dirty="0" err="1"/>
              <a:t>Decision</a:t>
            </a:r>
            <a:endParaRPr lang="es-ES_trad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67D619-9C0B-284B-A1C5-2A032557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616"/>
            <a:ext cx="10515600" cy="443285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ES" dirty="0"/>
              <a:t>10 puntos. Desarrolle un análisis FODA, y analice las implicaciones de cada factor para la decisión que debe enfrentar Cole (entrar o no en el negocio). Señalar al menos 2 puntos por cuadrante (2 fortalezas, 2 </a:t>
            </a:r>
            <a:r>
              <a:rPr lang="es-ES" dirty="0" err="1"/>
              <a:t>oport</a:t>
            </a:r>
            <a:r>
              <a:rPr lang="es-ES" dirty="0"/>
              <a:t>, etc.)</a:t>
            </a:r>
            <a:endParaRPr lang="en-US" dirty="0"/>
          </a:p>
          <a:p>
            <a:pPr lvl="0"/>
            <a:r>
              <a:rPr lang="es-ES" dirty="0"/>
              <a:t>4 puntos ¿Cual debe ser la propuesta de valor del nuevo negocio de Cole? </a:t>
            </a:r>
            <a:endParaRPr lang="en-US" dirty="0"/>
          </a:p>
          <a:p>
            <a:pPr lvl="0"/>
            <a:r>
              <a:rPr lang="es-ES" dirty="0"/>
              <a:t>8 puntos. Mencione al menos 3 aspectos estratégicos que le permitirían a Cole cumplir con dicha propuesta de valor.</a:t>
            </a:r>
            <a:endParaRPr lang="en-US" dirty="0"/>
          </a:p>
          <a:p>
            <a:pPr lvl="1"/>
            <a:r>
              <a:rPr lang="es-ES" dirty="0"/>
              <a:t>Detallar qué lo hace especial/diferente.</a:t>
            </a:r>
            <a:endParaRPr lang="en-US" dirty="0"/>
          </a:p>
          <a:p>
            <a:pPr lvl="0"/>
            <a:r>
              <a:rPr lang="es-ES" dirty="0"/>
              <a:t>10 puntos. Construya un Estado de Resultados para cada escenario (al menos 2 escenarios)</a:t>
            </a:r>
            <a:endParaRPr lang="en-US" dirty="0"/>
          </a:p>
          <a:p>
            <a:pPr lvl="1"/>
            <a:r>
              <a:rPr lang="es-ES" dirty="0"/>
              <a:t>Comente sobre la rentabilidad esperada en cada escenario. (Rentabilidad = la capacidad de generar ingresos netos positivos o no)</a:t>
            </a:r>
            <a:endParaRPr lang="en-US" dirty="0"/>
          </a:p>
          <a:p>
            <a:pPr lvl="0"/>
            <a:r>
              <a:rPr lang="es-ES" dirty="0"/>
              <a:t>10 puntos. Comparando contra su situación actual, ¿Cole debería comprar el tractor y montar su negocio propio? Justifique bien. Señale cuales “supuestos” o factores debe de verificar Cole para tomar su decisión.</a:t>
            </a:r>
            <a:endParaRPr lang="en-US" dirty="0"/>
          </a:p>
          <a:p>
            <a:pPr lvl="1"/>
            <a:r>
              <a:rPr lang="es-ES" dirty="0"/>
              <a:t>Si su respuesta es NO, ¿por qué no?</a:t>
            </a:r>
            <a:endParaRPr lang="en-US" dirty="0"/>
          </a:p>
          <a:p>
            <a:pPr lvl="1"/>
            <a:r>
              <a:rPr lang="es-ES" dirty="0"/>
              <a:t>Si su conclusión es SÍ, ¿por qué sí y bajo qué condiciones?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370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0508-0927-974A-9FF5-A8D5E7D0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Tarea para el 10 de febrero: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2890-BAC1-3A43-97BB-A97D15AC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038"/>
            <a:ext cx="10515600" cy="5178710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Entender a fondo los conceptos vistos en la clase del 3 de febrero:</a:t>
            </a:r>
          </a:p>
          <a:p>
            <a:pPr lvl="1"/>
            <a:r>
              <a:rPr lang="es-ES_tradnl" dirty="0"/>
              <a:t>El propósito de la contabilidad</a:t>
            </a:r>
          </a:p>
          <a:p>
            <a:pPr lvl="1"/>
            <a:r>
              <a:rPr lang="es-ES_tradnl" dirty="0"/>
              <a:t>Para qué es el Estado de Resultados y el Balance de Situación</a:t>
            </a:r>
          </a:p>
          <a:p>
            <a:pPr lvl="1"/>
            <a:r>
              <a:rPr lang="es-ES_tradnl" dirty="0"/>
              <a:t>Cuales son las principales partidas del ER y el BS y qué representan</a:t>
            </a:r>
          </a:p>
          <a:p>
            <a:pPr lvl="1"/>
            <a:endParaRPr lang="es-ES_tradnl" dirty="0"/>
          </a:p>
          <a:p>
            <a:r>
              <a:rPr lang="es-ES_tradnl" dirty="0"/>
              <a:t>Lectura que se pondrá en el Aula Virtual en la clase del 10 de febrero</a:t>
            </a:r>
          </a:p>
          <a:p>
            <a:r>
              <a:rPr lang="es-ES_tradnl" dirty="0"/>
              <a:t>UBER reporta ganancias el 6 de febrero a las 3:00pm. La información se publica en esta página:</a:t>
            </a:r>
          </a:p>
          <a:p>
            <a:pPr lvl="1"/>
            <a:r>
              <a:rPr lang="en-US" dirty="0">
                <a:hlinkClick r:id="rId2"/>
              </a:rPr>
              <a:t>https://investor.uber.com/news-events/default.aspx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Con base </a:t>
            </a:r>
            <a:r>
              <a:rPr lang="en-US" dirty="0" err="1">
                <a:highlight>
                  <a:srgbClr val="FFFF00"/>
                </a:highlight>
              </a:rPr>
              <a:t>en</a:t>
            </a:r>
            <a:r>
              <a:rPr lang="en-US" dirty="0">
                <a:highlight>
                  <a:srgbClr val="FFFF00"/>
                </a:highlight>
              </a:rPr>
              <a:t> lo que la </a:t>
            </a:r>
            <a:r>
              <a:rPr lang="en-US" dirty="0" err="1">
                <a:highlight>
                  <a:srgbClr val="FFFF00"/>
                </a:highlight>
              </a:rPr>
              <a:t>compañía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reporte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deben</a:t>
            </a:r>
            <a:r>
              <a:rPr lang="en-US" dirty="0">
                <a:highlight>
                  <a:srgbClr val="FFFF00"/>
                </a:highlight>
              </a:rPr>
              <a:t> responder lo </a:t>
            </a:r>
            <a:r>
              <a:rPr lang="en-US" dirty="0" err="1">
                <a:highlight>
                  <a:srgbClr val="FFFF00"/>
                </a:highlight>
              </a:rPr>
              <a:t>siguiente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en</a:t>
            </a:r>
            <a:r>
              <a:rPr lang="en-US" dirty="0">
                <a:highlight>
                  <a:srgbClr val="FFFF00"/>
                </a:highlight>
              </a:rPr>
              <a:t> 250 palabras o </a:t>
            </a:r>
            <a:r>
              <a:rPr lang="en-US" dirty="0" err="1">
                <a:highlight>
                  <a:srgbClr val="FFFF00"/>
                </a:highlight>
              </a:rPr>
              <a:t>menos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 lvl="2">
              <a:buFont typeface="+mj-lt"/>
              <a:buAutoNum type="arabicPeriod"/>
            </a:pPr>
            <a:r>
              <a:rPr lang="es-ES_tradnl" dirty="0"/>
              <a:t>Cumplieron con las expectativas de los inversionistas? Si/no por qué</a:t>
            </a:r>
          </a:p>
          <a:p>
            <a:pPr lvl="2">
              <a:buFont typeface="+mj-lt"/>
              <a:buAutoNum type="arabicPeriod"/>
            </a:pPr>
            <a:r>
              <a:rPr lang="es-ES_tradnl" dirty="0"/>
              <a:t>Qué pasó con el precio de las acciones de UBER cuando se reportó el resultado del período? Subió valor, bajó valor, se mantuvo estable… por qué?</a:t>
            </a:r>
          </a:p>
          <a:p>
            <a:pPr lvl="2">
              <a:buFont typeface="+mj-lt"/>
              <a:buAutoNum type="arabicPeriod"/>
            </a:pPr>
            <a:r>
              <a:rPr lang="es-ES_tradnl" dirty="0"/>
              <a:t>Cómo se comparó la perdida o ganancia del período </a:t>
            </a:r>
            <a:r>
              <a:rPr lang="es-ES_tradnl" b="1" dirty="0"/>
              <a:t>trimestral</a:t>
            </a:r>
            <a:r>
              <a:rPr lang="es-ES_tradnl" dirty="0"/>
              <a:t> con el </a:t>
            </a:r>
            <a:r>
              <a:rPr lang="es-ES_tradnl" b="1" dirty="0"/>
              <a:t>trimestre anterior?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97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77A1-8B79-6745-8FDC-0E643D6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Agenda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F995-7734-E140-8ADE-7744A5FB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038"/>
            <a:ext cx="10515600" cy="5064062"/>
          </a:xfrm>
        </p:spPr>
        <p:txBody>
          <a:bodyPr>
            <a:normAutofit/>
          </a:bodyPr>
          <a:lstStyle/>
          <a:p>
            <a:r>
              <a:rPr lang="es-ES_tradnl" dirty="0"/>
              <a:t>Contabilidad y finanzas:</a:t>
            </a:r>
          </a:p>
          <a:p>
            <a:pPr lvl="1"/>
            <a:r>
              <a:rPr lang="es-ES_tradnl" dirty="0"/>
              <a:t>Propósito</a:t>
            </a:r>
          </a:p>
          <a:p>
            <a:pPr lvl="1"/>
            <a:r>
              <a:rPr lang="es-ES_tradnl" dirty="0"/>
              <a:t>Estado de Resultados (Estado de Pérdidas y Ganancias)</a:t>
            </a:r>
          </a:p>
          <a:p>
            <a:pPr lvl="1"/>
            <a:r>
              <a:rPr lang="es-ES_tradnl" dirty="0"/>
              <a:t>Balance de Situación</a:t>
            </a:r>
          </a:p>
          <a:p>
            <a:r>
              <a:rPr lang="es-ES_tradnl" dirty="0"/>
              <a:t>Conceptos de administración</a:t>
            </a:r>
          </a:p>
          <a:p>
            <a:r>
              <a:rPr lang="es-ES_tradnl" dirty="0"/>
              <a:t>Relación de administración con otras ciencias</a:t>
            </a:r>
          </a:p>
          <a:p>
            <a:r>
              <a:rPr lang="es-ES_tradnl" dirty="0"/>
              <a:t>Tipos de administración</a:t>
            </a:r>
          </a:p>
          <a:p>
            <a:r>
              <a:rPr lang="es-CR" dirty="0"/>
              <a:t>Lectura y requerimientos para la clase 5</a:t>
            </a:r>
          </a:p>
        </p:txBody>
      </p:sp>
    </p:spTree>
    <p:extLst>
      <p:ext uri="{BB962C8B-B14F-4D97-AF65-F5344CB8AC3E}">
        <p14:creationId xmlns:p14="http://schemas.microsoft.com/office/powerpoint/2010/main" val="64083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D82-9704-B046-9E67-127EC0DF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Definiendo Estrategia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AB9A-A840-A44B-83ED-5C3A1771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569"/>
            <a:ext cx="4495800" cy="2812473"/>
          </a:xfrm>
          <a:ln w="38100"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_tradnl" dirty="0"/>
              <a:t>La </a:t>
            </a:r>
            <a:r>
              <a:rPr lang="es-ES_tradnl" b="1" dirty="0"/>
              <a:t>estrategia</a:t>
            </a:r>
            <a:r>
              <a:rPr lang="es-ES_tradnl" dirty="0"/>
              <a:t> define el enfoque distintivo de una compañía para competir, </a:t>
            </a:r>
          </a:p>
          <a:p>
            <a:pPr marL="0" indent="0" algn="ctr">
              <a:buNone/>
            </a:pPr>
            <a:r>
              <a:rPr lang="es-ES_tradnl" dirty="0"/>
              <a:t>y la </a:t>
            </a:r>
            <a:r>
              <a:rPr lang="es-ES_tradnl" b="1" dirty="0"/>
              <a:t>ventaja competitiva</a:t>
            </a:r>
            <a:r>
              <a:rPr lang="es-ES_tradnl" dirty="0"/>
              <a:t> en la que se basa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C10B3-0863-444B-B40C-F3066A8630AE}"/>
              </a:ext>
            </a:extLst>
          </p:cNvPr>
          <p:cNvSpPr txBox="1"/>
          <p:nvPr/>
        </p:nvSpPr>
        <p:spPr>
          <a:xfrm>
            <a:off x="6683189" y="1087528"/>
            <a:ext cx="5069608" cy="501675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Una estrategia exitosa contiene una </a:t>
            </a:r>
            <a:r>
              <a:rPr lang="es-ES_tradnl" sz="2000" b="1" dirty="0"/>
              <a:t>propuesta de valor única </a:t>
            </a:r>
            <a:r>
              <a:rPr lang="es-ES_tradnl" sz="2000" dirty="0"/>
              <a:t>comparada con otras organizaciones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Una </a:t>
            </a:r>
            <a:r>
              <a:rPr lang="es-ES_tradnl" sz="2000" b="1" dirty="0"/>
              <a:t>cadena de valor</a:t>
            </a:r>
            <a:r>
              <a:rPr lang="es-ES_tradnl" sz="2000" dirty="0"/>
              <a:t> distintiva adaptada a la propuesta de valor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Elecciones a lo largo de la cadena de valor, que </a:t>
            </a:r>
            <a:r>
              <a:rPr lang="es-ES_tradnl" sz="2000" b="1" dirty="0"/>
              <a:t>calzan y se complementan </a:t>
            </a:r>
            <a:r>
              <a:rPr lang="es-ES_tradnl" sz="2000" dirty="0"/>
              <a:t>entre sí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La estrategia implica </a:t>
            </a:r>
            <a:r>
              <a:rPr lang="es-ES_tradnl" sz="2000" b="1" dirty="0"/>
              <a:t>no hacer ciertas</a:t>
            </a:r>
            <a:r>
              <a:rPr lang="es-ES_tradnl" sz="2000" dirty="0"/>
              <a:t> </a:t>
            </a:r>
            <a:r>
              <a:rPr lang="es-ES_tradnl" sz="2000" b="1" dirty="0"/>
              <a:t>actividades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b="1" dirty="0"/>
              <a:t>Continuidad estratégica </a:t>
            </a:r>
            <a:r>
              <a:rPr lang="es-ES_tradnl" sz="2000" dirty="0"/>
              <a:t>con mejoras continuas en las actividades que materializan la estrategia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FB8145-D194-924B-ABEC-5AF18BD7E6E9}"/>
              </a:ext>
            </a:extLst>
          </p:cNvPr>
          <p:cNvSpPr txBox="1">
            <a:spLocks/>
          </p:cNvSpPr>
          <p:nvPr/>
        </p:nvSpPr>
        <p:spPr>
          <a:xfrm>
            <a:off x="838200" y="5023632"/>
            <a:ext cx="4495800" cy="108065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D8E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D8E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_tradnl" dirty="0"/>
              <a:t>Cómo darle sustento a la </a:t>
            </a:r>
            <a:r>
              <a:rPr lang="es-ES_tradnl" b="1" dirty="0"/>
              <a:t>propuesta de valor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0367552-8B2E-CD40-B678-4453F2E018B3}"/>
              </a:ext>
            </a:extLst>
          </p:cNvPr>
          <p:cNvSpPr/>
          <p:nvPr/>
        </p:nvSpPr>
        <p:spPr>
          <a:xfrm>
            <a:off x="2843784" y="4187485"/>
            <a:ext cx="484632" cy="596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88E15EF-D40C-9142-940E-D763EF6B2D61}"/>
              </a:ext>
            </a:extLst>
          </p:cNvPr>
          <p:cNvSpPr/>
          <p:nvPr/>
        </p:nvSpPr>
        <p:spPr>
          <a:xfrm>
            <a:off x="5648572" y="2304061"/>
            <a:ext cx="7200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302238-D0F3-A34F-B8C7-6B4897A0B854}"/>
              </a:ext>
            </a:extLst>
          </p:cNvPr>
          <p:cNvSpPr txBox="1">
            <a:spLocks/>
          </p:cNvSpPr>
          <p:nvPr/>
        </p:nvSpPr>
        <p:spPr>
          <a:xfrm>
            <a:off x="6683188" y="564776"/>
            <a:ext cx="5069607" cy="522752"/>
          </a:xfrm>
          <a:prstGeom prst="rect">
            <a:avLst/>
          </a:prstGeom>
          <a:ln w="1270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D8E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D8E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_tradnl" sz="2000" u="sng" dirty="0"/>
              <a:t>Una estrategia exitosa contiene:</a:t>
            </a:r>
            <a:endParaRPr lang="es-ES_tradnl" sz="2000" b="1" u="sng" dirty="0"/>
          </a:p>
        </p:txBody>
      </p:sp>
    </p:spTree>
    <p:extLst>
      <p:ext uri="{BB962C8B-B14F-4D97-AF65-F5344CB8AC3E}">
        <p14:creationId xmlns:p14="http://schemas.microsoft.com/office/powerpoint/2010/main" val="35525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CDFA-7B5C-0342-933D-28BD6736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Cadena de Valor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0A557-3106-C541-9CA2-B52CB780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4" y="998395"/>
            <a:ext cx="10424391" cy="5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5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CE7D-ED10-6746-9AB9-CC3DA8B0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397"/>
            <a:ext cx="10515600" cy="673261"/>
          </a:xfrm>
        </p:spPr>
        <p:txBody>
          <a:bodyPr/>
          <a:lstStyle/>
          <a:p>
            <a:pPr algn="ctr"/>
            <a:r>
              <a:rPr lang="es-ES_tradnl" b="1" u="sng" dirty="0"/>
              <a:t>Propuesta de Valor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CFBD-AA69-7642-8C52-106B86E9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609" y="1164988"/>
            <a:ext cx="7640782" cy="1338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2400" dirty="0"/>
              <a:t>Qué es?</a:t>
            </a:r>
          </a:p>
          <a:p>
            <a:pPr algn="ctr"/>
            <a:r>
              <a:rPr lang="es-ES_tradnl" sz="2400" dirty="0"/>
              <a:t>El valor que una empresa promete entregar a sus clientes, al ser usuarios de sus productos o servicios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B081A-3C4D-5F4F-8E80-BDE3697DFAC0}"/>
              </a:ext>
            </a:extLst>
          </p:cNvPr>
          <p:cNvSpPr/>
          <p:nvPr/>
        </p:nvSpPr>
        <p:spPr>
          <a:xfrm>
            <a:off x="2169866" y="2813726"/>
            <a:ext cx="283733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Cuáles clientes?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0FEC2-0504-624B-A2AA-9B8CA707FD85}"/>
              </a:ext>
            </a:extLst>
          </p:cNvPr>
          <p:cNvSpPr txBox="1"/>
          <p:nvPr/>
        </p:nvSpPr>
        <p:spPr>
          <a:xfrm>
            <a:off x="2169865" y="3728126"/>
            <a:ext cx="283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dirty="0"/>
              <a:t>Cuales usuarios finales? </a:t>
            </a:r>
          </a:p>
          <a:p>
            <a:pPr algn="ctr"/>
            <a:r>
              <a:rPr lang="es-ES_tradnl" i="1" dirty="0"/>
              <a:t>Qué canales?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5A1FC-0CEC-7342-AB29-DF63EEF400ED}"/>
              </a:ext>
            </a:extLst>
          </p:cNvPr>
          <p:cNvSpPr/>
          <p:nvPr/>
        </p:nvSpPr>
        <p:spPr>
          <a:xfrm>
            <a:off x="7191515" y="2813726"/>
            <a:ext cx="283733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Cuáles necesidades?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9A2BA-F8AC-FE47-B087-DDDDF9312EFF}"/>
              </a:ext>
            </a:extLst>
          </p:cNvPr>
          <p:cNvSpPr/>
          <p:nvPr/>
        </p:nvSpPr>
        <p:spPr>
          <a:xfrm>
            <a:off x="4677335" y="5108993"/>
            <a:ext cx="283733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A qué precio?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C9688-9949-6248-974A-8F06411A98C4}"/>
              </a:ext>
            </a:extLst>
          </p:cNvPr>
          <p:cNvSpPr txBox="1"/>
          <p:nvPr/>
        </p:nvSpPr>
        <p:spPr>
          <a:xfrm>
            <a:off x="4677336" y="6023393"/>
            <a:ext cx="283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dirty="0"/>
              <a:t>Premium o precio bajo</a:t>
            </a:r>
          </a:p>
          <a:p>
            <a:pPr algn="ctr"/>
            <a:r>
              <a:rPr lang="es-ES_tradnl" i="1" dirty="0"/>
              <a:t>Descuentos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FCFCF-A568-5A4A-BAD7-2331898433AE}"/>
              </a:ext>
            </a:extLst>
          </p:cNvPr>
          <p:cNvSpPr txBox="1"/>
          <p:nvPr/>
        </p:nvSpPr>
        <p:spPr>
          <a:xfrm>
            <a:off x="7191516" y="3735756"/>
            <a:ext cx="2837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dirty="0"/>
              <a:t>Productos</a:t>
            </a:r>
          </a:p>
          <a:p>
            <a:pPr algn="ctr"/>
            <a:r>
              <a:rPr lang="es-ES_tradnl" i="1" dirty="0"/>
              <a:t>Atributos</a:t>
            </a:r>
          </a:p>
          <a:p>
            <a:pPr algn="ctr"/>
            <a:r>
              <a:rPr lang="es-ES_tradnl" i="1" dirty="0"/>
              <a:t>Servicios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852106-B5ED-A64A-9D6B-7BF644300A87}"/>
              </a:ext>
            </a:extLst>
          </p:cNvPr>
          <p:cNvCxnSpPr>
            <a:cxnSpLocks/>
          </p:cNvCxnSpPr>
          <p:nvPr/>
        </p:nvCxnSpPr>
        <p:spPr>
          <a:xfrm>
            <a:off x="5379585" y="3327391"/>
            <a:ext cx="149262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9B2CF1-5A8B-1D46-9A73-F97915D8B1E5}"/>
              </a:ext>
            </a:extLst>
          </p:cNvPr>
          <p:cNvCxnSpPr>
            <a:cxnSpLocks/>
          </p:cNvCxnSpPr>
          <p:nvPr/>
        </p:nvCxnSpPr>
        <p:spPr>
          <a:xfrm flipV="1">
            <a:off x="6365349" y="3945077"/>
            <a:ext cx="678249" cy="85352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84F7D1-CC75-F448-A442-78B469A4BE0C}"/>
              </a:ext>
            </a:extLst>
          </p:cNvPr>
          <p:cNvCxnSpPr>
            <a:cxnSpLocks/>
          </p:cNvCxnSpPr>
          <p:nvPr/>
        </p:nvCxnSpPr>
        <p:spPr>
          <a:xfrm flipH="1" flipV="1">
            <a:off x="5208196" y="3927206"/>
            <a:ext cx="678249" cy="85352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A2C59-1AAC-B94C-8E81-7F03B50FA3B5}"/>
              </a:ext>
            </a:extLst>
          </p:cNvPr>
          <p:cNvSpPr txBox="1"/>
          <p:nvPr/>
        </p:nvSpPr>
        <p:spPr>
          <a:xfrm>
            <a:off x="9434945" y="5243027"/>
            <a:ext cx="203661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rgbClr val="FF0000"/>
                </a:solidFill>
              </a:rPr>
              <a:t>EL VALOR LO DEFINE EL CLIENTE!</a:t>
            </a:r>
          </a:p>
        </p:txBody>
      </p:sp>
    </p:spTree>
    <p:extLst>
      <p:ext uri="{BB962C8B-B14F-4D97-AF65-F5344CB8AC3E}">
        <p14:creationId xmlns:p14="http://schemas.microsoft.com/office/powerpoint/2010/main" val="33786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 animBg="1"/>
      <p:bldP spid="8" grpId="0"/>
      <p:bldP spid="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198E-13A9-8547-913F-26A2F1B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Contabilidad y Finanzas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1EE9-AE74-4C40-8196-20007AB8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Propósito de la contabilidad</a:t>
            </a:r>
          </a:p>
          <a:p>
            <a:pPr marL="0" indent="0">
              <a:buNone/>
            </a:pPr>
            <a:r>
              <a:rPr lang="es-ES_tradnl" dirty="0"/>
              <a:t>Principales estados financieros:</a:t>
            </a:r>
          </a:p>
          <a:p>
            <a:pPr>
              <a:buFontTx/>
              <a:buChar char="-"/>
            </a:pPr>
            <a:r>
              <a:rPr lang="es-ES_tradnl" dirty="0"/>
              <a:t>Estado de Resultados</a:t>
            </a:r>
          </a:p>
          <a:p>
            <a:pPr>
              <a:buFontTx/>
              <a:buChar char="-"/>
            </a:pPr>
            <a:r>
              <a:rPr lang="es-ES_tradnl" dirty="0"/>
              <a:t>Balance de Situación</a:t>
            </a:r>
          </a:p>
          <a:p>
            <a:pPr>
              <a:buFontTx/>
              <a:buChar char="-"/>
            </a:pPr>
            <a:r>
              <a:rPr lang="es-ES_tradnl" dirty="0"/>
              <a:t>Estado de Flujos de Efectivo</a:t>
            </a:r>
          </a:p>
          <a:p>
            <a:pPr>
              <a:buFontTx/>
              <a:buChar char="-"/>
            </a:pPr>
            <a:r>
              <a:rPr lang="es-ES_tradnl" dirty="0"/>
              <a:t>Estado de Cambios en el patrimonio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B43D5-9705-7642-97A8-9F7D801C243E}"/>
              </a:ext>
            </a:extLst>
          </p:cNvPr>
          <p:cNvSpPr/>
          <p:nvPr/>
        </p:nvSpPr>
        <p:spPr>
          <a:xfrm>
            <a:off x="838199" y="2203306"/>
            <a:ext cx="4107873" cy="969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26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2E2C-B083-8347-A8FB-C692CFDA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Propósito de la contabilidad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6638-B3FF-2245-833B-54169564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Registrar las transacciones monetarias de la empresa, de forma tal que reflejen de la mejor manera el estado real de las cosas</a:t>
            </a:r>
          </a:p>
          <a:p>
            <a:pPr lvl="1"/>
            <a:endParaRPr lang="es-ES_tradnl" dirty="0"/>
          </a:p>
          <a:p>
            <a:r>
              <a:rPr lang="es-ES_tradnl" dirty="0"/>
              <a:t>Se hace de una forma estandarizada a nivel internacional, para poder interpretar y comparar el desempeño de compañías globalmente</a:t>
            </a:r>
          </a:p>
          <a:p>
            <a:pPr lvl="1"/>
            <a:r>
              <a:rPr lang="es-ES_tradnl" dirty="0"/>
              <a:t>Existen varios estándares. Los más comunes: GAAP, </a:t>
            </a:r>
            <a:r>
              <a:rPr lang="es-ES_tradnl" dirty="0" err="1"/>
              <a:t>NIC’s</a:t>
            </a:r>
            <a:endParaRPr lang="es-ES_tradnl" dirty="0"/>
          </a:p>
          <a:p>
            <a:pPr lvl="1"/>
            <a:endParaRPr lang="es-ES_tradnl" dirty="0"/>
          </a:p>
          <a:p>
            <a:r>
              <a:rPr lang="es-ES_tradnl" dirty="0"/>
              <a:t>Brindar información veraz para facilitar la toma de decisiones.</a:t>
            </a:r>
          </a:p>
          <a:p>
            <a:pPr lvl="1"/>
            <a:r>
              <a:rPr lang="es-ES_tradnl" dirty="0"/>
              <a:t>Inversión, endeudamiento, incursión en nuevos mercados, etc.</a:t>
            </a:r>
          </a:p>
        </p:txBody>
      </p:sp>
    </p:spTree>
    <p:extLst>
      <p:ext uri="{BB962C8B-B14F-4D97-AF65-F5344CB8AC3E}">
        <p14:creationId xmlns:p14="http://schemas.microsoft.com/office/powerpoint/2010/main" val="272729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E342-731D-EB41-945F-55F093EF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Estado de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0471-57E9-3A49-B600-8313759A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531"/>
            <a:ext cx="10515600" cy="52997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s-ES" dirty="0"/>
              <a:t>El Estado de Resultados es un estado financiero básico en el cual se presenta información relativa a los </a:t>
            </a:r>
            <a:r>
              <a:rPr lang="es-ES" b="1" u="sng" dirty="0"/>
              <a:t>logros alcanzados por la administración</a:t>
            </a:r>
            <a:r>
              <a:rPr lang="es-ES" dirty="0"/>
              <a:t> de una empresa </a:t>
            </a:r>
            <a:r>
              <a:rPr lang="es-ES" b="1" u="sng" dirty="0"/>
              <a:t>durante un periodo determinado</a:t>
            </a:r>
            <a:endParaRPr lang="es-ES" dirty="0"/>
          </a:p>
          <a:p>
            <a:pPr>
              <a:lnSpc>
                <a:spcPct val="110000"/>
              </a:lnSpc>
            </a:pPr>
            <a:r>
              <a:rPr lang="es-ES" dirty="0"/>
              <a:t>Hace notar los esfuerzos que se realizaron para alcanzar dichos logros. La diferencia entre logros y esfuerzos es un indicador de la eficiencia de la administración y sirve de medida para evaluar su desempeño.</a:t>
            </a:r>
          </a:p>
          <a:p>
            <a:pPr>
              <a:lnSpc>
                <a:spcPct val="110000"/>
              </a:lnSpc>
            </a:pPr>
            <a:r>
              <a:rPr lang="es-ES" dirty="0"/>
              <a:t>Debe mostrar la información relacionada con las operaciones de una entidad en un periodo contable mediante un adecuado enfrentamiento de los </a:t>
            </a:r>
            <a:r>
              <a:rPr lang="es-ES" b="1" u="sng" dirty="0"/>
              <a:t>ingresos</a:t>
            </a:r>
            <a:r>
              <a:rPr lang="es-ES" dirty="0"/>
              <a:t> con los </a:t>
            </a:r>
            <a:r>
              <a:rPr lang="es-ES" b="1" u="sng" dirty="0"/>
              <a:t>costos</a:t>
            </a:r>
            <a:r>
              <a:rPr lang="es-ES" dirty="0"/>
              <a:t> y </a:t>
            </a:r>
            <a:r>
              <a:rPr lang="es-ES" b="1" u="sng" dirty="0"/>
              <a:t>gastos</a:t>
            </a:r>
            <a:r>
              <a:rPr lang="es-ES" dirty="0"/>
              <a:t> relativos, para así determinar la </a:t>
            </a:r>
            <a:r>
              <a:rPr lang="es-ES" b="1" u="sng" dirty="0"/>
              <a:t>utilidad</a:t>
            </a:r>
            <a:r>
              <a:rPr lang="es-ES" dirty="0"/>
              <a:t> o </a:t>
            </a:r>
            <a:r>
              <a:rPr lang="es-ES" b="1" u="sng" dirty="0"/>
              <a:t>pérdida</a:t>
            </a:r>
            <a:r>
              <a:rPr lang="es-ES" dirty="0"/>
              <a:t> neta del periodo, la cual forma parte del capital ganado de esas entidades.</a:t>
            </a:r>
          </a:p>
          <a:p>
            <a:pPr>
              <a:lnSpc>
                <a:spcPct val="110000"/>
              </a:lnSpc>
            </a:pPr>
            <a:r>
              <a:rPr lang="es-ES" dirty="0"/>
              <a:t>Sus principales partidas:</a:t>
            </a:r>
          </a:p>
          <a:p>
            <a:pPr lvl="1">
              <a:lnSpc>
                <a:spcPct val="110000"/>
              </a:lnSpc>
            </a:pPr>
            <a:r>
              <a:rPr lang="es-ES" dirty="0"/>
              <a:t>Ingresos</a:t>
            </a:r>
          </a:p>
          <a:p>
            <a:pPr lvl="1">
              <a:lnSpc>
                <a:spcPct val="110000"/>
              </a:lnSpc>
            </a:pPr>
            <a:r>
              <a:rPr lang="es-ES" dirty="0"/>
              <a:t>Costos</a:t>
            </a:r>
          </a:p>
          <a:p>
            <a:pPr lvl="1">
              <a:lnSpc>
                <a:spcPct val="110000"/>
              </a:lnSpc>
            </a:pPr>
            <a:r>
              <a:rPr lang="es-ES" dirty="0"/>
              <a:t>Gastos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6180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68F5-CFA4-3D4B-893F-A4B9E8B7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Estado de Resultados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BD0CDA-7520-1A4E-8DC8-9C64332E3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483"/>
              </p:ext>
            </p:extLst>
          </p:nvPr>
        </p:nvGraphicFramePr>
        <p:xfrm>
          <a:off x="838200" y="1299153"/>
          <a:ext cx="10943897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898">
                  <a:extLst>
                    <a:ext uri="{9D8B030D-6E8A-4147-A177-3AD203B41FA5}">
                      <a16:colId xmlns:a16="http://schemas.microsoft.com/office/drawing/2014/main" val="2271600784"/>
                    </a:ext>
                  </a:extLst>
                </a:gridCol>
                <a:gridCol w="7619999">
                  <a:extLst>
                    <a:ext uri="{9D8B030D-6E8A-4147-A177-3AD203B41FA5}">
                      <a16:colId xmlns:a16="http://schemas.microsoft.com/office/drawing/2014/main" val="3376591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Nombre de partida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02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Ingresos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Diferencia entre Ingresos Netos y Ingresos Brutos: Los ingresos brutos pueden contener </a:t>
                      </a:r>
                      <a:r>
                        <a:rPr lang="es-ES_tradnl" b="1" dirty="0"/>
                        <a:t>Impuesto de VENTAS </a:t>
                      </a:r>
                      <a:r>
                        <a:rPr lang="es-ES_tradnl" dirty="0"/>
                        <a:t>y/o </a:t>
                      </a:r>
                      <a:r>
                        <a:rPr lang="es-ES_tradnl" b="1" dirty="0"/>
                        <a:t>Descuentos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6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(Costo de ventas) o </a:t>
                      </a:r>
                    </a:p>
                    <a:p>
                      <a:r>
                        <a:rPr lang="es-ES_tradnl" dirty="0"/>
                        <a:t>(Costo Directo)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Costo directamente relacionado con el producto o servicio. Es variable: entre más ingresos, más costos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1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       Utilidad Bruta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Ingresos - 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2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(Gastos operativos)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Gastos de ventas, operaciones, equipo ejecutivo, alquileres, etc. Es más fijo. Si vendo un poco más, esto no debería cambiar mucho.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       Utilidad Operativa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También llamado EBITDA: </a:t>
                      </a:r>
                      <a:r>
                        <a:rPr lang="es-ES_tradnl" dirty="0" err="1"/>
                        <a:t>Earnings</a:t>
                      </a:r>
                      <a:r>
                        <a:rPr lang="es-ES_tradnl" dirty="0"/>
                        <a:t> </a:t>
                      </a:r>
                      <a:r>
                        <a:rPr lang="es-ES_tradnl" dirty="0" err="1"/>
                        <a:t>before</a:t>
                      </a:r>
                      <a:r>
                        <a:rPr lang="es-ES_tradnl" dirty="0"/>
                        <a:t> </a:t>
                      </a:r>
                      <a:r>
                        <a:rPr lang="es-ES_tradnl" dirty="0" err="1"/>
                        <a:t>interest</a:t>
                      </a:r>
                      <a:r>
                        <a:rPr lang="es-ES_tradnl" dirty="0"/>
                        <a:t>, </a:t>
                      </a:r>
                      <a:r>
                        <a:rPr lang="es-ES_tradnl" dirty="0" err="1"/>
                        <a:t>taxes</a:t>
                      </a:r>
                      <a:r>
                        <a:rPr lang="es-ES_tradnl" dirty="0"/>
                        <a:t>, </a:t>
                      </a:r>
                      <a:r>
                        <a:rPr lang="es-ES_tradnl" dirty="0" err="1"/>
                        <a:t>depreciation</a:t>
                      </a:r>
                      <a:r>
                        <a:rPr lang="es-ES_tradnl" dirty="0"/>
                        <a:t> &amp; </a:t>
                      </a:r>
                      <a:r>
                        <a:rPr lang="es-ES_tradnl" dirty="0" err="1"/>
                        <a:t>amortization</a:t>
                      </a:r>
                      <a:r>
                        <a:rPr lang="es-ES_tradnl" dirty="0"/>
                        <a:t> (BAITDA). Representa la Utilidad Bruta – Gastos Operativos.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1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(Depreciación y Amortización)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El valor que pierden los activos en el tiempo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6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       Utilidad Antes de Impuestos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EBIT: </a:t>
                      </a:r>
                      <a:r>
                        <a:rPr lang="es-ES_tradnl" dirty="0" err="1"/>
                        <a:t>Earnings</a:t>
                      </a:r>
                      <a:r>
                        <a:rPr lang="es-ES_tradnl" dirty="0"/>
                        <a:t> </a:t>
                      </a:r>
                      <a:r>
                        <a:rPr lang="es-ES_tradnl" dirty="0" err="1"/>
                        <a:t>before</a:t>
                      </a:r>
                      <a:r>
                        <a:rPr lang="es-ES_tradnl" dirty="0"/>
                        <a:t> </a:t>
                      </a:r>
                      <a:r>
                        <a:rPr lang="es-ES_tradnl" dirty="0" err="1"/>
                        <a:t>interest</a:t>
                      </a:r>
                      <a:r>
                        <a:rPr lang="es-ES_tradnl" dirty="0"/>
                        <a:t> &amp; </a:t>
                      </a:r>
                      <a:r>
                        <a:rPr lang="es-ES_tradnl" dirty="0" err="1"/>
                        <a:t>taxes</a:t>
                      </a:r>
                      <a:r>
                        <a:rPr lang="es-ES_tradnl" dirty="0"/>
                        <a:t> (BAT)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2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(Impuestos)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4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       Utilidad Neta (BDT)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6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29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EAD-Presentación AA 190403-V1" id="{AB3101CE-5C94-4248-98CB-FAA1C41085BB}" vid="{C448A266-6248-A749-B6E7-073C3AAA52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10297</TotalTime>
  <Words>1498</Words>
  <Application>Microsoft Macintosh PowerPoint</Application>
  <PresentationFormat>Widescreen</PresentationFormat>
  <Paragraphs>214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</vt:lpstr>
      <vt:lpstr>Tema de Office</vt:lpstr>
      <vt:lpstr>Introducción a la Administración de Negocios</vt:lpstr>
      <vt:lpstr>Agenda de hoy</vt:lpstr>
      <vt:lpstr>Definiendo Estrategia</vt:lpstr>
      <vt:lpstr>Cadena de Valor</vt:lpstr>
      <vt:lpstr>Propuesta de Valor</vt:lpstr>
      <vt:lpstr>Contabilidad y Finanzas</vt:lpstr>
      <vt:lpstr>Propósito de la contabilidad</vt:lpstr>
      <vt:lpstr>Estado de Resultados</vt:lpstr>
      <vt:lpstr>Estado de Resultados</vt:lpstr>
      <vt:lpstr>PowerPoint Presentation</vt:lpstr>
      <vt:lpstr>Balance de Situación</vt:lpstr>
      <vt:lpstr>Activos, Pasivos, Patrimonio</vt:lpstr>
      <vt:lpstr>Activos, Pasivos, Patrimonio</vt:lpstr>
      <vt:lpstr>Balance de Situación</vt:lpstr>
      <vt:lpstr>PowerPoint Presentation</vt:lpstr>
      <vt:lpstr>PowerPoint Presentation</vt:lpstr>
      <vt:lpstr>PowerPoint Presentation</vt:lpstr>
      <vt:lpstr>Caso en vivo: Cayden Cole Backhoe Business Decision</vt:lpstr>
      <vt:lpstr>Tarea para el 10 de febrero: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González</dc:creator>
  <cp:lastModifiedBy>Armando González</cp:lastModifiedBy>
  <cp:revision>58</cp:revision>
  <cp:lastPrinted>2019-05-31T15:11:14Z</cp:lastPrinted>
  <dcterms:created xsi:type="dcterms:W3CDTF">2019-05-15T02:47:44Z</dcterms:created>
  <dcterms:modified xsi:type="dcterms:W3CDTF">2020-02-04T02:57:28Z</dcterms:modified>
</cp:coreProperties>
</file>