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21" r:id="rId2"/>
    <p:sldId id="395" r:id="rId3"/>
    <p:sldId id="497" r:id="rId4"/>
    <p:sldId id="498" r:id="rId5"/>
    <p:sldId id="499" r:id="rId6"/>
    <p:sldId id="500" r:id="rId7"/>
    <p:sldId id="501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E01"/>
    <a:srgbClr val="FAA634"/>
    <a:srgbClr val="F78C15"/>
    <a:srgbClr val="FD8E00"/>
    <a:srgbClr val="7F7F7F"/>
    <a:srgbClr val="BFBFBF"/>
    <a:srgbClr val="F69021"/>
    <a:srgbClr val="F26D0D"/>
    <a:srgbClr val="929496"/>
    <a:srgbClr val="D1D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2" autoAdjust="0"/>
    <p:restoredTop sz="96208" autoAdjust="0"/>
  </p:normalViewPr>
  <p:slideViewPr>
    <p:cSldViewPr snapToGrid="0">
      <p:cViewPr varScale="1">
        <p:scale>
          <a:sx n="115" d="100"/>
          <a:sy n="115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89957-EAAF-4CA3-904A-DA88C4D97360}" type="datetimeFigureOut">
              <a:rPr lang="es-CR" smtClean="0"/>
              <a:t>23/3/20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77494-C91E-4729-BBE3-CEEDFE2DEBD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7875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77494-C91E-4729-BBE3-CEEDFE2DEBDC}" type="slidenum">
              <a:rPr lang="es-CR" smtClean="0"/>
              <a:t>15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893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6450" y="2171700"/>
            <a:ext cx="6038850" cy="1438276"/>
          </a:xfrm>
        </p:spPr>
        <p:txBody>
          <a:bodyPr anchor="b"/>
          <a:lstStyle>
            <a:lvl1pPr algn="l">
              <a:defRPr sz="38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86450" y="3635618"/>
            <a:ext cx="6038850" cy="64611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 dirty="0"/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16" y="2316163"/>
            <a:ext cx="2710951" cy="145261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ángulo 7"/>
          <p:cNvSpPr/>
          <p:nvPr userDrawn="1"/>
        </p:nvSpPr>
        <p:spPr>
          <a:xfrm>
            <a:off x="209550" y="5829300"/>
            <a:ext cx="234315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135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6520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273992"/>
            <a:ext cx="3932237" cy="38431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pic>
        <p:nvPicPr>
          <p:cNvPr id="8" name="Picture 1" descr="lead-color-horiz.png">
            <a:extLst>
              <a:ext uri="{FF2B5EF4-FFF2-40B4-BE49-F238E27FC236}">
                <a16:creationId xmlns:a16="http://schemas.microsoft.com/office/drawing/2014/main" id="{4267DF8C-C693-FB47-A65D-7854FC49C6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4" b="1" i="0">
                <a:solidFill>
                  <a:srgbClr val="7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98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3053">
              <a:spcBef>
                <a:spcPts val="95"/>
              </a:spcBef>
            </a:pPr>
            <a:fld id="{81D60167-4931-47E6-BA6A-407CBD079E47}" type="slidenum">
              <a:rPr lang="es-CR" smtClean="0"/>
              <a:pPr marL="23053">
                <a:spcBef>
                  <a:spcPts val="95"/>
                </a:spcBef>
              </a:pPr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2372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97038"/>
            <a:ext cx="10515600" cy="48023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pic>
        <p:nvPicPr>
          <p:cNvPr id="7" name="Picture 1" descr="lead-color-horiz.png">
            <a:extLst>
              <a:ext uri="{FF2B5EF4-FFF2-40B4-BE49-F238E27FC236}">
                <a16:creationId xmlns:a16="http://schemas.microsoft.com/office/drawing/2014/main" id="{049E31AF-71FE-5F41-9778-DB2ADF59FC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5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67839"/>
            <a:ext cx="10515600" cy="437170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sp>
        <p:nvSpPr>
          <p:cNvPr id="9" name="Marcador de contenido 2"/>
          <p:cNvSpPr>
            <a:spLocks noGrp="1"/>
          </p:cNvSpPr>
          <p:nvPr>
            <p:ph idx="13"/>
          </p:nvPr>
        </p:nvSpPr>
        <p:spPr>
          <a:xfrm>
            <a:off x="838201" y="1129264"/>
            <a:ext cx="10515600" cy="583999"/>
          </a:xfrm>
        </p:spPr>
        <p:txBody>
          <a:bodyPr anchor="ctr"/>
          <a:lstStyle>
            <a:lvl1pPr marL="0" indent="0" algn="l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1" descr="lead-color-horiz.png">
            <a:extLst>
              <a:ext uri="{FF2B5EF4-FFF2-40B4-BE49-F238E27FC236}">
                <a16:creationId xmlns:a16="http://schemas.microsoft.com/office/drawing/2014/main" id="{4BF992E8-4446-6F44-8022-8769A235B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0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rgbClr val="FD8E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49CEA4-6EDE-4185-92E6-C62142D18724}" type="slidenum">
              <a:rPr lang="es-CR" smtClean="0"/>
              <a:pPr/>
              <a:t>‹#›</a:t>
            </a:fld>
            <a:endParaRPr lang="es-CR"/>
          </a:p>
        </p:txBody>
      </p:sp>
      <p:pic>
        <p:nvPicPr>
          <p:cNvPr id="7" name="Picture 2" descr="patr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498"/>
            <a:ext cx="6096001" cy="6873982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6667500" y="1105597"/>
            <a:ext cx="5277757" cy="4802389"/>
          </a:xfrm>
        </p:spPr>
        <p:txBody>
          <a:bodyPr lIns="0" tIns="0" rIns="0" bIns="0">
            <a:normAutofit/>
          </a:bodyPr>
          <a:lstStyle>
            <a:lvl1pPr marL="363538" indent="-363538" algn="l">
              <a:buClr>
                <a:schemeClr val="bg1"/>
              </a:buClr>
              <a:buFont typeface="+mj-lt"/>
              <a:buAutoNum type="arabicPeriod"/>
              <a:defRPr sz="2800">
                <a:solidFill>
                  <a:schemeClr val="bg1"/>
                </a:solidFill>
              </a:defRPr>
            </a:lvl1pPr>
            <a:lvl2pPr marL="914400" indent="-377825" algn="l">
              <a:buClr>
                <a:schemeClr val="bg1"/>
              </a:buClr>
              <a:buSzPct val="98000"/>
              <a:buFont typeface="+mj-lt"/>
              <a:buAutoNum type="alphaLcPeriod"/>
              <a:defRPr sz="2400">
                <a:solidFill>
                  <a:schemeClr val="bg1"/>
                </a:solidFill>
              </a:defRPr>
            </a:lvl2pPr>
            <a:lvl3pPr marL="914400" indent="0" algn="l">
              <a:buFont typeface="+mj-lt"/>
              <a:buNone/>
              <a:defRPr sz="3200">
                <a:solidFill>
                  <a:schemeClr val="bg1"/>
                </a:solidFill>
              </a:defRPr>
            </a:lvl3pPr>
            <a:lvl4pPr marL="1714500" indent="-342900" algn="l">
              <a:buFont typeface="+mj-lt"/>
              <a:buAutoNum type="arabicPeriod"/>
              <a:defRPr sz="3200">
                <a:solidFill>
                  <a:schemeClr val="bg1"/>
                </a:solidFill>
              </a:defRPr>
            </a:lvl4pPr>
            <a:lvl5pPr marL="2171700" indent="-342900" algn="l">
              <a:buFont typeface="+mj-lt"/>
              <a:buAutoNum type="arabicPeriod"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hape 4"/>
          <p:cNvSpPr/>
          <p:nvPr userDrawn="1"/>
        </p:nvSpPr>
        <p:spPr>
          <a:xfrm>
            <a:off x="9601295" y="6621255"/>
            <a:ext cx="1800879" cy="184666"/>
          </a:xfrm>
          <a:prstGeom prst="rect">
            <a:avLst/>
          </a:prstGeom>
          <a:solidFill>
            <a:srgbClr val="FD8E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2100">
                <a:solidFill>
                  <a:srgbClr val="4D4D4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lang="es-CR" sz="1200" noProof="0" dirty="0">
              <a:solidFill>
                <a:srgbClr val="4D4D4D"/>
              </a:solidFill>
            </a:endParaRPr>
          </a:p>
        </p:txBody>
      </p:sp>
      <p:pic>
        <p:nvPicPr>
          <p:cNvPr id="10" name="pasted-image.pdf">
            <a:extLst>
              <a:ext uri="{FF2B5EF4-FFF2-40B4-BE49-F238E27FC236}">
                <a16:creationId xmlns:a16="http://schemas.microsoft.com/office/drawing/2014/main" id="{E108A0D0-4956-C245-83E4-E1C229E1DC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497" y="5752403"/>
            <a:ext cx="738760" cy="9342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0525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5181600" cy="48815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295400"/>
            <a:ext cx="5181600" cy="48815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pic>
        <p:nvPicPr>
          <p:cNvPr id="8" name="Picture 1" descr="lead-color-horiz.png">
            <a:extLst>
              <a:ext uri="{FF2B5EF4-FFF2-40B4-BE49-F238E27FC236}">
                <a16:creationId xmlns:a16="http://schemas.microsoft.com/office/drawing/2014/main" id="{1A53A2FB-34EB-BD40-928F-8AD678606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185864"/>
            <a:ext cx="5157787" cy="823912"/>
          </a:xfrm>
          <a:solidFill>
            <a:schemeClr val="bg1">
              <a:lumMod val="95000"/>
            </a:schemeClr>
          </a:solidFill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035418"/>
            <a:ext cx="5157787" cy="415424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185864"/>
            <a:ext cx="5183188" cy="823912"/>
          </a:xfrm>
          <a:solidFill>
            <a:srgbClr val="FD8E00"/>
          </a:solidFill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035418"/>
            <a:ext cx="5183188" cy="415424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26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CR" dirty="0"/>
          </a:p>
        </p:txBody>
      </p:sp>
      <p:pic>
        <p:nvPicPr>
          <p:cNvPr id="11" name="Picture 1" descr="lead-color-horiz.png">
            <a:extLst>
              <a:ext uri="{FF2B5EF4-FFF2-40B4-BE49-F238E27FC236}">
                <a16:creationId xmlns:a16="http://schemas.microsoft.com/office/drawing/2014/main" id="{4BCB1E03-4D38-FD4C-B9E6-B18E6ADDF7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1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pic>
        <p:nvPicPr>
          <p:cNvPr id="6" name="Picture 1" descr="lead-color-horiz.png">
            <a:extLst>
              <a:ext uri="{FF2B5EF4-FFF2-40B4-BE49-F238E27FC236}">
                <a16:creationId xmlns:a16="http://schemas.microsoft.com/office/drawing/2014/main" id="{E4FD1DDF-1590-0F4E-BD9A-09EA2BF25C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7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rgbClr val="FD8E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R"/>
              <a:t>/</a:t>
            </a:r>
            <a:fld id="{D449CEA4-6EDE-4185-92E6-C62142D18724}" type="slidenum">
              <a:rPr lang="es-CR" smtClean="0"/>
              <a:pPr/>
              <a:t>‹#›</a:t>
            </a:fld>
            <a:endParaRPr lang="es-CR" dirty="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03" y="128457"/>
            <a:ext cx="738760" cy="9342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1194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65998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CEA4-6EDE-4185-92E6-C62142D18724}" type="slidenum">
              <a:rPr lang="es-CR" smtClean="0"/>
              <a:t>‹#›</a:t>
            </a:fld>
            <a:endParaRPr lang="es-CR"/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4BA96AA6-9398-B345-B9E4-002AA91FB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3992"/>
            <a:ext cx="3932237" cy="38431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1" descr="lead-color-horiz.png">
            <a:extLst>
              <a:ext uri="{FF2B5EF4-FFF2-40B4-BE49-F238E27FC236}">
                <a16:creationId xmlns:a16="http://schemas.microsoft.com/office/drawing/2014/main" id="{DAD5C568-33AD-3546-9599-EFBBDDD936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213" y="6301022"/>
            <a:ext cx="2050948" cy="26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4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261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 lvl="0" algn="ctr"/>
            <a:r>
              <a:rPr lang="es-ES" dirty="0"/>
              <a:t>Haga clic para modificar el estilo de título</a:t>
            </a:r>
            <a:endParaRPr lang="es-C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105597"/>
            <a:ext cx="10515600" cy="4802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53800" y="6410455"/>
            <a:ext cx="690966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R" dirty="0"/>
              <a:t>/</a:t>
            </a:r>
            <a:fld id="{D449CEA4-6EDE-4185-92E6-C62142D18724}" type="slidenum">
              <a:rPr lang="es-CR" smtClean="0"/>
              <a:pPr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159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6" r:id="rId9"/>
    <p:sldLayoutId id="2147483657" r:id="rId10"/>
    <p:sldLayoutId id="21474836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CR" sz="3600" kern="1200">
          <a:solidFill>
            <a:srgbClr val="FD8E00"/>
          </a:solidFill>
          <a:latin typeface="Helvetica" panose="020B0604020202020204" pitchFamily="34" charset="0"/>
          <a:ea typeface="+mn-ea"/>
          <a:cs typeface="Helvetica" panose="020B0604020202020204" pitchFamily="34" charset="0"/>
          <a:sym typeface="Helvetica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D8E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FD8E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B8E1-BF56-394E-B71B-69BFC2DC8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3416" y="1710954"/>
            <a:ext cx="6362700" cy="1438276"/>
          </a:xfrm>
        </p:spPr>
        <p:txBody>
          <a:bodyPr/>
          <a:lstStyle/>
          <a:p>
            <a:r>
              <a:rPr lang="es-ES_tradnl" dirty="0"/>
              <a:t>Introducción a la Administración de Negocios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673B9-FE1D-754A-B6E1-B3488DE43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3416" y="3562466"/>
            <a:ext cx="6362700" cy="2324626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Profesor: Armando González Herrero</a:t>
            </a:r>
          </a:p>
          <a:p>
            <a:r>
              <a:rPr lang="es-ES_tradnl" dirty="0"/>
              <a:t>I Cuatrimestre 2020: 15 de enero al 20 de abril</a:t>
            </a:r>
          </a:p>
          <a:p>
            <a:r>
              <a:rPr lang="es-ES_tradnl" dirty="0"/>
              <a:t>Curso presencial: lunes 6:00pm – 9:00pm</a:t>
            </a:r>
          </a:p>
          <a:p>
            <a:r>
              <a:rPr lang="es-ES_tradnl" dirty="0"/>
              <a:t>Aula #5</a:t>
            </a:r>
          </a:p>
          <a:p>
            <a:endParaRPr lang="es-ES_tradnl" dirty="0"/>
          </a:p>
          <a:p>
            <a:r>
              <a:rPr lang="es-ES_tradnl" b="1" dirty="0"/>
              <a:t>Sesión #8</a:t>
            </a:r>
          </a:p>
        </p:txBody>
      </p:sp>
    </p:spTree>
    <p:extLst>
      <p:ext uri="{BB962C8B-B14F-4D97-AF65-F5344CB8AC3E}">
        <p14:creationId xmlns:p14="http://schemas.microsoft.com/office/powerpoint/2010/main" val="63419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Departamentalización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R" dirty="0"/>
              <a:t>División orgánica que permite a la empresa desempeñar con eficiencia sus diversas actividades.</a:t>
            </a:r>
          </a:p>
          <a:p>
            <a:pPr marL="0" indent="0">
              <a:buNone/>
            </a:pPr>
            <a:r>
              <a:rPr lang="es-CR" dirty="0"/>
              <a:t>Al realizar la departamentalización es conveniente seguir esta secuencia: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dirty="0"/>
              <a:t>Definir los procesos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dirty="0"/>
              <a:t>Listar todas las funciones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dirty="0"/>
              <a:t>Clasificar funciones de acuerdo con su similitud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dirty="0"/>
              <a:t>Ordenarlas en relación con su jerarquía.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dirty="0"/>
              <a:t>Asignar actividades a cada una de las áreas agrupadas: departamentos o áreas funcionales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dirty="0"/>
              <a:t>Especificar las relaciones de autoridad y responsabilidad entre las funciones y los puestos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dirty="0"/>
              <a:t>Establecer líneas de comunicación e interrelación entre los departamentos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dirty="0"/>
              <a:t>El tamaño, la existencia y el tipo de organización de un área deberán relacionarse con el tamaño y las necesidades específicas de la empresa</a:t>
            </a:r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1866"/>
            <a:ext cx="887896" cy="5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3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Descripción de actividades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CR" dirty="0"/>
              <a:t>Cuando se han definido los niveles jerárquicos y departamentos de la empresa, se requiere definir con toda claridad las labores y actividades que habrán de desarrollarse en cada una de las unidades de trabajo o puestos de los distintos departamentos o áreas de la organización.</a:t>
            </a:r>
          </a:p>
          <a:p>
            <a:pPr lvl="0"/>
            <a:r>
              <a:rPr lang="es-CR" dirty="0"/>
              <a:t>Esta etapa de la división del trabajo </a:t>
            </a:r>
            <a:r>
              <a:rPr lang="es-CR" b="1" u="sng" dirty="0"/>
              <a:t>consiste en determinar y clasificar todos los factores y actividades necesarios</a:t>
            </a:r>
            <a:r>
              <a:rPr lang="es-CR" dirty="0"/>
              <a:t> para llevar a cabo, de la mejor manera, un trabajo. </a:t>
            </a:r>
          </a:p>
          <a:p>
            <a:pPr lvl="0"/>
            <a:r>
              <a:rPr lang="es-CR" dirty="0"/>
              <a:t>La descripción de funciones se realiza, primordialmente, a través de las técnicas de análisis de puestos y de la carta de distribución del trabajo o cuadro de distribución de actividades.</a:t>
            </a:r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1866"/>
            <a:ext cx="887896" cy="5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0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Estructuras de Organización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s-CR" dirty="0"/>
              <a:t>Dependiendo de las características y requerimientos de cada empresa, es posible utilizar diversos tipos de organización aplicables a la estructuración de departamentos o áreas; las más usuales son: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b="1" dirty="0"/>
              <a:t>Funcional</a:t>
            </a:r>
            <a:r>
              <a:rPr lang="es-CR" dirty="0"/>
              <a:t>. Consiste en agrupar las actividades análogas según su función primordial para lograr la especialización y, con ello, una mayor eficiencia del personal. Este es el tipo de organización más usual.</a:t>
            </a:r>
          </a:p>
          <a:p>
            <a:pPr marL="457200" indent="-457200">
              <a:buFont typeface="+mj-lt"/>
              <a:buAutoNum type="arabicPeriod"/>
            </a:pPr>
            <a:r>
              <a:rPr lang="es-CR" b="1" dirty="0"/>
              <a:t>Por productos. </a:t>
            </a:r>
            <a:r>
              <a:rPr lang="es-CR" dirty="0"/>
              <a:t>Es recomendable en empresas que se dedican a</a:t>
            </a:r>
            <a:r>
              <a:rPr lang="es-CR" b="1" dirty="0"/>
              <a:t> </a:t>
            </a:r>
            <a:r>
              <a:rPr lang="es-CR" dirty="0"/>
              <a:t>la fabricación de diversas líneas de productos. La departamentalización se hace con un producto o grupo de productos relacionados entre sí.</a:t>
            </a:r>
          </a:p>
          <a:p>
            <a:pPr marL="457200" indent="-457200">
              <a:buFont typeface="+mj-lt"/>
              <a:buAutoNum type="arabicPeriod"/>
            </a:pPr>
            <a:r>
              <a:rPr lang="es-CR" b="1" dirty="0"/>
              <a:t>Geográfica o por territorios. </a:t>
            </a:r>
            <a:r>
              <a:rPr lang="es-CR" dirty="0"/>
              <a:t>En</a:t>
            </a:r>
            <a:r>
              <a:rPr lang="es-CR" b="1" dirty="0"/>
              <a:t> </a:t>
            </a:r>
            <a:r>
              <a:rPr lang="es-CR" dirty="0"/>
              <a:t>general se utiliza cuando las áreas de la organización realizan actividades en sectores alejados físicamente, y/o cuando el tramo de operaciones y de personal es muy extenso y está disperso en áreas muy grandes y diferentes. Se utiliza sobretodo el área de ventas. Por ejemplo: organizar la empresa en zonas regionales.</a:t>
            </a:r>
          </a:p>
          <a:p>
            <a:endParaRPr lang="es-CR" dirty="0"/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1866"/>
            <a:ext cx="887896" cy="5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5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Estructuras de Organización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CR" b="1" dirty="0"/>
              <a:t>Clientes. Consiste en establecer departamentos cuyo objetivo es servir a los distintos compradores </a:t>
            </a:r>
            <a:r>
              <a:rPr lang="es-CR" dirty="0"/>
              <a:t>o clientes, por lo general se aplica en empresas comerciales, principalmente en tiendas de autoservicio y almacenes departamentales, aunque puede también utilizarse en organizaciones de servicio e industrial.</a:t>
            </a:r>
          </a:p>
          <a:p>
            <a:pPr lvl="0"/>
            <a:r>
              <a:rPr lang="es-CR" b="1" dirty="0"/>
              <a:t>Por procesos o equipo. </a:t>
            </a:r>
            <a:r>
              <a:rPr lang="es-CR" dirty="0"/>
              <a:t>Al fabricar un producto, cuando el proceso o equipo es fundamental en la organización </a:t>
            </a:r>
            <a:r>
              <a:rPr lang="es-CR" b="1" dirty="0"/>
              <a:t>se crean departamentos enfocados al proceso o equipo</a:t>
            </a:r>
            <a:r>
              <a:rPr lang="es-CR" dirty="0"/>
              <a:t> (herramientas de producción), sobre todo si reportan ventajas económicas, de eficiencia y ahorro de tiempo, ya sea por la capacidad del equipo, manejo especial del mismo o porque el procesa así lo requiera. La sección de corte en un departamento y la de máquinas de coser en otro, es un claro ejemplo de la departamentalización por equipos en una fábrica de ropa.</a:t>
            </a:r>
          </a:p>
          <a:p>
            <a:pPr lvl="0"/>
            <a:r>
              <a:rPr lang="es-CR" b="1" dirty="0"/>
              <a:t>Secuencia. Se utiliza por lo general en niveles intermedios u operativos</a:t>
            </a:r>
            <a:r>
              <a:rPr lang="es-CR" dirty="0"/>
              <a:t>.  Es conveniente cuando por razones técnicas o económicas se requiere hacer la departamentalización por secuencias alfabéticas, numéricas o de tiempo. Así, una empresa que trabaja por turnos sin interrupción puede establecer secciones que controlen cada uno de los turnos.</a:t>
            </a:r>
          </a:p>
          <a:p>
            <a:r>
              <a:rPr lang="es-CR" dirty="0"/>
              <a:t>Cuando se trata de áreas que manejan una gran cantidad de números y/o letras, por ejemplo, un departamento de cobranza que maneja infinidad de tarjetas de crédito establece diversas secciones de acuerdo con la numeración de las tarjetas; una institución bancaria lo hace con los apellidos de las tarjetas habientes.</a:t>
            </a:r>
          </a:p>
          <a:p>
            <a:endParaRPr lang="es-CR" dirty="0"/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1866"/>
            <a:ext cx="887896" cy="5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Coordinación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b="1" dirty="0"/>
              <a:t>La coordinación es el proceso de sincronizar y armonizar  </a:t>
            </a:r>
            <a:r>
              <a:rPr lang="es-CR" dirty="0"/>
              <a:t>las actividades para realizarlas con la oportunidad y calidad requeridas.</a:t>
            </a:r>
          </a:p>
          <a:p>
            <a:pPr lvl="0"/>
            <a:r>
              <a:rPr lang="es-CR" dirty="0"/>
              <a:t>Se refiere a las distintos tipos, sistemas o modelos de estructuras organizacionales que se pueden implantar en una empresa.</a:t>
            </a:r>
          </a:p>
          <a:p>
            <a:pPr lvl="0"/>
            <a:r>
              <a:rPr lang="es-CR" dirty="0"/>
              <a:t>La determinación de la base de organización o estructura más adecuada depende de factores tales como el giro, magnitud, características, recursos, ob­jetivos, tipo y volumen de producción de la empresa. Los tipos de estructuras más comunes</a:t>
            </a:r>
            <a:r>
              <a:rPr lang="es-CR" b="1" dirty="0"/>
              <a:t> </a:t>
            </a:r>
            <a:r>
              <a:rPr lang="es-CR" dirty="0"/>
              <a:t>son:</a:t>
            </a:r>
          </a:p>
          <a:p>
            <a:endParaRPr lang="es-CR" dirty="0"/>
          </a:p>
          <a:p>
            <a:endParaRPr lang="es-CR" dirty="0"/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1866"/>
            <a:ext cx="887896" cy="5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7844-665D-9D43-BC02-F02D8C0E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organización: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AAE561-1A4D-F348-B6DC-6D24792BF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1" t="4317" r="32401" b="74828"/>
          <a:stretch/>
        </p:blipFill>
        <p:spPr>
          <a:xfrm>
            <a:off x="3657600" y="1038386"/>
            <a:ext cx="4677070" cy="2656114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5B1D4F-22AB-C546-950C-D098A682EE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" t="24830" r="15551" b="55341"/>
          <a:stretch/>
        </p:blipFill>
        <p:spPr>
          <a:xfrm>
            <a:off x="2128157" y="3929745"/>
            <a:ext cx="7935686" cy="25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78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7844-665D-9D43-BC02-F02D8C0E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organización: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AAE561-1A4D-F348-B6DC-6D24792BF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" t="44714" r="33178" b="31013"/>
          <a:stretch/>
        </p:blipFill>
        <p:spPr>
          <a:xfrm>
            <a:off x="674913" y="2013860"/>
            <a:ext cx="5802085" cy="3091541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5B1D4F-22AB-C546-950C-D098A682E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t="68928" r="58064" b="10644"/>
          <a:stretch/>
        </p:blipFill>
        <p:spPr>
          <a:xfrm>
            <a:off x="7244443" y="1932216"/>
            <a:ext cx="3967843" cy="260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3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BF5-750C-9748-89F0-EFA85945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Ventajas y desventajas de diferentes estructuras</a:t>
            </a:r>
          </a:p>
        </p:txBody>
      </p:sp>
      <p:pic>
        <p:nvPicPr>
          <p:cNvPr id="1025" name="Picture 1" descr="/var/folders/lz/h1h0tlzx2pjfhczh3xv5g02w0000gn/T/com.microsoft.Powerpoint/WebArchiveCopyPasteTempFiles/p128">
            <a:extLst>
              <a:ext uri="{FF2B5EF4-FFF2-40B4-BE49-F238E27FC236}">
                <a16:creationId xmlns:a16="http://schemas.microsoft.com/office/drawing/2014/main" id="{EBE9145B-6DBD-2945-BB62-658C6988C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9" b="4822"/>
          <a:stretch/>
        </p:blipFill>
        <p:spPr bwMode="auto">
          <a:xfrm>
            <a:off x="2329543" y="1142610"/>
            <a:ext cx="7380514" cy="516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6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77A1-8B79-6745-8FDC-0E643D68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Agenda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F995-7734-E140-8ADE-7744A5FB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038"/>
            <a:ext cx="10515600" cy="506406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romanLcPeriod"/>
            </a:pPr>
            <a:r>
              <a:rPr lang="es-ES_tradnl" dirty="0"/>
              <a:t>Principios de la organización. </a:t>
            </a:r>
            <a:endParaRPr lang="en-US" dirty="0"/>
          </a:p>
          <a:p>
            <a:pPr marL="342900" lvl="0" indent="-342900">
              <a:lnSpc>
                <a:spcPct val="107000"/>
              </a:lnSpc>
              <a:buFont typeface="+mj-lt"/>
              <a:buAutoNum type="romanLcPeriod"/>
            </a:pPr>
            <a:r>
              <a:rPr lang="es-ES_tradnl" dirty="0"/>
              <a:t>Elementos de la etapa de organización: </a:t>
            </a:r>
            <a:endParaRPr lang="en-US" dirty="0"/>
          </a:p>
          <a:p>
            <a:pPr marL="962025">
              <a:lnSpc>
                <a:spcPct val="107000"/>
              </a:lnSpc>
            </a:pPr>
            <a:r>
              <a:rPr lang="es-ES_tradnl" dirty="0"/>
              <a:t>División del trabajo. </a:t>
            </a:r>
            <a:endParaRPr lang="en-US" dirty="0"/>
          </a:p>
          <a:p>
            <a:pPr marL="962025">
              <a:lnSpc>
                <a:spcPct val="107000"/>
              </a:lnSpc>
            </a:pPr>
            <a:r>
              <a:rPr lang="es-ES_tradnl" dirty="0"/>
              <a:t>Coordinación. </a:t>
            </a:r>
            <a:endParaRPr lang="en-US" dirty="0"/>
          </a:p>
          <a:p>
            <a:pPr marL="342900" lvl="0" indent="-342900">
              <a:lnSpc>
                <a:spcPct val="107000"/>
              </a:lnSpc>
              <a:buFont typeface="+mj-lt"/>
              <a:buAutoNum type="romanLcPeriod"/>
            </a:pPr>
            <a:r>
              <a:rPr lang="es-ES_tradnl" dirty="0"/>
              <a:t>Tipología de la organización. </a:t>
            </a:r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22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89653"/>
              </p:ext>
            </p:extLst>
          </p:nvPr>
        </p:nvGraphicFramePr>
        <p:xfrm>
          <a:off x="2268322" y="3293223"/>
          <a:ext cx="7547715" cy="3017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3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07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Competir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en un espacio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existente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de</a:t>
                      </a:r>
                      <a:r>
                        <a:rPr sz="1400" b="1" spc="2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mercado</a:t>
                      </a:r>
                      <a:endParaRPr sz="1400" dirty="0">
                        <a:latin typeface="Helvetica" pitchFamily="2" charset="0"/>
                        <a:cs typeface="Calibri"/>
                      </a:endParaRPr>
                    </a:p>
                  </a:txBody>
                  <a:tcPr marL="0" marR="0" marT="86445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Crear nuevos </a:t>
                      </a:r>
                      <a:r>
                        <a:rPr sz="1400" b="1" spc="-5" dirty="0">
                          <a:latin typeface="Helvetica" pitchFamily="2" charset="0"/>
                          <a:cs typeface="Calibri"/>
                        </a:rPr>
                        <a:t>espacios de</a:t>
                      </a:r>
                      <a:r>
                        <a:rPr sz="1400" b="1" spc="15" dirty="0">
                          <a:latin typeface="Helvetica" pitchFamily="2" charset="0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mercado</a:t>
                      </a:r>
                      <a:endParaRPr sz="1400" dirty="0">
                        <a:latin typeface="Helvetica" pitchFamily="2" charset="0"/>
                        <a:cs typeface="Calibri"/>
                      </a:endParaRPr>
                    </a:p>
                  </a:txBody>
                  <a:tcPr marL="0" marR="0" marT="86445" marB="0">
                    <a:lnL w="13715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  <a:solidFill>
                      <a:srgbClr val="8EB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 dirty="0">
                        <a:latin typeface="Helvetica" pitchFamily="2" charset="0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Vencer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a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la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competencia</a:t>
                      </a:r>
                      <a:endParaRPr sz="1400" dirty="0">
                        <a:latin typeface="Helvetica" pitchFamily="2" charset="0"/>
                        <a:cs typeface="Calibri"/>
                      </a:endParaRPr>
                    </a:p>
                  </a:txBody>
                  <a:tcPr marL="0" marR="0" marT="1153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563370" marR="465455" indent="-109156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spc="-5" dirty="0">
                          <a:latin typeface="Helvetica" pitchFamily="2" charset="0"/>
                          <a:cs typeface="Calibri"/>
                        </a:rPr>
                        <a:t>Hacer </a:t>
                      </a: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que </a:t>
                      </a:r>
                      <a:r>
                        <a:rPr sz="1400" b="1" dirty="0">
                          <a:latin typeface="Helvetica" pitchFamily="2" charset="0"/>
                          <a:cs typeface="Calibri"/>
                        </a:rPr>
                        <a:t>la </a:t>
                      </a:r>
                      <a:r>
                        <a:rPr sz="1400" b="1" spc="-10" dirty="0" err="1">
                          <a:latin typeface="Helvetica" pitchFamily="2" charset="0"/>
                          <a:cs typeface="Calibri"/>
                        </a:rPr>
                        <a:t>competencia</a:t>
                      </a: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 </a:t>
                      </a:r>
                      <a:r>
                        <a:rPr sz="1400" b="1" spc="-10" dirty="0" err="1">
                          <a:latin typeface="Helvetica" pitchFamily="2" charset="0"/>
                          <a:cs typeface="Calibri"/>
                        </a:rPr>
                        <a:t>pierda</a:t>
                      </a:r>
                      <a:r>
                        <a:rPr lang="en-US" sz="1400" b="1" spc="-10" dirty="0">
                          <a:latin typeface="Helvetica" pitchFamily="2" charset="0"/>
                          <a:cs typeface="Calibri"/>
                        </a:rPr>
                        <a:t> </a:t>
                      </a:r>
                      <a:r>
                        <a:rPr sz="1400" b="1" spc="-10" dirty="0" err="1">
                          <a:latin typeface="Helvetica" pitchFamily="2" charset="0"/>
                          <a:cs typeface="Calibri"/>
                        </a:rPr>
                        <a:t>toda</a:t>
                      </a: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  </a:t>
                      </a:r>
                      <a:r>
                        <a:rPr sz="1400" b="1" spc="-5" dirty="0">
                          <a:latin typeface="Helvetica" pitchFamily="2" charset="0"/>
                          <a:cs typeface="Calibri"/>
                        </a:rPr>
                        <a:t>importancia</a:t>
                      </a:r>
                      <a:endParaRPr sz="1400" dirty="0">
                        <a:latin typeface="Helvetica" pitchFamily="2" charset="0"/>
                        <a:cs typeface="Calibri"/>
                      </a:endParaRPr>
                    </a:p>
                  </a:txBody>
                  <a:tcPr marL="0" marR="0" marT="96243" marB="0">
                    <a:lnL w="13715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8EB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8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Explotar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la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demanda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existente</a:t>
                      </a:r>
                      <a:endParaRPr sz="1400" dirty="0">
                        <a:latin typeface="Helvetica" pitchFamily="2" charset="0"/>
                        <a:cs typeface="Calibri"/>
                      </a:endParaRPr>
                    </a:p>
                  </a:txBody>
                  <a:tcPr marL="0" marR="0" marT="86445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Crear </a:t>
                      </a:r>
                      <a:r>
                        <a:rPr sz="1400" b="1" spc="-5" dirty="0">
                          <a:latin typeface="Helvetica" pitchFamily="2" charset="0"/>
                          <a:cs typeface="Calibri"/>
                        </a:rPr>
                        <a:t>y </a:t>
                      </a:r>
                      <a:r>
                        <a:rPr sz="1400" b="1" spc="-15" dirty="0">
                          <a:latin typeface="Helvetica" pitchFamily="2" charset="0"/>
                          <a:cs typeface="Calibri"/>
                        </a:rPr>
                        <a:t>capturar nueva</a:t>
                      </a:r>
                      <a:r>
                        <a:rPr sz="1400" b="1" spc="95" dirty="0">
                          <a:latin typeface="Helvetica" pitchFamily="2" charset="0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demanda</a:t>
                      </a:r>
                      <a:endParaRPr sz="1400" dirty="0">
                        <a:latin typeface="Helvetica" pitchFamily="2" charset="0"/>
                        <a:cs typeface="Calibri"/>
                      </a:endParaRPr>
                    </a:p>
                  </a:txBody>
                  <a:tcPr marL="0" marR="0" marT="86445" marB="0">
                    <a:lnL w="13715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8EB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07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Elegir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entre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la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disyuntiva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de valor o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costo</a:t>
                      </a:r>
                      <a:endParaRPr sz="1400">
                        <a:latin typeface="Helvetica" pitchFamily="2" charset="0"/>
                        <a:cs typeface="Calibri"/>
                      </a:endParaRPr>
                    </a:p>
                  </a:txBody>
                  <a:tcPr marL="0" marR="0" marT="86445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Romper </a:t>
                      </a:r>
                      <a:r>
                        <a:rPr sz="1400" b="1" dirty="0">
                          <a:latin typeface="Helvetica" pitchFamily="2" charset="0"/>
                          <a:cs typeface="Calibri"/>
                        </a:rPr>
                        <a:t>la </a:t>
                      </a: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disyuntiva </a:t>
                      </a:r>
                      <a:r>
                        <a:rPr sz="1400" b="1" spc="-15" dirty="0">
                          <a:latin typeface="Helvetica" pitchFamily="2" charset="0"/>
                          <a:cs typeface="Calibri"/>
                        </a:rPr>
                        <a:t>entre </a:t>
                      </a:r>
                      <a:r>
                        <a:rPr sz="1400" b="1" spc="-5" dirty="0">
                          <a:latin typeface="Helvetica" pitchFamily="2" charset="0"/>
                          <a:cs typeface="Calibri"/>
                        </a:rPr>
                        <a:t>valor y</a:t>
                      </a:r>
                      <a:r>
                        <a:rPr sz="1400" b="1" spc="15" dirty="0">
                          <a:latin typeface="Helvetica" pitchFamily="2" charset="0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costo</a:t>
                      </a:r>
                      <a:endParaRPr sz="1400" dirty="0">
                        <a:latin typeface="Helvetica" pitchFamily="2" charset="0"/>
                        <a:cs typeface="Calibri"/>
                      </a:endParaRPr>
                    </a:p>
                  </a:txBody>
                  <a:tcPr marL="0" marR="0" marT="86445" marB="0">
                    <a:lnL w="13715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000000"/>
                      </a:solidFill>
                      <a:prstDash val="solid"/>
                    </a:lnT>
                    <a:lnB w="13715">
                      <a:solidFill>
                        <a:srgbClr val="000000"/>
                      </a:solidFill>
                      <a:prstDash val="solid"/>
                    </a:lnB>
                    <a:solidFill>
                      <a:srgbClr val="8EB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898">
                <a:tc>
                  <a:txBody>
                    <a:bodyPr/>
                    <a:lstStyle/>
                    <a:p>
                      <a:pPr marL="138430" marR="12763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Alinear a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todo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el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sistema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de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las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actividades de  la compañía con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la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opción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estratégica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de  </a:t>
                      </a:r>
                      <a:r>
                        <a:rPr sz="1400" b="1" spc="-5" dirty="0" err="1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diferenciación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 </a:t>
                      </a:r>
                      <a:r>
                        <a:rPr lang="es-CR"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 bajo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Helvetica" pitchFamily="2" charset="0"/>
                          <a:cs typeface="Calibri"/>
                        </a:rPr>
                        <a:t>costo</a:t>
                      </a:r>
                      <a:endParaRPr sz="1400" dirty="0">
                        <a:latin typeface="Helvetica" pitchFamily="2" charset="0"/>
                        <a:cs typeface="Calibri"/>
                      </a:endParaRPr>
                    </a:p>
                  </a:txBody>
                  <a:tcPr marL="0" marR="0" marT="125058" marB="0">
                    <a:lnL w="12191">
                      <a:solidFill>
                        <a:srgbClr val="000000"/>
                      </a:solidFill>
                      <a:prstDash val="solid"/>
                    </a:lnL>
                    <a:lnR w="13715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39700" marR="13144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400" b="1" spc="-5" dirty="0">
                          <a:latin typeface="Helvetica" pitchFamily="2" charset="0"/>
                          <a:cs typeface="Calibri"/>
                        </a:rPr>
                        <a:t>Alinear a </a:t>
                      </a: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todo </a:t>
                      </a:r>
                      <a:r>
                        <a:rPr sz="1400" b="1" spc="-5" dirty="0">
                          <a:latin typeface="Helvetica" pitchFamily="2" charset="0"/>
                          <a:cs typeface="Calibri"/>
                        </a:rPr>
                        <a:t>el </a:t>
                      </a: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sistema </a:t>
                      </a:r>
                      <a:r>
                        <a:rPr sz="1400" b="1" spc="-5" dirty="0">
                          <a:latin typeface="Helvetica" pitchFamily="2" charset="0"/>
                          <a:cs typeface="Calibri"/>
                        </a:rPr>
                        <a:t>de </a:t>
                      </a:r>
                      <a:r>
                        <a:rPr sz="1400" b="1" dirty="0">
                          <a:latin typeface="Helvetica" pitchFamily="2" charset="0"/>
                          <a:cs typeface="Calibri"/>
                        </a:rPr>
                        <a:t>la </a:t>
                      </a:r>
                      <a:r>
                        <a:rPr sz="1400" b="1" spc="-5" dirty="0">
                          <a:latin typeface="Helvetica" pitchFamily="2" charset="0"/>
                          <a:cs typeface="Calibri"/>
                        </a:rPr>
                        <a:t>compañía en </a:t>
                      </a:r>
                      <a:r>
                        <a:rPr sz="1400" b="1" dirty="0">
                          <a:latin typeface="Helvetica" pitchFamily="2" charset="0"/>
                          <a:cs typeface="Calibri"/>
                        </a:rPr>
                        <a:t>la  </a:t>
                      </a: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búsqueda </a:t>
                      </a:r>
                      <a:r>
                        <a:rPr sz="1400" b="1" spc="-5" dirty="0">
                          <a:latin typeface="Helvetica" pitchFamily="2" charset="0"/>
                          <a:cs typeface="Calibri"/>
                        </a:rPr>
                        <a:t>simultánea de diferenciación y bajo  </a:t>
                      </a:r>
                      <a:r>
                        <a:rPr sz="1400" b="1" spc="-10" dirty="0">
                          <a:latin typeface="Helvetica" pitchFamily="2" charset="0"/>
                          <a:cs typeface="Calibri"/>
                        </a:rPr>
                        <a:t>costo</a:t>
                      </a:r>
                      <a:endParaRPr sz="1400" dirty="0">
                        <a:latin typeface="Helvetica" pitchFamily="2" charset="0"/>
                        <a:cs typeface="Calibri"/>
                      </a:endParaRPr>
                    </a:p>
                  </a:txBody>
                  <a:tcPr marL="0" marR="0" marT="125058" marB="0">
                    <a:lnL w="13715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000000"/>
                      </a:solidFill>
                      <a:prstDash val="solid"/>
                    </a:lnR>
                    <a:lnT w="13715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000000"/>
                      </a:solidFill>
                      <a:prstDash val="solid"/>
                    </a:lnB>
                    <a:solidFill>
                      <a:srgbClr val="8EB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969565" y="1091114"/>
            <a:ext cx="8145228" cy="2165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 txBox="1"/>
          <p:nvPr/>
        </p:nvSpPr>
        <p:spPr>
          <a:xfrm>
            <a:off x="3143382" y="1828491"/>
            <a:ext cx="2050484" cy="670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923" marR="4611" indent="-248973"/>
            <a:r>
              <a:rPr sz="2178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La Estrategia</a:t>
            </a:r>
            <a:r>
              <a:rPr sz="2178" b="1" spc="-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78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del  Océano</a:t>
            </a:r>
            <a:r>
              <a:rPr sz="2178" b="1" spc="-6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78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Rojo</a:t>
            </a:r>
            <a:endParaRPr sz="217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0228823" y="5945456"/>
            <a:ext cx="1190745" cy="165788"/>
          </a:xfrm>
          <a:prstGeom prst="rect">
            <a:avLst/>
          </a:prstGeom>
        </p:spPr>
        <p:txBody>
          <a:bodyPr vert="horz" wrap="square" lIns="0" tIns="12102" rIns="0" bIns="0" rtlCol="0" anchor="ctr">
            <a:spAutoFit/>
          </a:bodyPr>
          <a:lstStyle/>
          <a:p>
            <a:pPr marL="23053">
              <a:spcBef>
                <a:spcPts val="95"/>
              </a:spcBef>
            </a:pPr>
            <a:r>
              <a:rPr dirty="0"/>
              <a:t>61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64544" y="1828491"/>
            <a:ext cx="2050484" cy="670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6636" marR="4611" indent="-265686"/>
            <a:r>
              <a:rPr sz="2178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La Estrategia</a:t>
            </a:r>
            <a:r>
              <a:rPr sz="2178" b="1" spc="-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78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del  Océano</a:t>
            </a:r>
            <a:r>
              <a:rPr sz="2178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78" b="1" spc="-9" dirty="0">
                <a:solidFill>
                  <a:srgbClr val="FFFFFF"/>
                </a:solidFill>
                <a:latin typeface="Times New Roman"/>
                <a:cs typeface="Times New Roman"/>
              </a:rPr>
              <a:t>Azul</a:t>
            </a:r>
            <a:endParaRPr sz="2178">
              <a:latin typeface="Times New Roman"/>
              <a:cs typeface="Times New Roman"/>
            </a:endParaRPr>
          </a:p>
        </p:txBody>
      </p:sp>
      <p:pic>
        <p:nvPicPr>
          <p:cNvPr id="8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1866"/>
            <a:ext cx="887896" cy="51613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4783CD2-7B17-9F42-8957-143F6B4D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896" y="365125"/>
            <a:ext cx="10465904" cy="673261"/>
          </a:xfrm>
        </p:spPr>
        <p:txBody>
          <a:bodyPr/>
          <a:lstStyle/>
          <a:p>
            <a:pPr algn="ctr"/>
            <a:r>
              <a:rPr lang="es-ES_tradnl" dirty="0"/>
              <a:t>Dos grandes escenarios competitivos:</a:t>
            </a:r>
          </a:p>
        </p:txBody>
      </p:sp>
    </p:spTree>
    <p:extLst>
      <p:ext uri="{BB962C8B-B14F-4D97-AF65-F5344CB8AC3E}">
        <p14:creationId xmlns:p14="http://schemas.microsoft.com/office/powerpoint/2010/main" val="209846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2378049" y="2145919"/>
            <a:ext cx="5763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1371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2412627" y="2116874"/>
            <a:ext cx="23052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2590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5300703" y="3233351"/>
            <a:ext cx="1590594" cy="760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r>
              <a:rPr lang="es-ES_tradnl" sz="1600" dirty="0"/>
              <a:t>Grado de rivalidad con competencia</a:t>
            </a:r>
          </a:p>
        </p:txBody>
      </p:sp>
      <p:sp>
        <p:nvSpPr>
          <p:cNvPr id="26" name="object 26"/>
          <p:cNvSpPr/>
          <p:nvPr/>
        </p:nvSpPr>
        <p:spPr>
          <a:xfrm>
            <a:off x="7667197" y="3376504"/>
            <a:ext cx="2109266" cy="474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r>
              <a:rPr lang="es-ES_tradnl" sz="1600" dirty="0"/>
              <a:t>Compradores (clientes)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667197" y="3940037"/>
            <a:ext cx="2117912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algn="ctr">
              <a:lnSpc>
                <a:spcPts val="1393"/>
              </a:lnSpc>
            </a:pPr>
            <a:r>
              <a:rPr lang="es-ES_tradnl" sz="1200" b="1" i="1" spc="-5" dirty="0">
                <a:latin typeface="Calibri"/>
                <a:cs typeface="Calibri"/>
              </a:rPr>
              <a:t>Poder de negociación</a:t>
            </a:r>
          </a:p>
          <a:p>
            <a:pPr marL="11527" algn="ctr">
              <a:lnSpc>
                <a:spcPts val="1393"/>
              </a:lnSpc>
            </a:pPr>
            <a:r>
              <a:rPr lang="es-ES_tradnl" sz="1200" i="1" spc="-5" dirty="0">
                <a:latin typeface="Calibri"/>
                <a:cs typeface="Calibri"/>
              </a:rPr>
              <a:t>Depende de concentración de las ventas en número de clientes</a:t>
            </a:r>
            <a:endParaRPr lang="es-ES_tradnl" sz="1200" i="1" dirty="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382777" y="3377887"/>
            <a:ext cx="2138309" cy="4730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r>
              <a:rPr lang="es-ES_tradnl" sz="1600"/>
              <a:t>Proveedores</a:t>
            </a:r>
          </a:p>
        </p:txBody>
      </p:sp>
      <p:sp>
        <p:nvSpPr>
          <p:cNvPr id="34" name="object 34"/>
          <p:cNvSpPr/>
          <p:nvPr/>
        </p:nvSpPr>
        <p:spPr>
          <a:xfrm>
            <a:off x="5026151" y="4787492"/>
            <a:ext cx="2139695" cy="438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r>
              <a:rPr lang="es-ES_tradnl" sz="1600"/>
              <a:t>Productos Sustitutos</a:t>
            </a:r>
          </a:p>
        </p:txBody>
      </p:sp>
      <p:sp>
        <p:nvSpPr>
          <p:cNvPr id="37" name="object 37"/>
          <p:cNvSpPr/>
          <p:nvPr/>
        </p:nvSpPr>
        <p:spPr>
          <a:xfrm>
            <a:off x="5029301" y="1987310"/>
            <a:ext cx="2136545" cy="438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 anchor="ctr"/>
          <a:lstStyle/>
          <a:p>
            <a:pPr algn="ctr"/>
            <a:r>
              <a:rPr lang="es-ES_tradnl" sz="1600" dirty="0"/>
              <a:t>Nuevos Entrantes</a:t>
            </a:r>
          </a:p>
        </p:txBody>
      </p:sp>
      <p:pic>
        <p:nvPicPr>
          <p:cNvPr id="57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41866"/>
            <a:ext cx="887896" cy="516134"/>
          </a:xfrm>
          <a:prstGeom prst="rect">
            <a:avLst/>
          </a:prstGeom>
        </p:spPr>
      </p:pic>
      <p:sp>
        <p:nvSpPr>
          <p:cNvPr id="53" name="object 40">
            <a:extLst>
              <a:ext uri="{FF2B5EF4-FFF2-40B4-BE49-F238E27FC236}">
                <a16:creationId xmlns:a16="http://schemas.microsoft.com/office/drawing/2014/main" id="{6059868D-9198-924B-B2B0-C270CFFC154F}"/>
              </a:ext>
            </a:extLst>
          </p:cNvPr>
          <p:cNvSpPr txBox="1"/>
          <p:nvPr/>
        </p:nvSpPr>
        <p:spPr>
          <a:xfrm>
            <a:off x="4937465" y="5307543"/>
            <a:ext cx="250805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algn="ctr"/>
            <a:r>
              <a:rPr lang="es-ES_tradnl" sz="1200" i="1" spc="-5" dirty="0">
                <a:latin typeface="Calibri"/>
                <a:cs typeface="Calibri"/>
              </a:rPr>
              <a:t>Facilidad para clientes encontrar productos que cumplan la misma función</a:t>
            </a:r>
            <a:endParaRPr lang="es-ES_tradnl" sz="1200" i="1" dirty="0">
              <a:latin typeface="Calibri"/>
              <a:cs typeface="Calibri"/>
            </a:endParaRPr>
          </a:p>
        </p:txBody>
      </p:sp>
      <p:sp>
        <p:nvSpPr>
          <p:cNvPr id="54" name="object 29">
            <a:extLst>
              <a:ext uri="{FF2B5EF4-FFF2-40B4-BE49-F238E27FC236}">
                <a16:creationId xmlns:a16="http://schemas.microsoft.com/office/drawing/2014/main" id="{F4E42B85-96E3-0844-B838-20418EA28B0E}"/>
              </a:ext>
            </a:extLst>
          </p:cNvPr>
          <p:cNvSpPr txBox="1"/>
          <p:nvPr/>
        </p:nvSpPr>
        <p:spPr>
          <a:xfrm>
            <a:off x="2471945" y="3940036"/>
            <a:ext cx="2117912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algn="ctr">
              <a:lnSpc>
                <a:spcPts val="1393"/>
              </a:lnSpc>
            </a:pPr>
            <a:r>
              <a:rPr lang="es-ES_tradnl" sz="1200" b="1" i="1" spc="-5" dirty="0">
                <a:latin typeface="Calibri"/>
                <a:cs typeface="Calibri"/>
              </a:rPr>
              <a:t>Poder de negociación</a:t>
            </a:r>
          </a:p>
          <a:p>
            <a:pPr marL="11527" algn="ctr">
              <a:lnSpc>
                <a:spcPts val="1393"/>
              </a:lnSpc>
            </a:pPr>
            <a:r>
              <a:rPr lang="es-ES_tradnl" sz="1200" i="1" spc="-5" dirty="0">
                <a:latin typeface="Calibri"/>
                <a:cs typeface="Calibri"/>
              </a:rPr>
              <a:t>Depende de concentración de proveedores y su relevancia.</a:t>
            </a:r>
            <a:endParaRPr lang="es-ES_tradnl" sz="1200" i="1" dirty="0">
              <a:latin typeface="Calibri"/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942795-4003-3240-8490-B9EEFD3009F9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6891297" y="3613710"/>
            <a:ext cx="77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6F2160-A4C5-CE49-8E2A-3AF4BCBCFA40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4521086" y="3613710"/>
            <a:ext cx="779617" cy="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E35521E-D2BF-0841-89FE-9ADB27E884A6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6095999" y="3994069"/>
            <a:ext cx="1" cy="793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BB4C3A-9013-F84C-8360-BF7D9DDCB52A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 flipH="1">
            <a:off x="6096000" y="2425760"/>
            <a:ext cx="1574" cy="80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bject 52"/>
          <p:cNvSpPr txBox="1"/>
          <p:nvPr/>
        </p:nvSpPr>
        <p:spPr>
          <a:xfrm>
            <a:off x="5197084" y="4119574"/>
            <a:ext cx="1988820" cy="35907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1527" algn="ctr">
              <a:lnSpc>
                <a:spcPts val="1393"/>
              </a:lnSpc>
            </a:pPr>
            <a:r>
              <a:rPr lang="es-ES_tradnl" sz="1200" i="1" spc="-5" dirty="0">
                <a:latin typeface="Calibri"/>
                <a:cs typeface="Calibri"/>
              </a:rPr>
              <a:t>Participación del</a:t>
            </a:r>
            <a:r>
              <a:rPr lang="es-ES_tradnl" sz="1200" i="1" spc="-50" dirty="0">
                <a:latin typeface="Calibri"/>
                <a:cs typeface="Calibri"/>
              </a:rPr>
              <a:t> </a:t>
            </a:r>
            <a:r>
              <a:rPr lang="es-ES_tradnl" sz="1200" i="1" spc="-9" dirty="0">
                <a:latin typeface="Calibri"/>
                <a:cs typeface="Calibri"/>
              </a:rPr>
              <a:t>mercado</a:t>
            </a:r>
            <a:endParaRPr lang="es-ES_tradnl" sz="1200" i="1" dirty="0">
              <a:latin typeface="Calibri"/>
              <a:cs typeface="Calibri"/>
            </a:endParaRPr>
          </a:p>
          <a:p>
            <a:pPr marL="11527" algn="ctr">
              <a:lnSpc>
                <a:spcPts val="1393"/>
              </a:lnSpc>
            </a:pPr>
            <a:r>
              <a:rPr lang="es-ES_tradnl" sz="1200" i="1" spc="-5" dirty="0">
                <a:latin typeface="Calibri"/>
                <a:cs typeface="Calibri"/>
              </a:rPr>
              <a:t>Mapa de Grupos</a:t>
            </a:r>
            <a:r>
              <a:rPr lang="es-ES_tradnl" sz="1200" i="1" spc="-9" dirty="0">
                <a:latin typeface="Calibri"/>
                <a:cs typeface="Calibri"/>
              </a:rPr>
              <a:t> Estratégicos</a:t>
            </a:r>
            <a:endParaRPr lang="es-ES_tradnl" sz="1200" i="1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41969" y="2503281"/>
            <a:ext cx="2508057" cy="36933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1527" algn="ctr"/>
            <a:r>
              <a:rPr lang="es-ES_tradnl" sz="1200" i="1" spc="-5" dirty="0">
                <a:latin typeface="Calibri"/>
                <a:cs typeface="Calibri"/>
              </a:rPr>
              <a:t>Riesgos de nuevos </a:t>
            </a:r>
            <a:r>
              <a:rPr lang="es-ES_tradnl" sz="1200" i="1" spc="-9" dirty="0">
                <a:latin typeface="Calibri"/>
                <a:cs typeface="Calibri"/>
              </a:rPr>
              <a:t>competidores</a:t>
            </a:r>
            <a:endParaRPr lang="es-ES_tradnl" sz="1200" i="1" spc="27" dirty="0">
              <a:latin typeface="Calibri"/>
              <a:cs typeface="Calibri"/>
            </a:endParaRPr>
          </a:p>
          <a:p>
            <a:pPr marL="11527" algn="ctr"/>
            <a:r>
              <a:rPr lang="es-ES_tradnl" sz="1200" i="1" spc="27" dirty="0">
                <a:latin typeface="Calibri"/>
                <a:cs typeface="Calibri"/>
              </a:rPr>
              <a:t>Facilidad para ingresar a la industria</a:t>
            </a:r>
            <a:endParaRPr lang="es-ES_tradnl" sz="1200" i="1" dirty="0">
              <a:latin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06C6FA-56EE-F140-9FE6-6E067A0A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Las Cinco Fuerzas de </a:t>
            </a:r>
            <a:r>
              <a:rPr lang="es-ES_tradnl" dirty="0" err="1"/>
              <a:t>Porter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09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5081-6B44-AF49-B128-1AC2B9AF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Qué es una organización?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5002-7726-4A40-B8F7-DC099A49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Tx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 </a:t>
            </a:r>
            <a:r>
              <a:rPr lang="es-ES_tradn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organizaciones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son estructuras administrativas creadas para lograr metas u objetivos por medio de los organismos humanos o de la gestión del talento humano y de otro tipo.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</a:pP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</a:pP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Están compuestas por </a:t>
            </a:r>
            <a:r>
              <a:rPr lang="es-ES_tradnl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sistemas de interrelaciones </a:t>
            </a:r>
            <a:r>
              <a:rPr lang="es-ES_tradn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 cumplen funciones especializadas. También es un convenio sistemático entre personas para lograr algún propósito específico.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</a:pPr>
            <a:endParaRPr lang="es-ES_tradnl" altLang="es-C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C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propósito de la organización es </a:t>
            </a:r>
            <a:r>
              <a:rPr lang="es-C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simplificar el trabajo, coordinar y optimizar funciones y recursos</a:t>
            </a:r>
            <a:r>
              <a:rPr lang="es-C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En otras palabras: lograr que el funcionamiento de la empresa resulte </a:t>
            </a:r>
            <a:r>
              <a:rPr lang="es-C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sencillo y que los procesos sean fluidos</a:t>
            </a:r>
            <a:r>
              <a:rPr lang="es-C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quienes trabajan en ella, así como para la atención y satisfacción de los clientes.</a:t>
            </a:r>
          </a:p>
        </p:txBody>
      </p:sp>
    </p:spTree>
    <p:extLst>
      <p:ext uri="{BB962C8B-B14F-4D97-AF65-F5344CB8AC3E}">
        <p14:creationId xmlns:p14="http://schemas.microsoft.com/office/powerpoint/2010/main" val="145037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FB3A-AB9A-2C42-8754-0F820E83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Características de la organización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D189-2B36-7F48-91E2-0C1DB367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 elementos principales de toda organización son los siguientes:</a:t>
            </a:r>
          </a:p>
          <a:p>
            <a:pPr marL="742950" lvl="1" indent="-285750">
              <a:buFont typeface="Calibri" panose="020F0502020204030204" pitchFamily="34" charset="0"/>
              <a:buChar char="•"/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Buscan cumplir objetivos</a:t>
            </a:r>
          </a:p>
          <a:p>
            <a:pPr marL="742950" lvl="1" indent="-285750">
              <a:buFont typeface="Calibri" panose="020F0502020204030204" pitchFamily="34" charset="0"/>
              <a:buChar char="•"/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Elementos personales</a:t>
            </a:r>
          </a:p>
          <a:p>
            <a:pPr marL="742950" lvl="1" indent="-285750">
              <a:buFont typeface="Calibri" panose="020F0502020204030204" pitchFamily="34" charset="0"/>
              <a:buChar char="•"/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Deben ser dirigidas</a:t>
            </a:r>
          </a:p>
          <a:p>
            <a:pPr marL="742950" lvl="1" indent="-285750">
              <a:buFont typeface="Calibri" panose="020F0502020204030204" pitchFamily="34" charset="0"/>
              <a:buChar char="•"/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 división del trabajo</a:t>
            </a:r>
          </a:p>
          <a:p>
            <a:pPr marL="1428750" lvl="2" indent="-285750">
              <a:buFont typeface="Calibri" panose="020F0502020204030204" pitchFamily="34" charset="0"/>
              <a:buChar char="•"/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Especialización y cooperación de las fuerzas laborales en diferentes tareas y roles, con el objetivo de aumentar la eficiencia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Tx/>
            </a:pPr>
            <a:endParaRPr lang="es-ES_tradnl" altLang="es-C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4543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1844-2675-8D40-AEB3-4B8A7863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Qué se busca por medio de la organización?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3C47-C630-134A-B9EC-FAEA56F8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R" sz="2000" dirty="0"/>
              <a:t>Establecer estructuras</a:t>
            </a:r>
          </a:p>
          <a:p>
            <a:r>
              <a:rPr lang="es-CR" sz="2000" dirty="0"/>
              <a:t>Simplificación de trabajo</a:t>
            </a:r>
          </a:p>
          <a:p>
            <a:r>
              <a:rPr lang="es-CR" sz="2000" dirty="0"/>
              <a:t>Definir procesos</a:t>
            </a:r>
          </a:p>
          <a:p>
            <a:pPr lvl="1"/>
            <a:r>
              <a:rPr lang="es-CR" sz="1600" dirty="0"/>
              <a:t>Jerarquización</a:t>
            </a:r>
          </a:p>
          <a:p>
            <a:pPr lvl="1"/>
            <a:r>
              <a:rPr lang="es-CR" sz="1600" dirty="0"/>
              <a:t>Descripción de funciones</a:t>
            </a:r>
          </a:p>
          <a:p>
            <a:pPr lvl="1"/>
            <a:r>
              <a:rPr lang="es-CR" sz="1600" dirty="0"/>
              <a:t>Departamentalización</a:t>
            </a:r>
          </a:p>
          <a:p>
            <a:r>
              <a:rPr lang="es-CR" sz="2000" dirty="0"/>
              <a:t>Coordinación</a:t>
            </a:r>
          </a:p>
          <a:p>
            <a:r>
              <a:rPr lang="es-CR" sz="2000" dirty="0"/>
              <a:t>Técnicas de organización</a:t>
            </a:r>
          </a:p>
          <a:p>
            <a:pPr lvl="1"/>
            <a:r>
              <a:rPr lang="es-CR" sz="1600" dirty="0"/>
              <a:t>Manuales</a:t>
            </a:r>
          </a:p>
          <a:p>
            <a:r>
              <a:rPr lang="es-CR" sz="2000" dirty="0"/>
              <a:t>Definir un organigrama</a:t>
            </a:r>
          </a:p>
          <a:p>
            <a:pPr lvl="1"/>
            <a:r>
              <a:rPr lang="es-CR" sz="1600" dirty="0"/>
              <a:t>Diagramas (Principios)</a:t>
            </a:r>
          </a:p>
          <a:p>
            <a:r>
              <a:rPr lang="es-CR" sz="2000" dirty="0"/>
              <a:t>Definición de roles y perfiles de puesto</a:t>
            </a:r>
          </a:p>
          <a:p>
            <a:pPr marL="0" indent="0">
              <a:buNone/>
            </a:pPr>
            <a:endParaRPr lang="es-CR" sz="2000" dirty="0"/>
          </a:p>
          <a:p>
            <a:pPr marL="0" indent="0">
              <a:buNone/>
            </a:pPr>
            <a:r>
              <a:rPr lang="es-CR" sz="2000" dirty="0">
                <a:sym typeface="Wingdings" pitchFamily="2" charset="2"/>
              </a:rPr>
              <a:t> </a:t>
            </a:r>
            <a:r>
              <a:rPr lang="es-CR" sz="2000" dirty="0"/>
              <a:t>Organización de recursos</a:t>
            </a:r>
          </a:p>
          <a:p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5989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El Proceso de la Organización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R" sz="1500" dirty="0"/>
              <a:t>El proceso de organización está constituido por las siguientes etapas: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sz="1500" dirty="0"/>
              <a:t>La división del trabajo.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sz="1500" dirty="0"/>
              <a:t>Coordinación.</a:t>
            </a:r>
          </a:p>
          <a:p>
            <a:pPr marL="0" lvl="0" indent="0">
              <a:buNone/>
            </a:pPr>
            <a:r>
              <a:rPr lang="es-CR" sz="1500" b="1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s-CR" sz="1500" b="1" u="sng" dirty="0"/>
              <a:t>División del trabajo</a:t>
            </a:r>
          </a:p>
          <a:p>
            <a:pPr marL="0" lvl="0" indent="0">
              <a:buNone/>
            </a:pPr>
            <a:r>
              <a:rPr lang="es-CR" sz="1500" dirty="0"/>
              <a:t>Para dividir el trabajo es</a:t>
            </a:r>
            <a:r>
              <a:rPr lang="es-CR" sz="1500" i="1" dirty="0"/>
              <a:t> </a:t>
            </a:r>
            <a:r>
              <a:rPr lang="es-CR" sz="1500" dirty="0"/>
              <a:t>necesario llevar a cabo la siguiente secuencia: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sz="1500" b="1" dirty="0"/>
              <a:t>Describir los procesos: </a:t>
            </a:r>
            <a:r>
              <a:rPr lang="es-CR" sz="1500" dirty="0"/>
              <a:t>descripción de los procesos básicos, macro procesos, o funciones principales que se desempeñan en la organización. Un proceso es la secuencia de etapas para realizar una actividad.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sz="1500" b="1" dirty="0"/>
              <a:t>Priorizar:</a:t>
            </a:r>
            <a:r>
              <a:rPr lang="es-CR" sz="1500" dirty="0"/>
              <a:t> Definir las funciones más Importantes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sz="1500" b="1" dirty="0"/>
              <a:t>Clasificar y agrupar funciones </a:t>
            </a:r>
            <a:r>
              <a:rPr lang="es-CR" sz="1500" dirty="0"/>
              <a:t>de acuerdo con los macro procesos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sz="1500" b="1" dirty="0"/>
              <a:t>Establecer líneas de comunicación e interrelación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sz="1500" b="1" dirty="0"/>
              <a:t>Definir los micro procesos: </a:t>
            </a:r>
            <a:r>
              <a:rPr lang="es-CR" sz="1500" dirty="0"/>
              <a:t>una vez que se han definido los macro procesos se procede a organizar los procesos de los departamentos o áreas de la empresa</a:t>
            </a:r>
          </a:p>
          <a:p>
            <a:endParaRPr lang="en-US" sz="1500" dirty="0"/>
          </a:p>
        </p:txBody>
      </p:sp>
      <p:pic>
        <p:nvPicPr>
          <p:cNvPr id="4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1866"/>
            <a:ext cx="887896" cy="5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9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Jerarquización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/>
              <a:t>La jerarquización </a:t>
            </a:r>
            <a:r>
              <a:rPr lang="es-CR" b="1" dirty="0"/>
              <a:t>implica la definición de la estructura de la empresa </a:t>
            </a:r>
            <a:r>
              <a:rPr lang="es-CR" dirty="0"/>
              <a:t>estableciendo centros de autoridad y comunicación que se relacionen entre sí con precisión.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dirty="0"/>
              <a:t>Los niveles jerárquicos </a:t>
            </a:r>
            <a:r>
              <a:rPr lang="es-CR" b="1" dirty="0"/>
              <a:t>deben ser los mínimos e indispensables</a:t>
            </a:r>
            <a:r>
              <a:rPr lang="es-CR" dirty="0"/>
              <a:t>. Se debe propiciar la creación de organizaciones planas; es decir, con los mínimos niveles jerárquicos.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CR" b="1" dirty="0"/>
              <a:t>Definir claramente el tipo de autoridad </a:t>
            </a:r>
            <a:r>
              <a:rPr lang="es-CR" dirty="0"/>
              <a:t>ya sea lineal, funcional y/o </a:t>
            </a:r>
            <a:r>
              <a:rPr lang="es-CR" i="1" dirty="0"/>
              <a:t>staff </a:t>
            </a:r>
            <a:r>
              <a:rPr lang="es-CR" dirty="0"/>
              <a:t>de cada nivel.</a:t>
            </a:r>
          </a:p>
          <a:p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1866"/>
            <a:ext cx="887896" cy="5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EAD-Presentación AA 190403-V1" id="{AB3101CE-5C94-4248-98CB-FAA1C41085BB}" vid="{C448A266-6248-A749-B6E7-073C3AAA52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12366</TotalTime>
  <Words>1385</Words>
  <Application>Microsoft Macintosh PowerPoint</Application>
  <PresentationFormat>Widescreen</PresentationFormat>
  <Paragraphs>119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</vt:lpstr>
      <vt:lpstr>Times New Roman</vt:lpstr>
      <vt:lpstr>Verdana</vt:lpstr>
      <vt:lpstr>Tema de Office</vt:lpstr>
      <vt:lpstr>Introducción a la Administración de Negocios</vt:lpstr>
      <vt:lpstr>Agenda de hoy</vt:lpstr>
      <vt:lpstr>Dos grandes escenarios competitivos:</vt:lpstr>
      <vt:lpstr>Las Cinco Fuerzas de Porter</vt:lpstr>
      <vt:lpstr>Qué es una organización?</vt:lpstr>
      <vt:lpstr>Características de la organización</vt:lpstr>
      <vt:lpstr>Qué se busca por medio de la organización?</vt:lpstr>
      <vt:lpstr>El Proceso de la Organización</vt:lpstr>
      <vt:lpstr>Jerarquización</vt:lpstr>
      <vt:lpstr>Departamentalización</vt:lpstr>
      <vt:lpstr>Descripción de actividades</vt:lpstr>
      <vt:lpstr>Estructuras de Organización </vt:lpstr>
      <vt:lpstr>Estructuras de Organización </vt:lpstr>
      <vt:lpstr>Coordinación</vt:lpstr>
      <vt:lpstr>Tipos de organización:</vt:lpstr>
      <vt:lpstr>Tipos de organización:</vt:lpstr>
      <vt:lpstr>Ventajas y desventajas de diferentes estructuras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González</dc:creator>
  <cp:lastModifiedBy>Armando González</cp:lastModifiedBy>
  <cp:revision>72</cp:revision>
  <cp:lastPrinted>2019-05-31T15:11:14Z</cp:lastPrinted>
  <dcterms:created xsi:type="dcterms:W3CDTF">2019-05-15T02:47:44Z</dcterms:created>
  <dcterms:modified xsi:type="dcterms:W3CDTF">2020-03-23T23:57:32Z</dcterms:modified>
</cp:coreProperties>
</file>