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501" r:id="rId2"/>
    <p:sldId id="395" r:id="rId3"/>
    <p:sldId id="391" r:id="rId4"/>
    <p:sldId id="386" r:id="rId5"/>
    <p:sldId id="393" r:id="rId6"/>
    <p:sldId id="396" r:id="rId7"/>
    <p:sldId id="397" r:id="rId8"/>
    <p:sldId id="398" r:id="rId9"/>
    <p:sldId id="493" r:id="rId10"/>
    <p:sldId id="494" r:id="rId11"/>
    <p:sldId id="495" r:id="rId12"/>
    <p:sldId id="497" r:id="rId13"/>
    <p:sldId id="500" r:id="rId14"/>
    <p:sldId id="453" r:id="rId15"/>
    <p:sldId id="498" r:id="rId16"/>
    <p:sldId id="486" r:id="rId17"/>
    <p:sldId id="491" r:id="rId18"/>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E01"/>
    <a:srgbClr val="FAA634"/>
    <a:srgbClr val="F78C15"/>
    <a:srgbClr val="FD8E00"/>
    <a:srgbClr val="7F7F7F"/>
    <a:srgbClr val="BFBFBF"/>
    <a:srgbClr val="F69021"/>
    <a:srgbClr val="F26D0D"/>
    <a:srgbClr val="929496"/>
    <a:srgbClr val="D1D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3" autoAdjust="0"/>
    <p:restoredTop sz="93979" autoAdjust="0"/>
  </p:normalViewPr>
  <p:slideViewPr>
    <p:cSldViewPr snapToGrid="0">
      <p:cViewPr varScale="1">
        <p:scale>
          <a:sx n="121" d="100"/>
          <a:sy n="121" d="100"/>
        </p:scale>
        <p:origin x="1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28B6B-74D5-6342-AE2C-43747C85EDA5}" type="doc">
      <dgm:prSet loTypeId="urn:microsoft.com/office/officeart/2005/8/layout/chevron1" loCatId="" qsTypeId="urn:microsoft.com/office/officeart/2005/8/quickstyle/simple1" qsCatId="simple" csTypeId="urn:microsoft.com/office/officeart/2005/8/colors/accent1_2" csCatId="accent1" phldr="1"/>
      <dgm:spPr/>
    </dgm:pt>
    <dgm:pt modelId="{833C4272-EEF2-4246-89D5-5F004F13FA34}">
      <dgm:prSet phldrT="[Text]" custT="1"/>
      <dgm:spPr/>
      <dgm:t>
        <a:bodyPr/>
        <a:lstStyle/>
        <a:p>
          <a:r>
            <a:rPr lang="en-US" sz="1600" dirty="0"/>
            <a:t>Se define la </a:t>
          </a:r>
          <a:r>
            <a:rPr lang="en-US" sz="1600" dirty="0" err="1"/>
            <a:t>estrategia</a:t>
          </a:r>
          <a:endParaRPr lang="en-US" sz="1600" dirty="0"/>
        </a:p>
      </dgm:t>
    </dgm:pt>
    <dgm:pt modelId="{3B398751-672D-BB4C-A636-CBA4E207CD32}" type="parTrans" cxnId="{AE70D7D1-148C-0F45-BA5D-831EBD229A84}">
      <dgm:prSet/>
      <dgm:spPr/>
      <dgm:t>
        <a:bodyPr/>
        <a:lstStyle/>
        <a:p>
          <a:endParaRPr lang="en-US" sz="1600"/>
        </a:p>
      </dgm:t>
    </dgm:pt>
    <dgm:pt modelId="{3A99C863-509B-254E-A773-0576129FF57D}" type="sibTrans" cxnId="{AE70D7D1-148C-0F45-BA5D-831EBD229A84}">
      <dgm:prSet/>
      <dgm:spPr/>
      <dgm:t>
        <a:bodyPr/>
        <a:lstStyle/>
        <a:p>
          <a:endParaRPr lang="en-US" sz="1600"/>
        </a:p>
      </dgm:t>
    </dgm:pt>
    <dgm:pt modelId="{0B157CD8-FF61-2D4E-9162-97669E116EC5}">
      <dgm:prSet phldrT="[Text]" custT="1"/>
      <dgm:spPr/>
      <dgm:t>
        <a:bodyPr/>
        <a:lstStyle/>
        <a:p>
          <a:r>
            <a:rPr lang="en-US" sz="1600" dirty="0"/>
            <a:t>Se </a:t>
          </a:r>
          <a:r>
            <a:rPr lang="en-US" sz="1600" dirty="0" err="1"/>
            <a:t>promueve</a:t>
          </a:r>
          <a:r>
            <a:rPr lang="en-US" sz="1600" dirty="0"/>
            <a:t> la </a:t>
          </a:r>
          <a:r>
            <a:rPr lang="en-US" sz="1600" dirty="0" err="1"/>
            <a:t>eficiencia</a:t>
          </a:r>
          <a:endParaRPr lang="en-US" sz="1600" dirty="0"/>
        </a:p>
      </dgm:t>
    </dgm:pt>
    <dgm:pt modelId="{7C1A7061-444E-3841-ABA6-E11F266241FC}" type="parTrans" cxnId="{FC938F59-4F36-824D-9E92-BA6752559694}">
      <dgm:prSet/>
      <dgm:spPr/>
      <dgm:t>
        <a:bodyPr/>
        <a:lstStyle/>
        <a:p>
          <a:endParaRPr lang="en-US" sz="1600"/>
        </a:p>
      </dgm:t>
    </dgm:pt>
    <dgm:pt modelId="{A4584271-B375-2843-99A9-D92B306A03AA}" type="sibTrans" cxnId="{FC938F59-4F36-824D-9E92-BA6752559694}">
      <dgm:prSet/>
      <dgm:spPr/>
      <dgm:t>
        <a:bodyPr/>
        <a:lstStyle/>
        <a:p>
          <a:endParaRPr lang="en-US" sz="1600"/>
        </a:p>
      </dgm:t>
    </dgm:pt>
    <dgm:pt modelId="{BAE7D3E1-E186-CC42-9D70-0E510C3BE52E}">
      <dgm:prSet phldrT="[Text]" custT="1"/>
      <dgm:spPr/>
      <dgm:t>
        <a:bodyPr/>
        <a:lstStyle/>
        <a:p>
          <a:r>
            <a:rPr lang="en-US" sz="1600" dirty="0"/>
            <a:t>Se </a:t>
          </a:r>
          <a:r>
            <a:rPr lang="en-US" sz="1600" dirty="0" err="1"/>
            <a:t>optimizan</a:t>
          </a:r>
          <a:r>
            <a:rPr lang="en-US" sz="1600" dirty="0"/>
            <a:t> los </a:t>
          </a:r>
          <a:r>
            <a:rPr lang="en-US" sz="1600" dirty="0" err="1"/>
            <a:t>recursos</a:t>
          </a:r>
          <a:r>
            <a:rPr lang="en-US" sz="1600" dirty="0"/>
            <a:t> </a:t>
          </a:r>
        </a:p>
      </dgm:t>
    </dgm:pt>
    <dgm:pt modelId="{08BAF2B8-D050-D548-A103-238D45D0FEB0}" type="parTrans" cxnId="{056721BB-FE1B-3645-8BA3-DD04840CFE74}">
      <dgm:prSet/>
      <dgm:spPr/>
      <dgm:t>
        <a:bodyPr/>
        <a:lstStyle/>
        <a:p>
          <a:endParaRPr lang="en-US" sz="1600"/>
        </a:p>
      </dgm:t>
    </dgm:pt>
    <dgm:pt modelId="{6B261519-F302-5742-9463-B588031717BA}" type="sibTrans" cxnId="{056721BB-FE1B-3645-8BA3-DD04840CFE74}">
      <dgm:prSet/>
      <dgm:spPr/>
      <dgm:t>
        <a:bodyPr/>
        <a:lstStyle/>
        <a:p>
          <a:endParaRPr lang="en-US" sz="1600"/>
        </a:p>
      </dgm:t>
    </dgm:pt>
    <dgm:pt modelId="{A2322DEA-A41E-9F49-B679-4E897EFB30BC}" type="pres">
      <dgm:prSet presAssocID="{08628B6B-74D5-6342-AE2C-43747C85EDA5}" presName="Name0" presStyleCnt="0">
        <dgm:presLayoutVars>
          <dgm:dir/>
          <dgm:animLvl val="lvl"/>
          <dgm:resizeHandles val="exact"/>
        </dgm:presLayoutVars>
      </dgm:prSet>
      <dgm:spPr/>
    </dgm:pt>
    <dgm:pt modelId="{E0898226-5A4B-B54D-AF55-2F64C95D3228}" type="pres">
      <dgm:prSet presAssocID="{833C4272-EEF2-4246-89D5-5F004F13FA34}" presName="parTxOnly" presStyleLbl="node1" presStyleIdx="0" presStyleCnt="3">
        <dgm:presLayoutVars>
          <dgm:chMax val="0"/>
          <dgm:chPref val="0"/>
          <dgm:bulletEnabled val="1"/>
        </dgm:presLayoutVars>
      </dgm:prSet>
      <dgm:spPr/>
    </dgm:pt>
    <dgm:pt modelId="{2B121D73-0969-B94B-8618-FB7CBF54C2F9}" type="pres">
      <dgm:prSet presAssocID="{3A99C863-509B-254E-A773-0576129FF57D}" presName="parTxOnlySpace" presStyleCnt="0"/>
      <dgm:spPr/>
    </dgm:pt>
    <dgm:pt modelId="{C2BCB29B-B00F-D04C-9459-2AEE6887F2F9}" type="pres">
      <dgm:prSet presAssocID="{0B157CD8-FF61-2D4E-9162-97669E116EC5}" presName="parTxOnly" presStyleLbl="node1" presStyleIdx="1" presStyleCnt="3">
        <dgm:presLayoutVars>
          <dgm:chMax val="0"/>
          <dgm:chPref val="0"/>
          <dgm:bulletEnabled val="1"/>
        </dgm:presLayoutVars>
      </dgm:prSet>
      <dgm:spPr/>
    </dgm:pt>
    <dgm:pt modelId="{93A58251-2655-5B40-B081-196133448324}" type="pres">
      <dgm:prSet presAssocID="{A4584271-B375-2843-99A9-D92B306A03AA}" presName="parTxOnlySpace" presStyleCnt="0"/>
      <dgm:spPr/>
    </dgm:pt>
    <dgm:pt modelId="{B1C5669B-024A-5F48-A054-7556808AC171}" type="pres">
      <dgm:prSet presAssocID="{BAE7D3E1-E186-CC42-9D70-0E510C3BE52E}" presName="parTxOnly" presStyleLbl="node1" presStyleIdx="2" presStyleCnt="3" custLinFactNeighborY="-1617">
        <dgm:presLayoutVars>
          <dgm:chMax val="0"/>
          <dgm:chPref val="0"/>
          <dgm:bulletEnabled val="1"/>
        </dgm:presLayoutVars>
      </dgm:prSet>
      <dgm:spPr/>
    </dgm:pt>
  </dgm:ptLst>
  <dgm:cxnLst>
    <dgm:cxn modelId="{4B670C19-8B55-6B48-BE98-6CB902A5F904}" type="presOf" srcId="{BAE7D3E1-E186-CC42-9D70-0E510C3BE52E}" destId="{B1C5669B-024A-5F48-A054-7556808AC171}" srcOrd="0" destOrd="0" presId="urn:microsoft.com/office/officeart/2005/8/layout/chevron1"/>
    <dgm:cxn modelId="{CD8A8256-02A7-D340-8C3C-A901436E9D61}" type="presOf" srcId="{833C4272-EEF2-4246-89D5-5F004F13FA34}" destId="{E0898226-5A4B-B54D-AF55-2F64C95D3228}" srcOrd="0" destOrd="0" presId="urn:microsoft.com/office/officeart/2005/8/layout/chevron1"/>
    <dgm:cxn modelId="{FC938F59-4F36-824D-9E92-BA6752559694}" srcId="{08628B6B-74D5-6342-AE2C-43747C85EDA5}" destId="{0B157CD8-FF61-2D4E-9162-97669E116EC5}" srcOrd="1" destOrd="0" parTransId="{7C1A7061-444E-3841-ABA6-E11F266241FC}" sibTransId="{A4584271-B375-2843-99A9-D92B306A03AA}"/>
    <dgm:cxn modelId="{056721BB-FE1B-3645-8BA3-DD04840CFE74}" srcId="{08628B6B-74D5-6342-AE2C-43747C85EDA5}" destId="{BAE7D3E1-E186-CC42-9D70-0E510C3BE52E}" srcOrd="2" destOrd="0" parTransId="{08BAF2B8-D050-D548-A103-238D45D0FEB0}" sibTransId="{6B261519-F302-5742-9463-B588031717BA}"/>
    <dgm:cxn modelId="{AE70D7D1-148C-0F45-BA5D-831EBD229A84}" srcId="{08628B6B-74D5-6342-AE2C-43747C85EDA5}" destId="{833C4272-EEF2-4246-89D5-5F004F13FA34}" srcOrd="0" destOrd="0" parTransId="{3B398751-672D-BB4C-A636-CBA4E207CD32}" sibTransId="{3A99C863-509B-254E-A773-0576129FF57D}"/>
    <dgm:cxn modelId="{AF338DE0-D6B8-E841-A37B-412013A79F2F}" type="presOf" srcId="{08628B6B-74D5-6342-AE2C-43747C85EDA5}" destId="{A2322DEA-A41E-9F49-B679-4E897EFB30BC}" srcOrd="0" destOrd="0" presId="urn:microsoft.com/office/officeart/2005/8/layout/chevron1"/>
    <dgm:cxn modelId="{9F2D02FD-298A-6849-A62D-834F35865A91}" type="presOf" srcId="{0B157CD8-FF61-2D4E-9162-97669E116EC5}" destId="{C2BCB29B-B00F-D04C-9459-2AEE6887F2F9}" srcOrd="0" destOrd="0" presId="urn:microsoft.com/office/officeart/2005/8/layout/chevron1"/>
    <dgm:cxn modelId="{288CFA21-0CFC-7749-B752-4CF95CDF5E72}" type="presParOf" srcId="{A2322DEA-A41E-9F49-B679-4E897EFB30BC}" destId="{E0898226-5A4B-B54D-AF55-2F64C95D3228}" srcOrd="0" destOrd="0" presId="urn:microsoft.com/office/officeart/2005/8/layout/chevron1"/>
    <dgm:cxn modelId="{97EFF554-6F65-454D-8037-A43329E744AE}" type="presParOf" srcId="{A2322DEA-A41E-9F49-B679-4E897EFB30BC}" destId="{2B121D73-0969-B94B-8618-FB7CBF54C2F9}" srcOrd="1" destOrd="0" presId="urn:microsoft.com/office/officeart/2005/8/layout/chevron1"/>
    <dgm:cxn modelId="{D6C1F88E-B105-4A48-9166-4D2B9DB637AD}" type="presParOf" srcId="{A2322DEA-A41E-9F49-B679-4E897EFB30BC}" destId="{C2BCB29B-B00F-D04C-9459-2AEE6887F2F9}" srcOrd="2" destOrd="0" presId="urn:microsoft.com/office/officeart/2005/8/layout/chevron1"/>
    <dgm:cxn modelId="{52E9EB5B-EC5F-6446-A23D-3870403B9297}" type="presParOf" srcId="{A2322DEA-A41E-9F49-B679-4E897EFB30BC}" destId="{93A58251-2655-5B40-B081-196133448324}" srcOrd="3" destOrd="0" presId="urn:microsoft.com/office/officeart/2005/8/layout/chevron1"/>
    <dgm:cxn modelId="{89EAC462-49F7-9A4A-9197-014509420DAD}" type="presParOf" srcId="{A2322DEA-A41E-9F49-B679-4E897EFB30BC}" destId="{B1C5669B-024A-5F48-A054-7556808AC17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A9BD11-8F25-7746-AFED-FD6AE02AD83C}" type="doc">
      <dgm:prSet loTypeId="urn:microsoft.com/office/officeart/2005/8/layout/pyramid2" loCatId="process" qsTypeId="urn:microsoft.com/office/officeart/2005/8/quickstyle/simple1" qsCatId="simple" csTypeId="urn:microsoft.com/office/officeart/2005/8/colors/accent1_2" csCatId="accent1" phldr="1"/>
      <dgm:spPr/>
      <dgm:t>
        <a:bodyPr/>
        <a:lstStyle/>
        <a:p>
          <a:endParaRPr lang="en-US"/>
        </a:p>
      </dgm:t>
    </dgm:pt>
    <dgm:pt modelId="{6504EA6B-5466-3049-BAD3-C3BACDD71243}">
      <dgm:prSet custT="1"/>
      <dgm:spPr/>
      <dgm:t>
        <a:bodyPr/>
        <a:lstStyle/>
        <a:p>
          <a:pPr algn="l"/>
          <a:r>
            <a:rPr lang="es-ES_tradnl" sz="1600" b="1" u="sng" dirty="0"/>
            <a:t>Estrategia Corporativa </a:t>
          </a:r>
          <a:r>
            <a:rPr lang="es-ES_tradnl" sz="1600" dirty="0"/>
            <a:t>incluye el portafolio de negocios, la asignación de recursos y la estrategia competitiva en cada uno de los mercados donde  interviene la empresa.</a:t>
          </a:r>
          <a:endParaRPr lang="en-US" sz="1600" dirty="0"/>
        </a:p>
      </dgm:t>
    </dgm:pt>
    <dgm:pt modelId="{F4D3619A-E905-2E46-9F8E-659635616054}" type="parTrans" cxnId="{1E7C0529-156F-DA4B-AB05-5C5F02AE55BF}">
      <dgm:prSet/>
      <dgm:spPr/>
      <dgm:t>
        <a:bodyPr/>
        <a:lstStyle/>
        <a:p>
          <a:endParaRPr lang="en-US" sz="2800"/>
        </a:p>
      </dgm:t>
    </dgm:pt>
    <dgm:pt modelId="{FBEF858D-86FA-6949-851E-93122414E60D}" type="sibTrans" cxnId="{1E7C0529-156F-DA4B-AB05-5C5F02AE55BF}">
      <dgm:prSet/>
      <dgm:spPr/>
      <dgm:t>
        <a:bodyPr/>
        <a:lstStyle/>
        <a:p>
          <a:endParaRPr lang="en-US" sz="2800"/>
        </a:p>
      </dgm:t>
    </dgm:pt>
    <dgm:pt modelId="{867C4158-DAE4-534B-B1F1-426493545480}">
      <dgm:prSet custT="1"/>
      <dgm:spPr/>
      <dgm:t>
        <a:bodyPr/>
        <a:lstStyle/>
        <a:p>
          <a:pPr algn="l"/>
          <a:r>
            <a:rPr lang="es-ES_tradnl" sz="1600" b="1" u="sng" dirty="0"/>
            <a:t>Estrategia de Negocio</a:t>
          </a:r>
          <a:r>
            <a:rPr lang="es-ES_tradnl" sz="1600" b="1" u="none" dirty="0"/>
            <a:t> </a:t>
          </a:r>
          <a:r>
            <a:rPr lang="es-ES_tradnl" sz="1600" dirty="0"/>
            <a:t>incluye los planes para cada unidad de negocio específico de la compañía, relacionado con segmentos de mercado específicos.</a:t>
          </a:r>
          <a:endParaRPr lang="en-US" sz="1600" dirty="0"/>
        </a:p>
      </dgm:t>
    </dgm:pt>
    <dgm:pt modelId="{7F59A7F8-CBE0-D344-BEB9-39DE7909EE7E}" type="parTrans" cxnId="{54F3074A-4BED-B748-A5F8-548E0DD94EF8}">
      <dgm:prSet/>
      <dgm:spPr/>
      <dgm:t>
        <a:bodyPr/>
        <a:lstStyle/>
        <a:p>
          <a:endParaRPr lang="en-US" sz="2800"/>
        </a:p>
      </dgm:t>
    </dgm:pt>
    <dgm:pt modelId="{F5B540F6-49EB-2845-A906-361559AB4715}" type="sibTrans" cxnId="{54F3074A-4BED-B748-A5F8-548E0DD94EF8}">
      <dgm:prSet/>
      <dgm:spPr/>
      <dgm:t>
        <a:bodyPr/>
        <a:lstStyle/>
        <a:p>
          <a:endParaRPr lang="en-US" sz="2800"/>
        </a:p>
      </dgm:t>
    </dgm:pt>
    <dgm:pt modelId="{441AECA9-DD07-6B47-9B6B-8F56681807E8}">
      <dgm:prSet custT="1"/>
      <dgm:spPr/>
      <dgm:t>
        <a:bodyPr/>
        <a:lstStyle/>
        <a:p>
          <a:pPr algn="l"/>
          <a:r>
            <a:rPr lang="es-ES_tradnl" sz="1600" b="1" u="sng" dirty="0"/>
            <a:t>Estrategias Funcionales</a:t>
          </a:r>
          <a:r>
            <a:rPr lang="es-ES_tradnl" sz="1600" b="0" u="none" dirty="0"/>
            <a:t> </a:t>
          </a:r>
          <a:r>
            <a:rPr lang="es-ES_tradnl" sz="1600" dirty="0"/>
            <a:t>incluye los planes específicos para cada área funcional de la empresa.(</a:t>
          </a:r>
          <a:r>
            <a:rPr lang="es-ES_tradnl" sz="1600" dirty="0" err="1"/>
            <a:t>p.e</a:t>
          </a:r>
          <a:r>
            <a:rPr lang="es-ES_tradnl" sz="1600" dirty="0"/>
            <a:t>. Plan de Marketing)</a:t>
          </a:r>
          <a:endParaRPr lang="en-US" sz="1600" dirty="0"/>
        </a:p>
      </dgm:t>
    </dgm:pt>
    <dgm:pt modelId="{F88846A7-306A-2E42-9D91-3B72FBD9AAB6}" type="parTrans" cxnId="{21E06540-C726-D045-9D15-FC050EB3C25C}">
      <dgm:prSet/>
      <dgm:spPr/>
      <dgm:t>
        <a:bodyPr/>
        <a:lstStyle/>
        <a:p>
          <a:endParaRPr lang="en-US" sz="2800"/>
        </a:p>
      </dgm:t>
    </dgm:pt>
    <dgm:pt modelId="{8BDFDB35-5AF1-8B44-8278-6D959E0AEB3F}" type="sibTrans" cxnId="{21E06540-C726-D045-9D15-FC050EB3C25C}">
      <dgm:prSet/>
      <dgm:spPr/>
      <dgm:t>
        <a:bodyPr/>
        <a:lstStyle/>
        <a:p>
          <a:endParaRPr lang="en-US" sz="2800"/>
        </a:p>
      </dgm:t>
    </dgm:pt>
    <dgm:pt modelId="{3C11B0D4-4023-DB45-8CED-84D2E3BD03E8}">
      <dgm:prSet custT="1"/>
      <dgm:spPr/>
      <dgm:t>
        <a:bodyPr/>
        <a:lstStyle/>
        <a:p>
          <a:pPr algn="l"/>
          <a:r>
            <a:rPr lang="es-ES_tradnl" sz="1600" b="1" u="sng" dirty="0"/>
            <a:t>Estrategias Operacionales </a:t>
          </a:r>
          <a:r>
            <a:rPr lang="es-ES_tradnl" sz="1600" dirty="0"/>
            <a:t>incluye planes para cada  aspecto específico de la operación del negocio. ( </a:t>
          </a:r>
          <a:r>
            <a:rPr lang="es-ES_tradnl" sz="1600" dirty="0" err="1"/>
            <a:t>p.e</a:t>
          </a:r>
          <a:r>
            <a:rPr lang="es-ES_tradnl" sz="1600" dirty="0"/>
            <a:t>. Plan de ventas para la zona este; plan  de producción  del producto A.)</a:t>
          </a:r>
          <a:endParaRPr lang="en-US" sz="1600" dirty="0"/>
        </a:p>
      </dgm:t>
    </dgm:pt>
    <dgm:pt modelId="{C34D459C-D55C-6B48-8B2B-B639D021A304}" type="parTrans" cxnId="{9F5FB3D3-E62E-E94D-B944-C879650F1AA5}">
      <dgm:prSet/>
      <dgm:spPr/>
      <dgm:t>
        <a:bodyPr/>
        <a:lstStyle/>
        <a:p>
          <a:endParaRPr lang="en-US" sz="2800"/>
        </a:p>
      </dgm:t>
    </dgm:pt>
    <dgm:pt modelId="{99FC58AB-348B-0F4B-91FC-A4FBE48C00C2}" type="sibTrans" cxnId="{9F5FB3D3-E62E-E94D-B944-C879650F1AA5}">
      <dgm:prSet/>
      <dgm:spPr/>
      <dgm:t>
        <a:bodyPr/>
        <a:lstStyle/>
        <a:p>
          <a:endParaRPr lang="en-US" sz="2800"/>
        </a:p>
      </dgm:t>
    </dgm:pt>
    <dgm:pt modelId="{34D2576E-645C-8947-9701-1BCC387FF625}" type="pres">
      <dgm:prSet presAssocID="{9AA9BD11-8F25-7746-AFED-FD6AE02AD83C}" presName="compositeShape" presStyleCnt="0">
        <dgm:presLayoutVars>
          <dgm:dir/>
          <dgm:resizeHandles/>
        </dgm:presLayoutVars>
      </dgm:prSet>
      <dgm:spPr/>
    </dgm:pt>
    <dgm:pt modelId="{FAAD33DA-DB08-574E-9E74-DAF8C239C403}" type="pres">
      <dgm:prSet presAssocID="{9AA9BD11-8F25-7746-AFED-FD6AE02AD83C}" presName="pyramid" presStyleLbl="node1" presStyleIdx="0" presStyleCnt="1" custScaleX="136150" custLinFactNeighborX="-19912" custLinFactNeighborY="-433"/>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path path="circle">
            <a:fillToRect t="100000" r="100000"/>
          </a:path>
          <a:tileRect l="-100000" b="-100000"/>
        </a:gradFill>
      </dgm:spPr>
    </dgm:pt>
    <dgm:pt modelId="{34949580-A64F-EB41-A690-20BD9ECAFFCD}" type="pres">
      <dgm:prSet presAssocID="{9AA9BD11-8F25-7746-AFED-FD6AE02AD83C}" presName="theList" presStyleCnt="0"/>
      <dgm:spPr/>
    </dgm:pt>
    <dgm:pt modelId="{F6B3CA2D-13E9-7D41-B55E-5A9F9DB1DDF5}" type="pres">
      <dgm:prSet presAssocID="{6504EA6B-5466-3049-BAD3-C3BACDD71243}" presName="aNode" presStyleLbl="fgAcc1" presStyleIdx="0" presStyleCnt="4" custScaleX="140166">
        <dgm:presLayoutVars>
          <dgm:bulletEnabled val="1"/>
        </dgm:presLayoutVars>
      </dgm:prSet>
      <dgm:spPr/>
    </dgm:pt>
    <dgm:pt modelId="{1A5BC70A-6180-FD4D-B4CA-746ED64D37ED}" type="pres">
      <dgm:prSet presAssocID="{6504EA6B-5466-3049-BAD3-C3BACDD71243}" presName="aSpace" presStyleCnt="0"/>
      <dgm:spPr/>
    </dgm:pt>
    <dgm:pt modelId="{29C5F67E-8B87-614F-B11F-F05623DF6A28}" type="pres">
      <dgm:prSet presAssocID="{867C4158-DAE4-534B-B1F1-426493545480}" presName="aNode" presStyleLbl="fgAcc1" presStyleIdx="1" presStyleCnt="4" custScaleX="140166">
        <dgm:presLayoutVars>
          <dgm:bulletEnabled val="1"/>
        </dgm:presLayoutVars>
      </dgm:prSet>
      <dgm:spPr/>
    </dgm:pt>
    <dgm:pt modelId="{8D7C3EC0-E3DC-2443-AAE8-75C2C64BC674}" type="pres">
      <dgm:prSet presAssocID="{867C4158-DAE4-534B-B1F1-426493545480}" presName="aSpace" presStyleCnt="0"/>
      <dgm:spPr/>
    </dgm:pt>
    <dgm:pt modelId="{C035B43C-ADA1-4045-8B64-CAA72B94D4F4}" type="pres">
      <dgm:prSet presAssocID="{441AECA9-DD07-6B47-9B6B-8F56681807E8}" presName="aNode" presStyleLbl="fgAcc1" presStyleIdx="2" presStyleCnt="4" custScaleX="140166">
        <dgm:presLayoutVars>
          <dgm:bulletEnabled val="1"/>
        </dgm:presLayoutVars>
      </dgm:prSet>
      <dgm:spPr/>
    </dgm:pt>
    <dgm:pt modelId="{A703F23D-EDD9-514E-B9F4-77B4E1E465D0}" type="pres">
      <dgm:prSet presAssocID="{441AECA9-DD07-6B47-9B6B-8F56681807E8}" presName="aSpace" presStyleCnt="0"/>
      <dgm:spPr/>
    </dgm:pt>
    <dgm:pt modelId="{A88C7BA7-BEE4-A241-8AF0-204DEB488999}" type="pres">
      <dgm:prSet presAssocID="{3C11B0D4-4023-DB45-8CED-84D2E3BD03E8}" presName="aNode" presStyleLbl="fgAcc1" presStyleIdx="3" presStyleCnt="4" custScaleX="140166">
        <dgm:presLayoutVars>
          <dgm:bulletEnabled val="1"/>
        </dgm:presLayoutVars>
      </dgm:prSet>
      <dgm:spPr/>
    </dgm:pt>
    <dgm:pt modelId="{5409F14E-BE84-CA46-B31E-6B676B6DF561}" type="pres">
      <dgm:prSet presAssocID="{3C11B0D4-4023-DB45-8CED-84D2E3BD03E8}" presName="aSpace" presStyleCnt="0"/>
      <dgm:spPr/>
    </dgm:pt>
  </dgm:ptLst>
  <dgm:cxnLst>
    <dgm:cxn modelId="{5310291D-3122-E04F-B352-1F1E4A67CA1B}" type="presOf" srcId="{9AA9BD11-8F25-7746-AFED-FD6AE02AD83C}" destId="{34D2576E-645C-8947-9701-1BCC387FF625}" srcOrd="0" destOrd="0" presId="urn:microsoft.com/office/officeart/2005/8/layout/pyramid2"/>
    <dgm:cxn modelId="{1E7C0529-156F-DA4B-AB05-5C5F02AE55BF}" srcId="{9AA9BD11-8F25-7746-AFED-FD6AE02AD83C}" destId="{6504EA6B-5466-3049-BAD3-C3BACDD71243}" srcOrd="0" destOrd="0" parTransId="{F4D3619A-E905-2E46-9F8E-659635616054}" sibTransId="{FBEF858D-86FA-6949-851E-93122414E60D}"/>
    <dgm:cxn modelId="{21E06540-C726-D045-9D15-FC050EB3C25C}" srcId="{9AA9BD11-8F25-7746-AFED-FD6AE02AD83C}" destId="{441AECA9-DD07-6B47-9B6B-8F56681807E8}" srcOrd="2" destOrd="0" parTransId="{F88846A7-306A-2E42-9D91-3B72FBD9AAB6}" sibTransId="{8BDFDB35-5AF1-8B44-8278-6D959E0AEB3F}"/>
    <dgm:cxn modelId="{DA976D49-7552-6449-BB4E-3A3B586CA14E}" type="presOf" srcId="{441AECA9-DD07-6B47-9B6B-8F56681807E8}" destId="{C035B43C-ADA1-4045-8B64-CAA72B94D4F4}" srcOrd="0" destOrd="0" presId="urn:microsoft.com/office/officeart/2005/8/layout/pyramid2"/>
    <dgm:cxn modelId="{54F3074A-4BED-B748-A5F8-548E0DD94EF8}" srcId="{9AA9BD11-8F25-7746-AFED-FD6AE02AD83C}" destId="{867C4158-DAE4-534B-B1F1-426493545480}" srcOrd="1" destOrd="0" parTransId="{7F59A7F8-CBE0-D344-BEB9-39DE7909EE7E}" sibTransId="{F5B540F6-49EB-2845-A906-361559AB4715}"/>
    <dgm:cxn modelId="{C0BBE2B2-95BD-C74C-92BE-C0B0137C276D}" type="presOf" srcId="{3C11B0D4-4023-DB45-8CED-84D2E3BD03E8}" destId="{A88C7BA7-BEE4-A241-8AF0-204DEB488999}" srcOrd="0" destOrd="0" presId="urn:microsoft.com/office/officeart/2005/8/layout/pyramid2"/>
    <dgm:cxn modelId="{49F05FC5-E4E0-CE40-8AC3-C45A2D563287}" type="presOf" srcId="{867C4158-DAE4-534B-B1F1-426493545480}" destId="{29C5F67E-8B87-614F-B11F-F05623DF6A28}" srcOrd="0" destOrd="0" presId="urn:microsoft.com/office/officeart/2005/8/layout/pyramid2"/>
    <dgm:cxn modelId="{9F5FB3D3-E62E-E94D-B944-C879650F1AA5}" srcId="{9AA9BD11-8F25-7746-AFED-FD6AE02AD83C}" destId="{3C11B0D4-4023-DB45-8CED-84D2E3BD03E8}" srcOrd="3" destOrd="0" parTransId="{C34D459C-D55C-6B48-8B2B-B639D021A304}" sibTransId="{99FC58AB-348B-0F4B-91FC-A4FBE48C00C2}"/>
    <dgm:cxn modelId="{F03216EA-BA3E-9049-8CCC-4C3DC2F49ED9}" type="presOf" srcId="{6504EA6B-5466-3049-BAD3-C3BACDD71243}" destId="{F6B3CA2D-13E9-7D41-B55E-5A9F9DB1DDF5}" srcOrd="0" destOrd="0" presId="urn:microsoft.com/office/officeart/2005/8/layout/pyramid2"/>
    <dgm:cxn modelId="{98D90129-DE83-A64C-BA92-D71DAED97CB1}" type="presParOf" srcId="{34D2576E-645C-8947-9701-1BCC387FF625}" destId="{FAAD33DA-DB08-574E-9E74-DAF8C239C403}" srcOrd="0" destOrd="0" presId="urn:microsoft.com/office/officeart/2005/8/layout/pyramid2"/>
    <dgm:cxn modelId="{E71D1697-12CE-0E49-8D6B-3A5CB5F5FFC8}" type="presParOf" srcId="{34D2576E-645C-8947-9701-1BCC387FF625}" destId="{34949580-A64F-EB41-A690-20BD9ECAFFCD}" srcOrd="1" destOrd="0" presId="urn:microsoft.com/office/officeart/2005/8/layout/pyramid2"/>
    <dgm:cxn modelId="{9405D220-3A2C-2F44-A773-0EA924CA0CB1}" type="presParOf" srcId="{34949580-A64F-EB41-A690-20BD9ECAFFCD}" destId="{F6B3CA2D-13E9-7D41-B55E-5A9F9DB1DDF5}" srcOrd="0" destOrd="0" presId="urn:microsoft.com/office/officeart/2005/8/layout/pyramid2"/>
    <dgm:cxn modelId="{76257DF3-2DD0-B041-9D77-7049B0997CC4}" type="presParOf" srcId="{34949580-A64F-EB41-A690-20BD9ECAFFCD}" destId="{1A5BC70A-6180-FD4D-B4CA-746ED64D37ED}" srcOrd="1" destOrd="0" presId="urn:microsoft.com/office/officeart/2005/8/layout/pyramid2"/>
    <dgm:cxn modelId="{F81B870E-ADE5-DF43-A196-596D1EE4C774}" type="presParOf" srcId="{34949580-A64F-EB41-A690-20BD9ECAFFCD}" destId="{29C5F67E-8B87-614F-B11F-F05623DF6A28}" srcOrd="2" destOrd="0" presId="urn:microsoft.com/office/officeart/2005/8/layout/pyramid2"/>
    <dgm:cxn modelId="{920860A1-2F02-954A-A9EE-A36950235CF6}" type="presParOf" srcId="{34949580-A64F-EB41-A690-20BD9ECAFFCD}" destId="{8D7C3EC0-E3DC-2443-AAE8-75C2C64BC674}" srcOrd="3" destOrd="0" presId="urn:microsoft.com/office/officeart/2005/8/layout/pyramid2"/>
    <dgm:cxn modelId="{38412AC8-7735-BB48-87FB-D5EB0B120AF7}" type="presParOf" srcId="{34949580-A64F-EB41-A690-20BD9ECAFFCD}" destId="{C035B43C-ADA1-4045-8B64-CAA72B94D4F4}" srcOrd="4" destOrd="0" presId="urn:microsoft.com/office/officeart/2005/8/layout/pyramid2"/>
    <dgm:cxn modelId="{197DAD04-8356-664B-8E42-E5DA167929C6}" type="presParOf" srcId="{34949580-A64F-EB41-A690-20BD9ECAFFCD}" destId="{A703F23D-EDD9-514E-B9F4-77B4E1E465D0}" srcOrd="5" destOrd="0" presId="urn:microsoft.com/office/officeart/2005/8/layout/pyramid2"/>
    <dgm:cxn modelId="{489C1A27-29CE-BF4A-9CA3-96146B49CB0C}" type="presParOf" srcId="{34949580-A64F-EB41-A690-20BD9ECAFFCD}" destId="{A88C7BA7-BEE4-A241-8AF0-204DEB488999}" srcOrd="6" destOrd="0" presId="urn:microsoft.com/office/officeart/2005/8/layout/pyramid2"/>
    <dgm:cxn modelId="{D96E09AC-8A9E-1F49-B2CC-84450F4C729F}" type="presParOf" srcId="{34949580-A64F-EB41-A690-20BD9ECAFFCD}" destId="{5409F14E-BE84-CA46-B31E-6B676B6DF561}"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98226-5A4B-B54D-AF55-2F64C95D3228}">
      <dsp:nvSpPr>
        <dsp:cNvPr id="0" name=""/>
        <dsp:cNvSpPr/>
      </dsp:nvSpPr>
      <dsp:spPr>
        <a:xfrm>
          <a:off x="1971" y="0"/>
          <a:ext cx="2402520" cy="6732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Se define la </a:t>
          </a:r>
          <a:r>
            <a:rPr lang="en-US" sz="1600" kern="1200" dirty="0" err="1"/>
            <a:t>estrategia</a:t>
          </a:r>
          <a:endParaRPr lang="en-US" sz="1600" kern="1200" dirty="0"/>
        </a:p>
      </dsp:txBody>
      <dsp:txXfrm>
        <a:off x="338602" y="0"/>
        <a:ext cx="1729258" cy="673262"/>
      </dsp:txXfrm>
    </dsp:sp>
    <dsp:sp modelId="{C2BCB29B-B00F-D04C-9459-2AEE6887F2F9}">
      <dsp:nvSpPr>
        <dsp:cNvPr id="0" name=""/>
        <dsp:cNvSpPr/>
      </dsp:nvSpPr>
      <dsp:spPr>
        <a:xfrm>
          <a:off x="2164239" y="0"/>
          <a:ext cx="2402520" cy="6732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Se </a:t>
          </a:r>
          <a:r>
            <a:rPr lang="en-US" sz="1600" kern="1200" dirty="0" err="1"/>
            <a:t>promueve</a:t>
          </a:r>
          <a:r>
            <a:rPr lang="en-US" sz="1600" kern="1200" dirty="0"/>
            <a:t> la </a:t>
          </a:r>
          <a:r>
            <a:rPr lang="en-US" sz="1600" kern="1200" dirty="0" err="1"/>
            <a:t>eficiencia</a:t>
          </a:r>
          <a:endParaRPr lang="en-US" sz="1600" kern="1200" dirty="0"/>
        </a:p>
      </dsp:txBody>
      <dsp:txXfrm>
        <a:off x="2500870" y="0"/>
        <a:ext cx="1729258" cy="673262"/>
      </dsp:txXfrm>
    </dsp:sp>
    <dsp:sp modelId="{B1C5669B-024A-5F48-A054-7556808AC171}">
      <dsp:nvSpPr>
        <dsp:cNvPr id="0" name=""/>
        <dsp:cNvSpPr/>
      </dsp:nvSpPr>
      <dsp:spPr>
        <a:xfrm>
          <a:off x="4326508" y="0"/>
          <a:ext cx="2402520" cy="6732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Se </a:t>
          </a:r>
          <a:r>
            <a:rPr lang="en-US" sz="1600" kern="1200" dirty="0" err="1"/>
            <a:t>optimizan</a:t>
          </a:r>
          <a:r>
            <a:rPr lang="en-US" sz="1600" kern="1200" dirty="0"/>
            <a:t> los </a:t>
          </a:r>
          <a:r>
            <a:rPr lang="en-US" sz="1600" kern="1200" dirty="0" err="1"/>
            <a:t>recursos</a:t>
          </a:r>
          <a:r>
            <a:rPr lang="en-US" sz="1600" kern="1200" dirty="0"/>
            <a:t> </a:t>
          </a:r>
        </a:p>
      </dsp:txBody>
      <dsp:txXfrm>
        <a:off x="4663139" y="0"/>
        <a:ext cx="1729258" cy="673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D33DA-DB08-574E-9E74-DAF8C239C403}">
      <dsp:nvSpPr>
        <dsp:cNvPr id="0" name=""/>
        <dsp:cNvSpPr/>
      </dsp:nvSpPr>
      <dsp:spPr>
        <a:xfrm>
          <a:off x="581463" y="0"/>
          <a:ext cx="6847788" cy="5029591"/>
        </a:xfrm>
        <a:prstGeom prst="triangle">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path path="circle">
            <a:fillToRect t="100000" r="100000"/>
          </a:path>
          <a:tileRect l="-100000" b="-10000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3CA2D-13E9-7D41-B55E-5A9F9DB1DDF5}">
      <dsp:nvSpPr>
        <dsp:cNvPr id="0" name=""/>
        <dsp:cNvSpPr/>
      </dsp:nvSpPr>
      <dsp:spPr>
        <a:xfrm>
          <a:off x="4350289" y="503450"/>
          <a:ext cx="4582354" cy="89393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_tradnl" sz="1600" b="1" u="sng" kern="1200" dirty="0"/>
            <a:t>Estrategia Corporativa </a:t>
          </a:r>
          <a:r>
            <a:rPr lang="es-ES_tradnl" sz="1600" kern="1200" dirty="0"/>
            <a:t>incluye el portafolio de negocios, la asignación de recursos y la estrategia competitiva en cada uno de los mercados donde  interviene la empresa.</a:t>
          </a:r>
          <a:endParaRPr lang="en-US" sz="1600" kern="1200" dirty="0"/>
        </a:p>
      </dsp:txBody>
      <dsp:txXfrm>
        <a:off x="4393927" y="547088"/>
        <a:ext cx="4495078" cy="806655"/>
      </dsp:txXfrm>
    </dsp:sp>
    <dsp:sp modelId="{29C5F67E-8B87-614F-B11F-F05623DF6A28}">
      <dsp:nvSpPr>
        <dsp:cNvPr id="0" name=""/>
        <dsp:cNvSpPr/>
      </dsp:nvSpPr>
      <dsp:spPr>
        <a:xfrm>
          <a:off x="4350289" y="1509122"/>
          <a:ext cx="4582354" cy="89393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_tradnl" sz="1600" b="1" u="sng" kern="1200" dirty="0"/>
            <a:t>Estrategia de Negocio</a:t>
          </a:r>
          <a:r>
            <a:rPr lang="es-ES_tradnl" sz="1600" b="1" u="none" kern="1200" dirty="0"/>
            <a:t> </a:t>
          </a:r>
          <a:r>
            <a:rPr lang="es-ES_tradnl" sz="1600" kern="1200" dirty="0"/>
            <a:t>incluye los planes para cada unidad de negocio específico de la compañía, relacionado con segmentos de mercado específicos.</a:t>
          </a:r>
          <a:endParaRPr lang="en-US" sz="1600" kern="1200" dirty="0"/>
        </a:p>
      </dsp:txBody>
      <dsp:txXfrm>
        <a:off x="4393927" y="1552760"/>
        <a:ext cx="4495078" cy="806655"/>
      </dsp:txXfrm>
    </dsp:sp>
    <dsp:sp modelId="{C035B43C-ADA1-4045-8B64-CAA72B94D4F4}">
      <dsp:nvSpPr>
        <dsp:cNvPr id="0" name=""/>
        <dsp:cNvSpPr/>
      </dsp:nvSpPr>
      <dsp:spPr>
        <a:xfrm>
          <a:off x="4350289" y="2514795"/>
          <a:ext cx="4582354" cy="89393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_tradnl" sz="1600" b="1" u="sng" kern="1200" dirty="0"/>
            <a:t>Estrategias Funcionales</a:t>
          </a:r>
          <a:r>
            <a:rPr lang="es-ES_tradnl" sz="1600" b="0" u="none" kern="1200" dirty="0"/>
            <a:t> </a:t>
          </a:r>
          <a:r>
            <a:rPr lang="es-ES_tradnl" sz="1600" kern="1200" dirty="0"/>
            <a:t>incluye los planes específicos para cada área funcional de la empresa.(</a:t>
          </a:r>
          <a:r>
            <a:rPr lang="es-ES_tradnl" sz="1600" kern="1200" dirty="0" err="1"/>
            <a:t>p.e</a:t>
          </a:r>
          <a:r>
            <a:rPr lang="es-ES_tradnl" sz="1600" kern="1200" dirty="0"/>
            <a:t>. Plan de Marketing)</a:t>
          </a:r>
          <a:endParaRPr lang="en-US" sz="1600" kern="1200" dirty="0"/>
        </a:p>
      </dsp:txBody>
      <dsp:txXfrm>
        <a:off x="4393927" y="2558433"/>
        <a:ext cx="4495078" cy="806655"/>
      </dsp:txXfrm>
    </dsp:sp>
    <dsp:sp modelId="{A88C7BA7-BEE4-A241-8AF0-204DEB488999}">
      <dsp:nvSpPr>
        <dsp:cNvPr id="0" name=""/>
        <dsp:cNvSpPr/>
      </dsp:nvSpPr>
      <dsp:spPr>
        <a:xfrm>
          <a:off x="4350289" y="3520468"/>
          <a:ext cx="4582354" cy="89393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_tradnl" sz="1600" b="1" u="sng" kern="1200" dirty="0"/>
            <a:t>Estrategias Operacionales </a:t>
          </a:r>
          <a:r>
            <a:rPr lang="es-ES_tradnl" sz="1600" kern="1200" dirty="0"/>
            <a:t>incluye planes para cada  aspecto específico de la operación del negocio. ( </a:t>
          </a:r>
          <a:r>
            <a:rPr lang="es-ES_tradnl" sz="1600" kern="1200" dirty="0" err="1"/>
            <a:t>p.e</a:t>
          </a:r>
          <a:r>
            <a:rPr lang="es-ES_tradnl" sz="1600" kern="1200" dirty="0"/>
            <a:t>. Plan de ventas para la zona este; plan  de producción  del producto A.)</a:t>
          </a:r>
          <a:endParaRPr lang="en-US" sz="1600" kern="1200" dirty="0"/>
        </a:p>
      </dsp:txBody>
      <dsp:txXfrm>
        <a:off x="4393927" y="3564106"/>
        <a:ext cx="4495078" cy="80665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89957-EAAF-4CA3-904A-DA88C4D97360}" type="datetimeFigureOut">
              <a:rPr lang="es-CR" smtClean="0"/>
              <a:t>2/3/20</a:t>
            </a:fld>
            <a:endParaRPr lang="es-C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77494-C91E-4729-BBE3-CEEDFE2DEBDC}" type="slidenum">
              <a:rPr lang="es-CR" smtClean="0"/>
              <a:t>‹#›</a:t>
            </a:fld>
            <a:endParaRPr lang="es-CR"/>
          </a:p>
        </p:txBody>
      </p:sp>
    </p:spTree>
    <p:extLst>
      <p:ext uri="{BB962C8B-B14F-4D97-AF65-F5344CB8AC3E}">
        <p14:creationId xmlns:p14="http://schemas.microsoft.com/office/powerpoint/2010/main" val="1878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886450" y="2171700"/>
            <a:ext cx="6038850" cy="1438276"/>
          </a:xfrm>
        </p:spPr>
        <p:txBody>
          <a:bodyPr anchor="b"/>
          <a:lstStyle>
            <a:lvl1pPr algn="l">
              <a:defRPr sz="3800"/>
            </a:lvl1pPr>
          </a:lstStyle>
          <a:p>
            <a:r>
              <a:rPr lang="en-US"/>
              <a:t>Click to edit Master title style</a:t>
            </a:r>
            <a:endParaRPr lang="es-CR"/>
          </a:p>
        </p:txBody>
      </p:sp>
      <p:sp>
        <p:nvSpPr>
          <p:cNvPr id="3" name="Subtítulo 2"/>
          <p:cNvSpPr>
            <a:spLocks noGrp="1"/>
          </p:cNvSpPr>
          <p:nvPr>
            <p:ph type="subTitle" idx="1"/>
          </p:nvPr>
        </p:nvSpPr>
        <p:spPr>
          <a:xfrm>
            <a:off x="5886450" y="3635618"/>
            <a:ext cx="6038850" cy="646112"/>
          </a:xfrm>
        </p:spPr>
        <p:txBody>
          <a:bodyPr/>
          <a:lstStyle>
            <a:lvl1pPr marL="0" indent="0" algn="l">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R" dirty="0"/>
          </a:p>
        </p:txBody>
      </p:sp>
      <p:pic>
        <p:nvPicPr>
          <p:cNvPr id="7" name="pasted-image.pd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58416" y="2316163"/>
            <a:ext cx="2710951" cy="1452618"/>
          </a:xfrm>
          <a:prstGeom prst="rect">
            <a:avLst/>
          </a:prstGeom>
          <a:ln w="12700">
            <a:miter lim="400000"/>
          </a:ln>
        </p:spPr>
      </p:pic>
      <p:sp>
        <p:nvSpPr>
          <p:cNvPr id="8" name="Rectángulo 7"/>
          <p:cNvSpPr/>
          <p:nvPr userDrawn="1"/>
        </p:nvSpPr>
        <p:spPr>
          <a:xfrm>
            <a:off x="209550" y="5829300"/>
            <a:ext cx="2343150" cy="361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321354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R"/>
          </a:p>
        </p:txBody>
      </p:sp>
      <p:sp>
        <p:nvSpPr>
          <p:cNvPr id="3" name="Marcador de posición de imagen 2"/>
          <p:cNvSpPr>
            <a:spLocks noGrp="1"/>
          </p:cNvSpPr>
          <p:nvPr>
            <p:ph type="pic" idx="1"/>
          </p:nvPr>
        </p:nvSpPr>
        <p:spPr>
          <a:xfrm>
            <a:off x="5183188" y="457200"/>
            <a:ext cx="6172200" cy="56520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CR"/>
          </a:p>
        </p:txBody>
      </p:sp>
      <p:sp>
        <p:nvSpPr>
          <p:cNvPr id="4" name="Marcador de texto 3"/>
          <p:cNvSpPr>
            <a:spLocks noGrp="1"/>
          </p:cNvSpPr>
          <p:nvPr>
            <p:ph type="body" sz="half" idx="2"/>
          </p:nvPr>
        </p:nvSpPr>
        <p:spPr>
          <a:xfrm>
            <a:off x="839788" y="2273992"/>
            <a:ext cx="3932237" cy="38431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Marcador de número de diapositiva 6"/>
          <p:cNvSpPr>
            <a:spLocks noGrp="1"/>
          </p:cNvSpPr>
          <p:nvPr>
            <p:ph type="sldNum" sz="quarter" idx="12"/>
          </p:nvPr>
        </p:nvSpPr>
        <p:spPr/>
        <p:txBody>
          <a:bodyPr/>
          <a:lstStyle/>
          <a:p>
            <a:fld id="{D449CEA4-6EDE-4185-92E6-C62142D18724}" type="slidenum">
              <a:rPr lang="es-CR" smtClean="0"/>
              <a:t>‹#›</a:t>
            </a:fld>
            <a:endParaRPr lang="es-CR"/>
          </a:p>
        </p:txBody>
      </p:sp>
      <p:pic>
        <p:nvPicPr>
          <p:cNvPr id="8" name="Picture 1" descr="lead-color-horiz.png">
            <a:extLst>
              <a:ext uri="{FF2B5EF4-FFF2-40B4-BE49-F238E27FC236}">
                <a16:creationId xmlns:a16="http://schemas.microsoft.com/office/drawing/2014/main" id="{4267DF8C-C693-FB47-A65D-7854FC49C6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9213" y="6301022"/>
            <a:ext cx="2050948" cy="268977"/>
          </a:xfrm>
          <a:prstGeom prst="rect">
            <a:avLst/>
          </a:prstGeom>
        </p:spPr>
      </p:pic>
    </p:spTree>
    <p:extLst>
      <p:ext uri="{BB962C8B-B14F-4D97-AF65-F5344CB8AC3E}">
        <p14:creationId xmlns:p14="http://schemas.microsoft.com/office/powerpoint/2010/main" val="137337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4" b="1" i="0">
                <a:solidFill>
                  <a:srgbClr val="7F0000"/>
                </a:solidFill>
                <a:latin typeface="Times New Roman"/>
                <a:cs typeface="Times New Roman"/>
              </a:defRPr>
            </a:lvl1pPr>
          </a:lstStyle>
          <a:p>
            <a:endParaRPr/>
          </a:p>
        </p:txBody>
      </p:sp>
      <p:sp>
        <p:nvSpPr>
          <p:cNvPr id="3" name="Holder 3"/>
          <p:cNvSpPr>
            <a:spLocks noGrp="1"/>
          </p:cNvSpPr>
          <p:nvPr>
            <p:ph sz="half" idx="2"/>
          </p:nvPr>
        </p:nvSpPr>
        <p:spPr>
          <a:xfrm>
            <a:off x="609601"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a:t>
            </a:fld>
            <a:endParaRPr lang="en-US"/>
          </a:p>
        </p:txBody>
      </p:sp>
      <p:sp>
        <p:nvSpPr>
          <p:cNvPr id="7" name="Holder 7"/>
          <p:cNvSpPr>
            <a:spLocks noGrp="1"/>
          </p:cNvSpPr>
          <p:nvPr>
            <p:ph type="sldNum" sz="quarter" idx="7"/>
          </p:nvPr>
        </p:nvSpPr>
        <p:spPr/>
        <p:txBody>
          <a:bodyPr lIns="0" tIns="0" rIns="0" bIns="0"/>
          <a:lstStyle>
            <a:lvl1pPr>
              <a:defRPr sz="998" b="0" i="0">
                <a:solidFill>
                  <a:schemeClr val="tx1"/>
                </a:solidFill>
                <a:latin typeface="Verdana"/>
                <a:cs typeface="Verdana"/>
              </a:defRPr>
            </a:lvl1pPr>
          </a:lstStyle>
          <a:p>
            <a:pPr marL="23053">
              <a:spcBef>
                <a:spcPts val="95"/>
              </a:spcBef>
            </a:pPr>
            <a:fld id="{81D60167-4931-47E6-BA6A-407CBD079E47}" type="slidenum">
              <a:rPr lang="es-CR" smtClean="0"/>
              <a:pPr marL="23053">
                <a:spcBef>
                  <a:spcPts val="95"/>
                </a:spcBef>
              </a:pPr>
              <a:t>‹#›</a:t>
            </a:fld>
            <a:endParaRPr lang="es-CR" dirty="0"/>
          </a:p>
        </p:txBody>
      </p:sp>
    </p:spTree>
    <p:extLst>
      <p:ext uri="{BB962C8B-B14F-4D97-AF65-F5344CB8AC3E}">
        <p14:creationId xmlns:p14="http://schemas.microsoft.com/office/powerpoint/2010/main" val="262372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R" dirty="0"/>
          </a:p>
        </p:txBody>
      </p:sp>
      <p:sp>
        <p:nvSpPr>
          <p:cNvPr id="3" name="Marcador de contenido 2"/>
          <p:cNvSpPr>
            <a:spLocks noGrp="1"/>
          </p:cNvSpPr>
          <p:nvPr>
            <p:ph idx="1"/>
          </p:nvPr>
        </p:nvSpPr>
        <p:spPr>
          <a:xfrm>
            <a:off x="838200" y="1197038"/>
            <a:ext cx="10515600" cy="48023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R" dirty="0"/>
          </a:p>
        </p:txBody>
      </p:sp>
      <p:sp>
        <p:nvSpPr>
          <p:cNvPr id="6" name="Marcador de número de diapositiva 5"/>
          <p:cNvSpPr>
            <a:spLocks noGrp="1"/>
          </p:cNvSpPr>
          <p:nvPr>
            <p:ph type="sldNum" sz="quarter" idx="12"/>
          </p:nvPr>
        </p:nvSpPr>
        <p:spPr/>
        <p:txBody>
          <a:bodyPr/>
          <a:lstStyle/>
          <a:p>
            <a:fld id="{D449CEA4-6EDE-4185-92E6-C62142D18724}" type="slidenum">
              <a:rPr lang="es-CR" smtClean="0"/>
              <a:t>‹#›</a:t>
            </a:fld>
            <a:endParaRPr lang="es-CR"/>
          </a:p>
        </p:txBody>
      </p:sp>
      <p:pic>
        <p:nvPicPr>
          <p:cNvPr id="7" name="Picture 1" descr="lead-color-horiz.png">
            <a:extLst>
              <a:ext uri="{FF2B5EF4-FFF2-40B4-BE49-F238E27FC236}">
                <a16:creationId xmlns:a16="http://schemas.microsoft.com/office/drawing/2014/main" id="{049E31AF-71FE-5F41-9778-DB2ADF59FC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9213" y="6301022"/>
            <a:ext cx="2050948" cy="268977"/>
          </a:xfrm>
          <a:prstGeom prst="rect">
            <a:avLst/>
          </a:prstGeom>
        </p:spPr>
      </p:pic>
    </p:spTree>
    <p:extLst>
      <p:ext uri="{BB962C8B-B14F-4D97-AF65-F5344CB8AC3E}">
        <p14:creationId xmlns:p14="http://schemas.microsoft.com/office/powerpoint/2010/main" val="16042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en-US" dirty="0"/>
              <a:t>Click to edit Master title style</a:t>
            </a:r>
            <a:endParaRPr lang="es-CR" dirty="0"/>
          </a:p>
        </p:txBody>
      </p:sp>
      <p:sp>
        <p:nvSpPr>
          <p:cNvPr id="3" name="Marcador de contenido 2"/>
          <p:cNvSpPr>
            <a:spLocks noGrp="1"/>
          </p:cNvSpPr>
          <p:nvPr>
            <p:ph idx="1"/>
          </p:nvPr>
        </p:nvSpPr>
        <p:spPr>
          <a:xfrm>
            <a:off x="838200" y="1767839"/>
            <a:ext cx="10515600" cy="4371703"/>
          </a:xfrm>
        </p:spPr>
        <p:txBody>
          <a:bodyPr/>
          <a:lstStyle>
            <a:lvl1pPr>
              <a:defRPr sz="22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R" dirty="0"/>
          </a:p>
        </p:txBody>
      </p:sp>
      <p:sp>
        <p:nvSpPr>
          <p:cNvPr id="6" name="Marcador de número de diapositiva 5"/>
          <p:cNvSpPr>
            <a:spLocks noGrp="1"/>
          </p:cNvSpPr>
          <p:nvPr>
            <p:ph type="sldNum" sz="quarter" idx="12"/>
          </p:nvPr>
        </p:nvSpPr>
        <p:spPr/>
        <p:txBody>
          <a:bodyPr/>
          <a:lstStyle/>
          <a:p>
            <a:fld id="{D449CEA4-6EDE-4185-92E6-C62142D18724}" type="slidenum">
              <a:rPr lang="es-CR" smtClean="0"/>
              <a:t>‹#›</a:t>
            </a:fld>
            <a:endParaRPr lang="es-CR"/>
          </a:p>
        </p:txBody>
      </p:sp>
      <p:sp>
        <p:nvSpPr>
          <p:cNvPr id="9" name="Marcador de contenido 2"/>
          <p:cNvSpPr>
            <a:spLocks noGrp="1"/>
          </p:cNvSpPr>
          <p:nvPr>
            <p:ph idx="13"/>
          </p:nvPr>
        </p:nvSpPr>
        <p:spPr>
          <a:xfrm>
            <a:off x="838201" y="1129264"/>
            <a:ext cx="10515600" cy="583999"/>
          </a:xfrm>
        </p:spPr>
        <p:txBody>
          <a:bodyPr anchor="ctr"/>
          <a:lstStyle>
            <a:lvl1pPr marL="0" indent="0" algn="l">
              <a:buNone/>
              <a:defRPr sz="2200">
                <a:solidFill>
                  <a:schemeClr val="bg1">
                    <a:lumMod val="50000"/>
                  </a:schemeClr>
                </a:solidFill>
              </a:defRPr>
            </a:lvl1pPr>
            <a:lvl2pPr>
              <a:defRPr sz="1800"/>
            </a:lvl2pPr>
            <a:lvl3pPr>
              <a:defRPr sz="1600"/>
            </a:lvl3pPr>
            <a:lvl4pPr>
              <a:defRPr sz="1400"/>
            </a:lvl4pPr>
            <a:lvl5pPr>
              <a:defRPr sz="1400"/>
            </a:lvl5pPr>
          </a:lstStyle>
          <a:p>
            <a:pPr lvl="0"/>
            <a:r>
              <a:rPr lang="en-US" dirty="0"/>
              <a:t>Click to edit Master text styles</a:t>
            </a:r>
          </a:p>
        </p:txBody>
      </p:sp>
      <p:pic>
        <p:nvPicPr>
          <p:cNvPr id="8" name="Picture 1" descr="lead-color-horiz.png">
            <a:extLst>
              <a:ext uri="{FF2B5EF4-FFF2-40B4-BE49-F238E27FC236}">
                <a16:creationId xmlns:a16="http://schemas.microsoft.com/office/drawing/2014/main" id="{4BF992E8-4446-6F44-8022-8769A235BFE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9213" y="6301022"/>
            <a:ext cx="2050948" cy="268977"/>
          </a:xfrm>
          <a:prstGeom prst="rect">
            <a:avLst/>
          </a:prstGeom>
        </p:spPr>
      </p:pic>
    </p:spTree>
    <p:extLst>
      <p:ext uri="{BB962C8B-B14F-4D97-AF65-F5344CB8AC3E}">
        <p14:creationId xmlns:p14="http://schemas.microsoft.com/office/powerpoint/2010/main" val="151310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solidFill>
          <a:srgbClr val="FD8E01"/>
        </a:solidFill>
        <a:effectLst/>
      </p:bgPr>
    </p:bg>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lvl1pPr>
              <a:defRPr>
                <a:solidFill>
                  <a:schemeClr val="bg1"/>
                </a:solidFill>
              </a:defRPr>
            </a:lvl1pPr>
          </a:lstStyle>
          <a:p>
            <a:fld id="{D449CEA4-6EDE-4185-92E6-C62142D18724}" type="slidenum">
              <a:rPr lang="es-CR" smtClean="0"/>
              <a:pPr/>
              <a:t>‹#›</a:t>
            </a:fld>
            <a:endParaRPr lang="es-CR"/>
          </a:p>
        </p:txBody>
      </p:sp>
      <p:pic>
        <p:nvPicPr>
          <p:cNvPr id="7" name="Picture 2" descr="patr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5498"/>
            <a:ext cx="6096001" cy="6873982"/>
          </a:xfrm>
          <a:prstGeom prst="rect">
            <a:avLst/>
          </a:prstGeom>
        </p:spPr>
      </p:pic>
      <p:sp>
        <p:nvSpPr>
          <p:cNvPr id="11" name="Marcador de contenido 2"/>
          <p:cNvSpPr>
            <a:spLocks noGrp="1"/>
          </p:cNvSpPr>
          <p:nvPr>
            <p:ph idx="1"/>
          </p:nvPr>
        </p:nvSpPr>
        <p:spPr>
          <a:xfrm>
            <a:off x="6667500" y="1105597"/>
            <a:ext cx="5277757" cy="4802389"/>
          </a:xfrm>
        </p:spPr>
        <p:txBody>
          <a:bodyPr lIns="0" tIns="0" rIns="0" bIns="0">
            <a:normAutofit/>
          </a:bodyPr>
          <a:lstStyle>
            <a:lvl1pPr marL="363538" indent="-363538" algn="l">
              <a:buClr>
                <a:schemeClr val="bg1"/>
              </a:buClr>
              <a:buFont typeface="+mj-lt"/>
              <a:buAutoNum type="arabicPeriod"/>
              <a:defRPr sz="2800">
                <a:solidFill>
                  <a:schemeClr val="bg1"/>
                </a:solidFill>
              </a:defRPr>
            </a:lvl1pPr>
            <a:lvl2pPr marL="914400" indent="-377825" algn="l">
              <a:buClr>
                <a:schemeClr val="bg1"/>
              </a:buClr>
              <a:buSzPct val="98000"/>
              <a:buFont typeface="+mj-lt"/>
              <a:buAutoNum type="alphaLcPeriod"/>
              <a:defRPr sz="2400">
                <a:solidFill>
                  <a:schemeClr val="bg1"/>
                </a:solidFill>
              </a:defRPr>
            </a:lvl2pPr>
            <a:lvl3pPr marL="914400" indent="0" algn="l">
              <a:buFont typeface="+mj-lt"/>
              <a:buNone/>
              <a:defRPr sz="3200">
                <a:solidFill>
                  <a:schemeClr val="bg1"/>
                </a:solidFill>
              </a:defRPr>
            </a:lvl3pPr>
            <a:lvl4pPr marL="1714500" indent="-342900" algn="l">
              <a:buFont typeface="+mj-lt"/>
              <a:buAutoNum type="arabicPeriod"/>
              <a:defRPr sz="3200">
                <a:solidFill>
                  <a:schemeClr val="bg1"/>
                </a:solidFill>
              </a:defRPr>
            </a:lvl4pPr>
            <a:lvl5pPr marL="2171700" indent="-342900" algn="l">
              <a:buFont typeface="+mj-lt"/>
              <a:buAutoNum type="arabicPeriod"/>
              <a:defRPr sz="3200">
                <a:solidFill>
                  <a:schemeClr val="bg1"/>
                </a:solidFill>
              </a:defRPr>
            </a:lvl5pPr>
          </a:lstStyle>
          <a:p>
            <a:pPr lvl="0"/>
            <a:r>
              <a:rPr lang="en-US" dirty="0"/>
              <a:t>Click to edit Master text styles</a:t>
            </a:r>
          </a:p>
          <a:p>
            <a:pPr lvl="1"/>
            <a:r>
              <a:rPr lang="en-US" dirty="0"/>
              <a:t>Second level</a:t>
            </a:r>
          </a:p>
          <a:p>
            <a:pPr lvl="1"/>
            <a:r>
              <a:rPr lang="en-US" dirty="0"/>
              <a:t>Second level</a:t>
            </a:r>
          </a:p>
        </p:txBody>
      </p:sp>
      <p:sp>
        <p:nvSpPr>
          <p:cNvPr id="8" name="Shape 4"/>
          <p:cNvSpPr/>
          <p:nvPr userDrawn="1"/>
        </p:nvSpPr>
        <p:spPr>
          <a:xfrm>
            <a:off x="9601295" y="6621255"/>
            <a:ext cx="1800879" cy="184666"/>
          </a:xfrm>
          <a:prstGeom prst="rect">
            <a:avLst/>
          </a:prstGeom>
          <a:solidFill>
            <a:srgbClr val="FD8E00"/>
          </a:solidFill>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lgn="ctr">
              <a:defRPr sz="2100">
                <a:solidFill>
                  <a:srgbClr val="4D4D4D"/>
                </a:solidFill>
                <a:latin typeface="+mn-lt"/>
                <a:ea typeface="+mn-ea"/>
                <a:cs typeface="+mn-cs"/>
                <a:sym typeface="Helvetica"/>
              </a:defRPr>
            </a:lvl1pPr>
          </a:lstStyle>
          <a:p>
            <a:pPr lvl="0">
              <a:defRPr sz="1800">
                <a:solidFill>
                  <a:srgbClr val="000000"/>
                </a:solidFill>
              </a:defRPr>
            </a:pPr>
            <a:endParaRPr lang="es-CR" sz="1200" noProof="0" dirty="0">
              <a:solidFill>
                <a:srgbClr val="4D4D4D"/>
              </a:solidFill>
            </a:endParaRPr>
          </a:p>
        </p:txBody>
      </p:sp>
      <p:pic>
        <p:nvPicPr>
          <p:cNvPr id="10" name="pasted-image.pdf">
            <a:extLst>
              <a:ext uri="{FF2B5EF4-FFF2-40B4-BE49-F238E27FC236}">
                <a16:creationId xmlns:a16="http://schemas.microsoft.com/office/drawing/2014/main" id="{E108A0D0-4956-C245-83E4-E1C229E1DC6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06497" y="5752403"/>
            <a:ext cx="738760" cy="934230"/>
          </a:xfrm>
          <a:prstGeom prst="rect">
            <a:avLst/>
          </a:prstGeom>
          <a:ln w="12700">
            <a:miter lim="400000"/>
          </a:ln>
        </p:spPr>
      </p:pic>
    </p:spTree>
    <p:extLst>
      <p:ext uri="{BB962C8B-B14F-4D97-AF65-F5344CB8AC3E}">
        <p14:creationId xmlns:p14="http://schemas.microsoft.com/office/powerpoint/2010/main" val="300525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R" dirty="0"/>
          </a:p>
        </p:txBody>
      </p:sp>
      <p:sp>
        <p:nvSpPr>
          <p:cNvPr id="3" name="Marcador de contenido 2"/>
          <p:cNvSpPr>
            <a:spLocks noGrp="1"/>
          </p:cNvSpPr>
          <p:nvPr>
            <p:ph sz="half" idx="1"/>
          </p:nvPr>
        </p:nvSpPr>
        <p:spPr>
          <a:xfrm>
            <a:off x="838200" y="1295400"/>
            <a:ext cx="5181600" cy="4881563"/>
          </a:xfrm>
        </p:spPr>
        <p:txBody>
          <a:bodyPr/>
          <a:lstStyle>
            <a:lvl1pPr>
              <a:defRPr sz="2400"/>
            </a:lvl1pPr>
            <a:lvl2pPr>
              <a:defRPr sz="22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dirty="0"/>
          </a:p>
        </p:txBody>
      </p:sp>
      <p:sp>
        <p:nvSpPr>
          <p:cNvPr id="4" name="Marcador de contenido 3"/>
          <p:cNvSpPr>
            <a:spLocks noGrp="1"/>
          </p:cNvSpPr>
          <p:nvPr>
            <p:ph sz="half" idx="2"/>
          </p:nvPr>
        </p:nvSpPr>
        <p:spPr>
          <a:xfrm>
            <a:off x="6172200" y="1295400"/>
            <a:ext cx="5181600" cy="4881563"/>
          </a:xfrm>
        </p:spPr>
        <p:txBody>
          <a:bodyPr/>
          <a:lstStyle>
            <a:lvl1pPr>
              <a:defRPr sz="2400"/>
            </a:lvl1pPr>
            <a:lvl2pPr>
              <a:defRPr sz="22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dirty="0"/>
          </a:p>
        </p:txBody>
      </p:sp>
      <p:sp>
        <p:nvSpPr>
          <p:cNvPr id="7" name="Marcador de número de diapositiva 6"/>
          <p:cNvSpPr>
            <a:spLocks noGrp="1"/>
          </p:cNvSpPr>
          <p:nvPr>
            <p:ph type="sldNum" sz="quarter" idx="12"/>
          </p:nvPr>
        </p:nvSpPr>
        <p:spPr/>
        <p:txBody>
          <a:bodyPr/>
          <a:lstStyle/>
          <a:p>
            <a:fld id="{D449CEA4-6EDE-4185-92E6-C62142D18724}" type="slidenum">
              <a:rPr lang="es-CR" smtClean="0"/>
              <a:t>‹#›</a:t>
            </a:fld>
            <a:endParaRPr lang="es-CR"/>
          </a:p>
        </p:txBody>
      </p:sp>
      <p:pic>
        <p:nvPicPr>
          <p:cNvPr id="8" name="Picture 1" descr="lead-color-horiz.png">
            <a:extLst>
              <a:ext uri="{FF2B5EF4-FFF2-40B4-BE49-F238E27FC236}">
                <a16:creationId xmlns:a16="http://schemas.microsoft.com/office/drawing/2014/main" id="{1A53A2FB-34EB-BD40-928F-8AD678606A7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9213" y="6301022"/>
            <a:ext cx="2050948" cy="268977"/>
          </a:xfrm>
          <a:prstGeom prst="rect">
            <a:avLst/>
          </a:prstGeom>
        </p:spPr>
      </p:pic>
    </p:spTree>
    <p:extLst>
      <p:ext uri="{BB962C8B-B14F-4D97-AF65-F5344CB8AC3E}">
        <p14:creationId xmlns:p14="http://schemas.microsoft.com/office/powerpoint/2010/main" val="251443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9788" y="1185864"/>
            <a:ext cx="5157787" cy="823912"/>
          </a:xfrm>
          <a:solidFill>
            <a:schemeClr val="bg1">
              <a:lumMod val="95000"/>
            </a:schemeClr>
          </a:solidFill>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Marcador de contenido 3"/>
          <p:cNvSpPr>
            <a:spLocks noGrp="1"/>
          </p:cNvSpPr>
          <p:nvPr>
            <p:ph sz="half" idx="2"/>
          </p:nvPr>
        </p:nvSpPr>
        <p:spPr>
          <a:xfrm>
            <a:off x="839788" y="2035418"/>
            <a:ext cx="5157787" cy="4154245"/>
          </a:xfrm>
        </p:spPr>
        <p:txBody>
          <a:bodyPr/>
          <a:lstStyle>
            <a:lvl1pPr>
              <a:defRPr sz="2000"/>
            </a:lvl1pPr>
            <a:lvl2pPr>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R" dirty="0"/>
          </a:p>
        </p:txBody>
      </p:sp>
      <p:sp>
        <p:nvSpPr>
          <p:cNvPr id="5" name="Marcador de texto 4"/>
          <p:cNvSpPr>
            <a:spLocks noGrp="1"/>
          </p:cNvSpPr>
          <p:nvPr>
            <p:ph type="body" sz="quarter" idx="3"/>
          </p:nvPr>
        </p:nvSpPr>
        <p:spPr>
          <a:xfrm>
            <a:off x="6172200" y="1185864"/>
            <a:ext cx="5183188" cy="823912"/>
          </a:xfrm>
          <a:solidFill>
            <a:srgbClr val="FD8E00"/>
          </a:solidFill>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Marcador de contenido 5"/>
          <p:cNvSpPr>
            <a:spLocks noGrp="1"/>
          </p:cNvSpPr>
          <p:nvPr>
            <p:ph sz="quarter" idx="4"/>
          </p:nvPr>
        </p:nvSpPr>
        <p:spPr>
          <a:xfrm>
            <a:off x="6172200" y="2035418"/>
            <a:ext cx="5183188" cy="4154245"/>
          </a:xfrm>
        </p:spPr>
        <p:txBody>
          <a:bodyPr/>
          <a:lstStyle>
            <a:lvl1pPr>
              <a:defRPr sz="2000"/>
            </a:lvl1pPr>
            <a:lvl2pPr>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R" dirty="0"/>
          </a:p>
        </p:txBody>
      </p:sp>
      <p:sp>
        <p:nvSpPr>
          <p:cNvPr id="9" name="Marcador de número de diapositiva 8"/>
          <p:cNvSpPr>
            <a:spLocks noGrp="1"/>
          </p:cNvSpPr>
          <p:nvPr>
            <p:ph type="sldNum" sz="quarter" idx="12"/>
          </p:nvPr>
        </p:nvSpPr>
        <p:spPr/>
        <p:txBody>
          <a:bodyPr/>
          <a:lstStyle/>
          <a:p>
            <a:fld id="{D449CEA4-6EDE-4185-92E6-C62142D18724}" type="slidenum">
              <a:rPr lang="es-CR" smtClean="0"/>
              <a:t>‹#›</a:t>
            </a:fld>
            <a:endParaRPr lang="es-CR"/>
          </a:p>
        </p:txBody>
      </p:sp>
      <p:sp>
        <p:nvSpPr>
          <p:cNvPr id="10" name="Título 1"/>
          <p:cNvSpPr>
            <a:spLocks noGrp="1"/>
          </p:cNvSpPr>
          <p:nvPr>
            <p:ph type="title"/>
          </p:nvPr>
        </p:nvSpPr>
        <p:spPr>
          <a:xfrm>
            <a:off x="838200" y="365125"/>
            <a:ext cx="10515600" cy="673261"/>
          </a:xfrm>
        </p:spPr>
        <p:txBody>
          <a:bodyPr/>
          <a:lstStyle/>
          <a:p>
            <a:r>
              <a:rPr lang="en-US" dirty="0"/>
              <a:t>Click to edit Master title style</a:t>
            </a:r>
            <a:endParaRPr lang="es-CR" dirty="0"/>
          </a:p>
        </p:txBody>
      </p:sp>
      <p:pic>
        <p:nvPicPr>
          <p:cNvPr id="11" name="Picture 1" descr="lead-color-horiz.png">
            <a:extLst>
              <a:ext uri="{FF2B5EF4-FFF2-40B4-BE49-F238E27FC236}">
                <a16:creationId xmlns:a16="http://schemas.microsoft.com/office/drawing/2014/main" id="{4BCB1E03-4D38-FD4C-B9E6-B18E6ADDF7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9213" y="6301022"/>
            <a:ext cx="2050948" cy="268977"/>
          </a:xfrm>
          <a:prstGeom prst="rect">
            <a:avLst/>
          </a:prstGeom>
        </p:spPr>
      </p:pic>
    </p:spTree>
    <p:extLst>
      <p:ext uri="{BB962C8B-B14F-4D97-AF65-F5344CB8AC3E}">
        <p14:creationId xmlns:p14="http://schemas.microsoft.com/office/powerpoint/2010/main" val="316291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R"/>
          </a:p>
        </p:txBody>
      </p:sp>
      <p:sp>
        <p:nvSpPr>
          <p:cNvPr id="5" name="Marcador de número de diapositiva 4"/>
          <p:cNvSpPr>
            <a:spLocks noGrp="1"/>
          </p:cNvSpPr>
          <p:nvPr>
            <p:ph type="sldNum" sz="quarter" idx="12"/>
          </p:nvPr>
        </p:nvSpPr>
        <p:spPr/>
        <p:txBody>
          <a:bodyPr/>
          <a:lstStyle/>
          <a:p>
            <a:fld id="{D449CEA4-6EDE-4185-92E6-C62142D18724}" type="slidenum">
              <a:rPr lang="es-CR" smtClean="0"/>
              <a:t>‹#›</a:t>
            </a:fld>
            <a:endParaRPr lang="es-CR"/>
          </a:p>
        </p:txBody>
      </p:sp>
      <p:pic>
        <p:nvPicPr>
          <p:cNvPr id="6" name="Picture 1" descr="lead-color-horiz.png">
            <a:extLst>
              <a:ext uri="{FF2B5EF4-FFF2-40B4-BE49-F238E27FC236}">
                <a16:creationId xmlns:a16="http://schemas.microsoft.com/office/drawing/2014/main" id="{E4FD1DDF-1590-0F4E-BD9A-09EA2BF25C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9213" y="6301022"/>
            <a:ext cx="2050948" cy="268977"/>
          </a:xfrm>
          <a:prstGeom prst="rect">
            <a:avLst/>
          </a:prstGeom>
        </p:spPr>
      </p:pic>
    </p:spTree>
    <p:extLst>
      <p:ext uri="{BB962C8B-B14F-4D97-AF65-F5344CB8AC3E}">
        <p14:creationId xmlns:p14="http://schemas.microsoft.com/office/powerpoint/2010/main" val="290637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solidFill>
          <a:srgbClr val="FD8E0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bg1"/>
                </a:solidFill>
              </a:defRPr>
            </a:lvl1pPr>
          </a:lstStyle>
          <a:p>
            <a:r>
              <a:rPr lang="en-US"/>
              <a:t>Click to edit Master title style</a:t>
            </a:r>
            <a:endParaRPr lang="es-CR" dirty="0"/>
          </a:p>
        </p:txBody>
      </p:sp>
      <p:sp>
        <p:nvSpPr>
          <p:cNvPr id="4" name="Marcador de número de diapositiva 3"/>
          <p:cNvSpPr>
            <a:spLocks noGrp="1"/>
          </p:cNvSpPr>
          <p:nvPr>
            <p:ph type="sldNum" sz="quarter" idx="11"/>
          </p:nvPr>
        </p:nvSpPr>
        <p:spPr/>
        <p:txBody>
          <a:bodyPr/>
          <a:lstStyle>
            <a:lvl1pPr>
              <a:defRPr>
                <a:solidFill>
                  <a:schemeClr val="bg1"/>
                </a:solidFill>
              </a:defRPr>
            </a:lvl1pPr>
          </a:lstStyle>
          <a:p>
            <a:r>
              <a:rPr lang="es-CR"/>
              <a:t>/</a:t>
            </a:r>
            <a:fld id="{D449CEA4-6EDE-4185-92E6-C62142D18724}" type="slidenum">
              <a:rPr lang="es-CR" smtClean="0"/>
              <a:pPr/>
              <a:t>‹#›</a:t>
            </a:fld>
            <a:endParaRPr lang="es-CR" dirty="0"/>
          </a:p>
        </p:txBody>
      </p:sp>
      <p:pic>
        <p:nvPicPr>
          <p:cNvPr id="6" name="pasted-image.pd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29903" y="128457"/>
            <a:ext cx="738760" cy="934230"/>
          </a:xfrm>
          <a:prstGeom prst="rect">
            <a:avLst/>
          </a:prstGeom>
          <a:ln w="12700">
            <a:miter lim="400000"/>
          </a:ln>
        </p:spPr>
      </p:pic>
    </p:spTree>
    <p:extLst>
      <p:ext uri="{BB962C8B-B14F-4D97-AF65-F5344CB8AC3E}">
        <p14:creationId xmlns:p14="http://schemas.microsoft.com/office/powerpoint/2010/main" val="351194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R"/>
          </a:p>
        </p:txBody>
      </p:sp>
      <p:sp>
        <p:nvSpPr>
          <p:cNvPr id="3" name="Marcador de contenido 2"/>
          <p:cNvSpPr>
            <a:spLocks noGrp="1"/>
          </p:cNvSpPr>
          <p:nvPr>
            <p:ph idx="1"/>
          </p:nvPr>
        </p:nvSpPr>
        <p:spPr>
          <a:xfrm>
            <a:off x="5183188" y="457201"/>
            <a:ext cx="6172200" cy="5659984"/>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R" dirty="0"/>
          </a:p>
        </p:txBody>
      </p:sp>
      <p:sp>
        <p:nvSpPr>
          <p:cNvPr id="7" name="Marcador de número de diapositiva 6"/>
          <p:cNvSpPr>
            <a:spLocks noGrp="1"/>
          </p:cNvSpPr>
          <p:nvPr>
            <p:ph type="sldNum" sz="quarter" idx="12"/>
          </p:nvPr>
        </p:nvSpPr>
        <p:spPr/>
        <p:txBody>
          <a:bodyPr/>
          <a:lstStyle/>
          <a:p>
            <a:fld id="{D449CEA4-6EDE-4185-92E6-C62142D18724}" type="slidenum">
              <a:rPr lang="es-CR" smtClean="0"/>
              <a:t>‹#›</a:t>
            </a:fld>
            <a:endParaRPr lang="es-CR"/>
          </a:p>
        </p:txBody>
      </p:sp>
      <p:sp>
        <p:nvSpPr>
          <p:cNvPr id="8" name="Marcador de texto 3">
            <a:extLst>
              <a:ext uri="{FF2B5EF4-FFF2-40B4-BE49-F238E27FC236}">
                <a16:creationId xmlns:a16="http://schemas.microsoft.com/office/drawing/2014/main" id="{4BA96AA6-9398-B345-B9E4-002AA91FBB79}"/>
              </a:ext>
            </a:extLst>
          </p:cNvPr>
          <p:cNvSpPr>
            <a:spLocks noGrp="1"/>
          </p:cNvSpPr>
          <p:nvPr>
            <p:ph type="body" sz="half" idx="2"/>
          </p:nvPr>
        </p:nvSpPr>
        <p:spPr>
          <a:xfrm>
            <a:off x="839788" y="2273992"/>
            <a:ext cx="3932237" cy="38431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1" descr="lead-color-horiz.png">
            <a:extLst>
              <a:ext uri="{FF2B5EF4-FFF2-40B4-BE49-F238E27FC236}">
                <a16:creationId xmlns:a16="http://schemas.microsoft.com/office/drawing/2014/main" id="{DAD5C568-33AD-3546-9599-EFBBDDD936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9213" y="6301022"/>
            <a:ext cx="2050948" cy="268977"/>
          </a:xfrm>
          <a:prstGeom prst="rect">
            <a:avLst/>
          </a:prstGeom>
        </p:spPr>
      </p:pic>
    </p:spTree>
    <p:extLst>
      <p:ext uri="{BB962C8B-B14F-4D97-AF65-F5344CB8AC3E}">
        <p14:creationId xmlns:p14="http://schemas.microsoft.com/office/powerpoint/2010/main" val="150424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673261"/>
          </a:xfrm>
          <a:prstGeom prst="rect">
            <a:avLst/>
          </a:prstGeom>
          <a:ln w="12700">
            <a:miter lim="400000"/>
          </a:ln>
        </p:spPr>
        <p:txBody>
          <a:bodyPr lIns="71437" tIns="71437" rIns="71437" bIns="71437" anchor="ctr"/>
          <a:lstStyle/>
          <a:p>
            <a:pPr lvl="0" algn="ctr"/>
            <a:r>
              <a:rPr lang="es-ES" dirty="0"/>
              <a:t>Haga clic para modificar el estilo de título</a:t>
            </a:r>
            <a:endParaRPr lang="es-CR" dirty="0"/>
          </a:p>
        </p:txBody>
      </p:sp>
      <p:sp>
        <p:nvSpPr>
          <p:cNvPr id="3" name="Marcador de texto 2"/>
          <p:cNvSpPr>
            <a:spLocks noGrp="1"/>
          </p:cNvSpPr>
          <p:nvPr>
            <p:ph type="body" idx="1"/>
          </p:nvPr>
        </p:nvSpPr>
        <p:spPr>
          <a:xfrm>
            <a:off x="838200" y="1105597"/>
            <a:ext cx="10515600" cy="4802389"/>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R" dirty="0"/>
          </a:p>
        </p:txBody>
      </p:sp>
      <p:sp>
        <p:nvSpPr>
          <p:cNvPr id="6" name="Marcador de número de diapositiva 5"/>
          <p:cNvSpPr>
            <a:spLocks noGrp="1"/>
          </p:cNvSpPr>
          <p:nvPr>
            <p:ph type="sldNum" sz="quarter" idx="4"/>
          </p:nvPr>
        </p:nvSpPr>
        <p:spPr>
          <a:xfrm>
            <a:off x="11353800" y="6410455"/>
            <a:ext cx="690966" cy="319088"/>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s-CR" dirty="0"/>
              <a:t>/</a:t>
            </a:r>
            <a:fld id="{D449CEA4-6EDE-4185-92E6-C62142D18724}" type="slidenum">
              <a:rPr lang="es-CR" smtClean="0"/>
              <a:pPr/>
              <a:t>‹#›</a:t>
            </a:fld>
            <a:endParaRPr lang="es-CR" dirty="0"/>
          </a:p>
        </p:txBody>
      </p:sp>
    </p:spTree>
    <p:extLst>
      <p:ext uri="{BB962C8B-B14F-4D97-AF65-F5344CB8AC3E}">
        <p14:creationId xmlns:p14="http://schemas.microsoft.com/office/powerpoint/2010/main" val="2615911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61" r:id="rId8"/>
    <p:sldLayoutId id="2147483656" r:id="rId9"/>
    <p:sldLayoutId id="2147483657" r:id="rId10"/>
    <p:sldLayoutId id="2147483663" r:id="rId11"/>
  </p:sldLayoutIdLst>
  <p:txStyles>
    <p:titleStyle>
      <a:lvl1pPr algn="l" defTabSz="914400" rtl="0" eaLnBrk="1" latinLnBrk="0" hangingPunct="1">
        <a:lnSpc>
          <a:spcPct val="90000"/>
        </a:lnSpc>
        <a:spcBef>
          <a:spcPct val="0"/>
        </a:spcBef>
        <a:buNone/>
        <a:defRPr lang="es-CR" sz="3600" kern="1200">
          <a:solidFill>
            <a:srgbClr val="FD8E00"/>
          </a:solidFill>
          <a:latin typeface="Helvetica" panose="020B0604020202020204" pitchFamily="34" charset="0"/>
          <a:ea typeface="+mn-ea"/>
          <a:cs typeface="Helvetica" panose="020B0604020202020204" pitchFamily="34" charset="0"/>
          <a:sym typeface="Helvetica"/>
        </a:defRPr>
      </a:lvl1pPr>
    </p:titleStyle>
    <p:bodyStyle>
      <a:lvl1pPr marL="228600" indent="-228600" algn="l" defTabSz="914400" rtl="0" eaLnBrk="1" latinLnBrk="0" hangingPunct="1">
        <a:lnSpc>
          <a:spcPct val="90000"/>
        </a:lnSpc>
        <a:spcBef>
          <a:spcPts val="1000"/>
        </a:spcBef>
        <a:buClr>
          <a:srgbClr val="FD8E00"/>
        </a:buClr>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Clr>
          <a:schemeClr val="bg1">
            <a:lumMod val="50000"/>
          </a:schemeClr>
        </a:buClr>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2pPr>
      <a:lvl3pPr marL="1371600" indent="-457200" algn="l" defTabSz="914400" rtl="0" eaLnBrk="1" latinLnBrk="0" hangingPunct="1">
        <a:lnSpc>
          <a:spcPct val="90000"/>
        </a:lnSpc>
        <a:spcBef>
          <a:spcPts val="500"/>
        </a:spcBef>
        <a:buClr>
          <a:srgbClr val="FD8E00"/>
        </a:buClr>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Clr>
          <a:srgbClr val="FFC000"/>
        </a:buClr>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Clr>
          <a:srgbClr val="FFC000"/>
        </a:buClr>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B8E1-BF56-394E-B71B-69BFC2DC8F6A}"/>
              </a:ext>
            </a:extLst>
          </p:cNvPr>
          <p:cNvSpPr>
            <a:spLocks noGrp="1"/>
          </p:cNvSpPr>
          <p:nvPr>
            <p:ph type="ctrTitle"/>
          </p:nvPr>
        </p:nvSpPr>
        <p:spPr>
          <a:xfrm>
            <a:off x="5233416" y="1710954"/>
            <a:ext cx="6362700" cy="1438276"/>
          </a:xfrm>
        </p:spPr>
        <p:txBody>
          <a:bodyPr/>
          <a:lstStyle/>
          <a:p>
            <a:r>
              <a:rPr lang="es-ES_tradnl" dirty="0"/>
              <a:t>Introducción a la Administración de Negocios</a:t>
            </a:r>
          </a:p>
        </p:txBody>
      </p:sp>
      <p:sp>
        <p:nvSpPr>
          <p:cNvPr id="3" name="Subtitle 2">
            <a:extLst>
              <a:ext uri="{FF2B5EF4-FFF2-40B4-BE49-F238E27FC236}">
                <a16:creationId xmlns:a16="http://schemas.microsoft.com/office/drawing/2014/main" id="{2FE673B9-FE1D-754A-B6E1-B3488DE438EC}"/>
              </a:ext>
            </a:extLst>
          </p:cNvPr>
          <p:cNvSpPr>
            <a:spLocks noGrp="1"/>
          </p:cNvSpPr>
          <p:nvPr>
            <p:ph type="subTitle" idx="1"/>
          </p:nvPr>
        </p:nvSpPr>
        <p:spPr>
          <a:xfrm>
            <a:off x="5233416" y="3562466"/>
            <a:ext cx="6362700" cy="2324626"/>
          </a:xfrm>
        </p:spPr>
        <p:txBody>
          <a:bodyPr>
            <a:normAutofit fontScale="92500" lnSpcReduction="20000"/>
          </a:bodyPr>
          <a:lstStyle/>
          <a:p>
            <a:r>
              <a:rPr lang="es-ES_tradnl" dirty="0"/>
              <a:t>Profesor: Armando González Herrero</a:t>
            </a:r>
          </a:p>
          <a:p>
            <a:r>
              <a:rPr lang="es-ES_tradnl" dirty="0"/>
              <a:t>I Cuatrimestre 2020: 15 de enero al 20 de abril</a:t>
            </a:r>
          </a:p>
          <a:p>
            <a:r>
              <a:rPr lang="es-ES_tradnl" dirty="0"/>
              <a:t>Curso presencial: lunes 6:00pm – 9:00pm</a:t>
            </a:r>
          </a:p>
          <a:p>
            <a:r>
              <a:rPr lang="es-ES_tradnl" dirty="0"/>
              <a:t>Aula #5</a:t>
            </a:r>
          </a:p>
          <a:p>
            <a:endParaRPr lang="es-ES_tradnl" dirty="0"/>
          </a:p>
          <a:p>
            <a:r>
              <a:rPr lang="es-ES_tradnl" b="1" dirty="0"/>
              <a:t>Sesión #7</a:t>
            </a:r>
          </a:p>
        </p:txBody>
      </p:sp>
    </p:spTree>
    <p:extLst>
      <p:ext uri="{BB962C8B-B14F-4D97-AF65-F5344CB8AC3E}">
        <p14:creationId xmlns:p14="http://schemas.microsoft.com/office/powerpoint/2010/main" val="2620504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368475" y="1155395"/>
            <a:ext cx="7455049" cy="1088805"/>
          </a:xfrm>
          <a:prstGeom prst="rect">
            <a:avLst/>
          </a:prstGeom>
          <a:solidFill>
            <a:srgbClr val="DCE6F1"/>
          </a:solidFill>
          <a:ln>
            <a:solidFill>
              <a:schemeClr val="accent2"/>
            </a:solidFill>
          </a:ln>
        </p:spPr>
        <p:txBody>
          <a:bodyPr vert="horz" wrap="square" lIns="0" tIns="28239" rIns="0" bIns="0" rtlCol="0">
            <a:spAutoFit/>
          </a:bodyPr>
          <a:lstStyle/>
          <a:p>
            <a:pPr marL="57633" marR="50717" indent="-72041" algn="ctr">
              <a:lnSpc>
                <a:spcPct val="114999"/>
              </a:lnSpc>
              <a:spcBef>
                <a:spcPts val="222"/>
              </a:spcBef>
            </a:pPr>
            <a:r>
              <a:rPr sz="1997" spc="-5" dirty="0">
                <a:latin typeface="Helvetica"/>
                <a:cs typeface="Helvetica"/>
              </a:rPr>
              <a:t>Encontrar formas de </a:t>
            </a:r>
            <a:r>
              <a:rPr sz="1997" spc="-14" dirty="0">
                <a:latin typeface="Helvetica"/>
                <a:cs typeface="Helvetica"/>
              </a:rPr>
              <a:t>diferenciar, </a:t>
            </a:r>
            <a:r>
              <a:rPr sz="1997" spc="-5" dirty="0">
                <a:latin typeface="Helvetica"/>
                <a:cs typeface="Helvetica"/>
              </a:rPr>
              <a:t>que </a:t>
            </a:r>
            <a:r>
              <a:rPr sz="1997" b="1" spc="-5" dirty="0">
                <a:latin typeface="Helvetica"/>
                <a:cs typeface="Helvetica"/>
              </a:rPr>
              <a:t>creen valor </a:t>
            </a:r>
            <a:r>
              <a:rPr sz="1997" spc="-5" dirty="0">
                <a:latin typeface="Helvetica"/>
                <a:cs typeface="Helvetica"/>
              </a:rPr>
              <a:t>para los  compradores y que los rivales </a:t>
            </a:r>
            <a:r>
              <a:rPr sz="1997" b="1" spc="-5" dirty="0">
                <a:latin typeface="Helvetica"/>
                <a:cs typeface="Helvetica"/>
              </a:rPr>
              <a:t>no puedan igualar con facilidad;  </a:t>
            </a:r>
            <a:r>
              <a:rPr sz="1997" spc="-5" dirty="0">
                <a:latin typeface="Helvetica"/>
                <a:cs typeface="Helvetica"/>
              </a:rPr>
              <a:t>la base de esta estrategia implica aumentar el foco en el</a:t>
            </a:r>
            <a:r>
              <a:rPr sz="1997" spc="159" dirty="0">
                <a:latin typeface="Helvetica"/>
                <a:cs typeface="Helvetica"/>
              </a:rPr>
              <a:t> </a:t>
            </a:r>
            <a:r>
              <a:rPr sz="1997" spc="-5" dirty="0">
                <a:latin typeface="Helvetica"/>
                <a:cs typeface="Helvetica"/>
              </a:rPr>
              <a:t>cliente.</a:t>
            </a:r>
            <a:endParaRPr sz="1997" dirty="0">
              <a:latin typeface="Helvetica"/>
              <a:cs typeface="Helvetica"/>
            </a:endParaRPr>
          </a:p>
        </p:txBody>
      </p:sp>
      <p:sp>
        <p:nvSpPr>
          <p:cNvPr id="5" name="object 5"/>
          <p:cNvSpPr/>
          <p:nvPr/>
        </p:nvSpPr>
        <p:spPr>
          <a:xfrm>
            <a:off x="2413549" y="2456431"/>
            <a:ext cx="2501153" cy="414938"/>
          </a:xfrm>
          <a:custGeom>
            <a:avLst/>
            <a:gdLst/>
            <a:ahLst/>
            <a:cxnLst/>
            <a:rect l="l" t="t" r="r" b="b"/>
            <a:pathLst>
              <a:path w="2755900" h="457200">
                <a:moveTo>
                  <a:pt x="2755388" y="400811"/>
                </a:moveTo>
                <a:lnTo>
                  <a:pt x="2755388" y="57911"/>
                </a:lnTo>
                <a:lnTo>
                  <a:pt x="2751078" y="35361"/>
                </a:lnTo>
                <a:lnTo>
                  <a:pt x="2739196" y="16954"/>
                </a:lnTo>
                <a:lnTo>
                  <a:pt x="2721313" y="4548"/>
                </a:lnTo>
                <a:lnTo>
                  <a:pt x="2699000" y="0"/>
                </a:lnTo>
                <a:lnTo>
                  <a:pt x="56387" y="0"/>
                </a:lnTo>
                <a:lnTo>
                  <a:pt x="34718" y="4548"/>
                </a:lnTo>
                <a:lnTo>
                  <a:pt x="16763" y="16954"/>
                </a:lnTo>
                <a:lnTo>
                  <a:pt x="4524" y="35361"/>
                </a:lnTo>
                <a:lnTo>
                  <a:pt x="0" y="57911"/>
                </a:lnTo>
                <a:lnTo>
                  <a:pt x="0" y="400811"/>
                </a:lnTo>
                <a:lnTo>
                  <a:pt x="4524" y="423124"/>
                </a:lnTo>
                <a:lnTo>
                  <a:pt x="16763" y="441007"/>
                </a:lnTo>
                <a:lnTo>
                  <a:pt x="34718" y="452889"/>
                </a:lnTo>
                <a:lnTo>
                  <a:pt x="56387" y="457199"/>
                </a:lnTo>
                <a:lnTo>
                  <a:pt x="2699000" y="457199"/>
                </a:lnTo>
                <a:lnTo>
                  <a:pt x="2721313" y="452889"/>
                </a:lnTo>
                <a:lnTo>
                  <a:pt x="2739196" y="441007"/>
                </a:lnTo>
                <a:lnTo>
                  <a:pt x="2751078" y="423124"/>
                </a:lnTo>
                <a:lnTo>
                  <a:pt x="2755388" y="400811"/>
                </a:lnTo>
                <a:close/>
              </a:path>
            </a:pathLst>
          </a:custGeom>
          <a:solidFill>
            <a:srgbClr val="4F81BC"/>
          </a:solidFill>
        </p:spPr>
        <p:txBody>
          <a:bodyPr wrap="square" lIns="0" tIns="0" rIns="0" bIns="0" rtlCol="0"/>
          <a:lstStyle/>
          <a:p>
            <a:endParaRPr sz="1634"/>
          </a:p>
        </p:txBody>
      </p:sp>
      <p:sp>
        <p:nvSpPr>
          <p:cNvPr id="6" name="object 6"/>
          <p:cNvSpPr/>
          <p:nvPr/>
        </p:nvSpPr>
        <p:spPr>
          <a:xfrm>
            <a:off x="2408018" y="2450899"/>
            <a:ext cx="2513255" cy="427616"/>
          </a:xfrm>
          <a:custGeom>
            <a:avLst/>
            <a:gdLst/>
            <a:ahLst/>
            <a:cxnLst/>
            <a:rect l="l" t="t" r="r" b="b"/>
            <a:pathLst>
              <a:path w="2769235" h="471169">
                <a:moveTo>
                  <a:pt x="1523" y="419099"/>
                </a:moveTo>
                <a:lnTo>
                  <a:pt x="1523" y="51815"/>
                </a:lnTo>
                <a:lnTo>
                  <a:pt x="0" y="57911"/>
                </a:lnTo>
                <a:lnTo>
                  <a:pt x="0" y="414527"/>
                </a:lnTo>
                <a:lnTo>
                  <a:pt x="1523" y="419099"/>
                </a:lnTo>
                <a:close/>
              </a:path>
              <a:path w="2769235" h="471169">
                <a:moveTo>
                  <a:pt x="4571" y="431291"/>
                </a:moveTo>
                <a:lnTo>
                  <a:pt x="4571" y="39623"/>
                </a:lnTo>
                <a:lnTo>
                  <a:pt x="1523" y="50291"/>
                </a:lnTo>
                <a:lnTo>
                  <a:pt x="1523" y="420623"/>
                </a:lnTo>
                <a:lnTo>
                  <a:pt x="4571" y="431291"/>
                </a:lnTo>
                <a:close/>
              </a:path>
              <a:path w="2769235" h="471169">
                <a:moveTo>
                  <a:pt x="10667" y="441959"/>
                </a:moveTo>
                <a:lnTo>
                  <a:pt x="10667" y="28955"/>
                </a:lnTo>
                <a:lnTo>
                  <a:pt x="4571" y="38099"/>
                </a:lnTo>
                <a:lnTo>
                  <a:pt x="4571" y="432815"/>
                </a:lnTo>
                <a:lnTo>
                  <a:pt x="10667" y="441959"/>
                </a:lnTo>
                <a:close/>
              </a:path>
              <a:path w="2769235" h="471169">
                <a:moveTo>
                  <a:pt x="2763008" y="432815"/>
                </a:moveTo>
                <a:lnTo>
                  <a:pt x="2763008" y="38099"/>
                </a:lnTo>
                <a:lnTo>
                  <a:pt x="2758436" y="28955"/>
                </a:lnTo>
                <a:lnTo>
                  <a:pt x="2756912" y="27431"/>
                </a:lnTo>
                <a:lnTo>
                  <a:pt x="2750816" y="19811"/>
                </a:lnTo>
                <a:lnTo>
                  <a:pt x="2749292" y="18287"/>
                </a:lnTo>
                <a:lnTo>
                  <a:pt x="2741672" y="12191"/>
                </a:lnTo>
                <a:lnTo>
                  <a:pt x="2740148" y="10667"/>
                </a:lnTo>
                <a:lnTo>
                  <a:pt x="2731004" y="6095"/>
                </a:lnTo>
                <a:lnTo>
                  <a:pt x="2729480" y="4571"/>
                </a:lnTo>
                <a:lnTo>
                  <a:pt x="2718812" y="1523"/>
                </a:lnTo>
                <a:lnTo>
                  <a:pt x="2717288" y="1523"/>
                </a:lnTo>
                <a:lnTo>
                  <a:pt x="2711192" y="0"/>
                </a:lnTo>
                <a:lnTo>
                  <a:pt x="56387" y="0"/>
                </a:lnTo>
                <a:lnTo>
                  <a:pt x="50291" y="1523"/>
                </a:lnTo>
                <a:lnTo>
                  <a:pt x="39623" y="4571"/>
                </a:lnTo>
                <a:lnTo>
                  <a:pt x="38099" y="4571"/>
                </a:lnTo>
                <a:lnTo>
                  <a:pt x="38099" y="6095"/>
                </a:lnTo>
                <a:lnTo>
                  <a:pt x="27431" y="10667"/>
                </a:lnTo>
                <a:lnTo>
                  <a:pt x="27431" y="12191"/>
                </a:lnTo>
                <a:lnTo>
                  <a:pt x="18287" y="18287"/>
                </a:lnTo>
                <a:lnTo>
                  <a:pt x="18287" y="19811"/>
                </a:lnTo>
                <a:lnTo>
                  <a:pt x="10667" y="27431"/>
                </a:lnTo>
                <a:lnTo>
                  <a:pt x="10667" y="443483"/>
                </a:lnTo>
                <a:lnTo>
                  <a:pt x="12191" y="445007"/>
                </a:lnTo>
                <a:lnTo>
                  <a:pt x="12191" y="57911"/>
                </a:lnTo>
                <a:lnTo>
                  <a:pt x="13715" y="53339"/>
                </a:lnTo>
                <a:lnTo>
                  <a:pt x="16763" y="42671"/>
                </a:lnTo>
                <a:lnTo>
                  <a:pt x="16763" y="44195"/>
                </a:lnTo>
                <a:lnTo>
                  <a:pt x="21335" y="35051"/>
                </a:lnTo>
                <a:lnTo>
                  <a:pt x="27431" y="27431"/>
                </a:lnTo>
                <a:lnTo>
                  <a:pt x="33527" y="22555"/>
                </a:lnTo>
                <a:lnTo>
                  <a:pt x="33527" y="21335"/>
                </a:lnTo>
                <a:lnTo>
                  <a:pt x="42671" y="17417"/>
                </a:lnTo>
                <a:lnTo>
                  <a:pt x="42671" y="16763"/>
                </a:lnTo>
                <a:lnTo>
                  <a:pt x="51815" y="14151"/>
                </a:lnTo>
                <a:lnTo>
                  <a:pt x="51815" y="13715"/>
                </a:lnTo>
                <a:lnTo>
                  <a:pt x="2715764" y="13715"/>
                </a:lnTo>
                <a:lnTo>
                  <a:pt x="2715764" y="14151"/>
                </a:lnTo>
                <a:lnTo>
                  <a:pt x="2724908" y="16763"/>
                </a:lnTo>
                <a:lnTo>
                  <a:pt x="2734052" y="21335"/>
                </a:lnTo>
                <a:lnTo>
                  <a:pt x="2734052" y="22351"/>
                </a:lnTo>
                <a:lnTo>
                  <a:pt x="2741672" y="27431"/>
                </a:lnTo>
                <a:lnTo>
                  <a:pt x="2741672" y="28955"/>
                </a:lnTo>
                <a:lnTo>
                  <a:pt x="2747768" y="35051"/>
                </a:lnTo>
                <a:lnTo>
                  <a:pt x="2747768" y="37337"/>
                </a:lnTo>
                <a:lnTo>
                  <a:pt x="2752340" y="44195"/>
                </a:lnTo>
                <a:lnTo>
                  <a:pt x="2752340" y="46227"/>
                </a:lnTo>
                <a:lnTo>
                  <a:pt x="2755388" y="53339"/>
                </a:lnTo>
                <a:lnTo>
                  <a:pt x="2755388" y="445388"/>
                </a:lnTo>
                <a:lnTo>
                  <a:pt x="2756912" y="443483"/>
                </a:lnTo>
                <a:lnTo>
                  <a:pt x="2756912" y="441959"/>
                </a:lnTo>
                <a:lnTo>
                  <a:pt x="2758436" y="441959"/>
                </a:lnTo>
                <a:lnTo>
                  <a:pt x="2763008" y="432815"/>
                </a:lnTo>
                <a:close/>
              </a:path>
              <a:path w="2769235" h="471169">
                <a:moveTo>
                  <a:pt x="27431" y="458723"/>
                </a:moveTo>
                <a:lnTo>
                  <a:pt x="27431" y="443483"/>
                </a:lnTo>
                <a:lnTo>
                  <a:pt x="21335" y="434339"/>
                </a:lnTo>
                <a:lnTo>
                  <a:pt x="21335" y="435863"/>
                </a:lnTo>
                <a:lnTo>
                  <a:pt x="16763" y="426719"/>
                </a:lnTo>
                <a:lnTo>
                  <a:pt x="13715" y="416051"/>
                </a:lnTo>
                <a:lnTo>
                  <a:pt x="13715" y="417575"/>
                </a:lnTo>
                <a:lnTo>
                  <a:pt x="12191" y="411479"/>
                </a:lnTo>
                <a:lnTo>
                  <a:pt x="12191" y="445007"/>
                </a:lnTo>
                <a:lnTo>
                  <a:pt x="18287" y="451103"/>
                </a:lnTo>
                <a:lnTo>
                  <a:pt x="18287" y="452627"/>
                </a:lnTo>
                <a:lnTo>
                  <a:pt x="27431" y="458723"/>
                </a:lnTo>
                <a:close/>
              </a:path>
              <a:path w="2769235" h="471169">
                <a:moveTo>
                  <a:pt x="35051" y="463513"/>
                </a:moveTo>
                <a:lnTo>
                  <a:pt x="35051" y="449579"/>
                </a:lnTo>
                <a:lnTo>
                  <a:pt x="27431" y="441959"/>
                </a:lnTo>
                <a:lnTo>
                  <a:pt x="27431" y="460247"/>
                </a:lnTo>
                <a:lnTo>
                  <a:pt x="35051" y="463513"/>
                </a:lnTo>
                <a:close/>
              </a:path>
              <a:path w="2769235" h="471169">
                <a:moveTo>
                  <a:pt x="35051" y="21335"/>
                </a:moveTo>
                <a:lnTo>
                  <a:pt x="33527" y="21335"/>
                </a:lnTo>
                <a:lnTo>
                  <a:pt x="33527" y="22555"/>
                </a:lnTo>
                <a:lnTo>
                  <a:pt x="35051" y="21335"/>
                </a:lnTo>
                <a:close/>
              </a:path>
              <a:path w="2769235" h="471169">
                <a:moveTo>
                  <a:pt x="44195" y="466779"/>
                </a:moveTo>
                <a:lnTo>
                  <a:pt x="44195" y="454151"/>
                </a:lnTo>
                <a:lnTo>
                  <a:pt x="33527" y="448055"/>
                </a:lnTo>
                <a:lnTo>
                  <a:pt x="35051" y="449579"/>
                </a:lnTo>
                <a:lnTo>
                  <a:pt x="35051" y="463513"/>
                </a:lnTo>
                <a:lnTo>
                  <a:pt x="38099" y="464819"/>
                </a:lnTo>
                <a:lnTo>
                  <a:pt x="39623" y="464819"/>
                </a:lnTo>
                <a:lnTo>
                  <a:pt x="44195" y="466779"/>
                </a:lnTo>
                <a:close/>
              </a:path>
              <a:path w="2769235" h="471169">
                <a:moveTo>
                  <a:pt x="44195" y="16763"/>
                </a:moveTo>
                <a:lnTo>
                  <a:pt x="42671" y="16763"/>
                </a:lnTo>
                <a:lnTo>
                  <a:pt x="42671" y="17417"/>
                </a:lnTo>
                <a:lnTo>
                  <a:pt x="44195" y="16763"/>
                </a:lnTo>
                <a:close/>
              </a:path>
              <a:path w="2769235" h="471169">
                <a:moveTo>
                  <a:pt x="53339" y="469391"/>
                </a:moveTo>
                <a:lnTo>
                  <a:pt x="53339" y="457199"/>
                </a:lnTo>
                <a:lnTo>
                  <a:pt x="42671" y="452627"/>
                </a:lnTo>
                <a:lnTo>
                  <a:pt x="44195" y="454151"/>
                </a:lnTo>
                <a:lnTo>
                  <a:pt x="44195" y="466779"/>
                </a:lnTo>
                <a:lnTo>
                  <a:pt x="50291" y="469391"/>
                </a:lnTo>
                <a:lnTo>
                  <a:pt x="53339" y="469391"/>
                </a:lnTo>
                <a:close/>
              </a:path>
              <a:path w="2769235" h="471169">
                <a:moveTo>
                  <a:pt x="53339" y="13715"/>
                </a:moveTo>
                <a:lnTo>
                  <a:pt x="51815" y="13715"/>
                </a:lnTo>
                <a:lnTo>
                  <a:pt x="51815" y="14151"/>
                </a:lnTo>
                <a:lnTo>
                  <a:pt x="53339" y="13715"/>
                </a:lnTo>
                <a:close/>
              </a:path>
              <a:path w="2769235" h="471169">
                <a:moveTo>
                  <a:pt x="2715764" y="455675"/>
                </a:moveTo>
                <a:lnTo>
                  <a:pt x="2709668" y="457199"/>
                </a:lnTo>
                <a:lnTo>
                  <a:pt x="57911" y="457199"/>
                </a:lnTo>
                <a:lnTo>
                  <a:pt x="51815" y="455675"/>
                </a:lnTo>
                <a:lnTo>
                  <a:pt x="53339" y="457199"/>
                </a:lnTo>
                <a:lnTo>
                  <a:pt x="53339" y="469391"/>
                </a:lnTo>
                <a:lnTo>
                  <a:pt x="56387" y="469391"/>
                </a:lnTo>
                <a:lnTo>
                  <a:pt x="62483" y="470915"/>
                </a:lnTo>
                <a:lnTo>
                  <a:pt x="2705096" y="470915"/>
                </a:lnTo>
                <a:lnTo>
                  <a:pt x="2712716" y="469391"/>
                </a:lnTo>
                <a:lnTo>
                  <a:pt x="2714240" y="469391"/>
                </a:lnTo>
                <a:lnTo>
                  <a:pt x="2714240" y="457199"/>
                </a:lnTo>
                <a:lnTo>
                  <a:pt x="2715764" y="455675"/>
                </a:lnTo>
                <a:close/>
              </a:path>
              <a:path w="2769235" h="471169">
                <a:moveTo>
                  <a:pt x="2715764" y="14151"/>
                </a:moveTo>
                <a:lnTo>
                  <a:pt x="2715764" y="13715"/>
                </a:lnTo>
                <a:lnTo>
                  <a:pt x="2714240" y="13715"/>
                </a:lnTo>
                <a:lnTo>
                  <a:pt x="2715764" y="14151"/>
                </a:lnTo>
                <a:close/>
              </a:path>
              <a:path w="2769235" h="471169">
                <a:moveTo>
                  <a:pt x="2734052" y="448055"/>
                </a:moveTo>
                <a:lnTo>
                  <a:pt x="2724908" y="454151"/>
                </a:lnTo>
                <a:lnTo>
                  <a:pt x="2724908" y="452627"/>
                </a:lnTo>
                <a:lnTo>
                  <a:pt x="2714240" y="457199"/>
                </a:lnTo>
                <a:lnTo>
                  <a:pt x="2714240" y="469391"/>
                </a:lnTo>
                <a:lnTo>
                  <a:pt x="2718812" y="469391"/>
                </a:lnTo>
                <a:lnTo>
                  <a:pt x="2729480" y="464819"/>
                </a:lnTo>
                <a:lnTo>
                  <a:pt x="2731004" y="464819"/>
                </a:lnTo>
                <a:lnTo>
                  <a:pt x="2732528" y="464057"/>
                </a:lnTo>
                <a:lnTo>
                  <a:pt x="2732528" y="449579"/>
                </a:lnTo>
                <a:lnTo>
                  <a:pt x="2734052" y="448055"/>
                </a:lnTo>
                <a:close/>
              </a:path>
              <a:path w="2769235" h="471169">
                <a:moveTo>
                  <a:pt x="2734052" y="22351"/>
                </a:moveTo>
                <a:lnTo>
                  <a:pt x="2734052" y="21335"/>
                </a:lnTo>
                <a:lnTo>
                  <a:pt x="2732528" y="21335"/>
                </a:lnTo>
                <a:lnTo>
                  <a:pt x="2734052" y="22351"/>
                </a:lnTo>
                <a:close/>
              </a:path>
              <a:path w="2769235" h="471169">
                <a:moveTo>
                  <a:pt x="2740841" y="442652"/>
                </a:moveTo>
                <a:lnTo>
                  <a:pt x="2732528" y="449579"/>
                </a:lnTo>
                <a:lnTo>
                  <a:pt x="2732528" y="464057"/>
                </a:lnTo>
                <a:lnTo>
                  <a:pt x="2740148" y="460247"/>
                </a:lnTo>
                <a:lnTo>
                  <a:pt x="2740148" y="443483"/>
                </a:lnTo>
                <a:lnTo>
                  <a:pt x="2740841" y="442652"/>
                </a:lnTo>
                <a:close/>
              </a:path>
              <a:path w="2769235" h="471169">
                <a:moveTo>
                  <a:pt x="2741672" y="28955"/>
                </a:moveTo>
                <a:lnTo>
                  <a:pt x="2741672" y="27431"/>
                </a:lnTo>
                <a:lnTo>
                  <a:pt x="2740148" y="27431"/>
                </a:lnTo>
                <a:lnTo>
                  <a:pt x="2741672" y="28955"/>
                </a:lnTo>
                <a:close/>
              </a:path>
              <a:path w="2769235" h="471169">
                <a:moveTo>
                  <a:pt x="2741672" y="441959"/>
                </a:moveTo>
                <a:lnTo>
                  <a:pt x="2740841" y="442652"/>
                </a:lnTo>
                <a:lnTo>
                  <a:pt x="2740148" y="443483"/>
                </a:lnTo>
                <a:lnTo>
                  <a:pt x="2741672" y="441959"/>
                </a:lnTo>
                <a:close/>
              </a:path>
              <a:path w="2769235" h="471169">
                <a:moveTo>
                  <a:pt x="2741672" y="458723"/>
                </a:moveTo>
                <a:lnTo>
                  <a:pt x="2741672" y="441959"/>
                </a:lnTo>
                <a:lnTo>
                  <a:pt x="2740148" y="443483"/>
                </a:lnTo>
                <a:lnTo>
                  <a:pt x="2740148" y="458723"/>
                </a:lnTo>
                <a:lnTo>
                  <a:pt x="2741672" y="458723"/>
                </a:lnTo>
                <a:close/>
              </a:path>
              <a:path w="2769235" h="471169">
                <a:moveTo>
                  <a:pt x="2747768" y="453847"/>
                </a:moveTo>
                <a:lnTo>
                  <a:pt x="2747768" y="434339"/>
                </a:lnTo>
                <a:lnTo>
                  <a:pt x="2740841" y="442652"/>
                </a:lnTo>
                <a:lnTo>
                  <a:pt x="2741672" y="441959"/>
                </a:lnTo>
                <a:lnTo>
                  <a:pt x="2741672" y="458723"/>
                </a:lnTo>
                <a:lnTo>
                  <a:pt x="2747768" y="453847"/>
                </a:lnTo>
                <a:close/>
              </a:path>
              <a:path w="2769235" h="471169">
                <a:moveTo>
                  <a:pt x="2747768" y="37337"/>
                </a:moveTo>
                <a:lnTo>
                  <a:pt x="2747768" y="35051"/>
                </a:lnTo>
                <a:lnTo>
                  <a:pt x="2746244" y="35051"/>
                </a:lnTo>
                <a:lnTo>
                  <a:pt x="2747768" y="37337"/>
                </a:lnTo>
                <a:close/>
              </a:path>
              <a:path w="2769235" h="471169">
                <a:moveTo>
                  <a:pt x="2752340" y="449198"/>
                </a:moveTo>
                <a:lnTo>
                  <a:pt x="2752340" y="426719"/>
                </a:lnTo>
                <a:lnTo>
                  <a:pt x="2746244" y="435863"/>
                </a:lnTo>
                <a:lnTo>
                  <a:pt x="2747768" y="434339"/>
                </a:lnTo>
                <a:lnTo>
                  <a:pt x="2747768" y="453847"/>
                </a:lnTo>
                <a:lnTo>
                  <a:pt x="2749292" y="452627"/>
                </a:lnTo>
                <a:lnTo>
                  <a:pt x="2749292" y="451103"/>
                </a:lnTo>
                <a:lnTo>
                  <a:pt x="2750816" y="451103"/>
                </a:lnTo>
                <a:lnTo>
                  <a:pt x="2752340" y="449198"/>
                </a:lnTo>
                <a:close/>
              </a:path>
              <a:path w="2769235" h="471169">
                <a:moveTo>
                  <a:pt x="2752340" y="46227"/>
                </a:moveTo>
                <a:lnTo>
                  <a:pt x="2752340" y="44195"/>
                </a:lnTo>
                <a:lnTo>
                  <a:pt x="2750816" y="42671"/>
                </a:lnTo>
                <a:lnTo>
                  <a:pt x="2752340" y="46227"/>
                </a:lnTo>
                <a:close/>
              </a:path>
              <a:path w="2769235" h="471169">
                <a:moveTo>
                  <a:pt x="2755388" y="445388"/>
                </a:moveTo>
                <a:lnTo>
                  <a:pt x="2755388" y="416051"/>
                </a:lnTo>
                <a:lnTo>
                  <a:pt x="2750816" y="426719"/>
                </a:lnTo>
                <a:lnTo>
                  <a:pt x="2752340" y="426719"/>
                </a:lnTo>
                <a:lnTo>
                  <a:pt x="2752340" y="449198"/>
                </a:lnTo>
                <a:lnTo>
                  <a:pt x="2755388" y="445388"/>
                </a:lnTo>
                <a:close/>
              </a:path>
              <a:path w="2769235" h="471169">
                <a:moveTo>
                  <a:pt x="2755388" y="57911"/>
                </a:moveTo>
                <a:lnTo>
                  <a:pt x="2755388" y="53339"/>
                </a:lnTo>
                <a:lnTo>
                  <a:pt x="2753864" y="53339"/>
                </a:lnTo>
                <a:lnTo>
                  <a:pt x="2755388" y="57911"/>
                </a:lnTo>
                <a:close/>
              </a:path>
              <a:path w="2769235" h="471169">
                <a:moveTo>
                  <a:pt x="2755388" y="416051"/>
                </a:moveTo>
                <a:lnTo>
                  <a:pt x="2755388" y="413003"/>
                </a:lnTo>
                <a:lnTo>
                  <a:pt x="2753864" y="417575"/>
                </a:lnTo>
                <a:lnTo>
                  <a:pt x="2755388" y="416051"/>
                </a:lnTo>
                <a:close/>
              </a:path>
              <a:path w="2769235" h="471169">
                <a:moveTo>
                  <a:pt x="2767580" y="420623"/>
                </a:moveTo>
                <a:lnTo>
                  <a:pt x="2767580" y="50291"/>
                </a:lnTo>
                <a:lnTo>
                  <a:pt x="2763008" y="39623"/>
                </a:lnTo>
                <a:lnTo>
                  <a:pt x="2763008" y="431291"/>
                </a:lnTo>
                <a:lnTo>
                  <a:pt x="2767580" y="420623"/>
                </a:lnTo>
                <a:close/>
              </a:path>
              <a:path w="2769235" h="471169">
                <a:moveTo>
                  <a:pt x="2769104" y="406907"/>
                </a:moveTo>
                <a:lnTo>
                  <a:pt x="2769104" y="62483"/>
                </a:lnTo>
                <a:lnTo>
                  <a:pt x="2767580" y="56387"/>
                </a:lnTo>
                <a:lnTo>
                  <a:pt x="2767580" y="413003"/>
                </a:lnTo>
                <a:lnTo>
                  <a:pt x="2769104" y="406907"/>
                </a:lnTo>
                <a:close/>
              </a:path>
            </a:pathLst>
          </a:custGeom>
          <a:solidFill>
            <a:srgbClr val="BF504D"/>
          </a:solidFill>
        </p:spPr>
        <p:txBody>
          <a:bodyPr wrap="square" lIns="0" tIns="0" rIns="0" bIns="0" rtlCol="0"/>
          <a:lstStyle/>
          <a:p>
            <a:endParaRPr sz="1634"/>
          </a:p>
        </p:txBody>
      </p:sp>
      <p:sp>
        <p:nvSpPr>
          <p:cNvPr id="7" name="object 7"/>
          <p:cNvSpPr/>
          <p:nvPr/>
        </p:nvSpPr>
        <p:spPr>
          <a:xfrm>
            <a:off x="2413549" y="3235131"/>
            <a:ext cx="2501153" cy="414938"/>
          </a:xfrm>
          <a:custGeom>
            <a:avLst/>
            <a:gdLst/>
            <a:ahLst/>
            <a:cxnLst/>
            <a:rect l="l" t="t" r="r" b="b"/>
            <a:pathLst>
              <a:path w="2755900" h="457200">
                <a:moveTo>
                  <a:pt x="2755388" y="400811"/>
                </a:moveTo>
                <a:lnTo>
                  <a:pt x="2755388" y="56387"/>
                </a:lnTo>
                <a:lnTo>
                  <a:pt x="2751078" y="34718"/>
                </a:lnTo>
                <a:lnTo>
                  <a:pt x="2739196" y="16763"/>
                </a:lnTo>
                <a:lnTo>
                  <a:pt x="2721313" y="4524"/>
                </a:lnTo>
                <a:lnTo>
                  <a:pt x="2699000" y="0"/>
                </a:lnTo>
                <a:lnTo>
                  <a:pt x="56387" y="0"/>
                </a:lnTo>
                <a:lnTo>
                  <a:pt x="34718" y="4524"/>
                </a:lnTo>
                <a:lnTo>
                  <a:pt x="16763" y="16763"/>
                </a:lnTo>
                <a:lnTo>
                  <a:pt x="4524" y="34718"/>
                </a:lnTo>
                <a:lnTo>
                  <a:pt x="0" y="56387"/>
                </a:lnTo>
                <a:lnTo>
                  <a:pt x="0" y="400811"/>
                </a:lnTo>
                <a:lnTo>
                  <a:pt x="4524" y="422481"/>
                </a:lnTo>
                <a:lnTo>
                  <a:pt x="16763" y="440435"/>
                </a:lnTo>
                <a:lnTo>
                  <a:pt x="34718" y="452675"/>
                </a:lnTo>
                <a:lnTo>
                  <a:pt x="56387" y="457199"/>
                </a:lnTo>
                <a:lnTo>
                  <a:pt x="2699000" y="457199"/>
                </a:lnTo>
                <a:lnTo>
                  <a:pt x="2721313" y="452675"/>
                </a:lnTo>
                <a:lnTo>
                  <a:pt x="2739196" y="440435"/>
                </a:lnTo>
                <a:lnTo>
                  <a:pt x="2751078" y="422481"/>
                </a:lnTo>
                <a:lnTo>
                  <a:pt x="2755388" y="400811"/>
                </a:lnTo>
                <a:close/>
              </a:path>
            </a:pathLst>
          </a:custGeom>
          <a:solidFill>
            <a:srgbClr val="4F81BC"/>
          </a:solidFill>
        </p:spPr>
        <p:txBody>
          <a:bodyPr wrap="square" lIns="0" tIns="0" rIns="0" bIns="0" rtlCol="0"/>
          <a:lstStyle/>
          <a:p>
            <a:endParaRPr sz="1634"/>
          </a:p>
        </p:txBody>
      </p:sp>
      <p:sp>
        <p:nvSpPr>
          <p:cNvPr id="8" name="object 8"/>
          <p:cNvSpPr/>
          <p:nvPr/>
        </p:nvSpPr>
        <p:spPr>
          <a:xfrm>
            <a:off x="2408018" y="3229599"/>
            <a:ext cx="2513255" cy="426464"/>
          </a:xfrm>
          <a:custGeom>
            <a:avLst/>
            <a:gdLst/>
            <a:ahLst/>
            <a:cxnLst/>
            <a:rect l="l" t="t" r="r" b="b"/>
            <a:pathLst>
              <a:path w="2769235" h="469900">
                <a:moveTo>
                  <a:pt x="2767580" y="419099"/>
                </a:moveTo>
                <a:lnTo>
                  <a:pt x="2767580" y="48767"/>
                </a:lnTo>
                <a:lnTo>
                  <a:pt x="2758436" y="27431"/>
                </a:lnTo>
                <a:lnTo>
                  <a:pt x="2756912" y="27431"/>
                </a:lnTo>
                <a:lnTo>
                  <a:pt x="2750816" y="18287"/>
                </a:lnTo>
                <a:lnTo>
                  <a:pt x="2749292" y="18287"/>
                </a:lnTo>
                <a:lnTo>
                  <a:pt x="2741672" y="10667"/>
                </a:lnTo>
                <a:lnTo>
                  <a:pt x="2740148" y="10667"/>
                </a:lnTo>
                <a:lnTo>
                  <a:pt x="2731004" y="4571"/>
                </a:lnTo>
                <a:lnTo>
                  <a:pt x="2729480" y="4571"/>
                </a:lnTo>
                <a:lnTo>
                  <a:pt x="2718812" y="1523"/>
                </a:lnTo>
                <a:lnTo>
                  <a:pt x="2717288" y="1523"/>
                </a:lnTo>
                <a:lnTo>
                  <a:pt x="2717288" y="0"/>
                </a:lnTo>
                <a:lnTo>
                  <a:pt x="50291" y="0"/>
                </a:lnTo>
                <a:lnTo>
                  <a:pt x="50291" y="1523"/>
                </a:lnTo>
                <a:lnTo>
                  <a:pt x="39623" y="4571"/>
                </a:lnTo>
                <a:lnTo>
                  <a:pt x="38099" y="4571"/>
                </a:lnTo>
                <a:lnTo>
                  <a:pt x="27431" y="10667"/>
                </a:lnTo>
                <a:lnTo>
                  <a:pt x="18287" y="18287"/>
                </a:lnTo>
                <a:lnTo>
                  <a:pt x="10667" y="27431"/>
                </a:lnTo>
                <a:lnTo>
                  <a:pt x="4571" y="38099"/>
                </a:lnTo>
                <a:lnTo>
                  <a:pt x="1523" y="48767"/>
                </a:lnTo>
                <a:lnTo>
                  <a:pt x="1523" y="50291"/>
                </a:lnTo>
                <a:lnTo>
                  <a:pt x="0" y="56387"/>
                </a:lnTo>
                <a:lnTo>
                  <a:pt x="0" y="413003"/>
                </a:lnTo>
                <a:lnTo>
                  <a:pt x="1523" y="419099"/>
                </a:lnTo>
                <a:lnTo>
                  <a:pt x="4571" y="429767"/>
                </a:lnTo>
                <a:lnTo>
                  <a:pt x="4571" y="431291"/>
                </a:lnTo>
                <a:lnTo>
                  <a:pt x="10667" y="440435"/>
                </a:lnTo>
                <a:lnTo>
                  <a:pt x="10667" y="441959"/>
                </a:lnTo>
                <a:lnTo>
                  <a:pt x="12191" y="443788"/>
                </a:lnTo>
                <a:lnTo>
                  <a:pt x="12191" y="57911"/>
                </a:lnTo>
                <a:lnTo>
                  <a:pt x="13715" y="51815"/>
                </a:lnTo>
                <a:lnTo>
                  <a:pt x="13715" y="53339"/>
                </a:lnTo>
                <a:lnTo>
                  <a:pt x="16763" y="42671"/>
                </a:lnTo>
                <a:lnTo>
                  <a:pt x="16763" y="44195"/>
                </a:lnTo>
                <a:lnTo>
                  <a:pt x="21335" y="33527"/>
                </a:lnTo>
                <a:lnTo>
                  <a:pt x="21335" y="35051"/>
                </a:lnTo>
                <a:lnTo>
                  <a:pt x="27431" y="25907"/>
                </a:lnTo>
                <a:lnTo>
                  <a:pt x="27431" y="27431"/>
                </a:lnTo>
                <a:lnTo>
                  <a:pt x="35051" y="19811"/>
                </a:lnTo>
                <a:lnTo>
                  <a:pt x="35051" y="20465"/>
                </a:lnTo>
                <a:lnTo>
                  <a:pt x="44195" y="15239"/>
                </a:lnTo>
                <a:lnTo>
                  <a:pt x="44195" y="16328"/>
                </a:lnTo>
                <a:lnTo>
                  <a:pt x="51815" y="14151"/>
                </a:lnTo>
                <a:lnTo>
                  <a:pt x="51815" y="13715"/>
                </a:lnTo>
                <a:lnTo>
                  <a:pt x="57911" y="12191"/>
                </a:lnTo>
                <a:lnTo>
                  <a:pt x="2711192" y="12191"/>
                </a:lnTo>
                <a:lnTo>
                  <a:pt x="2715764" y="13715"/>
                </a:lnTo>
                <a:lnTo>
                  <a:pt x="2715764" y="14151"/>
                </a:lnTo>
                <a:lnTo>
                  <a:pt x="2724908" y="16763"/>
                </a:lnTo>
                <a:lnTo>
                  <a:pt x="2724908" y="15239"/>
                </a:lnTo>
                <a:lnTo>
                  <a:pt x="2732528" y="20319"/>
                </a:lnTo>
                <a:lnTo>
                  <a:pt x="2732528" y="19811"/>
                </a:lnTo>
                <a:lnTo>
                  <a:pt x="2740148" y="26161"/>
                </a:lnTo>
                <a:lnTo>
                  <a:pt x="2740148" y="25907"/>
                </a:lnTo>
                <a:lnTo>
                  <a:pt x="2741672" y="27431"/>
                </a:lnTo>
                <a:lnTo>
                  <a:pt x="2741672" y="27736"/>
                </a:lnTo>
                <a:lnTo>
                  <a:pt x="2747768" y="35051"/>
                </a:lnTo>
                <a:lnTo>
                  <a:pt x="2747768" y="36194"/>
                </a:lnTo>
                <a:lnTo>
                  <a:pt x="2752340" y="44195"/>
                </a:lnTo>
                <a:lnTo>
                  <a:pt x="2752340" y="46227"/>
                </a:lnTo>
                <a:lnTo>
                  <a:pt x="2755388" y="53339"/>
                </a:lnTo>
                <a:lnTo>
                  <a:pt x="2755388" y="444245"/>
                </a:lnTo>
                <a:lnTo>
                  <a:pt x="2756912" y="441959"/>
                </a:lnTo>
                <a:lnTo>
                  <a:pt x="2758436" y="441959"/>
                </a:lnTo>
                <a:lnTo>
                  <a:pt x="2758436" y="440435"/>
                </a:lnTo>
                <a:lnTo>
                  <a:pt x="2763008" y="431291"/>
                </a:lnTo>
                <a:lnTo>
                  <a:pt x="2763008" y="429767"/>
                </a:lnTo>
                <a:lnTo>
                  <a:pt x="2767580" y="419099"/>
                </a:lnTo>
                <a:close/>
              </a:path>
              <a:path w="2769235" h="469900">
                <a:moveTo>
                  <a:pt x="35051" y="448055"/>
                </a:moveTo>
                <a:lnTo>
                  <a:pt x="27431" y="441959"/>
                </a:lnTo>
                <a:lnTo>
                  <a:pt x="21335" y="434339"/>
                </a:lnTo>
                <a:lnTo>
                  <a:pt x="16763" y="425195"/>
                </a:lnTo>
                <a:lnTo>
                  <a:pt x="16763" y="426719"/>
                </a:lnTo>
                <a:lnTo>
                  <a:pt x="13715" y="416051"/>
                </a:lnTo>
                <a:lnTo>
                  <a:pt x="12191" y="411479"/>
                </a:lnTo>
                <a:lnTo>
                  <a:pt x="12191" y="443788"/>
                </a:lnTo>
                <a:lnTo>
                  <a:pt x="18287" y="451103"/>
                </a:lnTo>
                <a:lnTo>
                  <a:pt x="27431" y="458723"/>
                </a:lnTo>
                <a:lnTo>
                  <a:pt x="33527" y="462207"/>
                </a:lnTo>
                <a:lnTo>
                  <a:pt x="33527" y="448055"/>
                </a:lnTo>
                <a:lnTo>
                  <a:pt x="35051" y="448055"/>
                </a:lnTo>
                <a:close/>
              </a:path>
              <a:path w="2769235" h="469900">
                <a:moveTo>
                  <a:pt x="35051" y="20465"/>
                </a:moveTo>
                <a:lnTo>
                  <a:pt x="35051" y="19811"/>
                </a:lnTo>
                <a:lnTo>
                  <a:pt x="33527" y="21335"/>
                </a:lnTo>
                <a:lnTo>
                  <a:pt x="35051" y="20465"/>
                </a:lnTo>
                <a:close/>
              </a:path>
              <a:path w="2769235" h="469900">
                <a:moveTo>
                  <a:pt x="44195" y="452627"/>
                </a:moveTo>
                <a:lnTo>
                  <a:pt x="33527" y="448055"/>
                </a:lnTo>
                <a:lnTo>
                  <a:pt x="33527" y="462207"/>
                </a:lnTo>
                <a:lnTo>
                  <a:pt x="38099" y="464819"/>
                </a:lnTo>
                <a:lnTo>
                  <a:pt x="39623" y="464819"/>
                </a:lnTo>
                <a:lnTo>
                  <a:pt x="42671" y="465690"/>
                </a:lnTo>
                <a:lnTo>
                  <a:pt x="42671" y="452627"/>
                </a:lnTo>
                <a:lnTo>
                  <a:pt x="44195" y="452627"/>
                </a:lnTo>
                <a:close/>
              </a:path>
              <a:path w="2769235" h="469900">
                <a:moveTo>
                  <a:pt x="44195" y="16328"/>
                </a:moveTo>
                <a:lnTo>
                  <a:pt x="44195" y="15239"/>
                </a:lnTo>
                <a:lnTo>
                  <a:pt x="42671" y="16763"/>
                </a:lnTo>
                <a:lnTo>
                  <a:pt x="44195" y="16328"/>
                </a:lnTo>
                <a:close/>
              </a:path>
              <a:path w="2769235" h="469900">
                <a:moveTo>
                  <a:pt x="53339" y="455675"/>
                </a:moveTo>
                <a:lnTo>
                  <a:pt x="42671" y="452627"/>
                </a:lnTo>
                <a:lnTo>
                  <a:pt x="42671" y="465690"/>
                </a:lnTo>
                <a:lnTo>
                  <a:pt x="50291" y="467867"/>
                </a:lnTo>
                <a:lnTo>
                  <a:pt x="51815" y="468248"/>
                </a:lnTo>
                <a:lnTo>
                  <a:pt x="51815" y="455675"/>
                </a:lnTo>
                <a:lnTo>
                  <a:pt x="53339" y="455675"/>
                </a:lnTo>
                <a:close/>
              </a:path>
              <a:path w="2769235" h="469900">
                <a:moveTo>
                  <a:pt x="53339" y="13715"/>
                </a:moveTo>
                <a:lnTo>
                  <a:pt x="51815" y="13715"/>
                </a:lnTo>
                <a:lnTo>
                  <a:pt x="51815" y="14151"/>
                </a:lnTo>
                <a:lnTo>
                  <a:pt x="53339" y="13715"/>
                </a:lnTo>
                <a:close/>
              </a:path>
              <a:path w="2769235" h="469900">
                <a:moveTo>
                  <a:pt x="2715764" y="468375"/>
                </a:moveTo>
                <a:lnTo>
                  <a:pt x="2715764" y="455675"/>
                </a:lnTo>
                <a:lnTo>
                  <a:pt x="2709668" y="457199"/>
                </a:lnTo>
                <a:lnTo>
                  <a:pt x="62483" y="457199"/>
                </a:lnTo>
                <a:lnTo>
                  <a:pt x="57911" y="455675"/>
                </a:lnTo>
                <a:lnTo>
                  <a:pt x="51815" y="455675"/>
                </a:lnTo>
                <a:lnTo>
                  <a:pt x="51815" y="468248"/>
                </a:lnTo>
                <a:lnTo>
                  <a:pt x="56387" y="469391"/>
                </a:lnTo>
                <a:lnTo>
                  <a:pt x="2712716" y="469391"/>
                </a:lnTo>
                <a:lnTo>
                  <a:pt x="2715764" y="468375"/>
                </a:lnTo>
                <a:close/>
              </a:path>
              <a:path w="2769235" h="469900">
                <a:moveTo>
                  <a:pt x="2715764" y="14151"/>
                </a:moveTo>
                <a:lnTo>
                  <a:pt x="2715764" y="13715"/>
                </a:lnTo>
                <a:lnTo>
                  <a:pt x="2714240" y="13715"/>
                </a:lnTo>
                <a:lnTo>
                  <a:pt x="2715764" y="14151"/>
                </a:lnTo>
                <a:close/>
              </a:path>
              <a:path w="2769235" h="469900">
                <a:moveTo>
                  <a:pt x="2734052" y="462787"/>
                </a:moveTo>
                <a:lnTo>
                  <a:pt x="2734052" y="448055"/>
                </a:lnTo>
                <a:lnTo>
                  <a:pt x="2724908" y="452627"/>
                </a:lnTo>
                <a:lnTo>
                  <a:pt x="2714240" y="455675"/>
                </a:lnTo>
                <a:lnTo>
                  <a:pt x="2715764" y="455675"/>
                </a:lnTo>
                <a:lnTo>
                  <a:pt x="2715764" y="468375"/>
                </a:lnTo>
                <a:lnTo>
                  <a:pt x="2717288" y="467867"/>
                </a:lnTo>
                <a:lnTo>
                  <a:pt x="2718812" y="467867"/>
                </a:lnTo>
                <a:lnTo>
                  <a:pt x="2729480" y="464819"/>
                </a:lnTo>
                <a:lnTo>
                  <a:pt x="2731004" y="464819"/>
                </a:lnTo>
                <a:lnTo>
                  <a:pt x="2734052" y="462787"/>
                </a:lnTo>
                <a:close/>
              </a:path>
              <a:path w="2769235" h="469900">
                <a:moveTo>
                  <a:pt x="2734052" y="21335"/>
                </a:moveTo>
                <a:lnTo>
                  <a:pt x="2732528" y="19811"/>
                </a:lnTo>
                <a:lnTo>
                  <a:pt x="2732528" y="20319"/>
                </a:lnTo>
                <a:lnTo>
                  <a:pt x="2734052" y="21335"/>
                </a:lnTo>
                <a:close/>
              </a:path>
              <a:path w="2769235" h="469900">
                <a:moveTo>
                  <a:pt x="2741672" y="458723"/>
                </a:moveTo>
                <a:lnTo>
                  <a:pt x="2741672" y="441959"/>
                </a:lnTo>
                <a:lnTo>
                  <a:pt x="2732528" y="448055"/>
                </a:lnTo>
                <a:lnTo>
                  <a:pt x="2734052" y="448055"/>
                </a:lnTo>
                <a:lnTo>
                  <a:pt x="2734052" y="462787"/>
                </a:lnTo>
                <a:lnTo>
                  <a:pt x="2740148" y="458723"/>
                </a:lnTo>
                <a:lnTo>
                  <a:pt x="2741672" y="458723"/>
                </a:lnTo>
                <a:close/>
              </a:path>
              <a:path w="2769235" h="469900">
                <a:moveTo>
                  <a:pt x="2741672" y="27431"/>
                </a:moveTo>
                <a:lnTo>
                  <a:pt x="2740148" y="25907"/>
                </a:lnTo>
                <a:lnTo>
                  <a:pt x="2740841" y="26739"/>
                </a:lnTo>
                <a:lnTo>
                  <a:pt x="2741672" y="27431"/>
                </a:lnTo>
                <a:close/>
              </a:path>
              <a:path w="2769235" h="469900">
                <a:moveTo>
                  <a:pt x="2740841" y="26739"/>
                </a:moveTo>
                <a:lnTo>
                  <a:pt x="2740148" y="25907"/>
                </a:lnTo>
                <a:lnTo>
                  <a:pt x="2740148" y="26161"/>
                </a:lnTo>
                <a:lnTo>
                  <a:pt x="2740841" y="26739"/>
                </a:lnTo>
                <a:close/>
              </a:path>
              <a:path w="2769235" h="469900">
                <a:moveTo>
                  <a:pt x="2747768" y="452627"/>
                </a:moveTo>
                <a:lnTo>
                  <a:pt x="2747768" y="434339"/>
                </a:lnTo>
                <a:lnTo>
                  <a:pt x="2740148" y="441959"/>
                </a:lnTo>
                <a:lnTo>
                  <a:pt x="2741672" y="441959"/>
                </a:lnTo>
                <a:lnTo>
                  <a:pt x="2741672" y="458723"/>
                </a:lnTo>
                <a:lnTo>
                  <a:pt x="2747768" y="452627"/>
                </a:lnTo>
                <a:close/>
              </a:path>
              <a:path w="2769235" h="469900">
                <a:moveTo>
                  <a:pt x="2741672" y="27736"/>
                </a:moveTo>
                <a:lnTo>
                  <a:pt x="2741672" y="27431"/>
                </a:lnTo>
                <a:lnTo>
                  <a:pt x="2740841" y="26739"/>
                </a:lnTo>
                <a:lnTo>
                  <a:pt x="2741672" y="27736"/>
                </a:lnTo>
                <a:close/>
              </a:path>
              <a:path w="2769235" h="469900">
                <a:moveTo>
                  <a:pt x="2747768" y="36194"/>
                </a:moveTo>
                <a:lnTo>
                  <a:pt x="2747768" y="35051"/>
                </a:lnTo>
                <a:lnTo>
                  <a:pt x="2746244" y="33527"/>
                </a:lnTo>
                <a:lnTo>
                  <a:pt x="2747768" y="36194"/>
                </a:lnTo>
                <a:close/>
              </a:path>
              <a:path w="2769235" h="469900">
                <a:moveTo>
                  <a:pt x="2752340" y="448817"/>
                </a:moveTo>
                <a:lnTo>
                  <a:pt x="2752340" y="425195"/>
                </a:lnTo>
                <a:lnTo>
                  <a:pt x="2746244" y="434339"/>
                </a:lnTo>
                <a:lnTo>
                  <a:pt x="2747768" y="434339"/>
                </a:lnTo>
                <a:lnTo>
                  <a:pt x="2747768" y="452627"/>
                </a:lnTo>
                <a:lnTo>
                  <a:pt x="2749292" y="451103"/>
                </a:lnTo>
                <a:lnTo>
                  <a:pt x="2750816" y="451103"/>
                </a:lnTo>
                <a:lnTo>
                  <a:pt x="2752340" y="448817"/>
                </a:lnTo>
                <a:close/>
              </a:path>
              <a:path w="2769235" h="469900">
                <a:moveTo>
                  <a:pt x="2752340" y="46227"/>
                </a:moveTo>
                <a:lnTo>
                  <a:pt x="2752340" y="44195"/>
                </a:lnTo>
                <a:lnTo>
                  <a:pt x="2750816" y="42671"/>
                </a:lnTo>
                <a:lnTo>
                  <a:pt x="2752340" y="46227"/>
                </a:lnTo>
                <a:close/>
              </a:path>
              <a:path w="2769235" h="469900">
                <a:moveTo>
                  <a:pt x="2755388" y="444245"/>
                </a:moveTo>
                <a:lnTo>
                  <a:pt x="2755388" y="416051"/>
                </a:lnTo>
                <a:lnTo>
                  <a:pt x="2750816" y="426719"/>
                </a:lnTo>
                <a:lnTo>
                  <a:pt x="2752340" y="425195"/>
                </a:lnTo>
                <a:lnTo>
                  <a:pt x="2752340" y="448817"/>
                </a:lnTo>
                <a:lnTo>
                  <a:pt x="2755388" y="444245"/>
                </a:lnTo>
                <a:close/>
              </a:path>
              <a:path w="2769235" h="469900">
                <a:moveTo>
                  <a:pt x="2755388" y="57911"/>
                </a:moveTo>
                <a:lnTo>
                  <a:pt x="2755388" y="53339"/>
                </a:lnTo>
                <a:lnTo>
                  <a:pt x="2753864" y="51815"/>
                </a:lnTo>
                <a:lnTo>
                  <a:pt x="2755388" y="57911"/>
                </a:lnTo>
                <a:close/>
              </a:path>
              <a:path w="2769235" h="469900">
                <a:moveTo>
                  <a:pt x="2755388" y="416051"/>
                </a:moveTo>
                <a:lnTo>
                  <a:pt x="2755388" y="411479"/>
                </a:lnTo>
                <a:lnTo>
                  <a:pt x="2753864" y="416051"/>
                </a:lnTo>
                <a:lnTo>
                  <a:pt x="2755388" y="416051"/>
                </a:lnTo>
                <a:close/>
              </a:path>
              <a:path w="2769235" h="469900">
                <a:moveTo>
                  <a:pt x="2769104" y="406907"/>
                </a:moveTo>
                <a:lnTo>
                  <a:pt x="2769104" y="62483"/>
                </a:lnTo>
                <a:lnTo>
                  <a:pt x="2767580" y="56387"/>
                </a:lnTo>
                <a:lnTo>
                  <a:pt x="2767580" y="413003"/>
                </a:lnTo>
                <a:lnTo>
                  <a:pt x="2769104" y="406907"/>
                </a:lnTo>
                <a:close/>
              </a:path>
            </a:pathLst>
          </a:custGeom>
          <a:solidFill>
            <a:srgbClr val="BF504D"/>
          </a:solidFill>
        </p:spPr>
        <p:txBody>
          <a:bodyPr wrap="square" lIns="0" tIns="0" rIns="0" bIns="0" rtlCol="0"/>
          <a:lstStyle/>
          <a:p>
            <a:endParaRPr sz="1634"/>
          </a:p>
        </p:txBody>
      </p:sp>
      <p:sp>
        <p:nvSpPr>
          <p:cNvPr id="9" name="object 9"/>
          <p:cNvSpPr/>
          <p:nvPr/>
        </p:nvSpPr>
        <p:spPr>
          <a:xfrm>
            <a:off x="2413549" y="4051176"/>
            <a:ext cx="2501153" cy="414938"/>
          </a:xfrm>
          <a:custGeom>
            <a:avLst/>
            <a:gdLst/>
            <a:ahLst/>
            <a:cxnLst/>
            <a:rect l="l" t="t" r="r" b="b"/>
            <a:pathLst>
              <a:path w="2755900" h="457200">
                <a:moveTo>
                  <a:pt x="2755388" y="400811"/>
                </a:moveTo>
                <a:lnTo>
                  <a:pt x="2755388" y="57911"/>
                </a:lnTo>
                <a:lnTo>
                  <a:pt x="2751078" y="35361"/>
                </a:lnTo>
                <a:lnTo>
                  <a:pt x="2739196" y="16954"/>
                </a:lnTo>
                <a:lnTo>
                  <a:pt x="2721313" y="4548"/>
                </a:lnTo>
                <a:lnTo>
                  <a:pt x="2699000" y="0"/>
                </a:lnTo>
                <a:lnTo>
                  <a:pt x="56387" y="0"/>
                </a:lnTo>
                <a:lnTo>
                  <a:pt x="34718" y="4548"/>
                </a:lnTo>
                <a:lnTo>
                  <a:pt x="16763" y="16954"/>
                </a:lnTo>
                <a:lnTo>
                  <a:pt x="4524" y="35361"/>
                </a:lnTo>
                <a:lnTo>
                  <a:pt x="0" y="57911"/>
                </a:lnTo>
                <a:lnTo>
                  <a:pt x="0" y="400811"/>
                </a:lnTo>
                <a:lnTo>
                  <a:pt x="4524" y="423124"/>
                </a:lnTo>
                <a:lnTo>
                  <a:pt x="16763" y="441007"/>
                </a:lnTo>
                <a:lnTo>
                  <a:pt x="34718" y="452889"/>
                </a:lnTo>
                <a:lnTo>
                  <a:pt x="56387" y="457199"/>
                </a:lnTo>
                <a:lnTo>
                  <a:pt x="2699000" y="457199"/>
                </a:lnTo>
                <a:lnTo>
                  <a:pt x="2721313" y="452889"/>
                </a:lnTo>
                <a:lnTo>
                  <a:pt x="2739196" y="441007"/>
                </a:lnTo>
                <a:lnTo>
                  <a:pt x="2751078" y="423124"/>
                </a:lnTo>
                <a:lnTo>
                  <a:pt x="2755388" y="400811"/>
                </a:lnTo>
                <a:close/>
              </a:path>
            </a:pathLst>
          </a:custGeom>
          <a:solidFill>
            <a:srgbClr val="4F81BC"/>
          </a:solidFill>
        </p:spPr>
        <p:txBody>
          <a:bodyPr wrap="square" lIns="0" tIns="0" rIns="0" bIns="0" rtlCol="0"/>
          <a:lstStyle/>
          <a:p>
            <a:endParaRPr sz="1634"/>
          </a:p>
        </p:txBody>
      </p:sp>
      <p:sp>
        <p:nvSpPr>
          <p:cNvPr id="10" name="object 10"/>
          <p:cNvSpPr/>
          <p:nvPr/>
        </p:nvSpPr>
        <p:spPr>
          <a:xfrm>
            <a:off x="2408018" y="4045644"/>
            <a:ext cx="2513255" cy="427616"/>
          </a:xfrm>
          <a:custGeom>
            <a:avLst/>
            <a:gdLst/>
            <a:ahLst/>
            <a:cxnLst/>
            <a:rect l="l" t="t" r="r" b="b"/>
            <a:pathLst>
              <a:path w="2769235" h="471170">
                <a:moveTo>
                  <a:pt x="1523" y="419099"/>
                </a:moveTo>
                <a:lnTo>
                  <a:pt x="1523" y="51815"/>
                </a:lnTo>
                <a:lnTo>
                  <a:pt x="0" y="57911"/>
                </a:lnTo>
                <a:lnTo>
                  <a:pt x="0" y="414527"/>
                </a:lnTo>
                <a:lnTo>
                  <a:pt x="1523" y="419099"/>
                </a:lnTo>
                <a:close/>
              </a:path>
              <a:path w="2769235" h="471170">
                <a:moveTo>
                  <a:pt x="4571" y="431291"/>
                </a:moveTo>
                <a:lnTo>
                  <a:pt x="4571" y="39623"/>
                </a:lnTo>
                <a:lnTo>
                  <a:pt x="1523" y="50291"/>
                </a:lnTo>
                <a:lnTo>
                  <a:pt x="1523" y="420623"/>
                </a:lnTo>
                <a:lnTo>
                  <a:pt x="4571" y="431291"/>
                </a:lnTo>
                <a:close/>
              </a:path>
              <a:path w="2769235" h="471170">
                <a:moveTo>
                  <a:pt x="10667" y="441959"/>
                </a:moveTo>
                <a:lnTo>
                  <a:pt x="10667" y="28955"/>
                </a:lnTo>
                <a:lnTo>
                  <a:pt x="4571" y="38099"/>
                </a:lnTo>
                <a:lnTo>
                  <a:pt x="4571" y="432815"/>
                </a:lnTo>
                <a:lnTo>
                  <a:pt x="10667" y="441959"/>
                </a:lnTo>
                <a:close/>
              </a:path>
              <a:path w="2769235" h="471170">
                <a:moveTo>
                  <a:pt x="27431" y="27431"/>
                </a:moveTo>
                <a:lnTo>
                  <a:pt x="27431" y="12191"/>
                </a:lnTo>
                <a:lnTo>
                  <a:pt x="18287" y="18287"/>
                </a:lnTo>
                <a:lnTo>
                  <a:pt x="18287" y="19811"/>
                </a:lnTo>
                <a:lnTo>
                  <a:pt x="10667" y="27431"/>
                </a:lnTo>
                <a:lnTo>
                  <a:pt x="10667" y="443483"/>
                </a:lnTo>
                <a:lnTo>
                  <a:pt x="12191" y="445007"/>
                </a:lnTo>
                <a:lnTo>
                  <a:pt x="12191" y="57911"/>
                </a:lnTo>
                <a:lnTo>
                  <a:pt x="13715" y="53339"/>
                </a:lnTo>
                <a:lnTo>
                  <a:pt x="13715" y="54863"/>
                </a:lnTo>
                <a:lnTo>
                  <a:pt x="16763" y="44195"/>
                </a:lnTo>
                <a:lnTo>
                  <a:pt x="21335" y="35051"/>
                </a:lnTo>
                <a:lnTo>
                  <a:pt x="21335" y="36575"/>
                </a:lnTo>
                <a:lnTo>
                  <a:pt x="27431" y="27431"/>
                </a:lnTo>
                <a:close/>
              </a:path>
              <a:path w="2769235" h="471170">
                <a:moveTo>
                  <a:pt x="27431" y="458723"/>
                </a:moveTo>
                <a:lnTo>
                  <a:pt x="27431" y="443483"/>
                </a:lnTo>
                <a:lnTo>
                  <a:pt x="21335" y="434339"/>
                </a:lnTo>
                <a:lnTo>
                  <a:pt x="21335" y="435863"/>
                </a:lnTo>
                <a:lnTo>
                  <a:pt x="16763" y="426719"/>
                </a:lnTo>
                <a:lnTo>
                  <a:pt x="13715" y="416051"/>
                </a:lnTo>
                <a:lnTo>
                  <a:pt x="13715" y="417575"/>
                </a:lnTo>
                <a:lnTo>
                  <a:pt x="12191" y="411479"/>
                </a:lnTo>
                <a:lnTo>
                  <a:pt x="12191" y="445007"/>
                </a:lnTo>
                <a:lnTo>
                  <a:pt x="18287" y="451103"/>
                </a:lnTo>
                <a:lnTo>
                  <a:pt x="18287" y="452627"/>
                </a:lnTo>
                <a:lnTo>
                  <a:pt x="27431" y="458723"/>
                </a:lnTo>
                <a:close/>
              </a:path>
              <a:path w="2769235" h="471170">
                <a:moveTo>
                  <a:pt x="2763008" y="432815"/>
                </a:moveTo>
                <a:lnTo>
                  <a:pt x="2763008" y="38099"/>
                </a:lnTo>
                <a:lnTo>
                  <a:pt x="2758436" y="28955"/>
                </a:lnTo>
                <a:lnTo>
                  <a:pt x="2756912" y="27431"/>
                </a:lnTo>
                <a:lnTo>
                  <a:pt x="2750816" y="19811"/>
                </a:lnTo>
                <a:lnTo>
                  <a:pt x="2749292" y="19811"/>
                </a:lnTo>
                <a:lnTo>
                  <a:pt x="2749292" y="18287"/>
                </a:lnTo>
                <a:lnTo>
                  <a:pt x="2741672" y="12191"/>
                </a:lnTo>
                <a:lnTo>
                  <a:pt x="2740148" y="10667"/>
                </a:lnTo>
                <a:lnTo>
                  <a:pt x="2731004" y="6095"/>
                </a:lnTo>
                <a:lnTo>
                  <a:pt x="2729480" y="6095"/>
                </a:lnTo>
                <a:lnTo>
                  <a:pt x="2729480" y="4571"/>
                </a:lnTo>
                <a:lnTo>
                  <a:pt x="2718812" y="1523"/>
                </a:lnTo>
                <a:lnTo>
                  <a:pt x="2717288" y="1523"/>
                </a:lnTo>
                <a:lnTo>
                  <a:pt x="2711192" y="0"/>
                </a:lnTo>
                <a:lnTo>
                  <a:pt x="62483" y="0"/>
                </a:lnTo>
                <a:lnTo>
                  <a:pt x="56387" y="1523"/>
                </a:lnTo>
                <a:lnTo>
                  <a:pt x="50291" y="1523"/>
                </a:lnTo>
                <a:lnTo>
                  <a:pt x="39623" y="4571"/>
                </a:lnTo>
                <a:lnTo>
                  <a:pt x="38099" y="6095"/>
                </a:lnTo>
                <a:lnTo>
                  <a:pt x="27431" y="10667"/>
                </a:lnTo>
                <a:lnTo>
                  <a:pt x="27431" y="28955"/>
                </a:lnTo>
                <a:lnTo>
                  <a:pt x="35051" y="21335"/>
                </a:lnTo>
                <a:lnTo>
                  <a:pt x="35051" y="21989"/>
                </a:lnTo>
                <a:lnTo>
                  <a:pt x="42671" y="17634"/>
                </a:lnTo>
                <a:lnTo>
                  <a:pt x="42671" y="16763"/>
                </a:lnTo>
                <a:lnTo>
                  <a:pt x="51815" y="14151"/>
                </a:lnTo>
                <a:lnTo>
                  <a:pt x="51815" y="13715"/>
                </a:lnTo>
                <a:lnTo>
                  <a:pt x="2715764" y="13715"/>
                </a:lnTo>
                <a:lnTo>
                  <a:pt x="2715764" y="14151"/>
                </a:lnTo>
                <a:lnTo>
                  <a:pt x="2724908" y="16763"/>
                </a:lnTo>
                <a:lnTo>
                  <a:pt x="2732528" y="21843"/>
                </a:lnTo>
                <a:lnTo>
                  <a:pt x="2732528" y="21335"/>
                </a:lnTo>
                <a:lnTo>
                  <a:pt x="2740148" y="27685"/>
                </a:lnTo>
                <a:lnTo>
                  <a:pt x="2740148" y="27431"/>
                </a:lnTo>
                <a:lnTo>
                  <a:pt x="2741672" y="28955"/>
                </a:lnTo>
                <a:lnTo>
                  <a:pt x="2741672" y="29260"/>
                </a:lnTo>
                <a:lnTo>
                  <a:pt x="2747768" y="36575"/>
                </a:lnTo>
                <a:lnTo>
                  <a:pt x="2747768" y="37337"/>
                </a:lnTo>
                <a:lnTo>
                  <a:pt x="2752340" y="44195"/>
                </a:lnTo>
                <a:lnTo>
                  <a:pt x="2752340" y="47751"/>
                </a:lnTo>
                <a:lnTo>
                  <a:pt x="2755388" y="54863"/>
                </a:lnTo>
                <a:lnTo>
                  <a:pt x="2755388" y="445388"/>
                </a:lnTo>
                <a:lnTo>
                  <a:pt x="2756912" y="443483"/>
                </a:lnTo>
                <a:lnTo>
                  <a:pt x="2758436" y="441959"/>
                </a:lnTo>
                <a:lnTo>
                  <a:pt x="2763008" y="432815"/>
                </a:lnTo>
                <a:close/>
              </a:path>
              <a:path w="2769235" h="471170">
                <a:moveTo>
                  <a:pt x="35051" y="463513"/>
                </a:moveTo>
                <a:lnTo>
                  <a:pt x="35051" y="449579"/>
                </a:lnTo>
                <a:lnTo>
                  <a:pt x="27431" y="441959"/>
                </a:lnTo>
                <a:lnTo>
                  <a:pt x="27431" y="460247"/>
                </a:lnTo>
                <a:lnTo>
                  <a:pt x="35051" y="463513"/>
                </a:lnTo>
                <a:close/>
              </a:path>
              <a:path w="2769235" h="471170">
                <a:moveTo>
                  <a:pt x="35051" y="21989"/>
                </a:moveTo>
                <a:lnTo>
                  <a:pt x="35051" y="21335"/>
                </a:lnTo>
                <a:lnTo>
                  <a:pt x="33527" y="22859"/>
                </a:lnTo>
                <a:lnTo>
                  <a:pt x="35051" y="21989"/>
                </a:lnTo>
                <a:close/>
              </a:path>
              <a:path w="2769235" h="471170">
                <a:moveTo>
                  <a:pt x="44195" y="454151"/>
                </a:moveTo>
                <a:lnTo>
                  <a:pt x="33527" y="448055"/>
                </a:lnTo>
                <a:lnTo>
                  <a:pt x="35051" y="449579"/>
                </a:lnTo>
                <a:lnTo>
                  <a:pt x="35051" y="463513"/>
                </a:lnTo>
                <a:lnTo>
                  <a:pt x="38099" y="464819"/>
                </a:lnTo>
                <a:lnTo>
                  <a:pt x="39623" y="466343"/>
                </a:lnTo>
                <a:lnTo>
                  <a:pt x="42671" y="467214"/>
                </a:lnTo>
                <a:lnTo>
                  <a:pt x="42671" y="454151"/>
                </a:lnTo>
                <a:lnTo>
                  <a:pt x="44195" y="454151"/>
                </a:lnTo>
                <a:close/>
              </a:path>
              <a:path w="2769235" h="471170">
                <a:moveTo>
                  <a:pt x="44195" y="16763"/>
                </a:moveTo>
                <a:lnTo>
                  <a:pt x="42671" y="16763"/>
                </a:lnTo>
                <a:lnTo>
                  <a:pt x="42671" y="17634"/>
                </a:lnTo>
                <a:lnTo>
                  <a:pt x="44195" y="16763"/>
                </a:lnTo>
                <a:close/>
              </a:path>
              <a:path w="2769235" h="471170">
                <a:moveTo>
                  <a:pt x="53339" y="457199"/>
                </a:moveTo>
                <a:lnTo>
                  <a:pt x="42671" y="454151"/>
                </a:lnTo>
                <a:lnTo>
                  <a:pt x="42671" y="467214"/>
                </a:lnTo>
                <a:lnTo>
                  <a:pt x="50291" y="469391"/>
                </a:lnTo>
                <a:lnTo>
                  <a:pt x="51815" y="469391"/>
                </a:lnTo>
                <a:lnTo>
                  <a:pt x="51815" y="457199"/>
                </a:lnTo>
                <a:lnTo>
                  <a:pt x="53339" y="457199"/>
                </a:lnTo>
                <a:close/>
              </a:path>
              <a:path w="2769235" h="471170">
                <a:moveTo>
                  <a:pt x="53339" y="13715"/>
                </a:moveTo>
                <a:lnTo>
                  <a:pt x="51815" y="13715"/>
                </a:lnTo>
                <a:lnTo>
                  <a:pt x="51815" y="14151"/>
                </a:lnTo>
                <a:lnTo>
                  <a:pt x="53339" y="13715"/>
                </a:lnTo>
                <a:close/>
              </a:path>
              <a:path w="2769235" h="471170">
                <a:moveTo>
                  <a:pt x="2715764" y="469391"/>
                </a:moveTo>
                <a:lnTo>
                  <a:pt x="2715764" y="457199"/>
                </a:lnTo>
                <a:lnTo>
                  <a:pt x="51815" y="457199"/>
                </a:lnTo>
                <a:lnTo>
                  <a:pt x="51815" y="469391"/>
                </a:lnTo>
                <a:lnTo>
                  <a:pt x="56387" y="469391"/>
                </a:lnTo>
                <a:lnTo>
                  <a:pt x="62483" y="470915"/>
                </a:lnTo>
                <a:lnTo>
                  <a:pt x="2705096" y="470915"/>
                </a:lnTo>
                <a:lnTo>
                  <a:pt x="2712716" y="469391"/>
                </a:lnTo>
                <a:lnTo>
                  <a:pt x="2715764" y="469391"/>
                </a:lnTo>
                <a:close/>
              </a:path>
              <a:path w="2769235" h="471170">
                <a:moveTo>
                  <a:pt x="2715764" y="14151"/>
                </a:moveTo>
                <a:lnTo>
                  <a:pt x="2715764" y="13715"/>
                </a:lnTo>
                <a:lnTo>
                  <a:pt x="2714240" y="13715"/>
                </a:lnTo>
                <a:lnTo>
                  <a:pt x="2715764" y="14151"/>
                </a:lnTo>
                <a:close/>
              </a:path>
              <a:path w="2769235" h="471170">
                <a:moveTo>
                  <a:pt x="2734052" y="448055"/>
                </a:moveTo>
                <a:lnTo>
                  <a:pt x="2724908" y="454151"/>
                </a:lnTo>
                <a:lnTo>
                  <a:pt x="2714240" y="457199"/>
                </a:lnTo>
                <a:lnTo>
                  <a:pt x="2715764" y="457199"/>
                </a:lnTo>
                <a:lnTo>
                  <a:pt x="2715764" y="469391"/>
                </a:lnTo>
                <a:lnTo>
                  <a:pt x="2718812" y="469391"/>
                </a:lnTo>
                <a:lnTo>
                  <a:pt x="2729480" y="466343"/>
                </a:lnTo>
                <a:lnTo>
                  <a:pt x="2729480" y="464819"/>
                </a:lnTo>
                <a:lnTo>
                  <a:pt x="2731004" y="464819"/>
                </a:lnTo>
                <a:lnTo>
                  <a:pt x="2732528" y="464057"/>
                </a:lnTo>
                <a:lnTo>
                  <a:pt x="2732528" y="449579"/>
                </a:lnTo>
                <a:lnTo>
                  <a:pt x="2734052" y="448055"/>
                </a:lnTo>
                <a:close/>
              </a:path>
              <a:path w="2769235" h="471170">
                <a:moveTo>
                  <a:pt x="2734052" y="22859"/>
                </a:moveTo>
                <a:lnTo>
                  <a:pt x="2732528" y="21335"/>
                </a:lnTo>
                <a:lnTo>
                  <a:pt x="2732528" y="21843"/>
                </a:lnTo>
                <a:lnTo>
                  <a:pt x="2734052" y="22859"/>
                </a:lnTo>
                <a:close/>
              </a:path>
              <a:path w="2769235" h="471170">
                <a:moveTo>
                  <a:pt x="2740841" y="442652"/>
                </a:moveTo>
                <a:lnTo>
                  <a:pt x="2732528" y="449579"/>
                </a:lnTo>
                <a:lnTo>
                  <a:pt x="2732528" y="464057"/>
                </a:lnTo>
                <a:lnTo>
                  <a:pt x="2740148" y="460247"/>
                </a:lnTo>
                <a:lnTo>
                  <a:pt x="2740148" y="443483"/>
                </a:lnTo>
                <a:lnTo>
                  <a:pt x="2740841" y="442652"/>
                </a:lnTo>
                <a:close/>
              </a:path>
              <a:path w="2769235" h="471170">
                <a:moveTo>
                  <a:pt x="2741672" y="28955"/>
                </a:moveTo>
                <a:lnTo>
                  <a:pt x="2740148" y="27431"/>
                </a:lnTo>
                <a:lnTo>
                  <a:pt x="2740841" y="28263"/>
                </a:lnTo>
                <a:lnTo>
                  <a:pt x="2741672" y="28955"/>
                </a:lnTo>
                <a:close/>
              </a:path>
              <a:path w="2769235" h="471170">
                <a:moveTo>
                  <a:pt x="2740841" y="28263"/>
                </a:moveTo>
                <a:lnTo>
                  <a:pt x="2740148" y="27431"/>
                </a:lnTo>
                <a:lnTo>
                  <a:pt x="2740148" y="27685"/>
                </a:lnTo>
                <a:lnTo>
                  <a:pt x="2740841" y="28263"/>
                </a:lnTo>
                <a:close/>
              </a:path>
              <a:path w="2769235" h="471170">
                <a:moveTo>
                  <a:pt x="2741672" y="441959"/>
                </a:moveTo>
                <a:lnTo>
                  <a:pt x="2740841" y="442652"/>
                </a:lnTo>
                <a:lnTo>
                  <a:pt x="2740148" y="443483"/>
                </a:lnTo>
                <a:lnTo>
                  <a:pt x="2741672" y="441959"/>
                </a:lnTo>
                <a:close/>
              </a:path>
              <a:path w="2769235" h="471170">
                <a:moveTo>
                  <a:pt x="2741672" y="458723"/>
                </a:moveTo>
                <a:lnTo>
                  <a:pt x="2741672" y="441959"/>
                </a:lnTo>
                <a:lnTo>
                  <a:pt x="2740148" y="443483"/>
                </a:lnTo>
                <a:lnTo>
                  <a:pt x="2740148" y="458723"/>
                </a:lnTo>
                <a:lnTo>
                  <a:pt x="2741672" y="458723"/>
                </a:lnTo>
                <a:close/>
              </a:path>
              <a:path w="2769235" h="471170">
                <a:moveTo>
                  <a:pt x="2741672" y="29260"/>
                </a:moveTo>
                <a:lnTo>
                  <a:pt x="2741672" y="28955"/>
                </a:lnTo>
                <a:lnTo>
                  <a:pt x="2740841" y="28263"/>
                </a:lnTo>
                <a:lnTo>
                  <a:pt x="2741672" y="29260"/>
                </a:lnTo>
                <a:close/>
              </a:path>
              <a:path w="2769235" h="471170">
                <a:moveTo>
                  <a:pt x="2747768" y="453847"/>
                </a:moveTo>
                <a:lnTo>
                  <a:pt x="2747768" y="434339"/>
                </a:lnTo>
                <a:lnTo>
                  <a:pt x="2740841" y="442652"/>
                </a:lnTo>
                <a:lnTo>
                  <a:pt x="2741672" y="441959"/>
                </a:lnTo>
                <a:lnTo>
                  <a:pt x="2741672" y="458723"/>
                </a:lnTo>
                <a:lnTo>
                  <a:pt x="2747768" y="453847"/>
                </a:lnTo>
                <a:close/>
              </a:path>
              <a:path w="2769235" h="471170">
                <a:moveTo>
                  <a:pt x="2747768" y="37337"/>
                </a:moveTo>
                <a:lnTo>
                  <a:pt x="2747768" y="36575"/>
                </a:lnTo>
                <a:lnTo>
                  <a:pt x="2746244" y="35051"/>
                </a:lnTo>
                <a:lnTo>
                  <a:pt x="2747768" y="37337"/>
                </a:lnTo>
                <a:close/>
              </a:path>
              <a:path w="2769235" h="471170">
                <a:moveTo>
                  <a:pt x="2752340" y="449198"/>
                </a:moveTo>
                <a:lnTo>
                  <a:pt x="2752340" y="426719"/>
                </a:lnTo>
                <a:lnTo>
                  <a:pt x="2746244" y="435863"/>
                </a:lnTo>
                <a:lnTo>
                  <a:pt x="2747768" y="434339"/>
                </a:lnTo>
                <a:lnTo>
                  <a:pt x="2747768" y="453847"/>
                </a:lnTo>
                <a:lnTo>
                  <a:pt x="2749292" y="452627"/>
                </a:lnTo>
                <a:lnTo>
                  <a:pt x="2749292" y="451103"/>
                </a:lnTo>
                <a:lnTo>
                  <a:pt x="2750816" y="451103"/>
                </a:lnTo>
                <a:lnTo>
                  <a:pt x="2752340" y="449198"/>
                </a:lnTo>
                <a:close/>
              </a:path>
              <a:path w="2769235" h="471170">
                <a:moveTo>
                  <a:pt x="2752340" y="47751"/>
                </a:moveTo>
                <a:lnTo>
                  <a:pt x="2752340" y="44195"/>
                </a:lnTo>
                <a:lnTo>
                  <a:pt x="2750816" y="44195"/>
                </a:lnTo>
                <a:lnTo>
                  <a:pt x="2752340" y="47751"/>
                </a:lnTo>
                <a:close/>
              </a:path>
              <a:path w="2769235" h="471170">
                <a:moveTo>
                  <a:pt x="2755388" y="445388"/>
                </a:moveTo>
                <a:lnTo>
                  <a:pt x="2755388" y="416051"/>
                </a:lnTo>
                <a:lnTo>
                  <a:pt x="2750816" y="426719"/>
                </a:lnTo>
                <a:lnTo>
                  <a:pt x="2752340" y="426719"/>
                </a:lnTo>
                <a:lnTo>
                  <a:pt x="2752340" y="449198"/>
                </a:lnTo>
                <a:lnTo>
                  <a:pt x="2755388" y="445388"/>
                </a:lnTo>
                <a:close/>
              </a:path>
              <a:path w="2769235" h="471170">
                <a:moveTo>
                  <a:pt x="2755388" y="59435"/>
                </a:moveTo>
                <a:lnTo>
                  <a:pt x="2755388" y="54863"/>
                </a:lnTo>
                <a:lnTo>
                  <a:pt x="2753864" y="53339"/>
                </a:lnTo>
                <a:lnTo>
                  <a:pt x="2755388" y="59435"/>
                </a:lnTo>
                <a:close/>
              </a:path>
              <a:path w="2769235" h="471170">
                <a:moveTo>
                  <a:pt x="2755388" y="416051"/>
                </a:moveTo>
                <a:lnTo>
                  <a:pt x="2755388" y="413003"/>
                </a:lnTo>
                <a:lnTo>
                  <a:pt x="2753864" y="417575"/>
                </a:lnTo>
                <a:lnTo>
                  <a:pt x="2755388" y="416051"/>
                </a:lnTo>
                <a:close/>
              </a:path>
              <a:path w="2769235" h="471170">
                <a:moveTo>
                  <a:pt x="2767580" y="420623"/>
                </a:moveTo>
                <a:lnTo>
                  <a:pt x="2767580" y="50291"/>
                </a:lnTo>
                <a:lnTo>
                  <a:pt x="2763008" y="39623"/>
                </a:lnTo>
                <a:lnTo>
                  <a:pt x="2763008" y="431291"/>
                </a:lnTo>
                <a:lnTo>
                  <a:pt x="2767580" y="420623"/>
                </a:lnTo>
                <a:close/>
              </a:path>
              <a:path w="2769235" h="471170">
                <a:moveTo>
                  <a:pt x="2769104" y="406907"/>
                </a:moveTo>
                <a:lnTo>
                  <a:pt x="2769104" y="64007"/>
                </a:lnTo>
                <a:lnTo>
                  <a:pt x="2767580" y="56387"/>
                </a:lnTo>
                <a:lnTo>
                  <a:pt x="2767580" y="413003"/>
                </a:lnTo>
                <a:lnTo>
                  <a:pt x="2769104" y="406907"/>
                </a:lnTo>
                <a:close/>
              </a:path>
            </a:pathLst>
          </a:custGeom>
          <a:solidFill>
            <a:srgbClr val="BF504D"/>
          </a:solidFill>
        </p:spPr>
        <p:txBody>
          <a:bodyPr wrap="square" lIns="0" tIns="0" rIns="0" bIns="0" rtlCol="0"/>
          <a:lstStyle/>
          <a:p>
            <a:endParaRPr sz="1634"/>
          </a:p>
        </p:txBody>
      </p:sp>
      <p:sp>
        <p:nvSpPr>
          <p:cNvPr id="11" name="object 11"/>
          <p:cNvSpPr/>
          <p:nvPr/>
        </p:nvSpPr>
        <p:spPr>
          <a:xfrm>
            <a:off x="2413549" y="5153527"/>
            <a:ext cx="2495390" cy="414938"/>
          </a:xfrm>
          <a:custGeom>
            <a:avLst/>
            <a:gdLst/>
            <a:ahLst/>
            <a:cxnLst/>
            <a:rect l="l" t="t" r="r" b="b"/>
            <a:pathLst>
              <a:path w="2749550" h="457200">
                <a:moveTo>
                  <a:pt x="2749292" y="400811"/>
                </a:moveTo>
                <a:lnTo>
                  <a:pt x="2749292" y="57911"/>
                </a:lnTo>
                <a:lnTo>
                  <a:pt x="2744768" y="35361"/>
                </a:lnTo>
                <a:lnTo>
                  <a:pt x="2732528" y="16954"/>
                </a:lnTo>
                <a:lnTo>
                  <a:pt x="2714574" y="4548"/>
                </a:lnTo>
                <a:lnTo>
                  <a:pt x="2692904" y="0"/>
                </a:lnTo>
                <a:lnTo>
                  <a:pt x="56387" y="0"/>
                </a:lnTo>
                <a:lnTo>
                  <a:pt x="34718" y="4548"/>
                </a:lnTo>
                <a:lnTo>
                  <a:pt x="16763" y="16954"/>
                </a:lnTo>
                <a:lnTo>
                  <a:pt x="4524" y="35361"/>
                </a:lnTo>
                <a:lnTo>
                  <a:pt x="0" y="57911"/>
                </a:lnTo>
                <a:lnTo>
                  <a:pt x="0" y="400811"/>
                </a:lnTo>
                <a:lnTo>
                  <a:pt x="4524" y="423124"/>
                </a:lnTo>
                <a:lnTo>
                  <a:pt x="16763" y="441007"/>
                </a:lnTo>
                <a:lnTo>
                  <a:pt x="34718" y="452889"/>
                </a:lnTo>
                <a:lnTo>
                  <a:pt x="56387" y="457199"/>
                </a:lnTo>
                <a:lnTo>
                  <a:pt x="2692904" y="457199"/>
                </a:lnTo>
                <a:lnTo>
                  <a:pt x="2714574" y="452889"/>
                </a:lnTo>
                <a:lnTo>
                  <a:pt x="2732528" y="441007"/>
                </a:lnTo>
                <a:lnTo>
                  <a:pt x="2744768" y="423124"/>
                </a:lnTo>
                <a:lnTo>
                  <a:pt x="2749292" y="400811"/>
                </a:lnTo>
                <a:close/>
              </a:path>
            </a:pathLst>
          </a:custGeom>
          <a:solidFill>
            <a:srgbClr val="4F81BC"/>
          </a:solidFill>
        </p:spPr>
        <p:txBody>
          <a:bodyPr wrap="square" lIns="0" tIns="0" rIns="0" bIns="0" rtlCol="0"/>
          <a:lstStyle/>
          <a:p>
            <a:endParaRPr sz="1634"/>
          </a:p>
        </p:txBody>
      </p:sp>
      <p:sp>
        <p:nvSpPr>
          <p:cNvPr id="12" name="object 12"/>
          <p:cNvSpPr/>
          <p:nvPr/>
        </p:nvSpPr>
        <p:spPr>
          <a:xfrm>
            <a:off x="2408017" y="5147995"/>
            <a:ext cx="2506340" cy="427616"/>
          </a:xfrm>
          <a:custGeom>
            <a:avLst/>
            <a:gdLst/>
            <a:ahLst/>
            <a:cxnLst/>
            <a:rect l="l" t="t" r="r" b="b"/>
            <a:pathLst>
              <a:path w="2761615" h="471170">
                <a:moveTo>
                  <a:pt x="1523" y="419099"/>
                </a:moveTo>
                <a:lnTo>
                  <a:pt x="1523" y="51815"/>
                </a:lnTo>
                <a:lnTo>
                  <a:pt x="0" y="57911"/>
                </a:lnTo>
                <a:lnTo>
                  <a:pt x="0" y="414527"/>
                </a:lnTo>
                <a:lnTo>
                  <a:pt x="1523" y="419099"/>
                </a:lnTo>
                <a:close/>
              </a:path>
              <a:path w="2761615" h="471170">
                <a:moveTo>
                  <a:pt x="4571" y="431291"/>
                </a:moveTo>
                <a:lnTo>
                  <a:pt x="4571" y="39623"/>
                </a:lnTo>
                <a:lnTo>
                  <a:pt x="1523" y="50291"/>
                </a:lnTo>
                <a:lnTo>
                  <a:pt x="1523" y="420623"/>
                </a:lnTo>
                <a:lnTo>
                  <a:pt x="4571" y="431291"/>
                </a:lnTo>
                <a:close/>
              </a:path>
              <a:path w="2761615" h="471170">
                <a:moveTo>
                  <a:pt x="10667" y="441959"/>
                </a:moveTo>
                <a:lnTo>
                  <a:pt x="10667" y="28955"/>
                </a:lnTo>
                <a:lnTo>
                  <a:pt x="4571" y="38099"/>
                </a:lnTo>
                <a:lnTo>
                  <a:pt x="4571" y="432815"/>
                </a:lnTo>
                <a:lnTo>
                  <a:pt x="10667" y="441959"/>
                </a:lnTo>
                <a:close/>
              </a:path>
              <a:path w="2761615" h="471170">
                <a:moveTo>
                  <a:pt x="2750816" y="443483"/>
                </a:moveTo>
                <a:lnTo>
                  <a:pt x="2750816" y="27431"/>
                </a:lnTo>
                <a:lnTo>
                  <a:pt x="2743196" y="19811"/>
                </a:lnTo>
                <a:lnTo>
                  <a:pt x="2743196" y="18287"/>
                </a:lnTo>
                <a:lnTo>
                  <a:pt x="2734052" y="12191"/>
                </a:lnTo>
                <a:lnTo>
                  <a:pt x="2734052" y="10667"/>
                </a:lnTo>
                <a:lnTo>
                  <a:pt x="2723384" y="6095"/>
                </a:lnTo>
                <a:lnTo>
                  <a:pt x="2723384" y="4571"/>
                </a:lnTo>
                <a:lnTo>
                  <a:pt x="2712716" y="1523"/>
                </a:lnTo>
                <a:lnTo>
                  <a:pt x="2711192" y="1523"/>
                </a:lnTo>
                <a:lnTo>
                  <a:pt x="2705096" y="0"/>
                </a:lnTo>
                <a:lnTo>
                  <a:pt x="56387" y="0"/>
                </a:lnTo>
                <a:lnTo>
                  <a:pt x="50291" y="1523"/>
                </a:lnTo>
                <a:lnTo>
                  <a:pt x="39623" y="4571"/>
                </a:lnTo>
                <a:lnTo>
                  <a:pt x="38099" y="4571"/>
                </a:lnTo>
                <a:lnTo>
                  <a:pt x="38099" y="6095"/>
                </a:lnTo>
                <a:lnTo>
                  <a:pt x="27431" y="10667"/>
                </a:lnTo>
                <a:lnTo>
                  <a:pt x="27431" y="12191"/>
                </a:lnTo>
                <a:lnTo>
                  <a:pt x="18287" y="18287"/>
                </a:lnTo>
                <a:lnTo>
                  <a:pt x="18287" y="19811"/>
                </a:lnTo>
                <a:lnTo>
                  <a:pt x="10667" y="27431"/>
                </a:lnTo>
                <a:lnTo>
                  <a:pt x="10667" y="443483"/>
                </a:lnTo>
                <a:lnTo>
                  <a:pt x="12191" y="445007"/>
                </a:lnTo>
                <a:lnTo>
                  <a:pt x="12191" y="57911"/>
                </a:lnTo>
                <a:lnTo>
                  <a:pt x="13715" y="53339"/>
                </a:lnTo>
                <a:lnTo>
                  <a:pt x="16763" y="42671"/>
                </a:lnTo>
                <a:lnTo>
                  <a:pt x="16763" y="44195"/>
                </a:lnTo>
                <a:lnTo>
                  <a:pt x="21335" y="35051"/>
                </a:lnTo>
                <a:lnTo>
                  <a:pt x="27431" y="27431"/>
                </a:lnTo>
                <a:lnTo>
                  <a:pt x="33527" y="22555"/>
                </a:lnTo>
                <a:lnTo>
                  <a:pt x="33527" y="21335"/>
                </a:lnTo>
                <a:lnTo>
                  <a:pt x="42671" y="17417"/>
                </a:lnTo>
                <a:lnTo>
                  <a:pt x="42671" y="16763"/>
                </a:lnTo>
                <a:lnTo>
                  <a:pt x="51815" y="14151"/>
                </a:lnTo>
                <a:lnTo>
                  <a:pt x="51815" y="13715"/>
                </a:lnTo>
                <a:lnTo>
                  <a:pt x="2709668" y="13715"/>
                </a:lnTo>
                <a:lnTo>
                  <a:pt x="2709668" y="14151"/>
                </a:lnTo>
                <a:lnTo>
                  <a:pt x="2718812" y="16763"/>
                </a:lnTo>
                <a:lnTo>
                  <a:pt x="2718812" y="17417"/>
                </a:lnTo>
                <a:lnTo>
                  <a:pt x="2727956" y="21335"/>
                </a:lnTo>
                <a:lnTo>
                  <a:pt x="2727956" y="22351"/>
                </a:lnTo>
                <a:lnTo>
                  <a:pt x="2735576" y="27431"/>
                </a:lnTo>
                <a:lnTo>
                  <a:pt x="2735576" y="28955"/>
                </a:lnTo>
                <a:lnTo>
                  <a:pt x="2741672" y="35051"/>
                </a:lnTo>
                <a:lnTo>
                  <a:pt x="2741672" y="37337"/>
                </a:lnTo>
                <a:lnTo>
                  <a:pt x="2746244" y="44195"/>
                </a:lnTo>
                <a:lnTo>
                  <a:pt x="2746244" y="48005"/>
                </a:lnTo>
                <a:lnTo>
                  <a:pt x="2747768" y="53339"/>
                </a:lnTo>
                <a:lnTo>
                  <a:pt x="2749292" y="57911"/>
                </a:lnTo>
                <a:lnTo>
                  <a:pt x="2749292" y="445007"/>
                </a:lnTo>
                <a:lnTo>
                  <a:pt x="2750816" y="443483"/>
                </a:lnTo>
                <a:close/>
              </a:path>
              <a:path w="2761615" h="471170">
                <a:moveTo>
                  <a:pt x="27431" y="458723"/>
                </a:moveTo>
                <a:lnTo>
                  <a:pt x="27431" y="443483"/>
                </a:lnTo>
                <a:lnTo>
                  <a:pt x="21335" y="434339"/>
                </a:lnTo>
                <a:lnTo>
                  <a:pt x="21335" y="435863"/>
                </a:lnTo>
                <a:lnTo>
                  <a:pt x="16763" y="426719"/>
                </a:lnTo>
                <a:lnTo>
                  <a:pt x="13715" y="416051"/>
                </a:lnTo>
                <a:lnTo>
                  <a:pt x="13715" y="417575"/>
                </a:lnTo>
                <a:lnTo>
                  <a:pt x="12191" y="411479"/>
                </a:lnTo>
                <a:lnTo>
                  <a:pt x="12191" y="445007"/>
                </a:lnTo>
                <a:lnTo>
                  <a:pt x="18287" y="451103"/>
                </a:lnTo>
                <a:lnTo>
                  <a:pt x="18287" y="452627"/>
                </a:lnTo>
                <a:lnTo>
                  <a:pt x="27431" y="458723"/>
                </a:lnTo>
                <a:close/>
              </a:path>
              <a:path w="2761615" h="471170">
                <a:moveTo>
                  <a:pt x="35051" y="463513"/>
                </a:moveTo>
                <a:lnTo>
                  <a:pt x="35051" y="449579"/>
                </a:lnTo>
                <a:lnTo>
                  <a:pt x="27431" y="441959"/>
                </a:lnTo>
                <a:lnTo>
                  <a:pt x="27431" y="460247"/>
                </a:lnTo>
                <a:lnTo>
                  <a:pt x="35051" y="463513"/>
                </a:lnTo>
                <a:close/>
              </a:path>
              <a:path w="2761615" h="471170">
                <a:moveTo>
                  <a:pt x="35051" y="21335"/>
                </a:moveTo>
                <a:lnTo>
                  <a:pt x="33527" y="21335"/>
                </a:lnTo>
                <a:lnTo>
                  <a:pt x="33527" y="22555"/>
                </a:lnTo>
                <a:lnTo>
                  <a:pt x="35051" y="21335"/>
                </a:lnTo>
                <a:close/>
              </a:path>
              <a:path w="2761615" h="471170">
                <a:moveTo>
                  <a:pt x="44195" y="466779"/>
                </a:moveTo>
                <a:lnTo>
                  <a:pt x="44195" y="454151"/>
                </a:lnTo>
                <a:lnTo>
                  <a:pt x="33527" y="448055"/>
                </a:lnTo>
                <a:lnTo>
                  <a:pt x="35051" y="449579"/>
                </a:lnTo>
                <a:lnTo>
                  <a:pt x="35051" y="463513"/>
                </a:lnTo>
                <a:lnTo>
                  <a:pt x="38099" y="464819"/>
                </a:lnTo>
                <a:lnTo>
                  <a:pt x="39623" y="464819"/>
                </a:lnTo>
                <a:lnTo>
                  <a:pt x="44195" y="466779"/>
                </a:lnTo>
                <a:close/>
              </a:path>
              <a:path w="2761615" h="471170">
                <a:moveTo>
                  <a:pt x="44195" y="16763"/>
                </a:moveTo>
                <a:lnTo>
                  <a:pt x="42671" y="16763"/>
                </a:lnTo>
                <a:lnTo>
                  <a:pt x="42671" y="17417"/>
                </a:lnTo>
                <a:lnTo>
                  <a:pt x="44195" y="16763"/>
                </a:lnTo>
                <a:close/>
              </a:path>
              <a:path w="2761615" h="471170">
                <a:moveTo>
                  <a:pt x="53339" y="469391"/>
                </a:moveTo>
                <a:lnTo>
                  <a:pt x="53339" y="457199"/>
                </a:lnTo>
                <a:lnTo>
                  <a:pt x="42671" y="452627"/>
                </a:lnTo>
                <a:lnTo>
                  <a:pt x="44195" y="454151"/>
                </a:lnTo>
                <a:lnTo>
                  <a:pt x="44195" y="466779"/>
                </a:lnTo>
                <a:lnTo>
                  <a:pt x="50291" y="469391"/>
                </a:lnTo>
                <a:lnTo>
                  <a:pt x="53339" y="469391"/>
                </a:lnTo>
                <a:close/>
              </a:path>
              <a:path w="2761615" h="471170">
                <a:moveTo>
                  <a:pt x="53339" y="13715"/>
                </a:moveTo>
                <a:lnTo>
                  <a:pt x="51815" y="13715"/>
                </a:lnTo>
                <a:lnTo>
                  <a:pt x="51815" y="14151"/>
                </a:lnTo>
                <a:lnTo>
                  <a:pt x="53339" y="13715"/>
                </a:lnTo>
                <a:close/>
              </a:path>
              <a:path w="2761615" h="471170">
                <a:moveTo>
                  <a:pt x="2709668" y="455675"/>
                </a:moveTo>
                <a:lnTo>
                  <a:pt x="2703572" y="457199"/>
                </a:lnTo>
                <a:lnTo>
                  <a:pt x="57911" y="457199"/>
                </a:lnTo>
                <a:lnTo>
                  <a:pt x="51815" y="455675"/>
                </a:lnTo>
                <a:lnTo>
                  <a:pt x="53339" y="457199"/>
                </a:lnTo>
                <a:lnTo>
                  <a:pt x="53339" y="469391"/>
                </a:lnTo>
                <a:lnTo>
                  <a:pt x="56387" y="469391"/>
                </a:lnTo>
                <a:lnTo>
                  <a:pt x="62483" y="470915"/>
                </a:lnTo>
                <a:lnTo>
                  <a:pt x="2699000" y="470915"/>
                </a:lnTo>
                <a:lnTo>
                  <a:pt x="2705096" y="469391"/>
                </a:lnTo>
                <a:lnTo>
                  <a:pt x="2708144" y="469391"/>
                </a:lnTo>
                <a:lnTo>
                  <a:pt x="2708144" y="457199"/>
                </a:lnTo>
                <a:lnTo>
                  <a:pt x="2709668" y="455675"/>
                </a:lnTo>
                <a:close/>
              </a:path>
              <a:path w="2761615" h="471170">
                <a:moveTo>
                  <a:pt x="2709668" y="14151"/>
                </a:moveTo>
                <a:lnTo>
                  <a:pt x="2709668" y="13715"/>
                </a:lnTo>
                <a:lnTo>
                  <a:pt x="2708144" y="13715"/>
                </a:lnTo>
                <a:lnTo>
                  <a:pt x="2709668" y="14151"/>
                </a:lnTo>
                <a:close/>
              </a:path>
              <a:path w="2761615" h="471170">
                <a:moveTo>
                  <a:pt x="2718812" y="452627"/>
                </a:moveTo>
                <a:lnTo>
                  <a:pt x="2708144" y="457199"/>
                </a:lnTo>
                <a:lnTo>
                  <a:pt x="2708144" y="469391"/>
                </a:lnTo>
                <a:lnTo>
                  <a:pt x="2712716" y="469391"/>
                </a:lnTo>
                <a:lnTo>
                  <a:pt x="2717288" y="467432"/>
                </a:lnTo>
                <a:lnTo>
                  <a:pt x="2717288" y="454151"/>
                </a:lnTo>
                <a:lnTo>
                  <a:pt x="2718812" y="452627"/>
                </a:lnTo>
                <a:close/>
              </a:path>
              <a:path w="2761615" h="471170">
                <a:moveTo>
                  <a:pt x="2718812" y="17417"/>
                </a:moveTo>
                <a:lnTo>
                  <a:pt x="2718812" y="16763"/>
                </a:lnTo>
                <a:lnTo>
                  <a:pt x="2717288" y="16763"/>
                </a:lnTo>
                <a:lnTo>
                  <a:pt x="2718812" y="17417"/>
                </a:lnTo>
                <a:close/>
              </a:path>
              <a:path w="2761615" h="471170">
                <a:moveTo>
                  <a:pt x="2727956" y="448055"/>
                </a:moveTo>
                <a:lnTo>
                  <a:pt x="2717288" y="454151"/>
                </a:lnTo>
                <a:lnTo>
                  <a:pt x="2717288" y="467432"/>
                </a:lnTo>
                <a:lnTo>
                  <a:pt x="2726432" y="463513"/>
                </a:lnTo>
                <a:lnTo>
                  <a:pt x="2726432" y="449579"/>
                </a:lnTo>
                <a:lnTo>
                  <a:pt x="2727956" y="448055"/>
                </a:lnTo>
                <a:close/>
              </a:path>
              <a:path w="2761615" h="471170">
                <a:moveTo>
                  <a:pt x="2727956" y="22351"/>
                </a:moveTo>
                <a:lnTo>
                  <a:pt x="2727956" y="21335"/>
                </a:lnTo>
                <a:lnTo>
                  <a:pt x="2726432" y="21335"/>
                </a:lnTo>
                <a:lnTo>
                  <a:pt x="2727956" y="22351"/>
                </a:lnTo>
                <a:close/>
              </a:path>
              <a:path w="2761615" h="471170">
                <a:moveTo>
                  <a:pt x="2734745" y="442652"/>
                </a:moveTo>
                <a:lnTo>
                  <a:pt x="2726432" y="449579"/>
                </a:lnTo>
                <a:lnTo>
                  <a:pt x="2726432" y="463513"/>
                </a:lnTo>
                <a:lnTo>
                  <a:pt x="2734052" y="460247"/>
                </a:lnTo>
                <a:lnTo>
                  <a:pt x="2734052" y="443483"/>
                </a:lnTo>
                <a:lnTo>
                  <a:pt x="2734745" y="442652"/>
                </a:lnTo>
                <a:close/>
              </a:path>
              <a:path w="2761615" h="471170">
                <a:moveTo>
                  <a:pt x="2735576" y="28955"/>
                </a:moveTo>
                <a:lnTo>
                  <a:pt x="2735576" y="27431"/>
                </a:lnTo>
                <a:lnTo>
                  <a:pt x="2734052" y="27431"/>
                </a:lnTo>
                <a:lnTo>
                  <a:pt x="2735576" y="28955"/>
                </a:lnTo>
                <a:close/>
              </a:path>
              <a:path w="2761615" h="471170">
                <a:moveTo>
                  <a:pt x="2735576" y="441959"/>
                </a:moveTo>
                <a:lnTo>
                  <a:pt x="2734745" y="442652"/>
                </a:lnTo>
                <a:lnTo>
                  <a:pt x="2734052" y="443483"/>
                </a:lnTo>
                <a:lnTo>
                  <a:pt x="2735576" y="441959"/>
                </a:lnTo>
                <a:close/>
              </a:path>
              <a:path w="2761615" h="471170">
                <a:moveTo>
                  <a:pt x="2735576" y="457707"/>
                </a:moveTo>
                <a:lnTo>
                  <a:pt x="2735576" y="441959"/>
                </a:lnTo>
                <a:lnTo>
                  <a:pt x="2734052" y="443483"/>
                </a:lnTo>
                <a:lnTo>
                  <a:pt x="2734052" y="458723"/>
                </a:lnTo>
                <a:lnTo>
                  <a:pt x="2735576" y="457707"/>
                </a:lnTo>
                <a:close/>
              </a:path>
              <a:path w="2761615" h="471170">
                <a:moveTo>
                  <a:pt x="2741672" y="453643"/>
                </a:moveTo>
                <a:lnTo>
                  <a:pt x="2741672" y="434339"/>
                </a:lnTo>
                <a:lnTo>
                  <a:pt x="2734745" y="442652"/>
                </a:lnTo>
                <a:lnTo>
                  <a:pt x="2735576" y="441959"/>
                </a:lnTo>
                <a:lnTo>
                  <a:pt x="2735576" y="457707"/>
                </a:lnTo>
                <a:lnTo>
                  <a:pt x="2741672" y="453643"/>
                </a:lnTo>
                <a:close/>
              </a:path>
              <a:path w="2761615" h="471170">
                <a:moveTo>
                  <a:pt x="2741672" y="37337"/>
                </a:moveTo>
                <a:lnTo>
                  <a:pt x="2741672" y="35051"/>
                </a:lnTo>
                <a:lnTo>
                  <a:pt x="2740148" y="35051"/>
                </a:lnTo>
                <a:lnTo>
                  <a:pt x="2741672" y="37337"/>
                </a:lnTo>
                <a:close/>
              </a:path>
              <a:path w="2761615" h="471170">
                <a:moveTo>
                  <a:pt x="2746244" y="448055"/>
                </a:moveTo>
                <a:lnTo>
                  <a:pt x="2746244" y="426719"/>
                </a:lnTo>
                <a:lnTo>
                  <a:pt x="2740148" y="435863"/>
                </a:lnTo>
                <a:lnTo>
                  <a:pt x="2741672" y="434339"/>
                </a:lnTo>
                <a:lnTo>
                  <a:pt x="2741672" y="453643"/>
                </a:lnTo>
                <a:lnTo>
                  <a:pt x="2743196" y="452627"/>
                </a:lnTo>
                <a:lnTo>
                  <a:pt x="2743196" y="451103"/>
                </a:lnTo>
                <a:lnTo>
                  <a:pt x="2746244" y="448055"/>
                </a:lnTo>
                <a:close/>
              </a:path>
              <a:path w="2761615" h="471170">
                <a:moveTo>
                  <a:pt x="2746244" y="48005"/>
                </a:moveTo>
                <a:lnTo>
                  <a:pt x="2746244" y="44195"/>
                </a:lnTo>
                <a:lnTo>
                  <a:pt x="2744720" y="42671"/>
                </a:lnTo>
                <a:lnTo>
                  <a:pt x="2746244" y="48005"/>
                </a:lnTo>
                <a:close/>
              </a:path>
              <a:path w="2761615" h="471170">
                <a:moveTo>
                  <a:pt x="2749292" y="445007"/>
                </a:moveTo>
                <a:lnTo>
                  <a:pt x="2749292" y="413003"/>
                </a:lnTo>
                <a:lnTo>
                  <a:pt x="2747768" y="417575"/>
                </a:lnTo>
                <a:lnTo>
                  <a:pt x="2747768" y="416051"/>
                </a:lnTo>
                <a:lnTo>
                  <a:pt x="2744720" y="426719"/>
                </a:lnTo>
                <a:lnTo>
                  <a:pt x="2746244" y="426719"/>
                </a:lnTo>
                <a:lnTo>
                  <a:pt x="2746244" y="448055"/>
                </a:lnTo>
                <a:lnTo>
                  <a:pt x="2749292" y="445007"/>
                </a:lnTo>
                <a:close/>
              </a:path>
              <a:path w="2761615" h="471170">
                <a:moveTo>
                  <a:pt x="2756912" y="432815"/>
                </a:moveTo>
                <a:lnTo>
                  <a:pt x="2756912" y="38099"/>
                </a:lnTo>
                <a:lnTo>
                  <a:pt x="2750816" y="28955"/>
                </a:lnTo>
                <a:lnTo>
                  <a:pt x="2750816" y="441959"/>
                </a:lnTo>
                <a:lnTo>
                  <a:pt x="2756912" y="432815"/>
                </a:lnTo>
                <a:close/>
              </a:path>
              <a:path w="2761615" h="471170">
                <a:moveTo>
                  <a:pt x="2761484" y="419099"/>
                </a:moveTo>
                <a:lnTo>
                  <a:pt x="2761484" y="51815"/>
                </a:lnTo>
                <a:lnTo>
                  <a:pt x="2759960" y="50291"/>
                </a:lnTo>
                <a:lnTo>
                  <a:pt x="2756912" y="39623"/>
                </a:lnTo>
                <a:lnTo>
                  <a:pt x="2756912" y="431291"/>
                </a:lnTo>
                <a:lnTo>
                  <a:pt x="2759960" y="420623"/>
                </a:lnTo>
                <a:lnTo>
                  <a:pt x="2759960" y="419099"/>
                </a:lnTo>
                <a:lnTo>
                  <a:pt x="2761484" y="419099"/>
                </a:lnTo>
                <a:close/>
              </a:path>
            </a:pathLst>
          </a:custGeom>
          <a:solidFill>
            <a:srgbClr val="BF504D"/>
          </a:solidFill>
        </p:spPr>
        <p:txBody>
          <a:bodyPr wrap="square" lIns="0" tIns="0" rIns="0" bIns="0" rtlCol="0"/>
          <a:lstStyle/>
          <a:p>
            <a:endParaRPr sz="1634"/>
          </a:p>
        </p:txBody>
      </p:sp>
      <p:sp>
        <p:nvSpPr>
          <p:cNvPr id="13" name="object 13"/>
          <p:cNvSpPr txBox="1"/>
          <p:nvPr/>
        </p:nvSpPr>
        <p:spPr>
          <a:xfrm>
            <a:off x="2455968" y="2462885"/>
            <a:ext cx="7358231" cy="3447867"/>
          </a:xfrm>
          <a:prstGeom prst="rect">
            <a:avLst/>
          </a:prstGeom>
        </p:spPr>
        <p:txBody>
          <a:bodyPr vert="horz" wrap="square" lIns="0" tIns="0" rIns="0" bIns="0" rtlCol="0">
            <a:spAutoFit/>
          </a:bodyPr>
          <a:lstStyle/>
          <a:p>
            <a:pPr marL="427634"/>
            <a:r>
              <a:rPr sz="2541" b="1" spc="-9" dirty="0">
                <a:solidFill>
                  <a:srgbClr val="FFFFFF"/>
                </a:solidFill>
                <a:latin typeface="Helvetica"/>
                <a:cs typeface="Helvetica"/>
              </a:rPr>
              <a:t>Enfoque</a:t>
            </a:r>
            <a:r>
              <a:rPr sz="2541" b="1" spc="-45" dirty="0">
                <a:solidFill>
                  <a:srgbClr val="FFFFFF"/>
                </a:solidFill>
                <a:latin typeface="Helvetica"/>
                <a:cs typeface="Helvetica"/>
              </a:rPr>
              <a:t> </a:t>
            </a:r>
            <a:r>
              <a:rPr sz="2541" b="1" spc="-5" dirty="0">
                <a:solidFill>
                  <a:srgbClr val="FFFFFF"/>
                </a:solidFill>
                <a:latin typeface="Helvetica"/>
                <a:cs typeface="Helvetica"/>
              </a:rPr>
              <a:t>1</a:t>
            </a:r>
            <a:endParaRPr sz="2541">
              <a:latin typeface="Helvetica"/>
              <a:cs typeface="Helvetica"/>
            </a:endParaRPr>
          </a:p>
          <a:p>
            <a:pPr marL="11527">
              <a:spcBef>
                <a:spcPts val="531"/>
              </a:spcBef>
            </a:pPr>
            <a:r>
              <a:rPr sz="1815" dirty="0">
                <a:latin typeface="Helvetica"/>
                <a:cs typeface="Helvetica"/>
              </a:rPr>
              <a:t>Incorporar </a:t>
            </a:r>
            <a:r>
              <a:rPr sz="1815" spc="-5" dirty="0">
                <a:latin typeface="Helvetica"/>
                <a:cs typeface="Helvetica"/>
              </a:rPr>
              <a:t>atributos </a:t>
            </a:r>
            <a:r>
              <a:rPr sz="1815" dirty="0">
                <a:latin typeface="Helvetica"/>
                <a:cs typeface="Helvetica"/>
              </a:rPr>
              <a:t>a los productos que disminuyan los costos de</a:t>
            </a:r>
            <a:r>
              <a:rPr sz="1815" spc="-204" dirty="0">
                <a:latin typeface="Helvetica"/>
                <a:cs typeface="Helvetica"/>
              </a:rPr>
              <a:t> </a:t>
            </a:r>
            <a:r>
              <a:rPr sz="1815" dirty="0">
                <a:latin typeface="Helvetica"/>
                <a:cs typeface="Helvetica"/>
              </a:rPr>
              <a:t>uso.</a:t>
            </a:r>
            <a:endParaRPr sz="1815">
              <a:latin typeface="Helvetica"/>
              <a:cs typeface="Helvetica"/>
            </a:endParaRPr>
          </a:p>
          <a:p>
            <a:pPr marL="427634">
              <a:spcBef>
                <a:spcPts val="363"/>
              </a:spcBef>
            </a:pPr>
            <a:r>
              <a:rPr sz="2541" b="1" spc="-9" dirty="0">
                <a:solidFill>
                  <a:srgbClr val="FFFFFF"/>
                </a:solidFill>
                <a:latin typeface="Helvetica"/>
                <a:cs typeface="Helvetica"/>
              </a:rPr>
              <a:t>Enfoque</a:t>
            </a:r>
            <a:r>
              <a:rPr sz="2541" b="1" spc="-45" dirty="0">
                <a:solidFill>
                  <a:srgbClr val="FFFFFF"/>
                </a:solidFill>
                <a:latin typeface="Helvetica"/>
                <a:cs typeface="Helvetica"/>
              </a:rPr>
              <a:t> </a:t>
            </a:r>
            <a:r>
              <a:rPr sz="2541" b="1" spc="-5" dirty="0">
                <a:solidFill>
                  <a:srgbClr val="FFFFFF"/>
                </a:solidFill>
                <a:latin typeface="Helvetica"/>
                <a:cs typeface="Helvetica"/>
              </a:rPr>
              <a:t>2</a:t>
            </a:r>
            <a:endParaRPr sz="2541">
              <a:latin typeface="Helvetica"/>
              <a:cs typeface="Helvetica"/>
            </a:endParaRPr>
          </a:p>
          <a:p>
            <a:pPr marR="202867" algn="ctr">
              <a:spcBef>
                <a:spcPts val="526"/>
              </a:spcBef>
            </a:pPr>
            <a:r>
              <a:rPr sz="1815" dirty="0">
                <a:latin typeface="Helvetica"/>
                <a:cs typeface="Helvetica"/>
              </a:rPr>
              <a:t>Incorporar </a:t>
            </a:r>
            <a:r>
              <a:rPr sz="1815" spc="-5" dirty="0">
                <a:latin typeface="Helvetica"/>
                <a:cs typeface="Helvetica"/>
              </a:rPr>
              <a:t>atributos </a:t>
            </a:r>
            <a:r>
              <a:rPr sz="1815" dirty="0">
                <a:latin typeface="Helvetica"/>
                <a:cs typeface="Helvetica"/>
              </a:rPr>
              <a:t>que aumenten el desempeño del</a:t>
            </a:r>
            <a:r>
              <a:rPr sz="1815" spc="-182" dirty="0">
                <a:latin typeface="Helvetica"/>
                <a:cs typeface="Helvetica"/>
              </a:rPr>
              <a:t> </a:t>
            </a:r>
            <a:r>
              <a:rPr sz="1815" dirty="0">
                <a:latin typeface="Helvetica"/>
                <a:cs typeface="Helvetica"/>
              </a:rPr>
              <a:t>producto.</a:t>
            </a:r>
            <a:endParaRPr sz="1815">
              <a:latin typeface="Helvetica"/>
              <a:cs typeface="Helvetica"/>
            </a:endParaRPr>
          </a:p>
          <a:p>
            <a:pPr marL="427634">
              <a:spcBef>
                <a:spcPts val="676"/>
              </a:spcBef>
            </a:pPr>
            <a:r>
              <a:rPr sz="2541" b="1" spc="-9" dirty="0">
                <a:solidFill>
                  <a:srgbClr val="FFFFFF"/>
                </a:solidFill>
                <a:latin typeface="Helvetica"/>
                <a:cs typeface="Helvetica"/>
              </a:rPr>
              <a:t>Enfoque</a:t>
            </a:r>
            <a:r>
              <a:rPr sz="2541" b="1" spc="-45" dirty="0">
                <a:solidFill>
                  <a:srgbClr val="FFFFFF"/>
                </a:solidFill>
                <a:latin typeface="Helvetica"/>
                <a:cs typeface="Helvetica"/>
              </a:rPr>
              <a:t> </a:t>
            </a:r>
            <a:r>
              <a:rPr sz="2541" b="1" spc="-5" dirty="0">
                <a:solidFill>
                  <a:srgbClr val="FFFFFF"/>
                </a:solidFill>
                <a:latin typeface="Helvetica"/>
                <a:cs typeface="Helvetica"/>
              </a:rPr>
              <a:t>3</a:t>
            </a:r>
            <a:endParaRPr sz="2541">
              <a:latin typeface="Helvetica"/>
              <a:cs typeface="Helvetica"/>
            </a:endParaRPr>
          </a:p>
          <a:p>
            <a:pPr marL="3101210" marR="4611" indent="-3077581">
              <a:spcBef>
                <a:spcPts val="454"/>
              </a:spcBef>
            </a:pPr>
            <a:r>
              <a:rPr sz="1815" dirty="0">
                <a:latin typeface="Helvetica"/>
                <a:cs typeface="Helvetica"/>
              </a:rPr>
              <a:t>Incorporar </a:t>
            </a:r>
            <a:r>
              <a:rPr sz="1815" spc="-5" dirty="0">
                <a:latin typeface="Helvetica"/>
                <a:cs typeface="Helvetica"/>
              </a:rPr>
              <a:t>atributos </a:t>
            </a:r>
            <a:r>
              <a:rPr sz="1815" dirty="0">
                <a:latin typeface="Helvetica"/>
                <a:cs typeface="Helvetica"/>
              </a:rPr>
              <a:t>que eleven la satisfacción del comprador en</a:t>
            </a:r>
            <a:r>
              <a:rPr sz="1815" spc="-182" dirty="0">
                <a:latin typeface="Helvetica"/>
                <a:cs typeface="Helvetica"/>
              </a:rPr>
              <a:t> </a:t>
            </a:r>
            <a:r>
              <a:rPr sz="1815" spc="-5" dirty="0">
                <a:latin typeface="Helvetica"/>
                <a:cs typeface="Helvetica"/>
              </a:rPr>
              <a:t>formas  </a:t>
            </a:r>
            <a:r>
              <a:rPr sz="1815" dirty="0">
                <a:latin typeface="Helvetica"/>
                <a:cs typeface="Helvetica"/>
              </a:rPr>
              <a:t>intangibles.</a:t>
            </a:r>
            <a:endParaRPr sz="1815">
              <a:latin typeface="Helvetica"/>
              <a:cs typeface="Helvetica"/>
            </a:endParaRPr>
          </a:p>
          <a:p>
            <a:pPr marL="424752">
              <a:spcBef>
                <a:spcPts val="817"/>
              </a:spcBef>
            </a:pPr>
            <a:r>
              <a:rPr sz="2541" b="1" spc="-9" dirty="0">
                <a:solidFill>
                  <a:srgbClr val="FFFFFF"/>
                </a:solidFill>
                <a:latin typeface="Helvetica"/>
                <a:cs typeface="Helvetica"/>
              </a:rPr>
              <a:t>Enfoque</a:t>
            </a:r>
            <a:r>
              <a:rPr sz="2541" b="1" spc="-45" dirty="0">
                <a:solidFill>
                  <a:srgbClr val="FFFFFF"/>
                </a:solidFill>
                <a:latin typeface="Helvetica"/>
                <a:cs typeface="Helvetica"/>
              </a:rPr>
              <a:t> </a:t>
            </a:r>
            <a:r>
              <a:rPr sz="2541" b="1" spc="-5" dirty="0">
                <a:solidFill>
                  <a:srgbClr val="FFFFFF"/>
                </a:solidFill>
                <a:latin typeface="Helvetica"/>
                <a:cs typeface="Helvetica"/>
              </a:rPr>
              <a:t>4</a:t>
            </a:r>
            <a:endParaRPr sz="2541">
              <a:latin typeface="Helvetica"/>
              <a:cs typeface="Helvetica"/>
            </a:endParaRPr>
          </a:p>
          <a:p>
            <a:pPr marL="287587">
              <a:spcBef>
                <a:spcPts val="449"/>
              </a:spcBef>
            </a:pPr>
            <a:r>
              <a:rPr sz="1815" dirty="0">
                <a:latin typeface="Helvetica"/>
                <a:cs typeface="Helvetica"/>
              </a:rPr>
              <a:t>Competir con base en capacidades superiores.</a:t>
            </a:r>
            <a:r>
              <a:rPr sz="1815" spc="-154" dirty="0">
                <a:latin typeface="Helvetica"/>
                <a:cs typeface="Helvetica"/>
              </a:rPr>
              <a:t> </a:t>
            </a:r>
            <a:r>
              <a:rPr sz="1815" b="1" u="heavy" spc="-14" dirty="0">
                <a:latin typeface="Helvetica"/>
                <a:cs typeface="Helvetica"/>
              </a:rPr>
              <a:t>INNOVACIÓN</a:t>
            </a:r>
            <a:r>
              <a:rPr sz="1815" spc="-14" dirty="0">
                <a:latin typeface="Helvetica"/>
                <a:cs typeface="Helvetica"/>
              </a:rPr>
              <a:t>.</a:t>
            </a:r>
            <a:endParaRPr sz="1815">
              <a:latin typeface="Helvetica"/>
              <a:cs typeface="Helvetica"/>
            </a:endParaRPr>
          </a:p>
        </p:txBody>
      </p:sp>
      <p:sp>
        <p:nvSpPr>
          <p:cNvPr id="16" name="object 16"/>
          <p:cNvSpPr txBox="1"/>
          <p:nvPr/>
        </p:nvSpPr>
        <p:spPr>
          <a:xfrm>
            <a:off x="3711323" y="6106909"/>
            <a:ext cx="4833453" cy="493024"/>
          </a:xfrm>
          <a:prstGeom prst="rect">
            <a:avLst/>
          </a:prstGeom>
          <a:solidFill>
            <a:srgbClr val="FF0000"/>
          </a:solidFill>
        </p:spPr>
        <p:txBody>
          <a:bodyPr vert="horz" wrap="square" lIns="0" tIns="576" rIns="0" bIns="0" rtlCol="0">
            <a:spAutoFit/>
          </a:bodyPr>
          <a:lstStyle/>
          <a:p>
            <a:pPr marL="82991"/>
            <a:r>
              <a:rPr sz="1600" b="1" u="heavy" dirty="0">
                <a:solidFill>
                  <a:srgbClr val="FFFFFF"/>
                </a:solidFill>
                <a:latin typeface="Helvetica"/>
                <a:cs typeface="Helvetica"/>
              </a:rPr>
              <a:t>RIESGO</a:t>
            </a:r>
            <a:r>
              <a:rPr sz="1600" b="1" dirty="0">
                <a:solidFill>
                  <a:srgbClr val="FFFFFF"/>
                </a:solidFill>
                <a:latin typeface="Helvetica"/>
                <a:cs typeface="Helvetica"/>
              </a:rPr>
              <a:t>: </a:t>
            </a:r>
            <a:r>
              <a:rPr sz="1600" b="1" spc="-5" dirty="0">
                <a:solidFill>
                  <a:srgbClr val="FFFFFF"/>
                </a:solidFill>
                <a:latin typeface="Helvetica"/>
                <a:cs typeface="Helvetica"/>
              </a:rPr>
              <a:t>Que </a:t>
            </a:r>
            <a:r>
              <a:rPr sz="1600" b="1" dirty="0">
                <a:solidFill>
                  <a:srgbClr val="FFFFFF"/>
                </a:solidFill>
                <a:latin typeface="Helvetica"/>
                <a:cs typeface="Helvetica"/>
              </a:rPr>
              <a:t>los </a:t>
            </a:r>
            <a:r>
              <a:rPr sz="1600" b="1" spc="-5" dirty="0">
                <a:solidFill>
                  <a:srgbClr val="FFFFFF"/>
                </a:solidFill>
                <a:latin typeface="Helvetica"/>
                <a:cs typeface="Helvetica"/>
              </a:rPr>
              <a:t>consumidores no valoren </a:t>
            </a:r>
            <a:r>
              <a:rPr sz="1600" b="1" dirty="0">
                <a:solidFill>
                  <a:srgbClr val="FFFFFF"/>
                </a:solidFill>
                <a:latin typeface="Helvetica"/>
                <a:cs typeface="Helvetica"/>
              </a:rPr>
              <a:t>más las diferencias como </a:t>
            </a:r>
            <a:r>
              <a:rPr sz="1600" b="1" spc="-5" dirty="0">
                <a:solidFill>
                  <a:srgbClr val="FFFFFF"/>
                </a:solidFill>
                <a:latin typeface="Helvetica"/>
                <a:cs typeface="Helvetica"/>
              </a:rPr>
              <a:t>un valor</a:t>
            </a:r>
            <a:r>
              <a:rPr sz="1600" b="1" spc="-136" dirty="0">
                <a:solidFill>
                  <a:srgbClr val="FFFFFF"/>
                </a:solidFill>
                <a:latin typeface="Helvetica"/>
                <a:cs typeface="Helvetica"/>
              </a:rPr>
              <a:t> </a:t>
            </a:r>
            <a:r>
              <a:rPr sz="1600" b="1" spc="-5" dirty="0">
                <a:solidFill>
                  <a:srgbClr val="FFFFFF"/>
                </a:solidFill>
                <a:latin typeface="Helvetica"/>
                <a:cs typeface="Helvetica"/>
              </a:rPr>
              <a:t>premiun.</a:t>
            </a:r>
            <a:endParaRPr sz="1600" dirty="0">
              <a:latin typeface="Helvetica"/>
              <a:cs typeface="Helvetica"/>
            </a:endParaRPr>
          </a:p>
        </p:txBody>
      </p:sp>
      <p:pic>
        <p:nvPicPr>
          <p:cNvPr id="18" name="Imagen 4"/>
          <p:cNvPicPr>
            <a:picLocks noChangeAspect="1"/>
          </p:cNvPicPr>
          <p:nvPr/>
        </p:nvPicPr>
        <p:blipFill>
          <a:blip r:embed="rId2"/>
          <a:stretch>
            <a:fillRect/>
          </a:stretch>
        </p:blipFill>
        <p:spPr>
          <a:xfrm>
            <a:off x="0" y="6341866"/>
            <a:ext cx="887896" cy="516134"/>
          </a:xfrm>
          <a:prstGeom prst="rect">
            <a:avLst/>
          </a:prstGeom>
        </p:spPr>
      </p:pic>
      <p:sp>
        <p:nvSpPr>
          <p:cNvPr id="15" name="Title 14">
            <a:extLst>
              <a:ext uri="{FF2B5EF4-FFF2-40B4-BE49-F238E27FC236}">
                <a16:creationId xmlns:a16="http://schemas.microsoft.com/office/drawing/2014/main" id="{8D28ADE1-210E-A24F-9597-DAC534646F99}"/>
              </a:ext>
            </a:extLst>
          </p:cNvPr>
          <p:cNvSpPr>
            <a:spLocks noGrp="1"/>
          </p:cNvSpPr>
          <p:nvPr>
            <p:ph type="title"/>
          </p:nvPr>
        </p:nvSpPr>
        <p:spPr/>
        <p:txBody>
          <a:bodyPr/>
          <a:lstStyle/>
          <a:p>
            <a:r>
              <a:rPr lang="es-ES_tradnl" dirty="0"/>
              <a:t>Estrategias de diferenciación</a:t>
            </a:r>
          </a:p>
        </p:txBody>
      </p:sp>
    </p:spTree>
    <p:extLst>
      <p:ext uri="{BB962C8B-B14F-4D97-AF65-F5344CB8AC3E}">
        <p14:creationId xmlns:p14="http://schemas.microsoft.com/office/powerpoint/2010/main" val="149972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321139" y="1323878"/>
            <a:ext cx="7261533" cy="1372630"/>
          </a:xfrm>
          <a:prstGeom prst="rect">
            <a:avLst/>
          </a:prstGeom>
          <a:solidFill>
            <a:srgbClr val="DCE6F1"/>
          </a:solidFill>
        </p:spPr>
        <p:txBody>
          <a:bodyPr vert="horz" wrap="square" lIns="0" tIns="31697" rIns="0" bIns="0" rtlCol="0">
            <a:spAutoFit/>
          </a:bodyPr>
          <a:lstStyle/>
          <a:p>
            <a:pPr marR="69735" algn="ctr">
              <a:spcBef>
                <a:spcPts val="250"/>
              </a:spcBef>
            </a:pPr>
            <a:r>
              <a:rPr lang="es-ES_tradnl" sz="2178" spc="-5" dirty="0">
                <a:latin typeface="Helvetica"/>
                <a:cs typeface="Helvetica"/>
              </a:rPr>
              <a:t>Suponen la atención </a:t>
            </a:r>
            <a:r>
              <a:rPr lang="es-ES_tradnl" sz="2178" b="1" spc="-5" dirty="0">
                <a:latin typeface="Helvetica"/>
                <a:cs typeface="Helvetica"/>
              </a:rPr>
              <a:t>concentrada</a:t>
            </a:r>
            <a:r>
              <a:rPr lang="es-ES_tradnl" sz="2178" b="1" spc="14" dirty="0">
                <a:latin typeface="Helvetica"/>
                <a:cs typeface="Helvetica"/>
              </a:rPr>
              <a:t> </a:t>
            </a:r>
            <a:r>
              <a:rPr lang="es-ES_tradnl" sz="2178" b="1" spc="-5" dirty="0">
                <a:latin typeface="Helvetica"/>
                <a:cs typeface="Helvetica"/>
              </a:rPr>
              <a:t>en una parte estrecha del mercado total</a:t>
            </a:r>
            <a:r>
              <a:rPr lang="es-ES_tradnl" sz="2178" spc="-5" dirty="0">
                <a:latin typeface="Helvetica"/>
                <a:cs typeface="Helvetica"/>
              </a:rPr>
              <a:t>, en el que los compradores tengan  preferencias distintivas, requerimientos</a:t>
            </a:r>
            <a:r>
              <a:rPr lang="es-ES_tradnl" sz="2178" spc="-32" dirty="0">
                <a:latin typeface="Helvetica"/>
                <a:cs typeface="Helvetica"/>
              </a:rPr>
              <a:t> </a:t>
            </a:r>
            <a:r>
              <a:rPr lang="es-ES_tradnl" sz="2178" spc="-5" dirty="0">
                <a:latin typeface="Helvetica"/>
                <a:cs typeface="Helvetica"/>
              </a:rPr>
              <a:t>especiales </a:t>
            </a:r>
            <a:r>
              <a:rPr lang="es-ES_tradnl" sz="2178" dirty="0">
                <a:latin typeface="Helvetica"/>
                <a:cs typeface="Helvetica"/>
              </a:rPr>
              <a:t>o </a:t>
            </a:r>
            <a:r>
              <a:rPr lang="es-ES_tradnl" sz="2178" spc="-5" dirty="0">
                <a:latin typeface="Helvetica"/>
                <a:cs typeface="Helvetica"/>
              </a:rPr>
              <a:t>necesidades</a:t>
            </a:r>
            <a:r>
              <a:rPr lang="es-ES_tradnl" sz="2178" spc="-27" dirty="0">
                <a:latin typeface="Helvetica"/>
                <a:cs typeface="Helvetica"/>
              </a:rPr>
              <a:t> </a:t>
            </a:r>
            <a:r>
              <a:rPr lang="es-ES_tradnl" sz="2178" spc="-5" dirty="0">
                <a:latin typeface="Helvetica"/>
                <a:cs typeface="Helvetica"/>
              </a:rPr>
              <a:t>únicas.</a:t>
            </a:r>
            <a:endParaRPr lang="es-ES_tradnl" sz="2178" dirty="0">
              <a:latin typeface="Helvetica"/>
              <a:cs typeface="Helvetica"/>
            </a:endParaRPr>
          </a:p>
        </p:txBody>
      </p:sp>
      <p:sp>
        <p:nvSpPr>
          <p:cNvPr id="6" name="object 6"/>
          <p:cNvSpPr/>
          <p:nvPr/>
        </p:nvSpPr>
        <p:spPr>
          <a:xfrm>
            <a:off x="2328054" y="3668439"/>
            <a:ext cx="3996082" cy="454126"/>
          </a:xfrm>
          <a:custGeom>
            <a:avLst/>
            <a:gdLst/>
            <a:ahLst/>
            <a:cxnLst/>
            <a:rect l="l" t="t" r="r" b="b"/>
            <a:pathLst>
              <a:path w="4403090" h="500379">
                <a:moveTo>
                  <a:pt x="4402832" y="437387"/>
                </a:moveTo>
                <a:lnTo>
                  <a:pt x="4402832" y="62483"/>
                </a:lnTo>
                <a:lnTo>
                  <a:pt x="4397998" y="37933"/>
                </a:lnTo>
                <a:lnTo>
                  <a:pt x="4384735" y="18097"/>
                </a:lnTo>
                <a:lnTo>
                  <a:pt x="4364899" y="4833"/>
                </a:lnTo>
                <a:lnTo>
                  <a:pt x="4340348" y="0"/>
                </a:lnTo>
                <a:lnTo>
                  <a:pt x="60959" y="0"/>
                </a:lnTo>
                <a:lnTo>
                  <a:pt x="37290" y="4833"/>
                </a:lnTo>
                <a:lnTo>
                  <a:pt x="17906" y="18097"/>
                </a:lnTo>
                <a:lnTo>
                  <a:pt x="4810" y="37933"/>
                </a:lnTo>
                <a:lnTo>
                  <a:pt x="0" y="62483"/>
                </a:lnTo>
                <a:lnTo>
                  <a:pt x="0" y="437387"/>
                </a:lnTo>
                <a:lnTo>
                  <a:pt x="4810" y="461938"/>
                </a:lnTo>
                <a:lnTo>
                  <a:pt x="17906" y="481774"/>
                </a:lnTo>
                <a:lnTo>
                  <a:pt x="37290" y="495038"/>
                </a:lnTo>
                <a:lnTo>
                  <a:pt x="60959" y="499871"/>
                </a:lnTo>
                <a:lnTo>
                  <a:pt x="4340348" y="499871"/>
                </a:lnTo>
                <a:lnTo>
                  <a:pt x="4364899" y="495038"/>
                </a:lnTo>
                <a:lnTo>
                  <a:pt x="4384735" y="481774"/>
                </a:lnTo>
                <a:lnTo>
                  <a:pt x="4397998" y="461938"/>
                </a:lnTo>
                <a:lnTo>
                  <a:pt x="4402832" y="437387"/>
                </a:lnTo>
                <a:close/>
              </a:path>
            </a:pathLst>
          </a:custGeom>
          <a:solidFill>
            <a:srgbClr val="4F81BC"/>
          </a:solidFill>
        </p:spPr>
        <p:txBody>
          <a:bodyPr wrap="square" lIns="0" tIns="0" rIns="0" bIns="0" rtlCol="0"/>
          <a:lstStyle/>
          <a:p>
            <a:endParaRPr sz="1634"/>
          </a:p>
        </p:txBody>
      </p:sp>
      <p:sp>
        <p:nvSpPr>
          <p:cNvPr id="7" name="object 7"/>
          <p:cNvSpPr/>
          <p:nvPr/>
        </p:nvSpPr>
        <p:spPr>
          <a:xfrm>
            <a:off x="2321139" y="3662908"/>
            <a:ext cx="4008760" cy="465076"/>
          </a:xfrm>
          <a:custGeom>
            <a:avLst/>
            <a:gdLst/>
            <a:ahLst/>
            <a:cxnLst/>
            <a:rect l="l" t="t" r="r" b="b"/>
            <a:pathLst>
              <a:path w="4417060" h="512445">
                <a:moveTo>
                  <a:pt x="1523" y="451103"/>
                </a:moveTo>
                <a:lnTo>
                  <a:pt x="1523" y="62483"/>
                </a:lnTo>
                <a:lnTo>
                  <a:pt x="0" y="68579"/>
                </a:lnTo>
                <a:lnTo>
                  <a:pt x="0" y="445007"/>
                </a:lnTo>
                <a:lnTo>
                  <a:pt x="1523" y="451103"/>
                </a:lnTo>
                <a:close/>
              </a:path>
              <a:path w="4417060" h="512445">
                <a:moveTo>
                  <a:pt x="12191" y="481583"/>
                </a:moveTo>
                <a:lnTo>
                  <a:pt x="12191" y="30479"/>
                </a:lnTo>
                <a:lnTo>
                  <a:pt x="6095" y="41147"/>
                </a:lnTo>
                <a:lnTo>
                  <a:pt x="6095" y="42671"/>
                </a:lnTo>
                <a:lnTo>
                  <a:pt x="3047" y="48767"/>
                </a:lnTo>
                <a:lnTo>
                  <a:pt x="1523" y="54863"/>
                </a:lnTo>
                <a:lnTo>
                  <a:pt x="1523" y="458723"/>
                </a:lnTo>
                <a:lnTo>
                  <a:pt x="3047" y="464819"/>
                </a:lnTo>
                <a:lnTo>
                  <a:pt x="6095" y="470915"/>
                </a:lnTo>
                <a:lnTo>
                  <a:pt x="12191" y="481583"/>
                </a:lnTo>
                <a:close/>
              </a:path>
              <a:path w="4417060" h="512445">
                <a:moveTo>
                  <a:pt x="4416548" y="451103"/>
                </a:moveTo>
                <a:lnTo>
                  <a:pt x="4416548" y="60959"/>
                </a:lnTo>
                <a:lnTo>
                  <a:pt x="4415024" y="54863"/>
                </a:lnTo>
                <a:lnTo>
                  <a:pt x="4413500" y="47243"/>
                </a:lnTo>
                <a:lnTo>
                  <a:pt x="4411976" y="42671"/>
                </a:lnTo>
                <a:lnTo>
                  <a:pt x="4411976" y="41147"/>
                </a:lnTo>
                <a:lnTo>
                  <a:pt x="4405880" y="30479"/>
                </a:lnTo>
                <a:lnTo>
                  <a:pt x="4404356" y="28955"/>
                </a:lnTo>
                <a:lnTo>
                  <a:pt x="4396736" y="19811"/>
                </a:lnTo>
                <a:lnTo>
                  <a:pt x="4387592" y="12191"/>
                </a:lnTo>
                <a:lnTo>
                  <a:pt x="4386068" y="10667"/>
                </a:lnTo>
                <a:lnTo>
                  <a:pt x="4375400" y="6095"/>
                </a:lnTo>
                <a:lnTo>
                  <a:pt x="4375400" y="4571"/>
                </a:lnTo>
                <a:lnTo>
                  <a:pt x="4369304" y="3047"/>
                </a:lnTo>
                <a:lnTo>
                  <a:pt x="4361684" y="1523"/>
                </a:lnTo>
                <a:lnTo>
                  <a:pt x="4355588" y="0"/>
                </a:lnTo>
                <a:lnTo>
                  <a:pt x="60959" y="0"/>
                </a:lnTo>
                <a:lnTo>
                  <a:pt x="42671" y="4571"/>
                </a:lnTo>
                <a:lnTo>
                  <a:pt x="42671" y="6095"/>
                </a:lnTo>
                <a:lnTo>
                  <a:pt x="41147" y="6095"/>
                </a:lnTo>
                <a:lnTo>
                  <a:pt x="32003" y="10667"/>
                </a:lnTo>
                <a:lnTo>
                  <a:pt x="30479" y="10667"/>
                </a:lnTo>
                <a:lnTo>
                  <a:pt x="30479" y="12191"/>
                </a:lnTo>
                <a:lnTo>
                  <a:pt x="21335" y="19811"/>
                </a:lnTo>
                <a:lnTo>
                  <a:pt x="19811" y="19811"/>
                </a:lnTo>
                <a:lnTo>
                  <a:pt x="12191" y="28955"/>
                </a:lnTo>
                <a:lnTo>
                  <a:pt x="12191" y="483107"/>
                </a:lnTo>
                <a:lnTo>
                  <a:pt x="13715" y="484936"/>
                </a:lnTo>
                <a:lnTo>
                  <a:pt x="13715" y="56387"/>
                </a:lnTo>
                <a:lnTo>
                  <a:pt x="15239" y="51815"/>
                </a:lnTo>
                <a:lnTo>
                  <a:pt x="16763" y="48767"/>
                </a:lnTo>
                <a:lnTo>
                  <a:pt x="16763" y="47243"/>
                </a:lnTo>
                <a:lnTo>
                  <a:pt x="22859" y="36575"/>
                </a:lnTo>
                <a:lnTo>
                  <a:pt x="22859" y="38099"/>
                </a:lnTo>
                <a:lnTo>
                  <a:pt x="28955" y="30784"/>
                </a:lnTo>
                <a:lnTo>
                  <a:pt x="28955" y="28955"/>
                </a:lnTo>
                <a:lnTo>
                  <a:pt x="38099" y="21335"/>
                </a:lnTo>
                <a:lnTo>
                  <a:pt x="38099" y="22859"/>
                </a:lnTo>
                <a:lnTo>
                  <a:pt x="47243" y="16763"/>
                </a:lnTo>
                <a:lnTo>
                  <a:pt x="53339" y="15239"/>
                </a:lnTo>
                <a:lnTo>
                  <a:pt x="57911" y="13715"/>
                </a:lnTo>
                <a:lnTo>
                  <a:pt x="64007" y="12191"/>
                </a:lnTo>
                <a:lnTo>
                  <a:pt x="4354064" y="12191"/>
                </a:lnTo>
                <a:lnTo>
                  <a:pt x="4360160" y="13715"/>
                </a:lnTo>
                <a:lnTo>
                  <a:pt x="4364732" y="15239"/>
                </a:lnTo>
                <a:lnTo>
                  <a:pt x="4370828" y="16763"/>
                </a:lnTo>
                <a:lnTo>
                  <a:pt x="4370828" y="17634"/>
                </a:lnTo>
                <a:lnTo>
                  <a:pt x="4378448" y="21989"/>
                </a:lnTo>
                <a:lnTo>
                  <a:pt x="4378448" y="21335"/>
                </a:lnTo>
                <a:lnTo>
                  <a:pt x="4387592" y="28955"/>
                </a:lnTo>
                <a:lnTo>
                  <a:pt x="4395212" y="38099"/>
                </a:lnTo>
                <a:lnTo>
                  <a:pt x="4395212" y="39242"/>
                </a:lnTo>
                <a:lnTo>
                  <a:pt x="4399784" y="47243"/>
                </a:lnTo>
                <a:lnTo>
                  <a:pt x="4399784" y="45719"/>
                </a:lnTo>
                <a:lnTo>
                  <a:pt x="4402832" y="57911"/>
                </a:lnTo>
                <a:lnTo>
                  <a:pt x="4404356" y="62483"/>
                </a:lnTo>
                <a:lnTo>
                  <a:pt x="4404356" y="483107"/>
                </a:lnTo>
                <a:lnTo>
                  <a:pt x="4405880" y="483107"/>
                </a:lnTo>
                <a:lnTo>
                  <a:pt x="4405880" y="481583"/>
                </a:lnTo>
                <a:lnTo>
                  <a:pt x="4411976" y="470915"/>
                </a:lnTo>
                <a:lnTo>
                  <a:pt x="4413500" y="464819"/>
                </a:lnTo>
                <a:lnTo>
                  <a:pt x="4415024" y="457199"/>
                </a:lnTo>
                <a:lnTo>
                  <a:pt x="4416548" y="451103"/>
                </a:lnTo>
                <a:close/>
              </a:path>
              <a:path w="4417060" h="512445">
                <a:moveTo>
                  <a:pt x="18287" y="466343"/>
                </a:moveTo>
                <a:lnTo>
                  <a:pt x="15239" y="460247"/>
                </a:lnTo>
                <a:lnTo>
                  <a:pt x="13715" y="455675"/>
                </a:lnTo>
                <a:lnTo>
                  <a:pt x="13715" y="484936"/>
                </a:lnTo>
                <a:lnTo>
                  <a:pt x="16763" y="488594"/>
                </a:lnTo>
                <a:lnTo>
                  <a:pt x="16763" y="464819"/>
                </a:lnTo>
                <a:lnTo>
                  <a:pt x="18287" y="466343"/>
                </a:lnTo>
                <a:close/>
              </a:path>
              <a:path w="4417060" h="512445">
                <a:moveTo>
                  <a:pt x="18287" y="45719"/>
                </a:moveTo>
                <a:lnTo>
                  <a:pt x="16763" y="47243"/>
                </a:lnTo>
                <a:lnTo>
                  <a:pt x="16763" y="48767"/>
                </a:lnTo>
                <a:lnTo>
                  <a:pt x="18287" y="45719"/>
                </a:lnTo>
                <a:close/>
              </a:path>
              <a:path w="4417060" h="512445">
                <a:moveTo>
                  <a:pt x="29787" y="483800"/>
                </a:moveTo>
                <a:lnTo>
                  <a:pt x="22859" y="475487"/>
                </a:lnTo>
                <a:lnTo>
                  <a:pt x="16763" y="464819"/>
                </a:lnTo>
                <a:lnTo>
                  <a:pt x="16763" y="488594"/>
                </a:lnTo>
                <a:lnTo>
                  <a:pt x="19811" y="492251"/>
                </a:lnTo>
                <a:lnTo>
                  <a:pt x="21335" y="492251"/>
                </a:lnTo>
                <a:lnTo>
                  <a:pt x="28955" y="498601"/>
                </a:lnTo>
                <a:lnTo>
                  <a:pt x="28955" y="483107"/>
                </a:lnTo>
                <a:lnTo>
                  <a:pt x="29787" y="483800"/>
                </a:lnTo>
                <a:close/>
              </a:path>
              <a:path w="4417060" h="512445">
                <a:moveTo>
                  <a:pt x="30479" y="28955"/>
                </a:moveTo>
                <a:lnTo>
                  <a:pt x="28955" y="28955"/>
                </a:lnTo>
                <a:lnTo>
                  <a:pt x="28955" y="30784"/>
                </a:lnTo>
                <a:lnTo>
                  <a:pt x="30479" y="28955"/>
                </a:lnTo>
                <a:close/>
              </a:path>
              <a:path w="4417060" h="512445">
                <a:moveTo>
                  <a:pt x="30479" y="484631"/>
                </a:moveTo>
                <a:lnTo>
                  <a:pt x="29787" y="483800"/>
                </a:lnTo>
                <a:lnTo>
                  <a:pt x="28955" y="483107"/>
                </a:lnTo>
                <a:lnTo>
                  <a:pt x="30479" y="484631"/>
                </a:lnTo>
                <a:close/>
              </a:path>
              <a:path w="4417060" h="512445">
                <a:moveTo>
                  <a:pt x="30479" y="499871"/>
                </a:moveTo>
                <a:lnTo>
                  <a:pt x="30479" y="484631"/>
                </a:lnTo>
                <a:lnTo>
                  <a:pt x="28955" y="483107"/>
                </a:lnTo>
                <a:lnTo>
                  <a:pt x="28955" y="498601"/>
                </a:lnTo>
                <a:lnTo>
                  <a:pt x="30479" y="499871"/>
                </a:lnTo>
                <a:close/>
              </a:path>
              <a:path w="4417060" h="512445">
                <a:moveTo>
                  <a:pt x="4370828" y="508634"/>
                </a:moveTo>
                <a:lnTo>
                  <a:pt x="4370828" y="495299"/>
                </a:lnTo>
                <a:lnTo>
                  <a:pt x="4364732" y="496823"/>
                </a:lnTo>
                <a:lnTo>
                  <a:pt x="4360160" y="498347"/>
                </a:lnTo>
                <a:lnTo>
                  <a:pt x="4354064" y="499871"/>
                </a:lnTo>
                <a:lnTo>
                  <a:pt x="62483" y="499871"/>
                </a:lnTo>
                <a:lnTo>
                  <a:pt x="57911" y="498347"/>
                </a:lnTo>
                <a:lnTo>
                  <a:pt x="51815" y="496823"/>
                </a:lnTo>
                <a:lnTo>
                  <a:pt x="47243" y="495299"/>
                </a:lnTo>
                <a:lnTo>
                  <a:pt x="38099" y="490727"/>
                </a:lnTo>
                <a:lnTo>
                  <a:pt x="29787" y="483800"/>
                </a:lnTo>
                <a:lnTo>
                  <a:pt x="30479" y="484631"/>
                </a:lnTo>
                <a:lnTo>
                  <a:pt x="30479" y="501395"/>
                </a:lnTo>
                <a:lnTo>
                  <a:pt x="32003" y="501395"/>
                </a:lnTo>
                <a:lnTo>
                  <a:pt x="41147" y="507491"/>
                </a:lnTo>
                <a:lnTo>
                  <a:pt x="42671" y="507491"/>
                </a:lnTo>
                <a:lnTo>
                  <a:pt x="48767" y="509015"/>
                </a:lnTo>
                <a:lnTo>
                  <a:pt x="54863" y="512063"/>
                </a:lnTo>
                <a:lnTo>
                  <a:pt x="4355588" y="512063"/>
                </a:lnTo>
                <a:lnTo>
                  <a:pt x="4363208" y="510539"/>
                </a:lnTo>
                <a:lnTo>
                  <a:pt x="4370828" y="508634"/>
                </a:lnTo>
                <a:close/>
              </a:path>
              <a:path w="4417060" h="512445">
                <a:moveTo>
                  <a:pt x="4370828" y="17634"/>
                </a:moveTo>
                <a:lnTo>
                  <a:pt x="4370828" y="16763"/>
                </a:lnTo>
                <a:lnTo>
                  <a:pt x="4369304" y="16763"/>
                </a:lnTo>
                <a:lnTo>
                  <a:pt x="4370828" y="17634"/>
                </a:lnTo>
                <a:close/>
              </a:path>
              <a:path w="4417060" h="512445">
                <a:moveTo>
                  <a:pt x="4379972" y="504879"/>
                </a:moveTo>
                <a:lnTo>
                  <a:pt x="4379972" y="490727"/>
                </a:lnTo>
                <a:lnTo>
                  <a:pt x="4369304" y="495299"/>
                </a:lnTo>
                <a:lnTo>
                  <a:pt x="4370828" y="495299"/>
                </a:lnTo>
                <a:lnTo>
                  <a:pt x="4370828" y="508634"/>
                </a:lnTo>
                <a:lnTo>
                  <a:pt x="4375400" y="507491"/>
                </a:lnTo>
                <a:lnTo>
                  <a:pt x="4379972" y="504879"/>
                </a:lnTo>
                <a:close/>
              </a:path>
              <a:path w="4417060" h="512445">
                <a:moveTo>
                  <a:pt x="4379972" y="22859"/>
                </a:moveTo>
                <a:lnTo>
                  <a:pt x="4378448" y="21335"/>
                </a:lnTo>
                <a:lnTo>
                  <a:pt x="4378448" y="21989"/>
                </a:lnTo>
                <a:lnTo>
                  <a:pt x="4379972" y="22859"/>
                </a:lnTo>
                <a:close/>
              </a:path>
              <a:path w="4417060" h="512445">
                <a:moveTo>
                  <a:pt x="4387592" y="501395"/>
                </a:moveTo>
                <a:lnTo>
                  <a:pt x="4387592" y="483107"/>
                </a:lnTo>
                <a:lnTo>
                  <a:pt x="4378448" y="490727"/>
                </a:lnTo>
                <a:lnTo>
                  <a:pt x="4379972" y="490727"/>
                </a:lnTo>
                <a:lnTo>
                  <a:pt x="4379972" y="504879"/>
                </a:lnTo>
                <a:lnTo>
                  <a:pt x="4386068" y="501395"/>
                </a:lnTo>
                <a:lnTo>
                  <a:pt x="4387592" y="501395"/>
                </a:lnTo>
                <a:close/>
              </a:path>
              <a:path w="4417060" h="512445">
                <a:moveTo>
                  <a:pt x="4395212" y="493521"/>
                </a:moveTo>
                <a:lnTo>
                  <a:pt x="4395212" y="475487"/>
                </a:lnTo>
                <a:lnTo>
                  <a:pt x="4387592" y="484631"/>
                </a:lnTo>
                <a:lnTo>
                  <a:pt x="4387592" y="499871"/>
                </a:lnTo>
                <a:lnTo>
                  <a:pt x="4395212" y="493521"/>
                </a:lnTo>
                <a:close/>
              </a:path>
              <a:path w="4417060" h="512445">
                <a:moveTo>
                  <a:pt x="4395212" y="39242"/>
                </a:moveTo>
                <a:lnTo>
                  <a:pt x="4395212" y="38099"/>
                </a:lnTo>
                <a:lnTo>
                  <a:pt x="4393688" y="36575"/>
                </a:lnTo>
                <a:lnTo>
                  <a:pt x="4395212" y="39242"/>
                </a:lnTo>
                <a:close/>
              </a:path>
              <a:path w="4417060" h="512445">
                <a:moveTo>
                  <a:pt x="4404356" y="483107"/>
                </a:moveTo>
                <a:lnTo>
                  <a:pt x="4404356" y="449579"/>
                </a:lnTo>
                <a:lnTo>
                  <a:pt x="4401308" y="461771"/>
                </a:lnTo>
                <a:lnTo>
                  <a:pt x="4399784" y="466343"/>
                </a:lnTo>
                <a:lnTo>
                  <a:pt x="4399784" y="464819"/>
                </a:lnTo>
                <a:lnTo>
                  <a:pt x="4393688" y="475487"/>
                </a:lnTo>
                <a:lnTo>
                  <a:pt x="4395212" y="475487"/>
                </a:lnTo>
                <a:lnTo>
                  <a:pt x="4395212" y="493521"/>
                </a:lnTo>
                <a:lnTo>
                  <a:pt x="4396736" y="492251"/>
                </a:lnTo>
                <a:lnTo>
                  <a:pt x="4404356" y="483107"/>
                </a:lnTo>
                <a:close/>
              </a:path>
            </a:pathLst>
          </a:custGeom>
          <a:solidFill>
            <a:srgbClr val="BF504D"/>
          </a:solidFill>
        </p:spPr>
        <p:txBody>
          <a:bodyPr wrap="square" lIns="0" tIns="0" rIns="0" bIns="0" rtlCol="0"/>
          <a:lstStyle/>
          <a:p>
            <a:endParaRPr sz="1634"/>
          </a:p>
        </p:txBody>
      </p:sp>
      <p:sp>
        <p:nvSpPr>
          <p:cNvPr id="8" name="object 8"/>
          <p:cNvSpPr/>
          <p:nvPr/>
        </p:nvSpPr>
        <p:spPr>
          <a:xfrm>
            <a:off x="2304542" y="4770791"/>
            <a:ext cx="4019710" cy="454126"/>
          </a:xfrm>
          <a:custGeom>
            <a:avLst/>
            <a:gdLst/>
            <a:ahLst/>
            <a:cxnLst/>
            <a:rect l="l" t="t" r="r" b="b"/>
            <a:pathLst>
              <a:path w="4429125" h="500379">
                <a:moveTo>
                  <a:pt x="4428740" y="437387"/>
                </a:moveTo>
                <a:lnTo>
                  <a:pt x="4428740" y="62483"/>
                </a:lnTo>
                <a:lnTo>
                  <a:pt x="4423906" y="37933"/>
                </a:lnTo>
                <a:lnTo>
                  <a:pt x="4410643" y="18097"/>
                </a:lnTo>
                <a:lnTo>
                  <a:pt x="4390807" y="4833"/>
                </a:lnTo>
                <a:lnTo>
                  <a:pt x="4366256" y="0"/>
                </a:lnTo>
                <a:lnTo>
                  <a:pt x="62483" y="0"/>
                </a:lnTo>
                <a:lnTo>
                  <a:pt x="37933" y="4833"/>
                </a:lnTo>
                <a:lnTo>
                  <a:pt x="18097" y="18097"/>
                </a:lnTo>
                <a:lnTo>
                  <a:pt x="4833" y="37933"/>
                </a:lnTo>
                <a:lnTo>
                  <a:pt x="0" y="62483"/>
                </a:lnTo>
                <a:lnTo>
                  <a:pt x="0" y="437387"/>
                </a:lnTo>
                <a:lnTo>
                  <a:pt x="4833" y="461938"/>
                </a:lnTo>
                <a:lnTo>
                  <a:pt x="18097" y="481774"/>
                </a:lnTo>
                <a:lnTo>
                  <a:pt x="37933" y="495038"/>
                </a:lnTo>
                <a:lnTo>
                  <a:pt x="62483" y="499871"/>
                </a:lnTo>
                <a:lnTo>
                  <a:pt x="4366256" y="499871"/>
                </a:lnTo>
                <a:lnTo>
                  <a:pt x="4390807" y="495038"/>
                </a:lnTo>
                <a:lnTo>
                  <a:pt x="4410643" y="481774"/>
                </a:lnTo>
                <a:lnTo>
                  <a:pt x="4423906" y="461938"/>
                </a:lnTo>
                <a:lnTo>
                  <a:pt x="4428740" y="437387"/>
                </a:lnTo>
                <a:close/>
              </a:path>
            </a:pathLst>
          </a:custGeom>
          <a:solidFill>
            <a:srgbClr val="4F81BC"/>
          </a:solidFill>
        </p:spPr>
        <p:txBody>
          <a:bodyPr wrap="square" lIns="0" tIns="0" rIns="0" bIns="0" rtlCol="0"/>
          <a:lstStyle/>
          <a:p>
            <a:endParaRPr sz="1634"/>
          </a:p>
        </p:txBody>
      </p:sp>
      <p:sp>
        <p:nvSpPr>
          <p:cNvPr id="9" name="object 9"/>
          <p:cNvSpPr/>
          <p:nvPr/>
        </p:nvSpPr>
        <p:spPr>
          <a:xfrm>
            <a:off x="2299009" y="4765258"/>
            <a:ext cx="4030660" cy="465076"/>
          </a:xfrm>
          <a:custGeom>
            <a:avLst/>
            <a:gdLst/>
            <a:ahLst/>
            <a:cxnLst/>
            <a:rect l="l" t="t" r="r" b="b"/>
            <a:pathLst>
              <a:path w="4441190" h="512445">
                <a:moveTo>
                  <a:pt x="4440932" y="451103"/>
                </a:moveTo>
                <a:lnTo>
                  <a:pt x="4440932" y="60959"/>
                </a:lnTo>
                <a:lnTo>
                  <a:pt x="4439408" y="53339"/>
                </a:lnTo>
                <a:lnTo>
                  <a:pt x="4436360" y="41147"/>
                </a:lnTo>
                <a:lnTo>
                  <a:pt x="4430264" y="30479"/>
                </a:lnTo>
                <a:lnTo>
                  <a:pt x="4428740" y="28955"/>
                </a:lnTo>
                <a:lnTo>
                  <a:pt x="4421120" y="19811"/>
                </a:lnTo>
                <a:lnTo>
                  <a:pt x="4411976" y="12191"/>
                </a:lnTo>
                <a:lnTo>
                  <a:pt x="4410452" y="10667"/>
                </a:lnTo>
                <a:lnTo>
                  <a:pt x="4399784" y="4571"/>
                </a:lnTo>
                <a:lnTo>
                  <a:pt x="4393688" y="3047"/>
                </a:lnTo>
                <a:lnTo>
                  <a:pt x="4386068" y="1523"/>
                </a:lnTo>
                <a:lnTo>
                  <a:pt x="4379972" y="0"/>
                </a:lnTo>
                <a:lnTo>
                  <a:pt x="60959" y="0"/>
                </a:lnTo>
                <a:lnTo>
                  <a:pt x="28955" y="12191"/>
                </a:lnTo>
                <a:lnTo>
                  <a:pt x="19811" y="19811"/>
                </a:lnTo>
                <a:lnTo>
                  <a:pt x="12191" y="28955"/>
                </a:lnTo>
                <a:lnTo>
                  <a:pt x="10667" y="30479"/>
                </a:lnTo>
                <a:lnTo>
                  <a:pt x="4571" y="41147"/>
                </a:lnTo>
                <a:lnTo>
                  <a:pt x="3047" y="48767"/>
                </a:lnTo>
                <a:lnTo>
                  <a:pt x="0" y="60959"/>
                </a:lnTo>
                <a:lnTo>
                  <a:pt x="0" y="451103"/>
                </a:lnTo>
                <a:lnTo>
                  <a:pt x="1523" y="458723"/>
                </a:lnTo>
                <a:lnTo>
                  <a:pt x="4571" y="470915"/>
                </a:lnTo>
                <a:lnTo>
                  <a:pt x="10667" y="481583"/>
                </a:lnTo>
                <a:lnTo>
                  <a:pt x="10667" y="483107"/>
                </a:lnTo>
                <a:lnTo>
                  <a:pt x="12191" y="483107"/>
                </a:lnTo>
                <a:lnTo>
                  <a:pt x="12191" y="62483"/>
                </a:lnTo>
                <a:lnTo>
                  <a:pt x="13715" y="56387"/>
                </a:lnTo>
                <a:lnTo>
                  <a:pt x="15239" y="51815"/>
                </a:lnTo>
                <a:lnTo>
                  <a:pt x="16763" y="45719"/>
                </a:lnTo>
                <a:lnTo>
                  <a:pt x="16763" y="47243"/>
                </a:lnTo>
                <a:lnTo>
                  <a:pt x="21335" y="36575"/>
                </a:lnTo>
                <a:lnTo>
                  <a:pt x="21335" y="38099"/>
                </a:lnTo>
                <a:lnTo>
                  <a:pt x="27431" y="30784"/>
                </a:lnTo>
                <a:lnTo>
                  <a:pt x="27431" y="28955"/>
                </a:lnTo>
                <a:lnTo>
                  <a:pt x="36575" y="21335"/>
                </a:lnTo>
                <a:lnTo>
                  <a:pt x="36575" y="22859"/>
                </a:lnTo>
                <a:lnTo>
                  <a:pt x="45719" y="17634"/>
                </a:lnTo>
                <a:lnTo>
                  <a:pt x="45719" y="16763"/>
                </a:lnTo>
                <a:lnTo>
                  <a:pt x="51815" y="15239"/>
                </a:lnTo>
                <a:lnTo>
                  <a:pt x="56387" y="13715"/>
                </a:lnTo>
                <a:lnTo>
                  <a:pt x="62483" y="12191"/>
                </a:lnTo>
                <a:lnTo>
                  <a:pt x="4378448" y="12191"/>
                </a:lnTo>
                <a:lnTo>
                  <a:pt x="4384544" y="13715"/>
                </a:lnTo>
                <a:lnTo>
                  <a:pt x="4389116" y="15239"/>
                </a:lnTo>
                <a:lnTo>
                  <a:pt x="4395212" y="16763"/>
                </a:lnTo>
                <a:lnTo>
                  <a:pt x="4395212" y="17634"/>
                </a:lnTo>
                <a:lnTo>
                  <a:pt x="4402832" y="21989"/>
                </a:lnTo>
                <a:lnTo>
                  <a:pt x="4402832" y="21335"/>
                </a:lnTo>
                <a:lnTo>
                  <a:pt x="4411976" y="28955"/>
                </a:lnTo>
                <a:lnTo>
                  <a:pt x="4419596" y="38099"/>
                </a:lnTo>
                <a:lnTo>
                  <a:pt x="4419596" y="39242"/>
                </a:lnTo>
                <a:lnTo>
                  <a:pt x="4424168" y="47243"/>
                </a:lnTo>
                <a:lnTo>
                  <a:pt x="4424168" y="45719"/>
                </a:lnTo>
                <a:lnTo>
                  <a:pt x="4427216" y="57911"/>
                </a:lnTo>
                <a:lnTo>
                  <a:pt x="4428740" y="62483"/>
                </a:lnTo>
                <a:lnTo>
                  <a:pt x="4428740" y="483107"/>
                </a:lnTo>
                <a:lnTo>
                  <a:pt x="4430264" y="483107"/>
                </a:lnTo>
                <a:lnTo>
                  <a:pt x="4430264" y="481583"/>
                </a:lnTo>
                <a:lnTo>
                  <a:pt x="4436360" y="470915"/>
                </a:lnTo>
                <a:lnTo>
                  <a:pt x="4437884" y="464819"/>
                </a:lnTo>
                <a:lnTo>
                  <a:pt x="4439408" y="457199"/>
                </a:lnTo>
                <a:lnTo>
                  <a:pt x="4440932" y="451103"/>
                </a:lnTo>
                <a:close/>
              </a:path>
              <a:path w="4441190" h="512445">
                <a:moveTo>
                  <a:pt x="28955" y="483107"/>
                </a:moveTo>
                <a:lnTo>
                  <a:pt x="21335" y="473963"/>
                </a:lnTo>
                <a:lnTo>
                  <a:pt x="21335" y="475487"/>
                </a:lnTo>
                <a:lnTo>
                  <a:pt x="16763" y="464819"/>
                </a:lnTo>
                <a:lnTo>
                  <a:pt x="16763" y="466343"/>
                </a:lnTo>
                <a:lnTo>
                  <a:pt x="15239" y="460247"/>
                </a:lnTo>
                <a:lnTo>
                  <a:pt x="13715" y="455675"/>
                </a:lnTo>
                <a:lnTo>
                  <a:pt x="12191" y="449579"/>
                </a:lnTo>
                <a:lnTo>
                  <a:pt x="12191" y="483107"/>
                </a:lnTo>
                <a:lnTo>
                  <a:pt x="19811" y="492251"/>
                </a:lnTo>
                <a:lnTo>
                  <a:pt x="27431" y="498601"/>
                </a:lnTo>
                <a:lnTo>
                  <a:pt x="27431" y="483107"/>
                </a:lnTo>
                <a:lnTo>
                  <a:pt x="28955" y="483107"/>
                </a:lnTo>
                <a:close/>
              </a:path>
              <a:path w="4441190" h="512445">
                <a:moveTo>
                  <a:pt x="28955" y="28955"/>
                </a:moveTo>
                <a:lnTo>
                  <a:pt x="27431" y="28955"/>
                </a:lnTo>
                <a:lnTo>
                  <a:pt x="27431" y="30784"/>
                </a:lnTo>
                <a:lnTo>
                  <a:pt x="28955" y="28955"/>
                </a:lnTo>
                <a:close/>
              </a:path>
              <a:path w="4441190" h="512445">
                <a:moveTo>
                  <a:pt x="47243" y="495299"/>
                </a:moveTo>
                <a:lnTo>
                  <a:pt x="36575" y="489203"/>
                </a:lnTo>
                <a:lnTo>
                  <a:pt x="36575" y="490727"/>
                </a:lnTo>
                <a:lnTo>
                  <a:pt x="27431" y="483107"/>
                </a:lnTo>
                <a:lnTo>
                  <a:pt x="27431" y="498601"/>
                </a:lnTo>
                <a:lnTo>
                  <a:pt x="28955" y="499871"/>
                </a:lnTo>
                <a:lnTo>
                  <a:pt x="28955" y="501395"/>
                </a:lnTo>
                <a:lnTo>
                  <a:pt x="30479" y="501395"/>
                </a:lnTo>
                <a:lnTo>
                  <a:pt x="41147" y="507491"/>
                </a:lnTo>
                <a:lnTo>
                  <a:pt x="45719" y="508634"/>
                </a:lnTo>
                <a:lnTo>
                  <a:pt x="45719" y="495299"/>
                </a:lnTo>
                <a:lnTo>
                  <a:pt x="47243" y="495299"/>
                </a:lnTo>
                <a:close/>
              </a:path>
              <a:path w="4441190" h="512445">
                <a:moveTo>
                  <a:pt x="47243" y="16763"/>
                </a:moveTo>
                <a:lnTo>
                  <a:pt x="45719" y="16763"/>
                </a:lnTo>
                <a:lnTo>
                  <a:pt x="45719" y="17634"/>
                </a:lnTo>
                <a:lnTo>
                  <a:pt x="47243" y="16763"/>
                </a:lnTo>
                <a:close/>
              </a:path>
              <a:path w="4441190" h="512445">
                <a:moveTo>
                  <a:pt x="4395212" y="508634"/>
                </a:moveTo>
                <a:lnTo>
                  <a:pt x="4395212" y="495299"/>
                </a:lnTo>
                <a:lnTo>
                  <a:pt x="4389116" y="496823"/>
                </a:lnTo>
                <a:lnTo>
                  <a:pt x="4384544" y="498347"/>
                </a:lnTo>
                <a:lnTo>
                  <a:pt x="4378448" y="499871"/>
                </a:lnTo>
                <a:lnTo>
                  <a:pt x="62483" y="499871"/>
                </a:lnTo>
                <a:lnTo>
                  <a:pt x="56387" y="498347"/>
                </a:lnTo>
                <a:lnTo>
                  <a:pt x="51815" y="496823"/>
                </a:lnTo>
                <a:lnTo>
                  <a:pt x="45719" y="495299"/>
                </a:lnTo>
                <a:lnTo>
                  <a:pt x="45719" y="508634"/>
                </a:lnTo>
                <a:lnTo>
                  <a:pt x="47243" y="509015"/>
                </a:lnTo>
                <a:lnTo>
                  <a:pt x="54863" y="510539"/>
                </a:lnTo>
                <a:lnTo>
                  <a:pt x="60959" y="512063"/>
                </a:lnTo>
                <a:lnTo>
                  <a:pt x="4379972" y="512063"/>
                </a:lnTo>
                <a:lnTo>
                  <a:pt x="4387592" y="510539"/>
                </a:lnTo>
                <a:lnTo>
                  <a:pt x="4395212" y="508634"/>
                </a:lnTo>
                <a:close/>
              </a:path>
              <a:path w="4441190" h="512445">
                <a:moveTo>
                  <a:pt x="4395212" y="17634"/>
                </a:moveTo>
                <a:lnTo>
                  <a:pt x="4395212" y="16763"/>
                </a:lnTo>
                <a:lnTo>
                  <a:pt x="4393688" y="16763"/>
                </a:lnTo>
                <a:lnTo>
                  <a:pt x="4395212" y="17634"/>
                </a:lnTo>
                <a:close/>
              </a:path>
              <a:path w="4441190" h="512445">
                <a:moveTo>
                  <a:pt x="4404356" y="489203"/>
                </a:moveTo>
                <a:lnTo>
                  <a:pt x="4393688" y="495299"/>
                </a:lnTo>
                <a:lnTo>
                  <a:pt x="4395212" y="495299"/>
                </a:lnTo>
                <a:lnTo>
                  <a:pt x="4395212" y="508634"/>
                </a:lnTo>
                <a:lnTo>
                  <a:pt x="4399784" y="507491"/>
                </a:lnTo>
                <a:lnTo>
                  <a:pt x="4402832" y="505750"/>
                </a:lnTo>
                <a:lnTo>
                  <a:pt x="4402832" y="490727"/>
                </a:lnTo>
                <a:lnTo>
                  <a:pt x="4404356" y="489203"/>
                </a:lnTo>
                <a:close/>
              </a:path>
              <a:path w="4441190" h="512445">
                <a:moveTo>
                  <a:pt x="4404356" y="22859"/>
                </a:moveTo>
                <a:lnTo>
                  <a:pt x="4402832" y="21335"/>
                </a:lnTo>
                <a:lnTo>
                  <a:pt x="4402832" y="21989"/>
                </a:lnTo>
                <a:lnTo>
                  <a:pt x="4404356" y="22859"/>
                </a:lnTo>
                <a:close/>
              </a:path>
              <a:path w="4441190" h="512445">
                <a:moveTo>
                  <a:pt x="4419596" y="493521"/>
                </a:moveTo>
                <a:lnTo>
                  <a:pt x="4419596" y="473963"/>
                </a:lnTo>
                <a:lnTo>
                  <a:pt x="4411976" y="483107"/>
                </a:lnTo>
                <a:lnTo>
                  <a:pt x="4402832" y="490727"/>
                </a:lnTo>
                <a:lnTo>
                  <a:pt x="4402832" y="505750"/>
                </a:lnTo>
                <a:lnTo>
                  <a:pt x="4410452" y="501395"/>
                </a:lnTo>
                <a:lnTo>
                  <a:pt x="4411976" y="501395"/>
                </a:lnTo>
                <a:lnTo>
                  <a:pt x="4411976" y="499871"/>
                </a:lnTo>
                <a:lnTo>
                  <a:pt x="4419596" y="493521"/>
                </a:lnTo>
                <a:close/>
              </a:path>
              <a:path w="4441190" h="512445">
                <a:moveTo>
                  <a:pt x="4419596" y="39242"/>
                </a:moveTo>
                <a:lnTo>
                  <a:pt x="4419596" y="38099"/>
                </a:lnTo>
                <a:lnTo>
                  <a:pt x="4418072" y="36575"/>
                </a:lnTo>
                <a:lnTo>
                  <a:pt x="4419596" y="39242"/>
                </a:lnTo>
                <a:close/>
              </a:path>
              <a:path w="4441190" h="512445">
                <a:moveTo>
                  <a:pt x="4428740" y="483107"/>
                </a:moveTo>
                <a:lnTo>
                  <a:pt x="4428740" y="449579"/>
                </a:lnTo>
                <a:lnTo>
                  <a:pt x="4427216" y="455675"/>
                </a:lnTo>
                <a:lnTo>
                  <a:pt x="4425692" y="460247"/>
                </a:lnTo>
                <a:lnTo>
                  <a:pt x="4424168" y="466343"/>
                </a:lnTo>
                <a:lnTo>
                  <a:pt x="4424168" y="464819"/>
                </a:lnTo>
                <a:lnTo>
                  <a:pt x="4418072" y="475487"/>
                </a:lnTo>
                <a:lnTo>
                  <a:pt x="4419596" y="473963"/>
                </a:lnTo>
                <a:lnTo>
                  <a:pt x="4419596" y="493521"/>
                </a:lnTo>
                <a:lnTo>
                  <a:pt x="4421120" y="492251"/>
                </a:lnTo>
                <a:lnTo>
                  <a:pt x="4428740" y="483107"/>
                </a:lnTo>
                <a:close/>
              </a:path>
            </a:pathLst>
          </a:custGeom>
          <a:solidFill>
            <a:srgbClr val="BF504D"/>
          </a:solidFill>
        </p:spPr>
        <p:txBody>
          <a:bodyPr wrap="square" lIns="0" tIns="0" rIns="0" bIns="0" rtlCol="0"/>
          <a:lstStyle/>
          <a:p>
            <a:endParaRPr sz="1634"/>
          </a:p>
        </p:txBody>
      </p:sp>
      <p:sp>
        <p:nvSpPr>
          <p:cNvPr id="10" name="object 10"/>
          <p:cNvSpPr txBox="1"/>
          <p:nvPr/>
        </p:nvSpPr>
        <p:spPr>
          <a:xfrm>
            <a:off x="2330359" y="3694255"/>
            <a:ext cx="7452744" cy="2183546"/>
          </a:xfrm>
          <a:prstGeom prst="rect">
            <a:avLst/>
          </a:prstGeom>
        </p:spPr>
        <p:txBody>
          <a:bodyPr vert="horz" wrap="square" lIns="0" tIns="0" rIns="0" bIns="0" rtlCol="0">
            <a:spAutoFit/>
          </a:bodyPr>
          <a:lstStyle/>
          <a:p>
            <a:pPr marR="3454498" algn="ctr"/>
            <a:r>
              <a:rPr lang="es-ES_tradnl" sz="2541" b="1" spc="-9">
                <a:solidFill>
                  <a:srgbClr val="FFFFFF"/>
                </a:solidFill>
                <a:latin typeface="Helvetica"/>
                <a:cs typeface="Helvetica"/>
              </a:rPr>
              <a:t>Enfoque </a:t>
            </a:r>
            <a:r>
              <a:rPr lang="es-ES_tradnl" sz="2541" b="1">
                <a:solidFill>
                  <a:srgbClr val="FFFFFF"/>
                </a:solidFill>
                <a:latin typeface="Helvetica"/>
                <a:cs typeface="Helvetica"/>
              </a:rPr>
              <a:t>1: </a:t>
            </a:r>
            <a:r>
              <a:rPr lang="es-ES_tradnl" sz="2541" b="1" spc="-5">
                <a:solidFill>
                  <a:srgbClr val="FFFFFF"/>
                </a:solidFill>
                <a:latin typeface="Helvetica"/>
                <a:cs typeface="Helvetica"/>
              </a:rPr>
              <a:t>bajo costo</a:t>
            </a:r>
            <a:endParaRPr lang="es-ES_tradnl" sz="2541">
              <a:latin typeface="Helvetica"/>
              <a:cs typeface="Helvetica"/>
            </a:endParaRPr>
          </a:p>
          <a:p>
            <a:pPr marL="40343">
              <a:spcBef>
                <a:spcPts val="1389"/>
              </a:spcBef>
            </a:pPr>
            <a:r>
              <a:rPr lang="es-ES_tradnl" sz="1815" b="1">
                <a:latin typeface="Helvetica"/>
                <a:cs typeface="Helvetica"/>
              </a:rPr>
              <a:t>Lograr menores costos que </a:t>
            </a:r>
            <a:r>
              <a:rPr lang="es-ES_tradnl" sz="1815" b="1" spc="-5">
                <a:latin typeface="Helvetica"/>
                <a:cs typeface="Helvetica"/>
              </a:rPr>
              <a:t>los rivales </a:t>
            </a:r>
            <a:r>
              <a:rPr lang="es-ES_tradnl" sz="1815" b="1">
                <a:latin typeface="Helvetica"/>
                <a:cs typeface="Helvetica"/>
              </a:rPr>
              <a:t>al atender el</a:t>
            </a:r>
            <a:r>
              <a:rPr lang="es-ES_tradnl" sz="1815" b="1" spc="-154">
                <a:latin typeface="Helvetica"/>
                <a:cs typeface="Helvetica"/>
              </a:rPr>
              <a:t> </a:t>
            </a:r>
            <a:r>
              <a:rPr lang="es-ES_tradnl" sz="1815" b="1">
                <a:latin typeface="Helvetica"/>
                <a:cs typeface="Helvetica"/>
              </a:rPr>
              <a:t>segmento.</a:t>
            </a:r>
            <a:endParaRPr lang="es-ES_tradnl" sz="1815">
              <a:latin typeface="Helvetica"/>
              <a:cs typeface="Helvetica"/>
            </a:endParaRPr>
          </a:p>
          <a:p>
            <a:pPr>
              <a:spcBef>
                <a:spcPts val="14"/>
              </a:spcBef>
            </a:pPr>
            <a:endParaRPr lang="es-ES_tradnl" sz="1770">
              <a:latin typeface="Times New Roman"/>
              <a:cs typeface="Times New Roman"/>
            </a:endParaRPr>
          </a:p>
          <a:p>
            <a:pPr marL="11527"/>
            <a:r>
              <a:rPr lang="es-ES_tradnl" sz="2541" b="1" spc="-9">
                <a:solidFill>
                  <a:srgbClr val="FFFFFF"/>
                </a:solidFill>
                <a:latin typeface="Helvetica"/>
                <a:cs typeface="Helvetica"/>
              </a:rPr>
              <a:t>Enfoque </a:t>
            </a:r>
            <a:r>
              <a:rPr lang="es-ES_tradnl" sz="2541" b="1">
                <a:solidFill>
                  <a:srgbClr val="FFFFFF"/>
                </a:solidFill>
                <a:latin typeface="Helvetica"/>
                <a:cs typeface="Helvetica"/>
              </a:rPr>
              <a:t>2:</a:t>
            </a:r>
            <a:r>
              <a:rPr lang="es-ES_tradnl" sz="2541" b="1" spc="9">
                <a:solidFill>
                  <a:srgbClr val="FFFFFF"/>
                </a:solidFill>
                <a:latin typeface="Helvetica"/>
                <a:cs typeface="Helvetica"/>
              </a:rPr>
              <a:t> </a:t>
            </a:r>
            <a:r>
              <a:rPr lang="es-ES_tradnl" sz="2541" b="1" spc="-5">
                <a:solidFill>
                  <a:srgbClr val="FFFFFF"/>
                </a:solidFill>
                <a:latin typeface="Helvetica"/>
                <a:cs typeface="Helvetica"/>
              </a:rPr>
              <a:t>diferenciación</a:t>
            </a:r>
            <a:endParaRPr lang="es-ES_tradnl" sz="2541" spc="-5">
              <a:solidFill>
                <a:srgbClr val="FFFFFF"/>
              </a:solidFill>
              <a:latin typeface="Helvetica"/>
              <a:cs typeface="Helvetica"/>
            </a:endParaRPr>
          </a:p>
          <a:p>
            <a:pPr marL="11527"/>
            <a:endParaRPr lang="es-ES_tradnl" sz="2541" b="1" spc="-5">
              <a:solidFill>
                <a:srgbClr val="FFFFFF"/>
              </a:solidFill>
              <a:latin typeface="Helvetica"/>
              <a:cs typeface="Helvetica"/>
            </a:endParaRPr>
          </a:p>
          <a:p>
            <a:pPr marL="11527"/>
            <a:r>
              <a:rPr lang="es-ES_tradnl" sz="1815" b="1">
                <a:latin typeface="Helvetica"/>
                <a:cs typeface="Helvetica"/>
              </a:rPr>
              <a:t>Ofrecer a </a:t>
            </a:r>
            <a:r>
              <a:rPr lang="es-ES_tradnl" sz="1815" b="1" spc="-5">
                <a:latin typeface="Helvetica"/>
                <a:cs typeface="Helvetica"/>
              </a:rPr>
              <a:t>los </a:t>
            </a:r>
            <a:r>
              <a:rPr lang="es-ES_tradnl" sz="1815" b="1">
                <a:latin typeface="Helvetica"/>
                <a:cs typeface="Helvetica"/>
              </a:rPr>
              <a:t>compradores de nicho </a:t>
            </a:r>
            <a:r>
              <a:rPr lang="es-ES_tradnl" sz="1815" b="1" spc="-5">
                <a:latin typeface="Helvetica"/>
                <a:cs typeface="Helvetica"/>
              </a:rPr>
              <a:t>algo </a:t>
            </a:r>
            <a:r>
              <a:rPr lang="es-ES_tradnl" sz="1815" b="1">
                <a:latin typeface="Helvetica"/>
                <a:cs typeface="Helvetica"/>
              </a:rPr>
              <a:t>diferente a </a:t>
            </a:r>
            <a:r>
              <a:rPr lang="es-ES_tradnl" sz="1815" b="1" spc="-5">
                <a:latin typeface="Helvetica"/>
                <a:cs typeface="Helvetica"/>
              </a:rPr>
              <a:t>los</a:t>
            </a:r>
            <a:r>
              <a:rPr lang="es-ES_tradnl" sz="1815" b="1" spc="-172">
                <a:latin typeface="Helvetica"/>
                <a:cs typeface="Helvetica"/>
              </a:rPr>
              <a:t> </a:t>
            </a:r>
            <a:r>
              <a:rPr lang="es-ES_tradnl" sz="1815" b="1" spc="-5">
                <a:latin typeface="Helvetica"/>
                <a:cs typeface="Helvetica"/>
              </a:rPr>
              <a:t>rivales.</a:t>
            </a:r>
            <a:endParaRPr lang="es-ES_tradnl" sz="1815">
              <a:latin typeface="Helvetica"/>
              <a:cs typeface="Helvetica"/>
            </a:endParaRPr>
          </a:p>
        </p:txBody>
      </p:sp>
      <p:sp>
        <p:nvSpPr>
          <p:cNvPr id="11" name="object 11"/>
          <p:cNvSpPr/>
          <p:nvPr/>
        </p:nvSpPr>
        <p:spPr>
          <a:xfrm>
            <a:off x="7225702" y="3662906"/>
            <a:ext cx="1325034" cy="461964"/>
          </a:xfrm>
          <a:prstGeom prst="rect">
            <a:avLst/>
          </a:prstGeom>
          <a:blipFill>
            <a:blip r:embed="rId2" cstate="print"/>
            <a:stretch>
              <a:fillRect/>
            </a:stretch>
          </a:blipFill>
        </p:spPr>
        <p:txBody>
          <a:bodyPr wrap="square" lIns="0" tIns="0" rIns="0" bIns="0" rtlCol="0"/>
          <a:lstStyle/>
          <a:p>
            <a:endParaRPr sz="1634"/>
          </a:p>
        </p:txBody>
      </p:sp>
      <p:sp>
        <p:nvSpPr>
          <p:cNvPr id="12" name="object 12"/>
          <p:cNvSpPr/>
          <p:nvPr/>
        </p:nvSpPr>
        <p:spPr>
          <a:xfrm>
            <a:off x="7103987" y="4765258"/>
            <a:ext cx="1568464" cy="533886"/>
          </a:xfrm>
          <a:prstGeom prst="rect">
            <a:avLst/>
          </a:prstGeom>
          <a:blipFill>
            <a:blip r:embed="rId3" cstate="print"/>
            <a:stretch>
              <a:fillRect/>
            </a:stretch>
          </a:blipFill>
        </p:spPr>
        <p:txBody>
          <a:bodyPr wrap="square" lIns="0" tIns="0" rIns="0" bIns="0" rtlCol="0"/>
          <a:lstStyle/>
          <a:p>
            <a:endParaRPr sz="1634"/>
          </a:p>
        </p:txBody>
      </p:sp>
      <p:pic>
        <p:nvPicPr>
          <p:cNvPr id="14" name="Imagen 4"/>
          <p:cNvPicPr>
            <a:picLocks noChangeAspect="1"/>
          </p:cNvPicPr>
          <p:nvPr/>
        </p:nvPicPr>
        <p:blipFill>
          <a:blip r:embed="rId4"/>
          <a:stretch>
            <a:fillRect/>
          </a:stretch>
        </p:blipFill>
        <p:spPr>
          <a:xfrm>
            <a:off x="0" y="6341866"/>
            <a:ext cx="887896" cy="516134"/>
          </a:xfrm>
          <a:prstGeom prst="rect">
            <a:avLst/>
          </a:prstGeom>
        </p:spPr>
      </p:pic>
      <p:sp>
        <p:nvSpPr>
          <p:cNvPr id="5" name="Title 4">
            <a:extLst>
              <a:ext uri="{FF2B5EF4-FFF2-40B4-BE49-F238E27FC236}">
                <a16:creationId xmlns:a16="http://schemas.microsoft.com/office/drawing/2014/main" id="{AFC7C97C-E3C8-6A48-B242-0AD6B03E97C5}"/>
              </a:ext>
            </a:extLst>
          </p:cNvPr>
          <p:cNvSpPr>
            <a:spLocks noGrp="1"/>
          </p:cNvSpPr>
          <p:nvPr>
            <p:ph type="title"/>
          </p:nvPr>
        </p:nvSpPr>
        <p:spPr/>
        <p:txBody>
          <a:bodyPr/>
          <a:lstStyle/>
          <a:p>
            <a:r>
              <a:rPr lang="es-ES_tradnl" dirty="0"/>
              <a:t>Estrategias de enfoque</a:t>
            </a:r>
          </a:p>
        </p:txBody>
      </p:sp>
    </p:spTree>
    <p:extLst>
      <p:ext uri="{BB962C8B-B14F-4D97-AF65-F5344CB8AC3E}">
        <p14:creationId xmlns:p14="http://schemas.microsoft.com/office/powerpoint/2010/main" val="13619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4287589653"/>
              </p:ext>
            </p:extLst>
          </p:nvPr>
        </p:nvGraphicFramePr>
        <p:xfrm>
          <a:off x="2268322" y="3293223"/>
          <a:ext cx="7547715" cy="3017249"/>
        </p:xfrm>
        <a:graphic>
          <a:graphicData uri="http://schemas.openxmlformats.org/drawingml/2006/table">
            <a:tbl>
              <a:tblPr firstRow="1" bandRow="1">
                <a:tableStyleId>{2D5ABB26-0587-4C30-8999-92F81FD0307C}</a:tableStyleId>
              </a:tblPr>
              <a:tblGrid>
                <a:gridCol w="3773856">
                  <a:extLst>
                    <a:ext uri="{9D8B030D-6E8A-4147-A177-3AD203B41FA5}">
                      <a16:colId xmlns:a16="http://schemas.microsoft.com/office/drawing/2014/main" val="20000"/>
                    </a:ext>
                  </a:extLst>
                </a:gridCol>
                <a:gridCol w="3773859">
                  <a:extLst>
                    <a:ext uri="{9D8B030D-6E8A-4147-A177-3AD203B41FA5}">
                      <a16:colId xmlns:a16="http://schemas.microsoft.com/office/drawing/2014/main" val="20001"/>
                    </a:ext>
                  </a:extLst>
                </a:gridCol>
              </a:tblGrid>
              <a:tr h="428077">
                <a:tc>
                  <a:txBody>
                    <a:bodyPr/>
                    <a:lstStyle/>
                    <a:p>
                      <a:pPr marL="635" algn="ctr">
                        <a:lnSpc>
                          <a:spcPct val="100000"/>
                        </a:lnSpc>
                        <a:spcBef>
                          <a:spcPts val="750"/>
                        </a:spcBef>
                      </a:pPr>
                      <a:r>
                        <a:rPr sz="1400" b="1" spc="-10" dirty="0">
                          <a:solidFill>
                            <a:srgbClr val="FFFFFF"/>
                          </a:solidFill>
                          <a:latin typeface="Helvetica" pitchFamily="2" charset="0"/>
                          <a:cs typeface="Calibri"/>
                        </a:rPr>
                        <a:t>Competir </a:t>
                      </a:r>
                      <a:r>
                        <a:rPr sz="1400" b="1" spc="-5" dirty="0">
                          <a:solidFill>
                            <a:srgbClr val="FFFFFF"/>
                          </a:solidFill>
                          <a:latin typeface="Helvetica" pitchFamily="2" charset="0"/>
                          <a:cs typeface="Calibri"/>
                        </a:rPr>
                        <a:t>en un espacio </a:t>
                      </a:r>
                      <a:r>
                        <a:rPr sz="1400" b="1" spc="-15" dirty="0">
                          <a:solidFill>
                            <a:srgbClr val="FFFFFF"/>
                          </a:solidFill>
                          <a:latin typeface="Helvetica" pitchFamily="2" charset="0"/>
                          <a:cs typeface="Calibri"/>
                        </a:rPr>
                        <a:t>existente </a:t>
                      </a:r>
                      <a:r>
                        <a:rPr sz="1400" b="1" spc="-5" dirty="0">
                          <a:solidFill>
                            <a:srgbClr val="FFFFFF"/>
                          </a:solidFill>
                          <a:latin typeface="Helvetica" pitchFamily="2" charset="0"/>
                          <a:cs typeface="Calibri"/>
                        </a:rPr>
                        <a:t>de</a:t>
                      </a:r>
                      <a:r>
                        <a:rPr sz="1400" b="1" spc="25" dirty="0">
                          <a:solidFill>
                            <a:srgbClr val="FFFFFF"/>
                          </a:solidFill>
                          <a:latin typeface="Helvetica" pitchFamily="2" charset="0"/>
                          <a:cs typeface="Calibri"/>
                        </a:rPr>
                        <a:t> </a:t>
                      </a:r>
                      <a:r>
                        <a:rPr sz="1400" b="1" spc="-10" dirty="0">
                          <a:solidFill>
                            <a:srgbClr val="FFFFFF"/>
                          </a:solidFill>
                          <a:latin typeface="Helvetica" pitchFamily="2" charset="0"/>
                          <a:cs typeface="Calibri"/>
                        </a:rPr>
                        <a:t>mercado</a:t>
                      </a:r>
                      <a:endParaRPr sz="1400" dirty="0">
                        <a:latin typeface="Helvetica" pitchFamily="2" charset="0"/>
                        <a:cs typeface="Calibri"/>
                      </a:endParaRPr>
                    </a:p>
                  </a:txBody>
                  <a:tcPr marL="0" marR="0" marT="86445" marB="0">
                    <a:lnL w="12191">
                      <a:solidFill>
                        <a:srgbClr val="000000"/>
                      </a:solidFill>
                      <a:prstDash val="solid"/>
                    </a:lnL>
                    <a:lnR w="13715">
                      <a:solidFill>
                        <a:srgbClr val="000000"/>
                      </a:solidFill>
                      <a:prstDash val="solid"/>
                    </a:lnR>
                    <a:lnT w="12191">
                      <a:solidFill>
                        <a:srgbClr val="000000"/>
                      </a:solidFill>
                      <a:prstDash val="solid"/>
                    </a:lnT>
                    <a:lnB w="13715">
                      <a:solidFill>
                        <a:srgbClr val="000000"/>
                      </a:solidFill>
                      <a:prstDash val="solid"/>
                    </a:lnB>
                    <a:solidFill>
                      <a:srgbClr val="FF0000"/>
                    </a:solidFill>
                  </a:tcPr>
                </a:tc>
                <a:tc>
                  <a:txBody>
                    <a:bodyPr/>
                    <a:lstStyle/>
                    <a:p>
                      <a:pPr algn="ctr">
                        <a:lnSpc>
                          <a:spcPct val="100000"/>
                        </a:lnSpc>
                        <a:spcBef>
                          <a:spcPts val="750"/>
                        </a:spcBef>
                      </a:pPr>
                      <a:r>
                        <a:rPr sz="1400" b="1" spc="-10" dirty="0">
                          <a:latin typeface="Helvetica" pitchFamily="2" charset="0"/>
                          <a:cs typeface="Calibri"/>
                        </a:rPr>
                        <a:t>Crear nuevos </a:t>
                      </a:r>
                      <a:r>
                        <a:rPr sz="1400" b="1" spc="-5" dirty="0">
                          <a:latin typeface="Helvetica" pitchFamily="2" charset="0"/>
                          <a:cs typeface="Calibri"/>
                        </a:rPr>
                        <a:t>espacios de</a:t>
                      </a:r>
                      <a:r>
                        <a:rPr sz="1400" b="1" spc="15" dirty="0">
                          <a:latin typeface="Helvetica" pitchFamily="2" charset="0"/>
                          <a:cs typeface="Calibri"/>
                        </a:rPr>
                        <a:t> </a:t>
                      </a:r>
                      <a:r>
                        <a:rPr sz="1400" b="1" spc="-10" dirty="0">
                          <a:latin typeface="Helvetica" pitchFamily="2" charset="0"/>
                          <a:cs typeface="Calibri"/>
                        </a:rPr>
                        <a:t>mercado</a:t>
                      </a:r>
                      <a:endParaRPr sz="1400" dirty="0">
                        <a:latin typeface="Helvetica" pitchFamily="2" charset="0"/>
                        <a:cs typeface="Calibri"/>
                      </a:endParaRPr>
                    </a:p>
                  </a:txBody>
                  <a:tcPr marL="0" marR="0" marT="86445" marB="0">
                    <a:lnL w="13715">
                      <a:solidFill>
                        <a:srgbClr val="000000"/>
                      </a:solidFill>
                      <a:prstDash val="solid"/>
                    </a:lnL>
                    <a:lnR w="12191">
                      <a:solidFill>
                        <a:srgbClr val="000000"/>
                      </a:solidFill>
                      <a:prstDash val="solid"/>
                    </a:lnR>
                    <a:lnT w="12191">
                      <a:solidFill>
                        <a:srgbClr val="000000"/>
                      </a:solidFill>
                      <a:prstDash val="solid"/>
                    </a:lnT>
                    <a:lnB w="13715">
                      <a:solidFill>
                        <a:srgbClr val="000000"/>
                      </a:solidFill>
                      <a:prstDash val="solid"/>
                    </a:lnB>
                    <a:solidFill>
                      <a:srgbClr val="8EB3E3"/>
                    </a:solidFill>
                  </a:tcPr>
                </a:tc>
                <a:extLst>
                  <a:ext uri="{0D108BD9-81ED-4DB2-BD59-A6C34878D82A}">
                    <a16:rowId xmlns:a16="http://schemas.microsoft.com/office/drawing/2014/main" val="10000"/>
                  </a:ext>
                </a:extLst>
              </a:tr>
              <a:tr h="668741">
                <a:tc>
                  <a:txBody>
                    <a:bodyPr/>
                    <a:lstStyle/>
                    <a:p>
                      <a:pPr>
                        <a:lnSpc>
                          <a:spcPct val="100000"/>
                        </a:lnSpc>
                        <a:spcBef>
                          <a:spcPts val="10"/>
                        </a:spcBef>
                      </a:pPr>
                      <a:endParaRPr sz="1400" dirty="0">
                        <a:latin typeface="Helvetica" pitchFamily="2" charset="0"/>
                        <a:cs typeface="Times New Roman"/>
                      </a:endParaRPr>
                    </a:p>
                    <a:p>
                      <a:pPr marL="635" algn="ctr">
                        <a:lnSpc>
                          <a:spcPct val="100000"/>
                        </a:lnSpc>
                      </a:pPr>
                      <a:r>
                        <a:rPr sz="1400" b="1" spc="-20" dirty="0">
                          <a:solidFill>
                            <a:srgbClr val="FFFFFF"/>
                          </a:solidFill>
                          <a:latin typeface="Helvetica" pitchFamily="2" charset="0"/>
                          <a:cs typeface="Calibri"/>
                        </a:rPr>
                        <a:t>Vencer </a:t>
                      </a:r>
                      <a:r>
                        <a:rPr sz="1400" b="1" spc="-5" dirty="0">
                          <a:solidFill>
                            <a:srgbClr val="FFFFFF"/>
                          </a:solidFill>
                          <a:latin typeface="Helvetica" pitchFamily="2" charset="0"/>
                          <a:cs typeface="Calibri"/>
                        </a:rPr>
                        <a:t>a </a:t>
                      </a:r>
                      <a:r>
                        <a:rPr sz="1400" b="1" dirty="0">
                          <a:solidFill>
                            <a:srgbClr val="FFFFFF"/>
                          </a:solidFill>
                          <a:latin typeface="Helvetica" pitchFamily="2" charset="0"/>
                          <a:cs typeface="Calibri"/>
                        </a:rPr>
                        <a:t>la</a:t>
                      </a:r>
                      <a:r>
                        <a:rPr sz="1400" b="1" spc="-30" dirty="0">
                          <a:solidFill>
                            <a:srgbClr val="FFFFFF"/>
                          </a:solidFill>
                          <a:latin typeface="Helvetica" pitchFamily="2" charset="0"/>
                          <a:cs typeface="Calibri"/>
                        </a:rPr>
                        <a:t> </a:t>
                      </a:r>
                      <a:r>
                        <a:rPr sz="1400" b="1" spc="-10" dirty="0">
                          <a:solidFill>
                            <a:srgbClr val="FFFFFF"/>
                          </a:solidFill>
                          <a:latin typeface="Helvetica" pitchFamily="2" charset="0"/>
                          <a:cs typeface="Calibri"/>
                        </a:rPr>
                        <a:t>competencia</a:t>
                      </a:r>
                      <a:endParaRPr sz="1400" dirty="0">
                        <a:latin typeface="Helvetica" pitchFamily="2" charset="0"/>
                        <a:cs typeface="Calibri"/>
                      </a:endParaRPr>
                    </a:p>
                  </a:txBody>
                  <a:tcPr marL="0" marR="0" marT="1153" marB="0">
                    <a:lnL w="12191">
                      <a:solidFill>
                        <a:srgbClr val="000000"/>
                      </a:solidFill>
                      <a:prstDash val="solid"/>
                    </a:lnL>
                    <a:lnR w="13715">
                      <a:solidFill>
                        <a:srgbClr val="000000"/>
                      </a:solidFill>
                      <a:prstDash val="solid"/>
                    </a:lnR>
                    <a:lnT w="13715">
                      <a:solidFill>
                        <a:srgbClr val="000000"/>
                      </a:solidFill>
                      <a:prstDash val="solid"/>
                    </a:lnT>
                    <a:lnB w="12191">
                      <a:solidFill>
                        <a:srgbClr val="000000"/>
                      </a:solidFill>
                      <a:prstDash val="solid"/>
                    </a:lnB>
                    <a:solidFill>
                      <a:srgbClr val="FF0000"/>
                    </a:solidFill>
                  </a:tcPr>
                </a:tc>
                <a:tc>
                  <a:txBody>
                    <a:bodyPr/>
                    <a:lstStyle/>
                    <a:p>
                      <a:pPr marL="1563370" marR="465455" indent="-1091565" algn="ctr">
                        <a:lnSpc>
                          <a:spcPct val="100000"/>
                        </a:lnSpc>
                        <a:spcBef>
                          <a:spcPts val="835"/>
                        </a:spcBef>
                      </a:pPr>
                      <a:r>
                        <a:rPr sz="1400" b="1" spc="-5" dirty="0">
                          <a:latin typeface="Helvetica" pitchFamily="2" charset="0"/>
                          <a:cs typeface="Calibri"/>
                        </a:rPr>
                        <a:t>Hacer </a:t>
                      </a:r>
                      <a:r>
                        <a:rPr sz="1400" b="1" spc="-10" dirty="0">
                          <a:latin typeface="Helvetica" pitchFamily="2" charset="0"/>
                          <a:cs typeface="Calibri"/>
                        </a:rPr>
                        <a:t>que </a:t>
                      </a:r>
                      <a:r>
                        <a:rPr sz="1400" b="1" dirty="0">
                          <a:latin typeface="Helvetica" pitchFamily="2" charset="0"/>
                          <a:cs typeface="Calibri"/>
                        </a:rPr>
                        <a:t>la </a:t>
                      </a:r>
                      <a:r>
                        <a:rPr sz="1400" b="1" spc="-10" dirty="0" err="1">
                          <a:latin typeface="Helvetica" pitchFamily="2" charset="0"/>
                          <a:cs typeface="Calibri"/>
                        </a:rPr>
                        <a:t>competencia</a:t>
                      </a:r>
                      <a:r>
                        <a:rPr sz="1400" b="1" spc="-10" dirty="0">
                          <a:latin typeface="Helvetica" pitchFamily="2" charset="0"/>
                          <a:cs typeface="Calibri"/>
                        </a:rPr>
                        <a:t> </a:t>
                      </a:r>
                      <a:r>
                        <a:rPr sz="1400" b="1" spc="-10" dirty="0" err="1">
                          <a:latin typeface="Helvetica" pitchFamily="2" charset="0"/>
                          <a:cs typeface="Calibri"/>
                        </a:rPr>
                        <a:t>pierda</a:t>
                      </a:r>
                      <a:r>
                        <a:rPr lang="en-US" sz="1400" b="1" spc="-10" dirty="0">
                          <a:latin typeface="Helvetica" pitchFamily="2" charset="0"/>
                          <a:cs typeface="Calibri"/>
                        </a:rPr>
                        <a:t> </a:t>
                      </a:r>
                      <a:r>
                        <a:rPr sz="1400" b="1" spc="-10" dirty="0" err="1">
                          <a:latin typeface="Helvetica" pitchFamily="2" charset="0"/>
                          <a:cs typeface="Calibri"/>
                        </a:rPr>
                        <a:t>toda</a:t>
                      </a:r>
                      <a:r>
                        <a:rPr sz="1400" b="1" spc="-10" dirty="0">
                          <a:latin typeface="Helvetica" pitchFamily="2" charset="0"/>
                          <a:cs typeface="Calibri"/>
                        </a:rPr>
                        <a:t>  </a:t>
                      </a:r>
                      <a:r>
                        <a:rPr sz="1400" b="1" spc="-5" dirty="0">
                          <a:latin typeface="Helvetica" pitchFamily="2" charset="0"/>
                          <a:cs typeface="Calibri"/>
                        </a:rPr>
                        <a:t>importancia</a:t>
                      </a:r>
                      <a:endParaRPr sz="1400" dirty="0">
                        <a:latin typeface="Helvetica" pitchFamily="2" charset="0"/>
                        <a:cs typeface="Calibri"/>
                      </a:endParaRPr>
                    </a:p>
                  </a:txBody>
                  <a:tcPr marL="0" marR="0" marT="96243" marB="0">
                    <a:lnL w="13715">
                      <a:solidFill>
                        <a:srgbClr val="000000"/>
                      </a:solidFill>
                      <a:prstDash val="solid"/>
                    </a:lnL>
                    <a:lnR w="12191">
                      <a:solidFill>
                        <a:srgbClr val="000000"/>
                      </a:solidFill>
                      <a:prstDash val="solid"/>
                    </a:lnR>
                    <a:lnT w="13715">
                      <a:solidFill>
                        <a:srgbClr val="000000"/>
                      </a:solidFill>
                      <a:prstDash val="solid"/>
                    </a:lnT>
                    <a:lnB w="12191">
                      <a:solidFill>
                        <a:srgbClr val="000000"/>
                      </a:solidFill>
                      <a:prstDash val="solid"/>
                    </a:lnB>
                    <a:solidFill>
                      <a:srgbClr val="8EB3E3"/>
                    </a:solidFill>
                  </a:tcPr>
                </a:tc>
                <a:extLst>
                  <a:ext uri="{0D108BD9-81ED-4DB2-BD59-A6C34878D82A}">
                    <a16:rowId xmlns:a16="http://schemas.microsoft.com/office/drawing/2014/main" val="10001"/>
                  </a:ext>
                </a:extLst>
              </a:tr>
              <a:tr h="428768">
                <a:tc>
                  <a:txBody>
                    <a:bodyPr/>
                    <a:lstStyle/>
                    <a:p>
                      <a:pPr marL="3810" algn="ctr">
                        <a:lnSpc>
                          <a:spcPct val="100000"/>
                        </a:lnSpc>
                        <a:spcBef>
                          <a:spcPts val="750"/>
                        </a:spcBef>
                      </a:pPr>
                      <a:r>
                        <a:rPr sz="1400" b="1" spc="-5" dirty="0">
                          <a:solidFill>
                            <a:srgbClr val="FFFFFF"/>
                          </a:solidFill>
                          <a:latin typeface="Helvetica" pitchFamily="2" charset="0"/>
                          <a:cs typeface="Calibri"/>
                        </a:rPr>
                        <a:t>Explotar </a:t>
                      </a:r>
                      <a:r>
                        <a:rPr sz="1400" b="1" dirty="0">
                          <a:solidFill>
                            <a:srgbClr val="FFFFFF"/>
                          </a:solidFill>
                          <a:latin typeface="Helvetica" pitchFamily="2" charset="0"/>
                          <a:cs typeface="Calibri"/>
                        </a:rPr>
                        <a:t>la </a:t>
                      </a:r>
                      <a:r>
                        <a:rPr sz="1400" b="1" spc="-10" dirty="0">
                          <a:solidFill>
                            <a:srgbClr val="FFFFFF"/>
                          </a:solidFill>
                          <a:latin typeface="Helvetica" pitchFamily="2" charset="0"/>
                          <a:cs typeface="Calibri"/>
                        </a:rPr>
                        <a:t>demanda</a:t>
                      </a:r>
                      <a:r>
                        <a:rPr sz="1400" b="1" spc="-25" dirty="0">
                          <a:solidFill>
                            <a:srgbClr val="FFFFFF"/>
                          </a:solidFill>
                          <a:latin typeface="Helvetica" pitchFamily="2" charset="0"/>
                          <a:cs typeface="Calibri"/>
                        </a:rPr>
                        <a:t> </a:t>
                      </a:r>
                      <a:r>
                        <a:rPr sz="1400" b="1" spc="-15" dirty="0">
                          <a:solidFill>
                            <a:srgbClr val="FFFFFF"/>
                          </a:solidFill>
                          <a:latin typeface="Helvetica" pitchFamily="2" charset="0"/>
                          <a:cs typeface="Calibri"/>
                        </a:rPr>
                        <a:t>existente</a:t>
                      </a:r>
                      <a:endParaRPr sz="1400" dirty="0">
                        <a:latin typeface="Helvetica" pitchFamily="2" charset="0"/>
                        <a:cs typeface="Calibri"/>
                      </a:endParaRPr>
                    </a:p>
                  </a:txBody>
                  <a:tcPr marL="0" marR="0" marT="86445" marB="0">
                    <a:lnL w="12191">
                      <a:solidFill>
                        <a:srgbClr val="000000"/>
                      </a:solidFill>
                      <a:prstDash val="solid"/>
                    </a:lnL>
                    <a:lnR w="13715">
                      <a:solidFill>
                        <a:srgbClr val="000000"/>
                      </a:solidFill>
                      <a:prstDash val="solid"/>
                    </a:lnR>
                    <a:lnT w="12191">
                      <a:solidFill>
                        <a:srgbClr val="000000"/>
                      </a:solidFill>
                      <a:prstDash val="solid"/>
                    </a:lnT>
                    <a:lnB w="12191">
                      <a:solidFill>
                        <a:srgbClr val="000000"/>
                      </a:solidFill>
                      <a:prstDash val="solid"/>
                    </a:lnB>
                    <a:solidFill>
                      <a:srgbClr val="FF0000"/>
                    </a:solidFill>
                  </a:tcPr>
                </a:tc>
                <a:tc>
                  <a:txBody>
                    <a:bodyPr/>
                    <a:lstStyle/>
                    <a:p>
                      <a:pPr algn="ctr">
                        <a:lnSpc>
                          <a:spcPct val="100000"/>
                        </a:lnSpc>
                        <a:spcBef>
                          <a:spcPts val="750"/>
                        </a:spcBef>
                      </a:pPr>
                      <a:r>
                        <a:rPr sz="1400" b="1" spc="-10" dirty="0">
                          <a:latin typeface="Helvetica" pitchFamily="2" charset="0"/>
                          <a:cs typeface="Calibri"/>
                        </a:rPr>
                        <a:t>Crear </a:t>
                      </a:r>
                      <a:r>
                        <a:rPr sz="1400" b="1" spc="-5" dirty="0">
                          <a:latin typeface="Helvetica" pitchFamily="2" charset="0"/>
                          <a:cs typeface="Calibri"/>
                        </a:rPr>
                        <a:t>y </a:t>
                      </a:r>
                      <a:r>
                        <a:rPr sz="1400" b="1" spc="-15" dirty="0">
                          <a:latin typeface="Helvetica" pitchFamily="2" charset="0"/>
                          <a:cs typeface="Calibri"/>
                        </a:rPr>
                        <a:t>capturar nueva</a:t>
                      </a:r>
                      <a:r>
                        <a:rPr sz="1400" b="1" spc="95" dirty="0">
                          <a:latin typeface="Helvetica" pitchFamily="2" charset="0"/>
                          <a:cs typeface="Calibri"/>
                        </a:rPr>
                        <a:t> </a:t>
                      </a:r>
                      <a:r>
                        <a:rPr sz="1400" b="1" spc="-10" dirty="0">
                          <a:latin typeface="Helvetica" pitchFamily="2" charset="0"/>
                          <a:cs typeface="Calibri"/>
                        </a:rPr>
                        <a:t>demanda</a:t>
                      </a:r>
                      <a:endParaRPr sz="1400" dirty="0">
                        <a:latin typeface="Helvetica" pitchFamily="2" charset="0"/>
                        <a:cs typeface="Calibri"/>
                      </a:endParaRPr>
                    </a:p>
                  </a:txBody>
                  <a:tcPr marL="0" marR="0" marT="86445" marB="0">
                    <a:lnL w="13715">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solidFill>
                      <a:srgbClr val="8EB3E3"/>
                    </a:solidFill>
                  </a:tcPr>
                </a:tc>
                <a:extLst>
                  <a:ext uri="{0D108BD9-81ED-4DB2-BD59-A6C34878D82A}">
                    <a16:rowId xmlns:a16="http://schemas.microsoft.com/office/drawing/2014/main" val="10002"/>
                  </a:ext>
                </a:extLst>
              </a:tr>
              <a:tr h="428077">
                <a:tc>
                  <a:txBody>
                    <a:bodyPr/>
                    <a:lstStyle/>
                    <a:p>
                      <a:pPr marL="1905" algn="ctr">
                        <a:lnSpc>
                          <a:spcPct val="100000"/>
                        </a:lnSpc>
                        <a:spcBef>
                          <a:spcPts val="750"/>
                        </a:spcBef>
                      </a:pPr>
                      <a:r>
                        <a:rPr sz="1400" b="1" spc="-5" dirty="0">
                          <a:solidFill>
                            <a:srgbClr val="FFFFFF"/>
                          </a:solidFill>
                          <a:latin typeface="Helvetica" pitchFamily="2" charset="0"/>
                          <a:cs typeface="Calibri"/>
                        </a:rPr>
                        <a:t>Elegir </a:t>
                      </a:r>
                      <a:r>
                        <a:rPr sz="1400" b="1" spc="-15" dirty="0">
                          <a:solidFill>
                            <a:srgbClr val="FFFFFF"/>
                          </a:solidFill>
                          <a:latin typeface="Helvetica" pitchFamily="2" charset="0"/>
                          <a:cs typeface="Calibri"/>
                        </a:rPr>
                        <a:t>entre </a:t>
                      </a:r>
                      <a:r>
                        <a:rPr sz="1400" b="1" dirty="0">
                          <a:solidFill>
                            <a:srgbClr val="FFFFFF"/>
                          </a:solidFill>
                          <a:latin typeface="Helvetica" pitchFamily="2" charset="0"/>
                          <a:cs typeface="Calibri"/>
                        </a:rPr>
                        <a:t>la </a:t>
                      </a:r>
                      <a:r>
                        <a:rPr sz="1400" b="1" spc="-10" dirty="0">
                          <a:solidFill>
                            <a:srgbClr val="FFFFFF"/>
                          </a:solidFill>
                          <a:latin typeface="Helvetica" pitchFamily="2" charset="0"/>
                          <a:cs typeface="Calibri"/>
                        </a:rPr>
                        <a:t>disyuntiva </a:t>
                      </a:r>
                      <a:r>
                        <a:rPr sz="1400" b="1" spc="-5" dirty="0">
                          <a:solidFill>
                            <a:srgbClr val="FFFFFF"/>
                          </a:solidFill>
                          <a:latin typeface="Helvetica" pitchFamily="2" charset="0"/>
                          <a:cs typeface="Calibri"/>
                        </a:rPr>
                        <a:t>de valor o </a:t>
                      </a:r>
                      <a:r>
                        <a:rPr sz="1400" b="1" spc="-10" dirty="0">
                          <a:solidFill>
                            <a:srgbClr val="FFFFFF"/>
                          </a:solidFill>
                          <a:latin typeface="Helvetica" pitchFamily="2" charset="0"/>
                          <a:cs typeface="Calibri"/>
                        </a:rPr>
                        <a:t>costo</a:t>
                      </a:r>
                      <a:endParaRPr sz="1400">
                        <a:latin typeface="Helvetica" pitchFamily="2" charset="0"/>
                        <a:cs typeface="Calibri"/>
                      </a:endParaRPr>
                    </a:p>
                  </a:txBody>
                  <a:tcPr marL="0" marR="0" marT="86445" marB="0">
                    <a:lnL w="12191">
                      <a:solidFill>
                        <a:srgbClr val="000000"/>
                      </a:solidFill>
                      <a:prstDash val="solid"/>
                    </a:lnL>
                    <a:lnR w="13715">
                      <a:solidFill>
                        <a:srgbClr val="000000"/>
                      </a:solidFill>
                      <a:prstDash val="solid"/>
                    </a:lnR>
                    <a:lnT w="12191">
                      <a:solidFill>
                        <a:srgbClr val="000000"/>
                      </a:solidFill>
                      <a:prstDash val="solid"/>
                    </a:lnT>
                    <a:lnB w="13715">
                      <a:solidFill>
                        <a:srgbClr val="000000"/>
                      </a:solidFill>
                      <a:prstDash val="solid"/>
                    </a:lnB>
                    <a:solidFill>
                      <a:srgbClr val="FF0000"/>
                    </a:solidFill>
                  </a:tcPr>
                </a:tc>
                <a:tc>
                  <a:txBody>
                    <a:bodyPr/>
                    <a:lstStyle/>
                    <a:p>
                      <a:pPr marL="635" algn="ctr">
                        <a:lnSpc>
                          <a:spcPct val="100000"/>
                        </a:lnSpc>
                        <a:spcBef>
                          <a:spcPts val="750"/>
                        </a:spcBef>
                      </a:pPr>
                      <a:r>
                        <a:rPr sz="1400" b="1" spc="-10" dirty="0">
                          <a:latin typeface="Helvetica" pitchFamily="2" charset="0"/>
                          <a:cs typeface="Calibri"/>
                        </a:rPr>
                        <a:t>Romper </a:t>
                      </a:r>
                      <a:r>
                        <a:rPr sz="1400" b="1" dirty="0">
                          <a:latin typeface="Helvetica" pitchFamily="2" charset="0"/>
                          <a:cs typeface="Calibri"/>
                        </a:rPr>
                        <a:t>la </a:t>
                      </a:r>
                      <a:r>
                        <a:rPr sz="1400" b="1" spc="-10" dirty="0">
                          <a:latin typeface="Helvetica" pitchFamily="2" charset="0"/>
                          <a:cs typeface="Calibri"/>
                        </a:rPr>
                        <a:t>disyuntiva </a:t>
                      </a:r>
                      <a:r>
                        <a:rPr sz="1400" b="1" spc="-15" dirty="0">
                          <a:latin typeface="Helvetica" pitchFamily="2" charset="0"/>
                          <a:cs typeface="Calibri"/>
                        </a:rPr>
                        <a:t>entre </a:t>
                      </a:r>
                      <a:r>
                        <a:rPr sz="1400" b="1" spc="-5" dirty="0">
                          <a:latin typeface="Helvetica" pitchFamily="2" charset="0"/>
                          <a:cs typeface="Calibri"/>
                        </a:rPr>
                        <a:t>valor y</a:t>
                      </a:r>
                      <a:r>
                        <a:rPr sz="1400" b="1" spc="15" dirty="0">
                          <a:latin typeface="Helvetica" pitchFamily="2" charset="0"/>
                          <a:cs typeface="Calibri"/>
                        </a:rPr>
                        <a:t> </a:t>
                      </a:r>
                      <a:r>
                        <a:rPr sz="1400" b="1" spc="-10" dirty="0">
                          <a:latin typeface="Helvetica" pitchFamily="2" charset="0"/>
                          <a:cs typeface="Calibri"/>
                        </a:rPr>
                        <a:t>costo</a:t>
                      </a:r>
                      <a:endParaRPr sz="1400" dirty="0">
                        <a:latin typeface="Helvetica" pitchFamily="2" charset="0"/>
                        <a:cs typeface="Calibri"/>
                      </a:endParaRPr>
                    </a:p>
                  </a:txBody>
                  <a:tcPr marL="0" marR="0" marT="86445" marB="0">
                    <a:lnL w="13715">
                      <a:solidFill>
                        <a:srgbClr val="000000"/>
                      </a:solidFill>
                      <a:prstDash val="solid"/>
                    </a:lnL>
                    <a:lnR w="12191">
                      <a:solidFill>
                        <a:srgbClr val="000000"/>
                      </a:solidFill>
                      <a:prstDash val="solid"/>
                    </a:lnR>
                    <a:lnT w="12191">
                      <a:solidFill>
                        <a:srgbClr val="000000"/>
                      </a:solidFill>
                      <a:prstDash val="solid"/>
                    </a:lnT>
                    <a:lnB w="13715">
                      <a:solidFill>
                        <a:srgbClr val="000000"/>
                      </a:solidFill>
                      <a:prstDash val="solid"/>
                    </a:lnB>
                    <a:solidFill>
                      <a:srgbClr val="8EB3E3"/>
                    </a:solidFill>
                  </a:tcPr>
                </a:tc>
                <a:extLst>
                  <a:ext uri="{0D108BD9-81ED-4DB2-BD59-A6C34878D82A}">
                    <a16:rowId xmlns:a16="http://schemas.microsoft.com/office/drawing/2014/main" val="10003"/>
                  </a:ext>
                </a:extLst>
              </a:tr>
              <a:tr h="950898">
                <a:tc>
                  <a:txBody>
                    <a:bodyPr/>
                    <a:lstStyle/>
                    <a:p>
                      <a:pPr marL="138430" marR="127635" algn="ctr">
                        <a:lnSpc>
                          <a:spcPct val="100000"/>
                        </a:lnSpc>
                        <a:spcBef>
                          <a:spcPts val="1085"/>
                        </a:spcBef>
                      </a:pPr>
                      <a:r>
                        <a:rPr sz="1400" b="1" spc="-5" dirty="0">
                          <a:solidFill>
                            <a:srgbClr val="FFFFFF"/>
                          </a:solidFill>
                          <a:latin typeface="Helvetica" pitchFamily="2" charset="0"/>
                          <a:cs typeface="Calibri"/>
                        </a:rPr>
                        <a:t>Alinear a </a:t>
                      </a:r>
                      <a:r>
                        <a:rPr sz="1400" b="1" spc="-10" dirty="0">
                          <a:solidFill>
                            <a:srgbClr val="FFFFFF"/>
                          </a:solidFill>
                          <a:latin typeface="Helvetica" pitchFamily="2" charset="0"/>
                          <a:cs typeface="Calibri"/>
                        </a:rPr>
                        <a:t>todo </a:t>
                      </a:r>
                      <a:r>
                        <a:rPr sz="1400" b="1" spc="-5" dirty="0">
                          <a:solidFill>
                            <a:srgbClr val="FFFFFF"/>
                          </a:solidFill>
                          <a:latin typeface="Helvetica" pitchFamily="2" charset="0"/>
                          <a:cs typeface="Calibri"/>
                        </a:rPr>
                        <a:t>el </a:t>
                      </a:r>
                      <a:r>
                        <a:rPr sz="1400" b="1" spc="-10" dirty="0">
                          <a:solidFill>
                            <a:srgbClr val="FFFFFF"/>
                          </a:solidFill>
                          <a:latin typeface="Helvetica" pitchFamily="2" charset="0"/>
                          <a:cs typeface="Calibri"/>
                        </a:rPr>
                        <a:t>sistema </a:t>
                      </a:r>
                      <a:r>
                        <a:rPr sz="1400" b="1" spc="-5" dirty="0">
                          <a:solidFill>
                            <a:srgbClr val="FFFFFF"/>
                          </a:solidFill>
                          <a:latin typeface="Helvetica" pitchFamily="2" charset="0"/>
                          <a:cs typeface="Calibri"/>
                        </a:rPr>
                        <a:t>de </a:t>
                      </a:r>
                      <a:r>
                        <a:rPr sz="1400" b="1" dirty="0">
                          <a:solidFill>
                            <a:srgbClr val="FFFFFF"/>
                          </a:solidFill>
                          <a:latin typeface="Helvetica" pitchFamily="2" charset="0"/>
                          <a:cs typeface="Calibri"/>
                        </a:rPr>
                        <a:t>las </a:t>
                      </a:r>
                      <a:r>
                        <a:rPr sz="1400" b="1" spc="-5" dirty="0">
                          <a:solidFill>
                            <a:srgbClr val="FFFFFF"/>
                          </a:solidFill>
                          <a:latin typeface="Helvetica" pitchFamily="2" charset="0"/>
                          <a:cs typeface="Calibri"/>
                        </a:rPr>
                        <a:t>actividades de  la compañía con </a:t>
                      </a:r>
                      <a:r>
                        <a:rPr sz="1400" b="1" dirty="0">
                          <a:solidFill>
                            <a:srgbClr val="FFFFFF"/>
                          </a:solidFill>
                          <a:latin typeface="Helvetica" pitchFamily="2" charset="0"/>
                          <a:cs typeface="Calibri"/>
                        </a:rPr>
                        <a:t>la </a:t>
                      </a:r>
                      <a:r>
                        <a:rPr sz="1400" b="1" spc="-5" dirty="0">
                          <a:solidFill>
                            <a:srgbClr val="FFFFFF"/>
                          </a:solidFill>
                          <a:latin typeface="Helvetica" pitchFamily="2" charset="0"/>
                          <a:cs typeface="Calibri"/>
                        </a:rPr>
                        <a:t>opción </a:t>
                      </a:r>
                      <a:r>
                        <a:rPr sz="1400" b="1" spc="-15" dirty="0">
                          <a:solidFill>
                            <a:srgbClr val="FFFFFF"/>
                          </a:solidFill>
                          <a:latin typeface="Helvetica" pitchFamily="2" charset="0"/>
                          <a:cs typeface="Calibri"/>
                        </a:rPr>
                        <a:t>estratégica </a:t>
                      </a:r>
                      <a:r>
                        <a:rPr sz="1400" b="1" spc="-5" dirty="0">
                          <a:solidFill>
                            <a:srgbClr val="FFFFFF"/>
                          </a:solidFill>
                          <a:latin typeface="Helvetica" pitchFamily="2" charset="0"/>
                          <a:cs typeface="Calibri"/>
                        </a:rPr>
                        <a:t>de  </a:t>
                      </a:r>
                      <a:r>
                        <a:rPr sz="1400" b="1" spc="-5" dirty="0" err="1">
                          <a:solidFill>
                            <a:srgbClr val="FFFFFF"/>
                          </a:solidFill>
                          <a:latin typeface="Helvetica" pitchFamily="2" charset="0"/>
                          <a:cs typeface="Calibri"/>
                        </a:rPr>
                        <a:t>diferenciación</a:t>
                      </a:r>
                      <a:r>
                        <a:rPr sz="1400" b="1" spc="-5" dirty="0">
                          <a:solidFill>
                            <a:srgbClr val="FFFFFF"/>
                          </a:solidFill>
                          <a:latin typeface="Helvetica" pitchFamily="2" charset="0"/>
                          <a:cs typeface="Calibri"/>
                        </a:rPr>
                        <a:t> </a:t>
                      </a:r>
                      <a:r>
                        <a:rPr lang="es-CR" sz="1400" b="1" spc="-5" dirty="0">
                          <a:solidFill>
                            <a:srgbClr val="FFFFFF"/>
                          </a:solidFill>
                          <a:latin typeface="Helvetica" pitchFamily="2" charset="0"/>
                          <a:cs typeface="Calibri"/>
                        </a:rPr>
                        <a:t>o</a:t>
                      </a:r>
                      <a:r>
                        <a:rPr sz="1400" b="1" spc="-5" dirty="0">
                          <a:solidFill>
                            <a:srgbClr val="FFFFFF"/>
                          </a:solidFill>
                          <a:latin typeface="Helvetica" pitchFamily="2" charset="0"/>
                          <a:cs typeface="Calibri"/>
                        </a:rPr>
                        <a:t> bajo</a:t>
                      </a:r>
                      <a:r>
                        <a:rPr sz="1400" b="1" spc="-45" dirty="0">
                          <a:solidFill>
                            <a:srgbClr val="FFFFFF"/>
                          </a:solidFill>
                          <a:latin typeface="Helvetica" pitchFamily="2" charset="0"/>
                          <a:cs typeface="Calibri"/>
                        </a:rPr>
                        <a:t> </a:t>
                      </a:r>
                      <a:r>
                        <a:rPr sz="1400" b="1" spc="-10" dirty="0">
                          <a:solidFill>
                            <a:srgbClr val="FFFFFF"/>
                          </a:solidFill>
                          <a:latin typeface="Helvetica" pitchFamily="2" charset="0"/>
                          <a:cs typeface="Calibri"/>
                        </a:rPr>
                        <a:t>costo</a:t>
                      </a:r>
                      <a:endParaRPr sz="1400" dirty="0">
                        <a:latin typeface="Helvetica" pitchFamily="2" charset="0"/>
                        <a:cs typeface="Calibri"/>
                      </a:endParaRPr>
                    </a:p>
                  </a:txBody>
                  <a:tcPr marL="0" marR="0" marT="125058" marB="0">
                    <a:lnL w="12191">
                      <a:solidFill>
                        <a:srgbClr val="000000"/>
                      </a:solidFill>
                      <a:prstDash val="solid"/>
                    </a:lnL>
                    <a:lnR w="13715">
                      <a:solidFill>
                        <a:srgbClr val="000000"/>
                      </a:solidFill>
                      <a:prstDash val="solid"/>
                    </a:lnR>
                    <a:lnT w="13715">
                      <a:solidFill>
                        <a:srgbClr val="000000"/>
                      </a:solidFill>
                      <a:prstDash val="solid"/>
                    </a:lnT>
                    <a:lnB w="12191">
                      <a:solidFill>
                        <a:srgbClr val="000000"/>
                      </a:solidFill>
                      <a:prstDash val="solid"/>
                    </a:lnB>
                    <a:solidFill>
                      <a:srgbClr val="FF0000"/>
                    </a:solidFill>
                  </a:tcPr>
                </a:tc>
                <a:tc>
                  <a:txBody>
                    <a:bodyPr/>
                    <a:lstStyle/>
                    <a:p>
                      <a:pPr marL="139700" marR="131445" algn="ctr">
                        <a:lnSpc>
                          <a:spcPct val="100000"/>
                        </a:lnSpc>
                        <a:spcBef>
                          <a:spcPts val="1085"/>
                        </a:spcBef>
                      </a:pPr>
                      <a:r>
                        <a:rPr sz="1400" b="1" spc="-5" dirty="0">
                          <a:latin typeface="Helvetica" pitchFamily="2" charset="0"/>
                          <a:cs typeface="Calibri"/>
                        </a:rPr>
                        <a:t>Alinear a </a:t>
                      </a:r>
                      <a:r>
                        <a:rPr sz="1400" b="1" spc="-10" dirty="0">
                          <a:latin typeface="Helvetica" pitchFamily="2" charset="0"/>
                          <a:cs typeface="Calibri"/>
                        </a:rPr>
                        <a:t>todo </a:t>
                      </a:r>
                      <a:r>
                        <a:rPr sz="1400" b="1" spc="-5" dirty="0">
                          <a:latin typeface="Helvetica" pitchFamily="2" charset="0"/>
                          <a:cs typeface="Calibri"/>
                        </a:rPr>
                        <a:t>el </a:t>
                      </a:r>
                      <a:r>
                        <a:rPr sz="1400" b="1" spc="-10" dirty="0">
                          <a:latin typeface="Helvetica" pitchFamily="2" charset="0"/>
                          <a:cs typeface="Calibri"/>
                        </a:rPr>
                        <a:t>sistema </a:t>
                      </a:r>
                      <a:r>
                        <a:rPr sz="1400" b="1" spc="-5" dirty="0">
                          <a:latin typeface="Helvetica" pitchFamily="2" charset="0"/>
                          <a:cs typeface="Calibri"/>
                        </a:rPr>
                        <a:t>de </a:t>
                      </a:r>
                      <a:r>
                        <a:rPr sz="1400" b="1" dirty="0">
                          <a:latin typeface="Helvetica" pitchFamily="2" charset="0"/>
                          <a:cs typeface="Calibri"/>
                        </a:rPr>
                        <a:t>la </a:t>
                      </a:r>
                      <a:r>
                        <a:rPr sz="1400" b="1" spc="-5" dirty="0">
                          <a:latin typeface="Helvetica" pitchFamily="2" charset="0"/>
                          <a:cs typeface="Calibri"/>
                        </a:rPr>
                        <a:t>compañía en </a:t>
                      </a:r>
                      <a:r>
                        <a:rPr sz="1400" b="1" dirty="0">
                          <a:latin typeface="Helvetica" pitchFamily="2" charset="0"/>
                          <a:cs typeface="Calibri"/>
                        </a:rPr>
                        <a:t>la  </a:t>
                      </a:r>
                      <a:r>
                        <a:rPr sz="1400" b="1" spc="-10" dirty="0">
                          <a:latin typeface="Helvetica" pitchFamily="2" charset="0"/>
                          <a:cs typeface="Calibri"/>
                        </a:rPr>
                        <a:t>búsqueda </a:t>
                      </a:r>
                      <a:r>
                        <a:rPr sz="1400" b="1" spc="-5" dirty="0">
                          <a:latin typeface="Helvetica" pitchFamily="2" charset="0"/>
                          <a:cs typeface="Calibri"/>
                        </a:rPr>
                        <a:t>simultánea de diferenciación y bajo  </a:t>
                      </a:r>
                      <a:r>
                        <a:rPr sz="1400" b="1" spc="-10" dirty="0">
                          <a:latin typeface="Helvetica" pitchFamily="2" charset="0"/>
                          <a:cs typeface="Calibri"/>
                        </a:rPr>
                        <a:t>costo</a:t>
                      </a:r>
                      <a:endParaRPr sz="1400" dirty="0">
                        <a:latin typeface="Helvetica" pitchFamily="2" charset="0"/>
                        <a:cs typeface="Calibri"/>
                      </a:endParaRPr>
                    </a:p>
                  </a:txBody>
                  <a:tcPr marL="0" marR="0" marT="125058" marB="0">
                    <a:lnL w="13715">
                      <a:solidFill>
                        <a:srgbClr val="000000"/>
                      </a:solidFill>
                      <a:prstDash val="solid"/>
                    </a:lnL>
                    <a:lnR w="12191">
                      <a:solidFill>
                        <a:srgbClr val="000000"/>
                      </a:solidFill>
                      <a:prstDash val="solid"/>
                    </a:lnR>
                    <a:lnT w="13715">
                      <a:solidFill>
                        <a:srgbClr val="000000"/>
                      </a:solidFill>
                      <a:prstDash val="solid"/>
                    </a:lnT>
                    <a:lnB w="12191">
                      <a:solidFill>
                        <a:srgbClr val="000000"/>
                      </a:solidFill>
                      <a:prstDash val="solid"/>
                    </a:lnB>
                    <a:solidFill>
                      <a:srgbClr val="8EB3E3"/>
                    </a:solidFill>
                  </a:tcPr>
                </a:tc>
                <a:extLst>
                  <a:ext uri="{0D108BD9-81ED-4DB2-BD59-A6C34878D82A}">
                    <a16:rowId xmlns:a16="http://schemas.microsoft.com/office/drawing/2014/main" val="10004"/>
                  </a:ext>
                </a:extLst>
              </a:tr>
            </a:tbl>
          </a:graphicData>
        </a:graphic>
      </p:graphicFrame>
      <p:sp>
        <p:nvSpPr>
          <p:cNvPr id="4" name="object 4"/>
          <p:cNvSpPr/>
          <p:nvPr/>
        </p:nvSpPr>
        <p:spPr>
          <a:xfrm>
            <a:off x="1969565" y="1091114"/>
            <a:ext cx="8145228" cy="2165974"/>
          </a:xfrm>
          <a:prstGeom prst="rect">
            <a:avLst/>
          </a:prstGeom>
          <a:blipFill>
            <a:blip r:embed="rId2" cstate="print"/>
            <a:stretch>
              <a:fillRect/>
            </a:stretch>
          </a:blipFill>
        </p:spPr>
        <p:txBody>
          <a:bodyPr wrap="square" lIns="0" tIns="0" rIns="0" bIns="0" rtlCol="0"/>
          <a:lstStyle/>
          <a:p>
            <a:endParaRPr sz="1634"/>
          </a:p>
        </p:txBody>
      </p:sp>
      <p:sp>
        <p:nvSpPr>
          <p:cNvPr id="5" name="object 5"/>
          <p:cNvSpPr txBox="1"/>
          <p:nvPr/>
        </p:nvSpPr>
        <p:spPr>
          <a:xfrm>
            <a:off x="3143382" y="1828491"/>
            <a:ext cx="2050484" cy="670312"/>
          </a:xfrm>
          <a:prstGeom prst="rect">
            <a:avLst/>
          </a:prstGeom>
        </p:spPr>
        <p:txBody>
          <a:bodyPr vert="horz" wrap="square" lIns="0" tIns="0" rIns="0" bIns="0" rtlCol="0">
            <a:spAutoFit/>
          </a:bodyPr>
          <a:lstStyle/>
          <a:p>
            <a:pPr marL="259923" marR="4611" indent="-248973"/>
            <a:r>
              <a:rPr sz="2178" b="1" spc="-5" dirty="0">
                <a:solidFill>
                  <a:srgbClr val="FFFFFF"/>
                </a:solidFill>
                <a:latin typeface="Times New Roman"/>
                <a:cs typeface="Times New Roman"/>
              </a:rPr>
              <a:t>La Estrategia</a:t>
            </a:r>
            <a:r>
              <a:rPr sz="2178" b="1" spc="-54" dirty="0">
                <a:solidFill>
                  <a:srgbClr val="FFFFFF"/>
                </a:solidFill>
                <a:latin typeface="Times New Roman"/>
                <a:cs typeface="Times New Roman"/>
              </a:rPr>
              <a:t> </a:t>
            </a:r>
            <a:r>
              <a:rPr sz="2178" b="1" spc="-5" dirty="0">
                <a:solidFill>
                  <a:srgbClr val="FFFFFF"/>
                </a:solidFill>
                <a:latin typeface="Times New Roman"/>
                <a:cs typeface="Times New Roman"/>
              </a:rPr>
              <a:t>del  Océano</a:t>
            </a:r>
            <a:r>
              <a:rPr sz="2178" b="1" spc="-68" dirty="0">
                <a:solidFill>
                  <a:srgbClr val="FFFFFF"/>
                </a:solidFill>
                <a:latin typeface="Times New Roman"/>
                <a:cs typeface="Times New Roman"/>
              </a:rPr>
              <a:t> </a:t>
            </a:r>
            <a:r>
              <a:rPr sz="2178" b="1" spc="-5" dirty="0">
                <a:solidFill>
                  <a:srgbClr val="FFFFFF"/>
                </a:solidFill>
                <a:latin typeface="Times New Roman"/>
                <a:cs typeface="Times New Roman"/>
              </a:rPr>
              <a:t>Rojo</a:t>
            </a:r>
            <a:endParaRPr sz="2178">
              <a:latin typeface="Times New Roman"/>
              <a:cs typeface="Times New Roman"/>
            </a:endParaRPr>
          </a:p>
        </p:txBody>
      </p:sp>
      <p:sp>
        <p:nvSpPr>
          <p:cNvPr id="7" name="object 7"/>
          <p:cNvSpPr txBox="1">
            <a:spLocks noGrp="1"/>
          </p:cNvSpPr>
          <p:nvPr>
            <p:ph type="sldNum" sz="quarter" idx="7"/>
          </p:nvPr>
        </p:nvSpPr>
        <p:spPr>
          <a:xfrm>
            <a:off x="10228823" y="5945456"/>
            <a:ext cx="1190745" cy="165788"/>
          </a:xfrm>
          <a:prstGeom prst="rect">
            <a:avLst/>
          </a:prstGeom>
        </p:spPr>
        <p:txBody>
          <a:bodyPr vert="horz" wrap="square" lIns="0" tIns="12102" rIns="0" bIns="0" rtlCol="0" anchor="ctr">
            <a:spAutoFit/>
          </a:bodyPr>
          <a:lstStyle/>
          <a:p>
            <a:pPr marL="23053">
              <a:spcBef>
                <a:spcPts val="95"/>
              </a:spcBef>
            </a:pPr>
            <a:r>
              <a:rPr dirty="0"/>
              <a:t>61</a:t>
            </a:r>
          </a:p>
        </p:txBody>
      </p:sp>
      <p:sp>
        <p:nvSpPr>
          <p:cNvPr id="6" name="object 6"/>
          <p:cNvSpPr txBox="1"/>
          <p:nvPr/>
        </p:nvSpPr>
        <p:spPr>
          <a:xfrm>
            <a:off x="7064544" y="1828491"/>
            <a:ext cx="2050484" cy="670312"/>
          </a:xfrm>
          <a:prstGeom prst="rect">
            <a:avLst/>
          </a:prstGeom>
        </p:spPr>
        <p:txBody>
          <a:bodyPr vert="horz" wrap="square" lIns="0" tIns="0" rIns="0" bIns="0" rtlCol="0">
            <a:spAutoFit/>
          </a:bodyPr>
          <a:lstStyle/>
          <a:p>
            <a:pPr marL="276636" marR="4611" indent="-265686"/>
            <a:r>
              <a:rPr sz="2178" b="1" spc="-5" dirty="0">
                <a:solidFill>
                  <a:srgbClr val="FFFFFF"/>
                </a:solidFill>
                <a:latin typeface="Times New Roman"/>
                <a:cs typeface="Times New Roman"/>
              </a:rPr>
              <a:t>La Estrategia</a:t>
            </a:r>
            <a:r>
              <a:rPr sz="2178" b="1" spc="-54" dirty="0">
                <a:solidFill>
                  <a:srgbClr val="FFFFFF"/>
                </a:solidFill>
                <a:latin typeface="Times New Roman"/>
                <a:cs typeface="Times New Roman"/>
              </a:rPr>
              <a:t> </a:t>
            </a:r>
            <a:r>
              <a:rPr sz="2178" b="1" spc="-5" dirty="0">
                <a:solidFill>
                  <a:srgbClr val="FFFFFF"/>
                </a:solidFill>
                <a:latin typeface="Times New Roman"/>
                <a:cs typeface="Times New Roman"/>
              </a:rPr>
              <a:t>del  Océano</a:t>
            </a:r>
            <a:r>
              <a:rPr sz="2178" b="1" spc="-195" dirty="0">
                <a:solidFill>
                  <a:srgbClr val="FFFFFF"/>
                </a:solidFill>
                <a:latin typeface="Times New Roman"/>
                <a:cs typeface="Times New Roman"/>
              </a:rPr>
              <a:t> </a:t>
            </a:r>
            <a:r>
              <a:rPr sz="2178" b="1" spc="-9" dirty="0">
                <a:solidFill>
                  <a:srgbClr val="FFFFFF"/>
                </a:solidFill>
                <a:latin typeface="Times New Roman"/>
                <a:cs typeface="Times New Roman"/>
              </a:rPr>
              <a:t>Azul</a:t>
            </a:r>
            <a:endParaRPr sz="2178">
              <a:latin typeface="Times New Roman"/>
              <a:cs typeface="Times New Roman"/>
            </a:endParaRPr>
          </a:p>
        </p:txBody>
      </p:sp>
      <p:pic>
        <p:nvPicPr>
          <p:cNvPr id="8" name="Imagen 4"/>
          <p:cNvPicPr>
            <a:picLocks noChangeAspect="1"/>
          </p:cNvPicPr>
          <p:nvPr/>
        </p:nvPicPr>
        <p:blipFill>
          <a:blip r:embed="rId3"/>
          <a:stretch>
            <a:fillRect/>
          </a:stretch>
        </p:blipFill>
        <p:spPr>
          <a:xfrm>
            <a:off x="0" y="6341866"/>
            <a:ext cx="887896" cy="516134"/>
          </a:xfrm>
          <a:prstGeom prst="rect">
            <a:avLst/>
          </a:prstGeom>
        </p:spPr>
      </p:pic>
      <p:sp>
        <p:nvSpPr>
          <p:cNvPr id="10" name="Title 9">
            <a:extLst>
              <a:ext uri="{FF2B5EF4-FFF2-40B4-BE49-F238E27FC236}">
                <a16:creationId xmlns:a16="http://schemas.microsoft.com/office/drawing/2014/main" id="{04783CD2-7B17-9F42-8957-143F6B4DA55D}"/>
              </a:ext>
            </a:extLst>
          </p:cNvPr>
          <p:cNvSpPr>
            <a:spLocks noGrp="1"/>
          </p:cNvSpPr>
          <p:nvPr>
            <p:ph type="title"/>
          </p:nvPr>
        </p:nvSpPr>
        <p:spPr>
          <a:xfrm>
            <a:off x="887896" y="365125"/>
            <a:ext cx="10465904" cy="673261"/>
          </a:xfrm>
        </p:spPr>
        <p:txBody>
          <a:bodyPr/>
          <a:lstStyle/>
          <a:p>
            <a:pPr algn="ctr"/>
            <a:r>
              <a:rPr lang="es-ES_tradnl" dirty="0"/>
              <a:t>Dos grandes escenarios competitivos:</a:t>
            </a:r>
          </a:p>
        </p:txBody>
      </p:sp>
    </p:spTree>
    <p:extLst>
      <p:ext uri="{BB962C8B-B14F-4D97-AF65-F5344CB8AC3E}">
        <p14:creationId xmlns:p14="http://schemas.microsoft.com/office/powerpoint/2010/main" val="209846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D393-A05F-7749-A02A-65BC65CB859D}"/>
              </a:ext>
            </a:extLst>
          </p:cNvPr>
          <p:cNvSpPr>
            <a:spLocks noGrp="1"/>
          </p:cNvSpPr>
          <p:nvPr>
            <p:ph type="title"/>
          </p:nvPr>
        </p:nvSpPr>
        <p:spPr/>
        <p:txBody>
          <a:bodyPr/>
          <a:lstStyle/>
          <a:p>
            <a:r>
              <a:rPr lang="sv-SE"/>
              <a:t>Oceano Azul: Cirque du Soleil</a:t>
            </a:r>
          </a:p>
        </p:txBody>
      </p:sp>
      <p:sp>
        <p:nvSpPr>
          <p:cNvPr id="3" name="Content Placeholder 2">
            <a:extLst>
              <a:ext uri="{FF2B5EF4-FFF2-40B4-BE49-F238E27FC236}">
                <a16:creationId xmlns:a16="http://schemas.microsoft.com/office/drawing/2014/main" id="{0FAD79D3-0AAE-0C41-8099-0B5A69FC21C5}"/>
              </a:ext>
            </a:extLst>
          </p:cNvPr>
          <p:cNvSpPr>
            <a:spLocks noGrp="1"/>
          </p:cNvSpPr>
          <p:nvPr>
            <p:ph idx="1"/>
          </p:nvPr>
        </p:nvSpPr>
        <p:spPr/>
        <p:txBody>
          <a:bodyPr>
            <a:normAutofit lnSpcReduction="10000"/>
          </a:bodyPr>
          <a:lstStyle/>
          <a:p>
            <a:pPr>
              <a:lnSpc>
                <a:spcPct val="140000"/>
              </a:lnSpc>
            </a:pPr>
            <a:r>
              <a:rPr lang="en-US" sz="1200" dirty="0"/>
              <a:t>Cirque du Soleil took the world by storm. It created a blue ocean of new market space. Its blue ocean strategic move challenged the conventions of the circus industry. Cirque’s productions have been seen by more than 150 million spectators in more than 300 cities around the world. In less than twenty years since its creation, Cirque du Soleil achieved a level of revenues that took Ringling Bros. and Barnum &amp; Bailey—the once global champion of the circus industry—more than one hundred years to attain.</a:t>
            </a:r>
          </a:p>
          <a:p>
            <a:pPr>
              <a:lnSpc>
                <a:spcPct val="140000"/>
              </a:lnSpc>
            </a:pPr>
            <a:r>
              <a:rPr lang="en-US" sz="1200" dirty="0"/>
              <a:t>What makes this rapid growth all the more remarkable is that it was not achieved in a declining industry in which traditional strategic analysis pointed to limited potential for growth. Supplier power on the part of star performers was strong. So was buyer power. Alternative forms of entertainment —ranging from various kinds of urban live entertainment to sporting events to home entertainment—cast an increasingly long shadow. Children cried out for video games rather than a visit to the travelling circus. Partially as a result, the industry was suffering from steadily decreasing audiences and, in turn, declining revenue and profits. There was also increasing sentiment against the use of animals in circuses by animal rights groups. Ringling Bros. and Barnum &amp; Bailey set the standard, and competing smaller circuses essentially followed with scaled-down versions. From the perspective of competition-based strategy, the circus industry appeared unattractive.</a:t>
            </a:r>
          </a:p>
          <a:p>
            <a:pPr>
              <a:lnSpc>
                <a:spcPct val="140000"/>
              </a:lnSpc>
            </a:pPr>
            <a:r>
              <a:rPr lang="en-US" sz="1200" dirty="0"/>
              <a:t>Another compelling aspect of Cirque du Soleil’s success is that it did not win by taking customers from the already shrinking circus industry, which historically catered to children. Instead it created uncontested market space that made the competition irrelevant. It appealed to a whole new group of customers: adults and corporate clients prepared to pay a price several times as great as traditional circuses for an unprecedented entertainment experience. Significantly, one of the first Cirque productions was titled “We Reinvent the Circus.”</a:t>
            </a:r>
          </a:p>
          <a:p>
            <a:pPr>
              <a:lnSpc>
                <a:spcPct val="140000"/>
              </a:lnSpc>
            </a:pPr>
            <a:r>
              <a:rPr lang="en-US" sz="1200" dirty="0"/>
              <a:t>Cirque du Soleil succeeded because it realized that to win in the future, companies must stop competing in red oceans. Instead they should create blue oceans of uncontested market space and make the competition irrelevant.</a:t>
            </a:r>
          </a:p>
        </p:txBody>
      </p:sp>
    </p:spTree>
    <p:extLst>
      <p:ext uri="{BB962C8B-B14F-4D97-AF65-F5344CB8AC3E}">
        <p14:creationId xmlns:p14="http://schemas.microsoft.com/office/powerpoint/2010/main" val="308085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2378049" y="2145919"/>
            <a:ext cx="57630" cy="0"/>
          </a:xfrm>
          <a:custGeom>
            <a:avLst/>
            <a:gdLst/>
            <a:ahLst/>
            <a:cxnLst/>
            <a:rect l="l" t="t" r="r" b="b"/>
            <a:pathLst>
              <a:path w="63500">
                <a:moveTo>
                  <a:pt x="0" y="0"/>
                </a:moveTo>
                <a:lnTo>
                  <a:pt x="63500" y="0"/>
                </a:lnTo>
              </a:path>
            </a:pathLst>
          </a:custGeom>
          <a:ln w="13715">
            <a:solidFill>
              <a:srgbClr val="FFFF00"/>
            </a:solidFill>
          </a:ln>
        </p:spPr>
        <p:txBody>
          <a:bodyPr wrap="square" lIns="0" tIns="0" rIns="0" bIns="0" rtlCol="0"/>
          <a:lstStyle/>
          <a:p>
            <a:endParaRPr sz="1634"/>
          </a:p>
        </p:txBody>
      </p:sp>
      <p:sp>
        <p:nvSpPr>
          <p:cNvPr id="14" name="object 14"/>
          <p:cNvSpPr/>
          <p:nvPr/>
        </p:nvSpPr>
        <p:spPr>
          <a:xfrm>
            <a:off x="2412627" y="2116874"/>
            <a:ext cx="23052" cy="0"/>
          </a:xfrm>
          <a:custGeom>
            <a:avLst/>
            <a:gdLst/>
            <a:ahLst/>
            <a:cxnLst/>
            <a:rect l="l" t="t" r="r" b="b"/>
            <a:pathLst>
              <a:path w="25400">
                <a:moveTo>
                  <a:pt x="0" y="0"/>
                </a:moveTo>
                <a:lnTo>
                  <a:pt x="25400" y="0"/>
                </a:lnTo>
              </a:path>
            </a:pathLst>
          </a:custGeom>
          <a:ln w="25907">
            <a:solidFill>
              <a:srgbClr val="FFFF00"/>
            </a:solidFill>
          </a:ln>
        </p:spPr>
        <p:txBody>
          <a:bodyPr wrap="square" lIns="0" tIns="0" rIns="0" bIns="0" rtlCol="0"/>
          <a:lstStyle/>
          <a:p>
            <a:endParaRPr sz="1634"/>
          </a:p>
        </p:txBody>
      </p:sp>
      <p:sp>
        <p:nvSpPr>
          <p:cNvPr id="20" name="object 20"/>
          <p:cNvSpPr txBox="1"/>
          <p:nvPr/>
        </p:nvSpPr>
        <p:spPr>
          <a:xfrm>
            <a:off x="3102396" y="1179511"/>
            <a:ext cx="5987207" cy="530658"/>
          </a:xfrm>
          <a:prstGeom prst="rect">
            <a:avLst/>
          </a:prstGeom>
        </p:spPr>
        <p:txBody>
          <a:bodyPr vert="horz" wrap="square" lIns="0" tIns="0" rIns="0" bIns="0" rtlCol="0">
            <a:spAutoFit/>
          </a:bodyPr>
          <a:lstStyle/>
          <a:p>
            <a:pPr marL="11527"/>
            <a:r>
              <a:rPr sz="1724" spc="-5" dirty="0">
                <a:latin typeface="Calibri"/>
                <a:cs typeface="Calibri"/>
              </a:rPr>
              <a:t>“El </a:t>
            </a:r>
            <a:r>
              <a:rPr sz="1724" spc="-9" dirty="0">
                <a:latin typeface="Calibri"/>
                <a:cs typeface="Calibri"/>
              </a:rPr>
              <a:t>aspecto </a:t>
            </a:r>
            <a:r>
              <a:rPr sz="1724" spc="-18" dirty="0">
                <a:latin typeface="Calibri"/>
                <a:cs typeface="Calibri"/>
              </a:rPr>
              <a:t>clave </a:t>
            </a:r>
            <a:r>
              <a:rPr sz="1724" spc="-5" dirty="0">
                <a:latin typeface="Calibri"/>
                <a:cs typeface="Calibri"/>
              </a:rPr>
              <a:t>del </a:t>
            </a:r>
            <a:r>
              <a:rPr sz="1724" spc="-9" dirty="0">
                <a:latin typeface="Calibri"/>
                <a:cs typeface="Calibri"/>
              </a:rPr>
              <a:t>entorno </a:t>
            </a:r>
            <a:r>
              <a:rPr sz="1724" spc="-5" dirty="0">
                <a:latin typeface="Calibri"/>
                <a:cs typeface="Calibri"/>
              </a:rPr>
              <a:t>de la </a:t>
            </a:r>
            <a:r>
              <a:rPr sz="1724" spc="-9" dirty="0">
                <a:latin typeface="Calibri"/>
                <a:cs typeface="Calibri"/>
              </a:rPr>
              <a:t>empresa, </a:t>
            </a:r>
            <a:r>
              <a:rPr sz="1724" spc="-5" dirty="0">
                <a:latin typeface="Calibri"/>
                <a:cs typeface="Calibri"/>
              </a:rPr>
              <a:t>es el </a:t>
            </a:r>
            <a:r>
              <a:rPr sz="1724" b="1" spc="-9" dirty="0">
                <a:latin typeface="Calibri"/>
                <a:cs typeface="Calibri"/>
              </a:rPr>
              <a:t>sector</a:t>
            </a:r>
            <a:r>
              <a:rPr sz="1724" b="1" spc="145" dirty="0">
                <a:latin typeface="Calibri"/>
                <a:cs typeface="Calibri"/>
              </a:rPr>
              <a:t> </a:t>
            </a:r>
            <a:r>
              <a:rPr sz="1724" b="1" spc="-5" dirty="0">
                <a:latin typeface="Calibri"/>
                <a:cs typeface="Calibri"/>
              </a:rPr>
              <a:t>industrial</a:t>
            </a:r>
            <a:endParaRPr sz="1724" dirty="0">
              <a:latin typeface="Calibri"/>
              <a:cs typeface="Calibri"/>
            </a:endParaRPr>
          </a:p>
          <a:p>
            <a:pPr marL="11527"/>
            <a:r>
              <a:rPr sz="1724" spc="-5" dirty="0">
                <a:latin typeface="Calibri"/>
                <a:cs typeface="Calibri"/>
              </a:rPr>
              <a:t>en la cuál </a:t>
            </a:r>
            <a:r>
              <a:rPr sz="1724" spc="-9" dirty="0">
                <a:latin typeface="Calibri"/>
                <a:cs typeface="Calibri"/>
              </a:rPr>
              <a:t>compite, </a:t>
            </a:r>
            <a:r>
              <a:rPr sz="1724" spc="-14" dirty="0">
                <a:latin typeface="Calibri"/>
                <a:cs typeface="Calibri"/>
              </a:rPr>
              <a:t>ya </a:t>
            </a:r>
            <a:r>
              <a:rPr sz="1724" spc="-9" dirty="0">
                <a:latin typeface="Calibri"/>
                <a:cs typeface="Calibri"/>
              </a:rPr>
              <a:t>que </a:t>
            </a:r>
            <a:r>
              <a:rPr sz="1724" spc="-5" dirty="0">
                <a:latin typeface="Calibri"/>
                <a:cs typeface="Calibri"/>
              </a:rPr>
              <a:t>el </a:t>
            </a:r>
            <a:r>
              <a:rPr sz="1724" spc="-9" dirty="0">
                <a:latin typeface="Calibri"/>
                <a:cs typeface="Calibri"/>
              </a:rPr>
              <a:t>mismo determina </a:t>
            </a:r>
            <a:r>
              <a:rPr sz="1724" spc="-5" dirty="0">
                <a:latin typeface="Calibri"/>
                <a:cs typeface="Calibri"/>
              </a:rPr>
              <a:t>las </a:t>
            </a:r>
            <a:r>
              <a:rPr sz="1724" spc="-9" dirty="0">
                <a:latin typeface="Calibri"/>
                <a:cs typeface="Calibri"/>
              </a:rPr>
              <a:t>reglas </a:t>
            </a:r>
            <a:r>
              <a:rPr sz="1724" spc="-5" dirty="0">
                <a:latin typeface="Calibri"/>
                <a:cs typeface="Calibri"/>
              </a:rPr>
              <a:t>del</a:t>
            </a:r>
            <a:r>
              <a:rPr sz="1724" spc="127" dirty="0">
                <a:latin typeface="Calibri"/>
                <a:cs typeface="Calibri"/>
              </a:rPr>
              <a:t> </a:t>
            </a:r>
            <a:r>
              <a:rPr sz="1724" spc="-9" dirty="0">
                <a:latin typeface="Calibri"/>
                <a:cs typeface="Calibri"/>
              </a:rPr>
              <a:t>juego”</a:t>
            </a:r>
            <a:endParaRPr sz="1724" dirty="0">
              <a:latin typeface="Calibri"/>
              <a:cs typeface="Calibri"/>
            </a:endParaRPr>
          </a:p>
        </p:txBody>
      </p:sp>
      <p:pic>
        <p:nvPicPr>
          <p:cNvPr id="57" name="Imagen 4"/>
          <p:cNvPicPr>
            <a:picLocks noChangeAspect="1"/>
          </p:cNvPicPr>
          <p:nvPr/>
        </p:nvPicPr>
        <p:blipFill>
          <a:blip r:embed="rId2"/>
          <a:stretch>
            <a:fillRect/>
          </a:stretch>
        </p:blipFill>
        <p:spPr>
          <a:xfrm>
            <a:off x="0" y="6341866"/>
            <a:ext cx="887896" cy="516134"/>
          </a:xfrm>
          <a:prstGeom prst="rect">
            <a:avLst/>
          </a:prstGeom>
        </p:spPr>
      </p:pic>
      <p:sp>
        <p:nvSpPr>
          <p:cNvPr id="45" name="Rectangle 44">
            <a:extLst>
              <a:ext uri="{FF2B5EF4-FFF2-40B4-BE49-F238E27FC236}">
                <a16:creationId xmlns:a16="http://schemas.microsoft.com/office/drawing/2014/main" id="{E55DD657-62CC-C940-AB36-60E665DD4887}"/>
              </a:ext>
            </a:extLst>
          </p:cNvPr>
          <p:cNvSpPr/>
          <p:nvPr/>
        </p:nvSpPr>
        <p:spPr>
          <a:xfrm>
            <a:off x="2007933" y="2447478"/>
            <a:ext cx="8548906" cy="2554545"/>
          </a:xfrm>
          <a:prstGeom prst="rect">
            <a:avLst/>
          </a:prstGeom>
        </p:spPr>
        <p:txBody>
          <a:bodyPr wrap="square">
            <a:spAutoFit/>
          </a:bodyPr>
          <a:lstStyle/>
          <a:p>
            <a:pPr marL="285750" indent="-285750">
              <a:buFont typeface="Arial" panose="020B0604020202020204" pitchFamily="34" charset="0"/>
              <a:buChar char="•"/>
            </a:pPr>
            <a:r>
              <a:rPr lang="es-ES_tradnl" sz="2000" dirty="0">
                <a:solidFill>
                  <a:srgbClr val="111111"/>
                </a:solidFill>
                <a:latin typeface="Helvetica" pitchFamily="2" charset="0"/>
              </a:rPr>
              <a:t>Modelo que identifica y analiza 5 fuerzas competitivas en una industria.</a:t>
            </a:r>
          </a:p>
          <a:p>
            <a:pPr marL="285750" indent="-285750">
              <a:buFont typeface="Arial" panose="020B0604020202020204" pitchFamily="34" charset="0"/>
              <a:buChar char="•"/>
            </a:pPr>
            <a:endParaRPr lang="es-ES_tradnl" sz="2000" dirty="0">
              <a:solidFill>
                <a:srgbClr val="111111"/>
              </a:solidFill>
              <a:latin typeface="Helvetica" pitchFamily="2" charset="0"/>
            </a:endParaRPr>
          </a:p>
          <a:p>
            <a:pPr marL="285750" indent="-285750">
              <a:buFont typeface="Arial" panose="020B0604020202020204" pitchFamily="34" charset="0"/>
              <a:buChar char="•"/>
            </a:pPr>
            <a:r>
              <a:rPr lang="es-ES_tradnl" sz="2000" dirty="0">
                <a:solidFill>
                  <a:srgbClr val="111111"/>
                </a:solidFill>
                <a:latin typeface="Helvetica" pitchFamily="2" charset="0"/>
              </a:rPr>
              <a:t>Busca determinar las relaciones entre clientes, proveedores, y la competencia en una industria, para así determinar los márgenes esperados dado el grado de competitividad.</a:t>
            </a:r>
          </a:p>
          <a:p>
            <a:pPr marL="285750" indent="-285750">
              <a:buFont typeface="Arial" panose="020B0604020202020204" pitchFamily="34" charset="0"/>
              <a:buChar char="•"/>
            </a:pPr>
            <a:endParaRPr lang="es-ES_tradnl" sz="2000" dirty="0">
              <a:solidFill>
                <a:srgbClr val="111111"/>
              </a:solidFill>
              <a:latin typeface="Helvetica" pitchFamily="2" charset="0"/>
            </a:endParaRPr>
          </a:p>
          <a:p>
            <a:pPr marL="285750" indent="-285750">
              <a:buFont typeface="Arial" panose="020B0604020202020204" pitchFamily="34" charset="0"/>
              <a:buChar char="•"/>
            </a:pPr>
            <a:r>
              <a:rPr lang="es-ES_tradnl" sz="2000" dirty="0">
                <a:solidFill>
                  <a:srgbClr val="111111"/>
                </a:solidFill>
                <a:latin typeface="Helvetica" pitchFamily="2" charset="0"/>
              </a:rPr>
              <a:t>Se utiliza para determinar estrategia corporativa, y puede ser aplicado a cualquier sector o industria de la economía.</a:t>
            </a:r>
            <a:endParaRPr lang="es-ES_tradnl" sz="2000" dirty="0">
              <a:latin typeface="Helvetica" pitchFamily="2" charset="0"/>
            </a:endParaRPr>
          </a:p>
        </p:txBody>
      </p:sp>
      <p:sp>
        <p:nvSpPr>
          <p:cNvPr id="17" name="Title 16">
            <a:extLst>
              <a:ext uri="{FF2B5EF4-FFF2-40B4-BE49-F238E27FC236}">
                <a16:creationId xmlns:a16="http://schemas.microsoft.com/office/drawing/2014/main" id="{046C6A3E-FDF0-CE4C-8CFA-B29D4CFDBB60}"/>
              </a:ext>
            </a:extLst>
          </p:cNvPr>
          <p:cNvSpPr>
            <a:spLocks noGrp="1"/>
          </p:cNvSpPr>
          <p:nvPr>
            <p:ph type="title"/>
          </p:nvPr>
        </p:nvSpPr>
        <p:spPr/>
        <p:txBody>
          <a:bodyPr/>
          <a:lstStyle/>
          <a:p>
            <a:r>
              <a:rPr lang="es-ES_tradnl" dirty="0"/>
              <a:t>Las Cinco Fuerzas de </a:t>
            </a:r>
            <a:r>
              <a:rPr lang="es-ES_tradnl" dirty="0" err="1"/>
              <a:t>Porter</a:t>
            </a:r>
            <a:endParaRPr lang="es-ES_tradnl" dirty="0"/>
          </a:p>
        </p:txBody>
      </p:sp>
    </p:spTree>
    <p:extLst>
      <p:ext uri="{BB962C8B-B14F-4D97-AF65-F5344CB8AC3E}">
        <p14:creationId xmlns:p14="http://schemas.microsoft.com/office/powerpoint/2010/main" val="83684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2378049" y="2145919"/>
            <a:ext cx="57630" cy="0"/>
          </a:xfrm>
          <a:custGeom>
            <a:avLst/>
            <a:gdLst/>
            <a:ahLst/>
            <a:cxnLst/>
            <a:rect l="l" t="t" r="r" b="b"/>
            <a:pathLst>
              <a:path w="63500">
                <a:moveTo>
                  <a:pt x="0" y="0"/>
                </a:moveTo>
                <a:lnTo>
                  <a:pt x="63500" y="0"/>
                </a:lnTo>
              </a:path>
            </a:pathLst>
          </a:custGeom>
          <a:ln w="13715">
            <a:solidFill>
              <a:srgbClr val="FFFF00"/>
            </a:solidFill>
          </a:ln>
        </p:spPr>
        <p:txBody>
          <a:bodyPr wrap="square" lIns="0" tIns="0" rIns="0" bIns="0" rtlCol="0"/>
          <a:lstStyle/>
          <a:p>
            <a:endParaRPr sz="1634"/>
          </a:p>
        </p:txBody>
      </p:sp>
      <p:sp>
        <p:nvSpPr>
          <p:cNvPr id="14" name="object 14"/>
          <p:cNvSpPr/>
          <p:nvPr/>
        </p:nvSpPr>
        <p:spPr>
          <a:xfrm>
            <a:off x="2412627" y="2116874"/>
            <a:ext cx="23052" cy="0"/>
          </a:xfrm>
          <a:custGeom>
            <a:avLst/>
            <a:gdLst/>
            <a:ahLst/>
            <a:cxnLst/>
            <a:rect l="l" t="t" r="r" b="b"/>
            <a:pathLst>
              <a:path w="25400">
                <a:moveTo>
                  <a:pt x="0" y="0"/>
                </a:moveTo>
                <a:lnTo>
                  <a:pt x="25400" y="0"/>
                </a:lnTo>
              </a:path>
            </a:pathLst>
          </a:custGeom>
          <a:ln w="25907">
            <a:solidFill>
              <a:srgbClr val="FFFF00"/>
            </a:solidFill>
          </a:ln>
        </p:spPr>
        <p:txBody>
          <a:bodyPr wrap="square" lIns="0" tIns="0" rIns="0" bIns="0" rtlCol="0"/>
          <a:lstStyle/>
          <a:p>
            <a:endParaRPr sz="1634"/>
          </a:p>
        </p:txBody>
      </p:sp>
      <p:sp>
        <p:nvSpPr>
          <p:cNvPr id="23" name="object 23"/>
          <p:cNvSpPr/>
          <p:nvPr/>
        </p:nvSpPr>
        <p:spPr>
          <a:xfrm>
            <a:off x="5300703" y="3233351"/>
            <a:ext cx="1590594" cy="760718"/>
          </a:xfrm>
          <a:prstGeom prst="rect">
            <a:avLst/>
          </a:prstGeom>
          <a:blipFill>
            <a:blip r:embed="rId2" cstate="print"/>
            <a:stretch>
              <a:fillRect/>
            </a:stretch>
          </a:blipFill>
        </p:spPr>
        <p:txBody>
          <a:bodyPr wrap="square" lIns="0" tIns="0" rIns="0" bIns="0" rtlCol="0" anchor="ctr"/>
          <a:lstStyle/>
          <a:p>
            <a:pPr algn="ctr"/>
            <a:r>
              <a:rPr lang="es-ES_tradnl" sz="1600" dirty="0"/>
              <a:t>Grado de rivalidad con competencia</a:t>
            </a:r>
          </a:p>
        </p:txBody>
      </p:sp>
      <p:sp>
        <p:nvSpPr>
          <p:cNvPr id="26" name="object 26"/>
          <p:cNvSpPr/>
          <p:nvPr/>
        </p:nvSpPr>
        <p:spPr>
          <a:xfrm>
            <a:off x="7667197" y="3376504"/>
            <a:ext cx="2109266" cy="474411"/>
          </a:xfrm>
          <a:prstGeom prst="rect">
            <a:avLst/>
          </a:prstGeom>
          <a:blipFill>
            <a:blip r:embed="rId3" cstate="print"/>
            <a:stretch>
              <a:fillRect/>
            </a:stretch>
          </a:blipFill>
        </p:spPr>
        <p:txBody>
          <a:bodyPr wrap="square" lIns="0" tIns="0" rIns="0" bIns="0" rtlCol="0" anchor="ctr"/>
          <a:lstStyle/>
          <a:p>
            <a:pPr algn="ctr"/>
            <a:r>
              <a:rPr lang="es-ES_tradnl" sz="1600" dirty="0"/>
              <a:t>Compradores (clientes)</a:t>
            </a:r>
          </a:p>
        </p:txBody>
      </p:sp>
      <p:sp>
        <p:nvSpPr>
          <p:cNvPr id="29" name="object 29"/>
          <p:cNvSpPr txBox="1"/>
          <p:nvPr/>
        </p:nvSpPr>
        <p:spPr>
          <a:xfrm>
            <a:off x="7667197" y="3940037"/>
            <a:ext cx="2117912" cy="538609"/>
          </a:xfrm>
          <a:prstGeom prst="rect">
            <a:avLst/>
          </a:prstGeom>
        </p:spPr>
        <p:txBody>
          <a:bodyPr vert="horz" wrap="square" lIns="0" tIns="0" rIns="0" bIns="0" rtlCol="0">
            <a:spAutoFit/>
          </a:bodyPr>
          <a:lstStyle/>
          <a:p>
            <a:pPr marL="11527" algn="ctr">
              <a:lnSpc>
                <a:spcPts val="1393"/>
              </a:lnSpc>
            </a:pPr>
            <a:r>
              <a:rPr lang="es-ES_tradnl" sz="1200" b="1" i="1" spc="-5" dirty="0">
                <a:latin typeface="Calibri"/>
                <a:cs typeface="Calibri"/>
              </a:rPr>
              <a:t>Poder de negociación</a:t>
            </a:r>
          </a:p>
          <a:p>
            <a:pPr marL="11527" algn="ctr">
              <a:lnSpc>
                <a:spcPts val="1393"/>
              </a:lnSpc>
            </a:pPr>
            <a:r>
              <a:rPr lang="es-ES_tradnl" sz="1200" i="1" spc="-5" dirty="0">
                <a:latin typeface="Calibri"/>
                <a:cs typeface="Calibri"/>
              </a:rPr>
              <a:t>Depende de concentración de las ventas en número de clientes</a:t>
            </a:r>
            <a:endParaRPr lang="es-ES_tradnl" sz="1200" i="1" dirty="0">
              <a:latin typeface="Calibri"/>
              <a:cs typeface="Calibri"/>
            </a:endParaRPr>
          </a:p>
        </p:txBody>
      </p:sp>
      <p:sp>
        <p:nvSpPr>
          <p:cNvPr id="30" name="object 30"/>
          <p:cNvSpPr/>
          <p:nvPr/>
        </p:nvSpPr>
        <p:spPr>
          <a:xfrm>
            <a:off x="2382777" y="3377887"/>
            <a:ext cx="2138309" cy="473028"/>
          </a:xfrm>
          <a:prstGeom prst="rect">
            <a:avLst/>
          </a:prstGeom>
          <a:blipFill>
            <a:blip r:embed="rId4" cstate="print"/>
            <a:stretch>
              <a:fillRect/>
            </a:stretch>
          </a:blipFill>
        </p:spPr>
        <p:txBody>
          <a:bodyPr wrap="square" lIns="0" tIns="0" rIns="0" bIns="0" rtlCol="0" anchor="ctr"/>
          <a:lstStyle/>
          <a:p>
            <a:pPr algn="ctr"/>
            <a:r>
              <a:rPr lang="es-ES_tradnl" sz="1600"/>
              <a:t>Proveedores</a:t>
            </a:r>
          </a:p>
        </p:txBody>
      </p:sp>
      <p:sp>
        <p:nvSpPr>
          <p:cNvPr id="34" name="object 34"/>
          <p:cNvSpPr/>
          <p:nvPr/>
        </p:nvSpPr>
        <p:spPr>
          <a:xfrm>
            <a:off x="5026151" y="4787492"/>
            <a:ext cx="2139695" cy="438450"/>
          </a:xfrm>
          <a:prstGeom prst="rect">
            <a:avLst/>
          </a:prstGeom>
          <a:blipFill>
            <a:blip r:embed="rId5" cstate="print"/>
            <a:stretch>
              <a:fillRect/>
            </a:stretch>
          </a:blipFill>
        </p:spPr>
        <p:txBody>
          <a:bodyPr wrap="square" lIns="0" tIns="0" rIns="0" bIns="0" rtlCol="0" anchor="ctr"/>
          <a:lstStyle/>
          <a:p>
            <a:pPr algn="ctr"/>
            <a:r>
              <a:rPr lang="es-ES_tradnl" sz="1600"/>
              <a:t>Productos Sustitutos</a:t>
            </a:r>
          </a:p>
        </p:txBody>
      </p:sp>
      <p:sp>
        <p:nvSpPr>
          <p:cNvPr id="37" name="object 37"/>
          <p:cNvSpPr/>
          <p:nvPr/>
        </p:nvSpPr>
        <p:spPr>
          <a:xfrm>
            <a:off x="5029301" y="1987310"/>
            <a:ext cx="2136545" cy="438450"/>
          </a:xfrm>
          <a:prstGeom prst="rect">
            <a:avLst/>
          </a:prstGeom>
          <a:blipFill>
            <a:blip r:embed="rId6" cstate="print"/>
            <a:stretch>
              <a:fillRect/>
            </a:stretch>
          </a:blipFill>
        </p:spPr>
        <p:txBody>
          <a:bodyPr wrap="square" lIns="0" tIns="0" rIns="0" bIns="0" rtlCol="0" anchor="ctr"/>
          <a:lstStyle/>
          <a:p>
            <a:pPr algn="ctr"/>
            <a:r>
              <a:rPr lang="es-ES_tradnl" sz="1600" dirty="0"/>
              <a:t>Nuevos Entrantes</a:t>
            </a:r>
          </a:p>
        </p:txBody>
      </p:sp>
      <p:pic>
        <p:nvPicPr>
          <p:cNvPr id="57" name="Imagen 4"/>
          <p:cNvPicPr>
            <a:picLocks noChangeAspect="1"/>
          </p:cNvPicPr>
          <p:nvPr/>
        </p:nvPicPr>
        <p:blipFill>
          <a:blip r:embed="rId7"/>
          <a:stretch>
            <a:fillRect/>
          </a:stretch>
        </p:blipFill>
        <p:spPr>
          <a:xfrm>
            <a:off x="0" y="6341866"/>
            <a:ext cx="887896" cy="516134"/>
          </a:xfrm>
          <a:prstGeom prst="rect">
            <a:avLst/>
          </a:prstGeom>
        </p:spPr>
      </p:pic>
      <p:sp>
        <p:nvSpPr>
          <p:cNvPr id="53" name="object 40">
            <a:extLst>
              <a:ext uri="{FF2B5EF4-FFF2-40B4-BE49-F238E27FC236}">
                <a16:creationId xmlns:a16="http://schemas.microsoft.com/office/drawing/2014/main" id="{6059868D-9198-924B-B2B0-C270CFFC154F}"/>
              </a:ext>
            </a:extLst>
          </p:cNvPr>
          <p:cNvSpPr txBox="1"/>
          <p:nvPr/>
        </p:nvSpPr>
        <p:spPr>
          <a:xfrm>
            <a:off x="4937465" y="5307543"/>
            <a:ext cx="2508057" cy="553998"/>
          </a:xfrm>
          <a:prstGeom prst="rect">
            <a:avLst/>
          </a:prstGeom>
        </p:spPr>
        <p:txBody>
          <a:bodyPr vert="horz" wrap="square" lIns="0" tIns="0" rIns="0" bIns="0" rtlCol="0">
            <a:spAutoFit/>
          </a:bodyPr>
          <a:lstStyle/>
          <a:p>
            <a:pPr marL="11527" algn="ctr"/>
            <a:r>
              <a:rPr lang="es-ES_tradnl" sz="1200" i="1" spc="-5" dirty="0">
                <a:latin typeface="Calibri"/>
                <a:cs typeface="Calibri"/>
              </a:rPr>
              <a:t>Facilidad para clientes encontrar productos que cumplan la misma función</a:t>
            </a:r>
            <a:endParaRPr lang="es-ES_tradnl" sz="1200" i="1" dirty="0">
              <a:latin typeface="Calibri"/>
              <a:cs typeface="Calibri"/>
            </a:endParaRPr>
          </a:p>
        </p:txBody>
      </p:sp>
      <p:sp>
        <p:nvSpPr>
          <p:cNvPr id="54" name="object 29">
            <a:extLst>
              <a:ext uri="{FF2B5EF4-FFF2-40B4-BE49-F238E27FC236}">
                <a16:creationId xmlns:a16="http://schemas.microsoft.com/office/drawing/2014/main" id="{F4E42B85-96E3-0844-B838-20418EA28B0E}"/>
              </a:ext>
            </a:extLst>
          </p:cNvPr>
          <p:cNvSpPr txBox="1"/>
          <p:nvPr/>
        </p:nvSpPr>
        <p:spPr>
          <a:xfrm>
            <a:off x="2471945" y="3940036"/>
            <a:ext cx="2117912" cy="538609"/>
          </a:xfrm>
          <a:prstGeom prst="rect">
            <a:avLst/>
          </a:prstGeom>
        </p:spPr>
        <p:txBody>
          <a:bodyPr vert="horz" wrap="square" lIns="0" tIns="0" rIns="0" bIns="0" rtlCol="0">
            <a:spAutoFit/>
          </a:bodyPr>
          <a:lstStyle/>
          <a:p>
            <a:pPr marL="11527" algn="ctr">
              <a:lnSpc>
                <a:spcPts val="1393"/>
              </a:lnSpc>
            </a:pPr>
            <a:r>
              <a:rPr lang="es-ES_tradnl" sz="1200" b="1" i="1" spc="-5" dirty="0">
                <a:latin typeface="Calibri"/>
                <a:cs typeface="Calibri"/>
              </a:rPr>
              <a:t>Poder de negociación</a:t>
            </a:r>
          </a:p>
          <a:p>
            <a:pPr marL="11527" algn="ctr">
              <a:lnSpc>
                <a:spcPts val="1393"/>
              </a:lnSpc>
            </a:pPr>
            <a:r>
              <a:rPr lang="es-ES_tradnl" sz="1200" i="1" spc="-5" dirty="0">
                <a:latin typeface="Calibri"/>
                <a:cs typeface="Calibri"/>
              </a:rPr>
              <a:t>Depende de concentración de proveedores y su relevancia.</a:t>
            </a:r>
            <a:endParaRPr lang="es-ES_tradnl" sz="1200" i="1" dirty="0">
              <a:latin typeface="Calibri"/>
              <a:cs typeface="Calibri"/>
            </a:endParaRPr>
          </a:p>
        </p:txBody>
      </p:sp>
      <p:cxnSp>
        <p:nvCxnSpPr>
          <p:cNvPr id="5" name="Straight Connector 4">
            <a:extLst>
              <a:ext uri="{FF2B5EF4-FFF2-40B4-BE49-F238E27FC236}">
                <a16:creationId xmlns:a16="http://schemas.microsoft.com/office/drawing/2014/main" id="{B2942795-4003-3240-8490-B9EEFD3009F9}"/>
              </a:ext>
            </a:extLst>
          </p:cNvPr>
          <p:cNvCxnSpPr>
            <a:stCxn id="23" idx="3"/>
            <a:endCxn id="26" idx="1"/>
          </p:cNvCxnSpPr>
          <p:nvPr/>
        </p:nvCxnSpPr>
        <p:spPr>
          <a:xfrm>
            <a:off x="6891297" y="3613710"/>
            <a:ext cx="775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46F2160-A4C5-CE49-8E2A-3AF4BCBCFA40}"/>
              </a:ext>
            </a:extLst>
          </p:cNvPr>
          <p:cNvCxnSpPr>
            <a:cxnSpLocks/>
            <a:stCxn id="30" idx="3"/>
            <a:endCxn id="23" idx="1"/>
          </p:cNvCxnSpPr>
          <p:nvPr/>
        </p:nvCxnSpPr>
        <p:spPr>
          <a:xfrm flipV="1">
            <a:off x="4521086" y="3613710"/>
            <a:ext cx="779617" cy="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E35521E-D2BF-0841-89FE-9ADB27E884A6}"/>
              </a:ext>
            </a:extLst>
          </p:cNvPr>
          <p:cNvCxnSpPr>
            <a:cxnSpLocks/>
            <a:stCxn id="23" idx="2"/>
            <a:endCxn id="34" idx="0"/>
          </p:cNvCxnSpPr>
          <p:nvPr/>
        </p:nvCxnSpPr>
        <p:spPr>
          <a:xfrm flipH="1">
            <a:off x="6095999" y="3994069"/>
            <a:ext cx="1" cy="793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9BB4C3A-9013-F84C-8360-BF7D9DDCB52A}"/>
              </a:ext>
            </a:extLst>
          </p:cNvPr>
          <p:cNvCxnSpPr>
            <a:cxnSpLocks/>
            <a:stCxn id="37" idx="2"/>
            <a:endCxn id="23" idx="0"/>
          </p:cNvCxnSpPr>
          <p:nvPr/>
        </p:nvCxnSpPr>
        <p:spPr>
          <a:xfrm flipH="1">
            <a:off x="6096000" y="2425760"/>
            <a:ext cx="1574" cy="807591"/>
          </a:xfrm>
          <a:prstGeom prst="line">
            <a:avLst/>
          </a:prstGeom>
        </p:spPr>
        <p:style>
          <a:lnRef idx="1">
            <a:schemeClr val="accent1"/>
          </a:lnRef>
          <a:fillRef idx="0">
            <a:schemeClr val="accent1"/>
          </a:fillRef>
          <a:effectRef idx="0">
            <a:schemeClr val="accent1"/>
          </a:effectRef>
          <a:fontRef idx="minor">
            <a:schemeClr val="tx1"/>
          </a:fontRef>
        </p:style>
      </p:cxnSp>
      <p:sp>
        <p:nvSpPr>
          <p:cNvPr id="52" name="object 52"/>
          <p:cNvSpPr txBox="1"/>
          <p:nvPr/>
        </p:nvSpPr>
        <p:spPr>
          <a:xfrm>
            <a:off x="5197084" y="4119574"/>
            <a:ext cx="1988820" cy="359073"/>
          </a:xfrm>
          <a:prstGeom prst="rect">
            <a:avLst/>
          </a:prstGeom>
          <a:solidFill>
            <a:schemeClr val="bg1"/>
          </a:solidFill>
        </p:spPr>
        <p:txBody>
          <a:bodyPr vert="horz" wrap="square" lIns="0" tIns="0" rIns="0" bIns="0" rtlCol="0">
            <a:spAutoFit/>
          </a:bodyPr>
          <a:lstStyle/>
          <a:p>
            <a:pPr marL="11527" algn="ctr">
              <a:lnSpc>
                <a:spcPts val="1393"/>
              </a:lnSpc>
            </a:pPr>
            <a:r>
              <a:rPr lang="es-ES_tradnl" sz="1200" i="1" spc="-5" dirty="0">
                <a:latin typeface="Calibri"/>
                <a:cs typeface="Calibri"/>
              </a:rPr>
              <a:t>Participación del</a:t>
            </a:r>
            <a:r>
              <a:rPr lang="es-ES_tradnl" sz="1200" i="1" spc="-50" dirty="0">
                <a:latin typeface="Calibri"/>
                <a:cs typeface="Calibri"/>
              </a:rPr>
              <a:t> </a:t>
            </a:r>
            <a:r>
              <a:rPr lang="es-ES_tradnl" sz="1200" i="1" spc="-9" dirty="0">
                <a:latin typeface="Calibri"/>
                <a:cs typeface="Calibri"/>
              </a:rPr>
              <a:t>mercado</a:t>
            </a:r>
            <a:endParaRPr lang="es-ES_tradnl" sz="1200" i="1" dirty="0">
              <a:latin typeface="Calibri"/>
              <a:cs typeface="Calibri"/>
            </a:endParaRPr>
          </a:p>
          <a:p>
            <a:pPr marL="11527" algn="ctr">
              <a:lnSpc>
                <a:spcPts val="1393"/>
              </a:lnSpc>
            </a:pPr>
            <a:r>
              <a:rPr lang="es-ES_tradnl" sz="1200" i="1" spc="-5" dirty="0">
                <a:latin typeface="Calibri"/>
                <a:cs typeface="Calibri"/>
              </a:rPr>
              <a:t>Mapa de Grupos</a:t>
            </a:r>
            <a:r>
              <a:rPr lang="es-ES_tradnl" sz="1200" i="1" spc="-9" dirty="0">
                <a:latin typeface="Calibri"/>
                <a:cs typeface="Calibri"/>
              </a:rPr>
              <a:t> Estratégicos</a:t>
            </a:r>
            <a:endParaRPr lang="es-ES_tradnl" sz="1200" i="1" dirty="0">
              <a:latin typeface="Calibri"/>
              <a:cs typeface="Calibri"/>
            </a:endParaRPr>
          </a:p>
        </p:txBody>
      </p:sp>
      <p:sp>
        <p:nvSpPr>
          <p:cNvPr id="40" name="object 40"/>
          <p:cNvSpPr txBox="1"/>
          <p:nvPr/>
        </p:nvSpPr>
        <p:spPr>
          <a:xfrm>
            <a:off x="4841969" y="2503281"/>
            <a:ext cx="2508057" cy="369332"/>
          </a:xfrm>
          <a:prstGeom prst="rect">
            <a:avLst/>
          </a:prstGeom>
          <a:solidFill>
            <a:schemeClr val="bg1"/>
          </a:solidFill>
        </p:spPr>
        <p:txBody>
          <a:bodyPr vert="horz" wrap="square" lIns="0" tIns="0" rIns="0" bIns="0" rtlCol="0">
            <a:spAutoFit/>
          </a:bodyPr>
          <a:lstStyle/>
          <a:p>
            <a:pPr marL="11527" algn="ctr"/>
            <a:r>
              <a:rPr lang="es-ES_tradnl" sz="1200" i="1" spc="-5" dirty="0">
                <a:latin typeface="Calibri"/>
                <a:cs typeface="Calibri"/>
              </a:rPr>
              <a:t>Riesgos de nuevos </a:t>
            </a:r>
            <a:r>
              <a:rPr lang="es-ES_tradnl" sz="1200" i="1" spc="-9" dirty="0">
                <a:latin typeface="Calibri"/>
                <a:cs typeface="Calibri"/>
              </a:rPr>
              <a:t>competidores</a:t>
            </a:r>
            <a:endParaRPr lang="es-ES_tradnl" sz="1200" i="1" spc="27" dirty="0">
              <a:latin typeface="Calibri"/>
              <a:cs typeface="Calibri"/>
            </a:endParaRPr>
          </a:p>
          <a:p>
            <a:pPr marL="11527" algn="ctr"/>
            <a:r>
              <a:rPr lang="es-ES_tradnl" sz="1200" i="1" spc="27" dirty="0">
                <a:latin typeface="Calibri"/>
                <a:cs typeface="Calibri"/>
              </a:rPr>
              <a:t>Facilidad para ingresar a la industria</a:t>
            </a:r>
            <a:endParaRPr lang="es-ES_tradnl" sz="1200" i="1" dirty="0">
              <a:latin typeface="Calibri"/>
              <a:cs typeface="Calibri"/>
            </a:endParaRPr>
          </a:p>
        </p:txBody>
      </p:sp>
      <p:sp>
        <p:nvSpPr>
          <p:cNvPr id="3" name="Title 2">
            <a:extLst>
              <a:ext uri="{FF2B5EF4-FFF2-40B4-BE49-F238E27FC236}">
                <a16:creationId xmlns:a16="http://schemas.microsoft.com/office/drawing/2014/main" id="{0606C6FA-56EE-F140-9FE6-6E067A0A0FFF}"/>
              </a:ext>
            </a:extLst>
          </p:cNvPr>
          <p:cNvSpPr>
            <a:spLocks noGrp="1"/>
          </p:cNvSpPr>
          <p:nvPr>
            <p:ph type="title"/>
          </p:nvPr>
        </p:nvSpPr>
        <p:spPr/>
        <p:txBody>
          <a:bodyPr/>
          <a:lstStyle/>
          <a:p>
            <a:r>
              <a:rPr lang="es-ES_tradnl" dirty="0"/>
              <a:t>Las Cinco Fuerzas de </a:t>
            </a:r>
            <a:r>
              <a:rPr lang="es-ES_tradnl" dirty="0" err="1"/>
              <a:t>Porter</a:t>
            </a:r>
            <a:endParaRPr lang="es-ES_tradnl" dirty="0"/>
          </a:p>
        </p:txBody>
      </p:sp>
    </p:spTree>
    <p:extLst>
      <p:ext uri="{BB962C8B-B14F-4D97-AF65-F5344CB8AC3E}">
        <p14:creationId xmlns:p14="http://schemas.microsoft.com/office/powerpoint/2010/main" val="41509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4557391" y="2582295"/>
            <a:ext cx="2939143" cy="2939143"/>
          </a:xfrm>
          <a:custGeom>
            <a:avLst/>
            <a:gdLst/>
            <a:ahLst/>
            <a:cxnLst/>
            <a:rect l="l" t="t" r="r" b="b"/>
            <a:pathLst>
              <a:path w="3238500" h="3238500">
                <a:moveTo>
                  <a:pt x="3238499" y="3238499"/>
                </a:moveTo>
                <a:lnTo>
                  <a:pt x="3238499" y="0"/>
                </a:lnTo>
                <a:lnTo>
                  <a:pt x="0" y="0"/>
                </a:lnTo>
                <a:lnTo>
                  <a:pt x="0" y="3238499"/>
                </a:lnTo>
                <a:lnTo>
                  <a:pt x="18287" y="3238499"/>
                </a:lnTo>
                <a:lnTo>
                  <a:pt x="18287" y="38099"/>
                </a:lnTo>
                <a:lnTo>
                  <a:pt x="38099" y="18287"/>
                </a:lnTo>
                <a:lnTo>
                  <a:pt x="38099" y="38099"/>
                </a:lnTo>
                <a:lnTo>
                  <a:pt x="3200399" y="38099"/>
                </a:lnTo>
                <a:lnTo>
                  <a:pt x="3200399" y="18287"/>
                </a:lnTo>
                <a:lnTo>
                  <a:pt x="3218687" y="38099"/>
                </a:lnTo>
                <a:lnTo>
                  <a:pt x="3218687" y="3238499"/>
                </a:lnTo>
                <a:lnTo>
                  <a:pt x="3238499" y="3238499"/>
                </a:lnTo>
                <a:close/>
              </a:path>
              <a:path w="3238500" h="3238500">
                <a:moveTo>
                  <a:pt x="38099" y="38099"/>
                </a:moveTo>
                <a:lnTo>
                  <a:pt x="38099" y="18287"/>
                </a:lnTo>
                <a:lnTo>
                  <a:pt x="18287" y="38099"/>
                </a:lnTo>
                <a:lnTo>
                  <a:pt x="38099" y="38099"/>
                </a:lnTo>
                <a:close/>
              </a:path>
              <a:path w="3238500" h="3238500">
                <a:moveTo>
                  <a:pt x="38099" y="3200399"/>
                </a:moveTo>
                <a:lnTo>
                  <a:pt x="38099" y="38099"/>
                </a:lnTo>
                <a:lnTo>
                  <a:pt x="18287" y="38099"/>
                </a:lnTo>
                <a:lnTo>
                  <a:pt x="18287" y="3200399"/>
                </a:lnTo>
                <a:lnTo>
                  <a:pt x="38099" y="3200399"/>
                </a:lnTo>
                <a:close/>
              </a:path>
              <a:path w="3238500" h="3238500">
                <a:moveTo>
                  <a:pt x="3218687" y="3200399"/>
                </a:moveTo>
                <a:lnTo>
                  <a:pt x="18287" y="3200399"/>
                </a:lnTo>
                <a:lnTo>
                  <a:pt x="38099" y="3218687"/>
                </a:lnTo>
                <a:lnTo>
                  <a:pt x="38099" y="3238499"/>
                </a:lnTo>
                <a:lnTo>
                  <a:pt x="3200399" y="3238499"/>
                </a:lnTo>
                <a:lnTo>
                  <a:pt x="3200399" y="3218687"/>
                </a:lnTo>
                <a:lnTo>
                  <a:pt x="3218687" y="3200399"/>
                </a:lnTo>
                <a:close/>
              </a:path>
              <a:path w="3238500" h="3238500">
                <a:moveTo>
                  <a:pt x="38099" y="3238499"/>
                </a:moveTo>
                <a:lnTo>
                  <a:pt x="38099" y="3218687"/>
                </a:lnTo>
                <a:lnTo>
                  <a:pt x="18287" y="3200399"/>
                </a:lnTo>
                <a:lnTo>
                  <a:pt x="18287" y="3238499"/>
                </a:lnTo>
                <a:lnTo>
                  <a:pt x="38099" y="3238499"/>
                </a:lnTo>
                <a:close/>
              </a:path>
              <a:path w="3238500" h="3238500">
                <a:moveTo>
                  <a:pt x="3218687" y="38099"/>
                </a:moveTo>
                <a:lnTo>
                  <a:pt x="3200399" y="18287"/>
                </a:lnTo>
                <a:lnTo>
                  <a:pt x="3200399" y="38099"/>
                </a:lnTo>
                <a:lnTo>
                  <a:pt x="3218687" y="38099"/>
                </a:lnTo>
                <a:close/>
              </a:path>
              <a:path w="3238500" h="3238500">
                <a:moveTo>
                  <a:pt x="3218687" y="3200399"/>
                </a:moveTo>
                <a:lnTo>
                  <a:pt x="3218687" y="38099"/>
                </a:lnTo>
                <a:lnTo>
                  <a:pt x="3200399" y="38099"/>
                </a:lnTo>
                <a:lnTo>
                  <a:pt x="3200399" y="3200399"/>
                </a:lnTo>
                <a:lnTo>
                  <a:pt x="3218687" y="3200399"/>
                </a:lnTo>
                <a:close/>
              </a:path>
              <a:path w="3238500" h="3238500">
                <a:moveTo>
                  <a:pt x="3218687" y="3238499"/>
                </a:moveTo>
                <a:lnTo>
                  <a:pt x="3218687" y="3200399"/>
                </a:lnTo>
                <a:lnTo>
                  <a:pt x="3200399" y="3218687"/>
                </a:lnTo>
                <a:lnTo>
                  <a:pt x="3200399" y="3238499"/>
                </a:lnTo>
                <a:lnTo>
                  <a:pt x="3218687" y="3238499"/>
                </a:lnTo>
                <a:close/>
              </a:path>
            </a:pathLst>
          </a:custGeom>
          <a:solidFill>
            <a:srgbClr val="000000"/>
          </a:solidFill>
        </p:spPr>
        <p:txBody>
          <a:bodyPr wrap="square" lIns="0" tIns="0" rIns="0" bIns="0" rtlCol="0"/>
          <a:lstStyle/>
          <a:p>
            <a:endParaRPr sz="1634"/>
          </a:p>
        </p:txBody>
      </p:sp>
      <p:sp>
        <p:nvSpPr>
          <p:cNvPr id="3" name="object 3"/>
          <p:cNvSpPr/>
          <p:nvPr/>
        </p:nvSpPr>
        <p:spPr>
          <a:xfrm>
            <a:off x="6026963" y="2598893"/>
            <a:ext cx="0" cy="2904565"/>
          </a:xfrm>
          <a:custGeom>
            <a:avLst/>
            <a:gdLst/>
            <a:ahLst/>
            <a:cxnLst/>
            <a:rect l="l" t="t" r="r" b="b"/>
            <a:pathLst>
              <a:path h="3200400">
                <a:moveTo>
                  <a:pt x="0" y="0"/>
                </a:moveTo>
                <a:lnTo>
                  <a:pt x="0" y="3200399"/>
                </a:lnTo>
              </a:path>
            </a:pathLst>
          </a:custGeom>
          <a:ln w="38099">
            <a:solidFill>
              <a:srgbClr val="000000"/>
            </a:solidFill>
          </a:ln>
        </p:spPr>
        <p:txBody>
          <a:bodyPr wrap="square" lIns="0" tIns="0" rIns="0" bIns="0" rtlCol="0"/>
          <a:lstStyle/>
          <a:p>
            <a:endParaRPr sz="1634"/>
          </a:p>
        </p:txBody>
      </p:sp>
      <p:sp>
        <p:nvSpPr>
          <p:cNvPr id="4" name="object 4"/>
          <p:cNvSpPr/>
          <p:nvPr/>
        </p:nvSpPr>
        <p:spPr>
          <a:xfrm>
            <a:off x="4573989" y="4051867"/>
            <a:ext cx="2904565" cy="0"/>
          </a:xfrm>
          <a:custGeom>
            <a:avLst/>
            <a:gdLst/>
            <a:ahLst/>
            <a:cxnLst/>
            <a:rect l="l" t="t" r="r" b="b"/>
            <a:pathLst>
              <a:path w="3200400">
                <a:moveTo>
                  <a:pt x="0" y="0"/>
                </a:moveTo>
                <a:lnTo>
                  <a:pt x="3200399" y="0"/>
                </a:lnTo>
              </a:path>
            </a:pathLst>
          </a:custGeom>
          <a:ln w="38099">
            <a:solidFill>
              <a:srgbClr val="000000"/>
            </a:solidFill>
          </a:ln>
        </p:spPr>
        <p:txBody>
          <a:bodyPr wrap="square" lIns="0" tIns="0" rIns="0" bIns="0" rtlCol="0"/>
          <a:lstStyle/>
          <a:p>
            <a:endParaRPr sz="1634"/>
          </a:p>
        </p:txBody>
      </p:sp>
      <p:sp>
        <p:nvSpPr>
          <p:cNvPr id="5" name="object 5"/>
          <p:cNvSpPr txBox="1"/>
          <p:nvPr/>
        </p:nvSpPr>
        <p:spPr>
          <a:xfrm>
            <a:off x="5130934" y="5580450"/>
            <a:ext cx="1940411" cy="223459"/>
          </a:xfrm>
          <a:prstGeom prst="rect">
            <a:avLst/>
          </a:prstGeom>
        </p:spPr>
        <p:txBody>
          <a:bodyPr vert="horz" wrap="square" lIns="0" tIns="0" rIns="0" bIns="0" rtlCol="0">
            <a:spAutoFit/>
          </a:bodyPr>
          <a:lstStyle/>
          <a:p>
            <a:pPr marL="11527">
              <a:tabLst>
                <a:tab pos="1395862" algn="l"/>
              </a:tabLst>
            </a:pPr>
            <a:r>
              <a:rPr sz="1452" b="1" spc="-5" dirty="0">
                <a:solidFill>
                  <a:srgbClr val="C04F4C"/>
                </a:solidFill>
                <a:latin typeface="Times New Roman"/>
                <a:cs typeface="Times New Roman"/>
              </a:rPr>
              <a:t>L</a:t>
            </a:r>
            <a:r>
              <a:rPr sz="1452" b="1" dirty="0">
                <a:solidFill>
                  <a:srgbClr val="C04F4C"/>
                </a:solidFill>
                <a:latin typeface="Times New Roman"/>
                <a:cs typeface="Times New Roman"/>
              </a:rPr>
              <a:t>o</a:t>
            </a:r>
            <a:r>
              <a:rPr sz="1452" b="1" spc="-5" dirty="0">
                <a:solidFill>
                  <a:srgbClr val="C04F4C"/>
                </a:solidFill>
                <a:latin typeface="Times New Roman"/>
                <a:cs typeface="Times New Roman"/>
              </a:rPr>
              <a:t>c</a:t>
            </a:r>
            <a:r>
              <a:rPr sz="1452" b="1" dirty="0">
                <a:solidFill>
                  <a:srgbClr val="C04F4C"/>
                </a:solidFill>
                <a:latin typeface="Times New Roman"/>
                <a:cs typeface="Times New Roman"/>
              </a:rPr>
              <a:t>a</a:t>
            </a:r>
            <a:r>
              <a:rPr sz="1452" b="1" spc="-5" dirty="0">
                <a:solidFill>
                  <a:srgbClr val="C04F4C"/>
                </a:solidFill>
                <a:latin typeface="Times New Roman"/>
                <a:cs typeface="Times New Roman"/>
              </a:rPr>
              <a:t>l</a:t>
            </a:r>
            <a:r>
              <a:rPr sz="1452" b="1" dirty="0">
                <a:solidFill>
                  <a:srgbClr val="C04F4C"/>
                </a:solidFill>
                <a:latin typeface="Times New Roman"/>
                <a:cs typeface="Times New Roman"/>
              </a:rPr>
              <a:t>	</a:t>
            </a:r>
            <a:r>
              <a:rPr sz="1452" b="1" spc="-14" dirty="0">
                <a:solidFill>
                  <a:srgbClr val="C04F4C"/>
                </a:solidFill>
                <a:latin typeface="Times New Roman"/>
                <a:cs typeface="Times New Roman"/>
              </a:rPr>
              <a:t>G</a:t>
            </a:r>
            <a:r>
              <a:rPr sz="1452" b="1" spc="-5" dirty="0">
                <a:solidFill>
                  <a:srgbClr val="C04F4C"/>
                </a:solidFill>
                <a:latin typeface="Times New Roman"/>
                <a:cs typeface="Times New Roman"/>
              </a:rPr>
              <a:t>l</a:t>
            </a:r>
            <a:r>
              <a:rPr sz="1452" b="1" dirty="0">
                <a:solidFill>
                  <a:srgbClr val="C04F4C"/>
                </a:solidFill>
                <a:latin typeface="Times New Roman"/>
                <a:cs typeface="Times New Roman"/>
              </a:rPr>
              <a:t>o</a:t>
            </a:r>
            <a:r>
              <a:rPr sz="1452" b="1" spc="-5" dirty="0">
                <a:solidFill>
                  <a:srgbClr val="C04F4C"/>
                </a:solidFill>
                <a:latin typeface="Times New Roman"/>
                <a:cs typeface="Times New Roman"/>
              </a:rPr>
              <a:t>b</a:t>
            </a:r>
            <a:r>
              <a:rPr sz="1452" b="1" dirty="0">
                <a:solidFill>
                  <a:srgbClr val="C04F4C"/>
                </a:solidFill>
                <a:latin typeface="Times New Roman"/>
                <a:cs typeface="Times New Roman"/>
              </a:rPr>
              <a:t>a</a:t>
            </a:r>
            <a:r>
              <a:rPr sz="1452" b="1" spc="-5" dirty="0">
                <a:solidFill>
                  <a:srgbClr val="C04F4C"/>
                </a:solidFill>
                <a:latin typeface="Times New Roman"/>
                <a:cs typeface="Times New Roman"/>
              </a:rPr>
              <a:t>l</a:t>
            </a:r>
            <a:endParaRPr sz="1452">
              <a:latin typeface="Times New Roman"/>
              <a:cs typeface="Times New Roman"/>
            </a:endParaRPr>
          </a:p>
        </p:txBody>
      </p:sp>
      <p:sp>
        <p:nvSpPr>
          <p:cNvPr id="6" name="object 6"/>
          <p:cNvSpPr txBox="1"/>
          <p:nvPr/>
        </p:nvSpPr>
        <p:spPr>
          <a:xfrm>
            <a:off x="4024433" y="4641308"/>
            <a:ext cx="464499" cy="223459"/>
          </a:xfrm>
          <a:prstGeom prst="rect">
            <a:avLst/>
          </a:prstGeom>
        </p:spPr>
        <p:txBody>
          <a:bodyPr vert="horz" wrap="square" lIns="0" tIns="0" rIns="0" bIns="0" rtlCol="0">
            <a:spAutoFit/>
          </a:bodyPr>
          <a:lstStyle/>
          <a:p>
            <a:pPr marL="11527"/>
            <a:r>
              <a:rPr sz="1452" b="1" spc="-5" dirty="0">
                <a:solidFill>
                  <a:srgbClr val="C04F4C"/>
                </a:solidFill>
                <a:latin typeface="Times New Roman"/>
                <a:cs typeface="Times New Roman"/>
              </a:rPr>
              <a:t>L</a:t>
            </a:r>
            <a:r>
              <a:rPr sz="1452" b="1" dirty="0">
                <a:solidFill>
                  <a:srgbClr val="C04F4C"/>
                </a:solidFill>
                <a:latin typeface="Times New Roman"/>
                <a:cs typeface="Times New Roman"/>
              </a:rPr>
              <a:t>o</a:t>
            </a:r>
            <a:r>
              <a:rPr sz="1452" b="1" spc="-5" dirty="0">
                <a:solidFill>
                  <a:srgbClr val="C04F4C"/>
                </a:solidFill>
                <a:latin typeface="Times New Roman"/>
                <a:cs typeface="Times New Roman"/>
              </a:rPr>
              <a:t>c</a:t>
            </a:r>
            <a:r>
              <a:rPr sz="1452" b="1" dirty="0">
                <a:solidFill>
                  <a:srgbClr val="C04F4C"/>
                </a:solidFill>
                <a:latin typeface="Times New Roman"/>
                <a:cs typeface="Times New Roman"/>
              </a:rPr>
              <a:t>a</a:t>
            </a:r>
            <a:r>
              <a:rPr sz="1452" b="1" spc="-5" dirty="0">
                <a:solidFill>
                  <a:srgbClr val="C04F4C"/>
                </a:solidFill>
                <a:latin typeface="Times New Roman"/>
                <a:cs typeface="Times New Roman"/>
              </a:rPr>
              <a:t>l</a:t>
            </a:r>
            <a:endParaRPr sz="1452">
              <a:latin typeface="Times New Roman"/>
              <a:cs typeface="Times New Roman"/>
            </a:endParaRPr>
          </a:p>
        </p:txBody>
      </p:sp>
      <p:sp>
        <p:nvSpPr>
          <p:cNvPr id="7" name="object 7"/>
          <p:cNvSpPr txBox="1"/>
          <p:nvPr/>
        </p:nvSpPr>
        <p:spPr>
          <a:xfrm>
            <a:off x="3946978" y="3189025"/>
            <a:ext cx="555556" cy="223459"/>
          </a:xfrm>
          <a:prstGeom prst="rect">
            <a:avLst/>
          </a:prstGeom>
        </p:spPr>
        <p:txBody>
          <a:bodyPr vert="horz" wrap="square" lIns="0" tIns="0" rIns="0" bIns="0" rtlCol="0">
            <a:spAutoFit/>
          </a:bodyPr>
          <a:lstStyle/>
          <a:p>
            <a:pPr marL="11527"/>
            <a:r>
              <a:rPr sz="1452" b="1" spc="-14" dirty="0">
                <a:solidFill>
                  <a:srgbClr val="C04F4C"/>
                </a:solidFill>
                <a:latin typeface="Times New Roman"/>
                <a:cs typeface="Times New Roman"/>
              </a:rPr>
              <a:t>G</a:t>
            </a:r>
            <a:r>
              <a:rPr sz="1452" b="1" spc="-5" dirty="0">
                <a:solidFill>
                  <a:srgbClr val="C04F4C"/>
                </a:solidFill>
                <a:latin typeface="Times New Roman"/>
                <a:cs typeface="Times New Roman"/>
              </a:rPr>
              <a:t>l</a:t>
            </a:r>
            <a:r>
              <a:rPr sz="1452" b="1" dirty="0">
                <a:solidFill>
                  <a:srgbClr val="C04F4C"/>
                </a:solidFill>
                <a:latin typeface="Times New Roman"/>
                <a:cs typeface="Times New Roman"/>
              </a:rPr>
              <a:t>o</a:t>
            </a:r>
            <a:r>
              <a:rPr sz="1452" b="1" spc="-5" dirty="0">
                <a:solidFill>
                  <a:srgbClr val="C04F4C"/>
                </a:solidFill>
                <a:latin typeface="Times New Roman"/>
                <a:cs typeface="Times New Roman"/>
              </a:rPr>
              <a:t>b</a:t>
            </a:r>
            <a:r>
              <a:rPr sz="1452" b="1" dirty="0">
                <a:solidFill>
                  <a:srgbClr val="C04F4C"/>
                </a:solidFill>
                <a:latin typeface="Times New Roman"/>
                <a:cs typeface="Times New Roman"/>
              </a:rPr>
              <a:t>a</a:t>
            </a:r>
            <a:r>
              <a:rPr sz="1452" b="1" spc="-5" dirty="0">
                <a:solidFill>
                  <a:srgbClr val="C04F4C"/>
                </a:solidFill>
                <a:latin typeface="Times New Roman"/>
                <a:cs typeface="Times New Roman"/>
              </a:rPr>
              <a:t>l</a:t>
            </a:r>
            <a:endParaRPr sz="1452">
              <a:latin typeface="Times New Roman"/>
              <a:cs typeface="Times New Roman"/>
            </a:endParaRPr>
          </a:p>
        </p:txBody>
      </p:sp>
      <p:sp>
        <p:nvSpPr>
          <p:cNvPr id="8" name="object 8"/>
          <p:cNvSpPr txBox="1"/>
          <p:nvPr/>
        </p:nvSpPr>
        <p:spPr>
          <a:xfrm>
            <a:off x="4517282" y="5987552"/>
            <a:ext cx="3030775" cy="260702"/>
          </a:xfrm>
          <a:prstGeom prst="rect">
            <a:avLst/>
          </a:prstGeom>
          <a:solidFill>
            <a:srgbClr val="4F81BC"/>
          </a:solidFill>
        </p:spPr>
        <p:txBody>
          <a:bodyPr vert="horz" wrap="square" lIns="0" tIns="36883" rIns="0" bIns="0" rtlCol="0">
            <a:spAutoFit/>
          </a:bodyPr>
          <a:lstStyle/>
          <a:p>
            <a:pPr marL="84144">
              <a:spcBef>
                <a:spcPts val="290"/>
              </a:spcBef>
            </a:pPr>
            <a:r>
              <a:rPr sz="1452" b="1" spc="-5" dirty="0">
                <a:solidFill>
                  <a:srgbClr val="FFFFFF"/>
                </a:solidFill>
                <a:latin typeface="Times New Roman"/>
                <a:cs typeface="Times New Roman"/>
              </a:rPr>
              <a:t>Estrategia de distribución de</a:t>
            </a:r>
            <a:r>
              <a:rPr sz="1452" b="1" spc="77" dirty="0">
                <a:solidFill>
                  <a:srgbClr val="FFFFFF"/>
                </a:solidFill>
                <a:latin typeface="Times New Roman"/>
                <a:cs typeface="Times New Roman"/>
              </a:rPr>
              <a:t> </a:t>
            </a:r>
            <a:r>
              <a:rPr sz="1452" b="1" spc="-5" dirty="0">
                <a:solidFill>
                  <a:srgbClr val="FFFFFF"/>
                </a:solidFill>
                <a:latin typeface="Times New Roman"/>
                <a:cs typeface="Times New Roman"/>
              </a:rPr>
              <a:t>activos</a:t>
            </a:r>
            <a:endParaRPr sz="1452">
              <a:latin typeface="Times New Roman"/>
              <a:cs typeface="Times New Roman"/>
            </a:endParaRPr>
          </a:p>
        </p:txBody>
      </p:sp>
      <p:sp>
        <p:nvSpPr>
          <p:cNvPr id="9" name="object 9"/>
          <p:cNvSpPr txBox="1"/>
          <p:nvPr/>
        </p:nvSpPr>
        <p:spPr>
          <a:xfrm>
            <a:off x="2222679" y="3731673"/>
            <a:ext cx="2034924" cy="484160"/>
          </a:xfrm>
          <a:prstGeom prst="rect">
            <a:avLst/>
          </a:prstGeom>
          <a:solidFill>
            <a:srgbClr val="4F81BC"/>
          </a:solidFill>
        </p:spPr>
        <p:txBody>
          <a:bodyPr vert="horz" wrap="square" lIns="0" tIns="36883" rIns="0" bIns="0" rtlCol="0">
            <a:spAutoFit/>
          </a:bodyPr>
          <a:lstStyle/>
          <a:p>
            <a:pPr marL="561342" marR="77804" indent="-476045">
              <a:spcBef>
                <a:spcPts val="290"/>
              </a:spcBef>
            </a:pPr>
            <a:r>
              <a:rPr sz="1452" b="1" spc="-5" dirty="0">
                <a:solidFill>
                  <a:srgbClr val="FFFFFF"/>
                </a:solidFill>
                <a:latin typeface="Times New Roman"/>
                <a:cs typeface="Times New Roman"/>
              </a:rPr>
              <a:t>Estrategia de cobertura  de</a:t>
            </a:r>
            <a:r>
              <a:rPr sz="1452" b="1" spc="-73" dirty="0">
                <a:solidFill>
                  <a:srgbClr val="FFFFFF"/>
                </a:solidFill>
                <a:latin typeface="Times New Roman"/>
                <a:cs typeface="Times New Roman"/>
              </a:rPr>
              <a:t> </a:t>
            </a:r>
            <a:r>
              <a:rPr sz="1452" b="1" spc="-9" dirty="0">
                <a:solidFill>
                  <a:srgbClr val="FFFFFF"/>
                </a:solidFill>
                <a:latin typeface="Times New Roman"/>
                <a:cs typeface="Times New Roman"/>
              </a:rPr>
              <a:t>mercado</a:t>
            </a:r>
            <a:endParaRPr sz="1452">
              <a:latin typeface="Times New Roman"/>
              <a:cs typeface="Times New Roman"/>
            </a:endParaRPr>
          </a:p>
        </p:txBody>
      </p:sp>
      <p:sp>
        <p:nvSpPr>
          <p:cNvPr id="10" name="object 10"/>
          <p:cNvSpPr/>
          <p:nvPr/>
        </p:nvSpPr>
        <p:spPr>
          <a:xfrm>
            <a:off x="4781458" y="2737206"/>
            <a:ext cx="1106501" cy="1175657"/>
          </a:xfrm>
          <a:custGeom>
            <a:avLst/>
            <a:gdLst/>
            <a:ahLst/>
            <a:cxnLst/>
            <a:rect l="l" t="t" r="r" b="b"/>
            <a:pathLst>
              <a:path w="1219200" h="1295400">
                <a:moveTo>
                  <a:pt x="1219199" y="938783"/>
                </a:moveTo>
                <a:lnTo>
                  <a:pt x="1219199" y="358139"/>
                </a:lnTo>
                <a:lnTo>
                  <a:pt x="862583" y="0"/>
                </a:lnTo>
                <a:lnTo>
                  <a:pt x="358139" y="0"/>
                </a:lnTo>
                <a:lnTo>
                  <a:pt x="0" y="358139"/>
                </a:lnTo>
                <a:lnTo>
                  <a:pt x="0" y="938783"/>
                </a:lnTo>
                <a:lnTo>
                  <a:pt x="358139" y="1295399"/>
                </a:lnTo>
                <a:lnTo>
                  <a:pt x="862583" y="1295399"/>
                </a:lnTo>
                <a:lnTo>
                  <a:pt x="1219199" y="938783"/>
                </a:lnTo>
                <a:close/>
              </a:path>
            </a:pathLst>
          </a:custGeom>
          <a:solidFill>
            <a:srgbClr val="FFFF00"/>
          </a:solidFill>
        </p:spPr>
        <p:txBody>
          <a:bodyPr wrap="square" lIns="0" tIns="0" rIns="0" bIns="0" rtlCol="0"/>
          <a:lstStyle/>
          <a:p>
            <a:endParaRPr sz="1634"/>
          </a:p>
        </p:txBody>
      </p:sp>
      <p:sp>
        <p:nvSpPr>
          <p:cNvPr id="11" name="object 11"/>
          <p:cNvSpPr/>
          <p:nvPr/>
        </p:nvSpPr>
        <p:spPr>
          <a:xfrm>
            <a:off x="4773159" y="2728907"/>
            <a:ext cx="1124943" cy="1194099"/>
          </a:xfrm>
          <a:custGeom>
            <a:avLst/>
            <a:gdLst/>
            <a:ahLst/>
            <a:cxnLst/>
            <a:rect l="l" t="t" r="r" b="b"/>
            <a:pathLst>
              <a:path w="1239520" h="1315720">
                <a:moveTo>
                  <a:pt x="1239011" y="952499"/>
                </a:moveTo>
                <a:lnTo>
                  <a:pt x="1239011" y="362711"/>
                </a:lnTo>
                <a:lnTo>
                  <a:pt x="876299" y="0"/>
                </a:lnTo>
                <a:lnTo>
                  <a:pt x="362711" y="0"/>
                </a:lnTo>
                <a:lnTo>
                  <a:pt x="0" y="362711"/>
                </a:lnTo>
                <a:lnTo>
                  <a:pt x="0" y="952499"/>
                </a:lnTo>
                <a:lnTo>
                  <a:pt x="16763" y="969263"/>
                </a:lnTo>
                <a:lnTo>
                  <a:pt x="16763" y="373379"/>
                </a:lnTo>
                <a:lnTo>
                  <a:pt x="19811" y="367283"/>
                </a:lnTo>
                <a:lnTo>
                  <a:pt x="19811" y="370331"/>
                </a:lnTo>
                <a:lnTo>
                  <a:pt x="367283" y="22859"/>
                </a:lnTo>
                <a:lnTo>
                  <a:pt x="367283" y="19811"/>
                </a:lnTo>
                <a:lnTo>
                  <a:pt x="373379" y="16763"/>
                </a:lnTo>
                <a:lnTo>
                  <a:pt x="373379" y="19811"/>
                </a:lnTo>
                <a:lnTo>
                  <a:pt x="865631" y="19811"/>
                </a:lnTo>
                <a:lnTo>
                  <a:pt x="865631" y="16763"/>
                </a:lnTo>
                <a:lnTo>
                  <a:pt x="871727" y="19811"/>
                </a:lnTo>
                <a:lnTo>
                  <a:pt x="871727" y="22859"/>
                </a:lnTo>
                <a:lnTo>
                  <a:pt x="1219199" y="370331"/>
                </a:lnTo>
                <a:lnTo>
                  <a:pt x="1219199" y="367283"/>
                </a:lnTo>
                <a:lnTo>
                  <a:pt x="1222247" y="373379"/>
                </a:lnTo>
                <a:lnTo>
                  <a:pt x="1222247" y="969263"/>
                </a:lnTo>
                <a:lnTo>
                  <a:pt x="1239011" y="952499"/>
                </a:lnTo>
                <a:close/>
              </a:path>
              <a:path w="1239520" h="1315720">
                <a:moveTo>
                  <a:pt x="19811" y="370331"/>
                </a:moveTo>
                <a:lnTo>
                  <a:pt x="19811" y="367283"/>
                </a:lnTo>
                <a:lnTo>
                  <a:pt x="16763" y="373379"/>
                </a:lnTo>
                <a:lnTo>
                  <a:pt x="19811" y="370331"/>
                </a:lnTo>
                <a:close/>
              </a:path>
              <a:path w="1239520" h="1315720">
                <a:moveTo>
                  <a:pt x="19811" y="944879"/>
                </a:moveTo>
                <a:lnTo>
                  <a:pt x="19811" y="370331"/>
                </a:lnTo>
                <a:lnTo>
                  <a:pt x="16763" y="373379"/>
                </a:lnTo>
                <a:lnTo>
                  <a:pt x="16763" y="941831"/>
                </a:lnTo>
                <a:lnTo>
                  <a:pt x="19811" y="944879"/>
                </a:lnTo>
                <a:close/>
              </a:path>
              <a:path w="1239520" h="1315720">
                <a:moveTo>
                  <a:pt x="370331" y="1295399"/>
                </a:moveTo>
                <a:lnTo>
                  <a:pt x="16763" y="941831"/>
                </a:lnTo>
                <a:lnTo>
                  <a:pt x="19811" y="947927"/>
                </a:lnTo>
                <a:lnTo>
                  <a:pt x="19811" y="972311"/>
                </a:lnTo>
                <a:lnTo>
                  <a:pt x="362711" y="1315211"/>
                </a:lnTo>
                <a:lnTo>
                  <a:pt x="367283" y="1315211"/>
                </a:lnTo>
                <a:lnTo>
                  <a:pt x="367283" y="1295399"/>
                </a:lnTo>
                <a:lnTo>
                  <a:pt x="370331" y="1295399"/>
                </a:lnTo>
                <a:close/>
              </a:path>
              <a:path w="1239520" h="1315720">
                <a:moveTo>
                  <a:pt x="19811" y="972311"/>
                </a:moveTo>
                <a:lnTo>
                  <a:pt x="19811" y="947927"/>
                </a:lnTo>
                <a:lnTo>
                  <a:pt x="16763" y="941831"/>
                </a:lnTo>
                <a:lnTo>
                  <a:pt x="16763" y="969263"/>
                </a:lnTo>
                <a:lnTo>
                  <a:pt x="19811" y="972311"/>
                </a:lnTo>
                <a:close/>
              </a:path>
              <a:path w="1239520" h="1315720">
                <a:moveTo>
                  <a:pt x="373379" y="16763"/>
                </a:moveTo>
                <a:lnTo>
                  <a:pt x="367283" y="19811"/>
                </a:lnTo>
                <a:lnTo>
                  <a:pt x="370331" y="19811"/>
                </a:lnTo>
                <a:lnTo>
                  <a:pt x="373379" y="16763"/>
                </a:lnTo>
                <a:close/>
              </a:path>
              <a:path w="1239520" h="1315720">
                <a:moveTo>
                  <a:pt x="370331" y="19811"/>
                </a:moveTo>
                <a:lnTo>
                  <a:pt x="367283" y="19811"/>
                </a:lnTo>
                <a:lnTo>
                  <a:pt x="367283" y="22859"/>
                </a:lnTo>
                <a:lnTo>
                  <a:pt x="370331" y="19811"/>
                </a:lnTo>
                <a:close/>
              </a:path>
              <a:path w="1239520" h="1315720">
                <a:moveTo>
                  <a:pt x="373379" y="1298447"/>
                </a:moveTo>
                <a:lnTo>
                  <a:pt x="370331" y="1295399"/>
                </a:lnTo>
                <a:lnTo>
                  <a:pt x="367283" y="1295399"/>
                </a:lnTo>
                <a:lnTo>
                  <a:pt x="373379" y="1298447"/>
                </a:lnTo>
                <a:close/>
              </a:path>
              <a:path w="1239520" h="1315720">
                <a:moveTo>
                  <a:pt x="373379" y="1315211"/>
                </a:moveTo>
                <a:lnTo>
                  <a:pt x="373379" y="1298447"/>
                </a:lnTo>
                <a:lnTo>
                  <a:pt x="367283" y="1295399"/>
                </a:lnTo>
                <a:lnTo>
                  <a:pt x="367283" y="1315211"/>
                </a:lnTo>
                <a:lnTo>
                  <a:pt x="373379" y="1315211"/>
                </a:lnTo>
                <a:close/>
              </a:path>
              <a:path w="1239520" h="1315720">
                <a:moveTo>
                  <a:pt x="373379" y="19811"/>
                </a:moveTo>
                <a:lnTo>
                  <a:pt x="373379" y="16763"/>
                </a:lnTo>
                <a:lnTo>
                  <a:pt x="370331" y="19811"/>
                </a:lnTo>
                <a:lnTo>
                  <a:pt x="373379" y="19811"/>
                </a:lnTo>
                <a:close/>
              </a:path>
              <a:path w="1239520" h="1315720">
                <a:moveTo>
                  <a:pt x="868679" y="1295399"/>
                </a:moveTo>
                <a:lnTo>
                  <a:pt x="370331" y="1295399"/>
                </a:lnTo>
                <a:lnTo>
                  <a:pt x="373379" y="1298447"/>
                </a:lnTo>
                <a:lnTo>
                  <a:pt x="373379" y="1315211"/>
                </a:lnTo>
                <a:lnTo>
                  <a:pt x="865631" y="1315211"/>
                </a:lnTo>
                <a:lnTo>
                  <a:pt x="865631" y="1298447"/>
                </a:lnTo>
                <a:lnTo>
                  <a:pt x="868679" y="1295399"/>
                </a:lnTo>
                <a:close/>
              </a:path>
              <a:path w="1239520" h="1315720">
                <a:moveTo>
                  <a:pt x="871727" y="19811"/>
                </a:moveTo>
                <a:lnTo>
                  <a:pt x="865631" y="16763"/>
                </a:lnTo>
                <a:lnTo>
                  <a:pt x="868679" y="19811"/>
                </a:lnTo>
                <a:lnTo>
                  <a:pt x="871727" y="19811"/>
                </a:lnTo>
                <a:close/>
              </a:path>
              <a:path w="1239520" h="1315720">
                <a:moveTo>
                  <a:pt x="868679" y="19811"/>
                </a:moveTo>
                <a:lnTo>
                  <a:pt x="865631" y="16763"/>
                </a:lnTo>
                <a:lnTo>
                  <a:pt x="865631" y="19811"/>
                </a:lnTo>
                <a:lnTo>
                  <a:pt x="868679" y="19811"/>
                </a:lnTo>
                <a:close/>
              </a:path>
              <a:path w="1239520" h="1315720">
                <a:moveTo>
                  <a:pt x="871727" y="1295399"/>
                </a:moveTo>
                <a:lnTo>
                  <a:pt x="868679" y="1295399"/>
                </a:lnTo>
                <a:lnTo>
                  <a:pt x="865631" y="1298447"/>
                </a:lnTo>
                <a:lnTo>
                  <a:pt x="871727" y="1295399"/>
                </a:lnTo>
                <a:close/>
              </a:path>
              <a:path w="1239520" h="1315720">
                <a:moveTo>
                  <a:pt x="871727" y="1315211"/>
                </a:moveTo>
                <a:lnTo>
                  <a:pt x="871727" y="1295399"/>
                </a:lnTo>
                <a:lnTo>
                  <a:pt x="865631" y="1298447"/>
                </a:lnTo>
                <a:lnTo>
                  <a:pt x="865631" y="1315211"/>
                </a:lnTo>
                <a:lnTo>
                  <a:pt x="871727" y="1315211"/>
                </a:lnTo>
                <a:close/>
              </a:path>
              <a:path w="1239520" h="1315720">
                <a:moveTo>
                  <a:pt x="871727" y="22859"/>
                </a:moveTo>
                <a:lnTo>
                  <a:pt x="871727" y="19811"/>
                </a:lnTo>
                <a:lnTo>
                  <a:pt x="868679" y="19811"/>
                </a:lnTo>
                <a:lnTo>
                  <a:pt x="871727" y="22859"/>
                </a:lnTo>
                <a:close/>
              </a:path>
              <a:path w="1239520" h="1315720">
                <a:moveTo>
                  <a:pt x="1222247" y="941831"/>
                </a:moveTo>
                <a:lnTo>
                  <a:pt x="868679" y="1295399"/>
                </a:lnTo>
                <a:lnTo>
                  <a:pt x="871727" y="1295399"/>
                </a:lnTo>
                <a:lnTo>
                  <a:pt x="871727" y="1315211"/>
                </a:lnTo>
                <a:lnTo>
                  <a:pt x="876299" y="1315211"/>
                </a:lnTo>
                <a:lnTo>
                  <a:pt x="1219199" y="972311"/>
                </a:lnTo>
                <a:lnTo>
                  <a:pt x="1219199" y="947927"/>
                </a:lnTo>
                <a:lnTo>
                  <a:pt x="1222247" y="941831"/>
                </a:lnTo>
                <a:close/>
              </a:path>
              <a:path w="1239520" h="1315720">
                <a:moveTo>
                  <a:pt x="1222247" y="373379"/>
                </a:moveTo>
                <a:lnTo>
                  <a:pt x="1219199" y="367283"/>
                </a:lnTo>
                <a:lnTo>
                  <a:pt x="1219199" y="370331"/>
                </a:lnTo>
                <a:lnTo>
                  <a:pt x="1222247" y="373379"/>
                </a:lnTo>
                <a:close/>
              </a:path>
              <a:path w="1239520" h="1315720">
                <a:moveTo>
                  <a:pt x="1222247" y="941831"/>
                </a:moveTo>
                <a:lnTo>
                  <a:pt x="1222247" y="373379"/>
                </a:lnTo>
                <a:lnTo>
                  <a:pt x="1219199" y="370331"/>
                </a:lnTo>
                <a:lnTo>
                  <a:pt x="1219199" y="944879"/>
                </a:lnTo>
                <a:lnTo>
                  <a:pt x="1222247" y="941831"/>
                </a:lnTo>
                <a:close/>
              </a:path>
              <a:path w="1239520" h="1315720">
                <a:moveTo>
                  <a:pt x="1222247" y="969263"/>
                </a:moveTo>
                <a:lnTo>
                  <a:pt x="1222247" y="941831"/>
                </a:lnTo>
                <a:lnTo>
                  <a:pt x="1219199" y="947927"/>
                </a:lnTo>
                <a:lnTo>
                  <a:pt x="1219199" y="972311"/>
                </a:lnTo>
                <a:lnTo>
                  <a:pt x="1222247" y="969263"/>
                </a:lnTo>
                <a:close/>
              </a:path>
            </a:pathLst>
          </a:custGeom>
          <a:solidFill>
            <a:srgbClr val="000000"/>
          </a:solidFill>
        </p:spPr>
        <p:txBody>
          <a:bodyPr wrap="square" lIns="0" tIns="0" rIns="0" bIns="0" rtlCol="0"/>
          <a:lstStyle/>
          <a:p>
            <a:endParaRPr sz="1634"/>
          </a:p>
        </p:txBody>
      </p:sp>
      <p:sp>
        <p:nvSpPr>
          <p:cNvPr id="12" name="object 12"/>
          <p:cNvSpPr/>
          <p:nvPr/>
        </p:nvSpPr>
        <p:spPr>
          <a:xfrm>
            <a:off x="4781458" y="4189489"/>
            <a:ext cx="1106501" cy="1175657"/>
          </a:xfrm>
          <a:custGeom>
            <a:avLst/>
            <a:gdLst/>
            <a:ahLst/>
            <a:cxnLst/>
            <a:rect l="l" t="t" r="r" b="b"/>
            <a:pathLst>
              <a:path w="1219200" h="1295400">
                <a:moveTo>
                  <a:pt x="1219199" y="938783"/>
                </a:moveTo>
                <a:lnTo>
                  <a:pt x="1219199" y="358139"/>
                </a:lnTo>
                <a:lnTo>
                  <a:pt x="862583" y="0"/>
                </a:lnTo>
                <a:lnTo>
                  <a:pt x="358139" y="0"/>
                </a:lnTo>
                <a:lnTo>
                  <a:pt x="0" y="358139"/>
                </a:lnTo>
                <a:lnTo>
                  <a:pt x="0" y="938783"/>
                </a:lnTo>
                <a:lnTo>
                  <a:pt x="358139" y="1295399"/>
                </a:lnTo>
                <a:lnTo>
                  <a:pt x="862583" y="1295399"/>
                </a:lnTo>
                <a:lnTo>
                  <a:pt x="1219199" y="938783"/>
                </a:lnTo>
                <a:close/>
              </a:path>
            </a:pathLst>
          </a:custGeom>
          <a:solidFill>
            <a:srgbClr val="FF3300"/>
          </a:solidFill>
        </p:spPr>
        <p:txBody>
          <a:bodyPr wrap="square" lIns="0" tIns="0" rIns="0" bIns="0" rtlCol="0"/>
          <a:lstStyle/>
          <a:p>
            <a:endParaRPr sz="1634"/>
          </a:p>
        </p:txBody>
      </p:sp>
      <p:sp>
        <p:nvSpPr>
          <p:cNvPr id="13" name="object 13"/>
          <p:cNvSpPr/>
          <p:nvPr/>
        </p:nvSpPr>
        <p:spPr>
          <a:xfrm>
            <a:off x="4773159" y="4181190"/>
            <a:ext cx="1124943" cy="1194099"/>
          </a:xfrm>
          <a:custGeom>
            <a:avLst/>
            <a:gdLst/>
            <a:ahLst/>
            <a:cxnLst/>
            <a:rect l="l" t="t" r="r" b="b"/>
            <a:pathLst>
              <a:path w="1239520" h="1315720">
                <a:moveTo>
                  <a:pt x="1239011" y="952499"/>
                </a:moveTo>
                <a:lnTo>
                  <a:pt x="1239011" y="362711"/>
                </a:lnTo>
                <a:lnTo>
                  <a:pt x="876299" y="0"/>
                </a:lnTo>
                <a:lnTo>
                  <a:pt x="362711" y="0"/>
                </a:lnTo>
                <a:lnTo>
                  <a:pt x="0" y="362711"/>
                </a:lnTo>
                <a:lnTo>
                  <a:pt x="0" y="952499"/>
                </a:lnTo>
                <a:lnTo>
                  <a:pt x="16763" y="969263"/>
                </a:lnTo>
                <a:lnTo>
                  <a:pt x="16763" y="373379"/>
                </a:lnTo>
                <a:lnTo>
                  <a:pt x="19811" y="367283"/>
                </a:lnTo>
                <a:lnTo>
                  <a:pt x="19811" y="370331"/>
                </a:lnTo>
                <a:lnTo>
                  <a:pt x="367283" y="22859"/>
                </a:lnTo>
                <a:lnTo>
                  <a:pt x="367283" y="19811"/>
                </a:lnTo>
                <a:lnTo>
                  <a:pt x="373379" y="16763"/>
                </a:lnTo>
                <a:lnTo>
                  <a:pt x="373379" y="19811"/>
                </a:lnTo>
                <a:lnTo>
                  <a:pt x="865631" y="19811"/>
                </a:lnTo>
                <a:lnTo>
                  <a:pt x="865631" y="16763"/>
                </a:lnTo>
                <a:lnTo>
                  <a:pt x="871727" y="19811"/>
                </a:lnTo>
                <a:lnTo>
                  <a:pt x="871727" y="22859"/>
                </a:lnTo>
                <a:lnTo>
                  <a:pt x="1219199" y="370331"/>
                </a:lnTo>
                <a:lnTo>
                  <a:pt x="1219199" y="367283"/>
                </a:lnTo>
                <a:lnTo>
                  <a:pt x="1222247" y="373379"/>
                </a:lnTo>
                <a:lnTo>
                  <a:pt x="1222247" y="969263"/>
                </a:lnTo>
                <a:lnTo>
                  <a:pt x="1239011" y="952499"/>
                </a:lnTo>
                <a:close/>
              </a:path>
              <a:path w="1239520" h="1315720">
                <a:moveTo>
                  <a:pt x="19811" y="370331"/>
                </a:moveTo>
                <a:lnTo>
                  <a:pt x="19811" y="367283"/>
                </a:lnTo>
                <a:lnTo>
                  <a:pt x="16763" y="373379"/>
                </a:lnTo>
                <a:lnTo>
                  <a:pt x="19811" y="370331"/>
                </a:lnTo>
                <a:close/>
              </a:path>
              <a:path w="1239520" h="1315720">
                <a:moveTo>
                  <a:pt x="19811" y="944879"/>
                </a:moveTo>
                <a:lnTo>
                  <a:pt x="19811" y="370331"/>
                </a:lnTo>
                <a:lnTo>
                  <a:pt x="16763" y="373379"/>
                </a:lnTo>
                <a:lnTo>
                  <a:pt x="16763" y="941831"/>
                </a:lnTo>
                <a:lnTo>
                  <a:pt x="19811" y="944879"/>
                </a:lnTo>
                <a:close/>
              </a:path>
              <a:path w="1239520" h="1315720">
                <a:moveTo>
                  <a:pt x="370331" y="1295399"/>
                </a:moveTo>
                <a:lnTo>
                  <a:pt x="16763" y="941831"/>
                </a:lnTo>
                <a:lnTo>
                  <a:pt x="19811" y="947927"/>
                </a:lnTo>
                <a:lnTo>
                  <a:pt x="19811" y="972311"/>
                </a:lnTo>
                <a:lnTo>
                  <a:pt x="362711" y="1315211"/>
                </a:lnTo>
                <a:lnTo>
                  <a:pt x="367283" y="1315211"/>
                </a:lnTo>
                <a:lnTo>
                  <a:pt x="367283" y="1295399"/>
                </a:lnTo>
                <a:lnTo>
                  <a:pt x="370331" y="1295399"/>
                </a:lnTo>
                <a:close/>
              </a:path>
              <a:path w="1239520" h="1315720">
                <a:moveTo>
                  <a:pt x="19811" y="972311"/>
                </a:moveTo>
                <a:lnTo>
                  <a:pt x="19811" y="947927"/>
                </a:lnTo>
                <a:lnTo>
                  <a:pt x="16763" y="941831"/>
                </a:lnTo>
                <a:lnTo>
                  <a:pt x="16763" y="969263"/>
                </a:lnTo>
                <a:lnTo>
                  <a:pt x="19811" y="972311"/>
                </a:lnTo>
                <a:close/>
              </a:path>
              <a:path w="1239520" h="1315720">
                <a:moveTo>
                  <a:pt x="373379" y="16763"/>
                </a:moveTo>
                <a:lnTo>
                  <a:pt x="367283" y="19811"/>
                </a:lnTo>
                <a:lnTo>
                  <a:pt x="370331" y="19811"/>
                </a:lnTo>
                <a:lnTo>
                  <a:pt x="373379" y="16763"/>
                </a:lnTo>
                <a:close/>
              </a:path>
              <a:path w="1239520" h="1315720">
                <a:moveTo>
                  <a:pt x="370331" y="19811"/>
                </a:moveTo>
                <a:lnTo>
                  <a:pt x="367283" y="19811"/>
                </a:lnTo>
                <a:lnTo>
                  <a:pt x="367283" y="22859"/>
                </a:lnTo>
                <a:lnTo>
                  <a:pt x="370331" y="19811"/>
                </a:lnTo>
                <a:close/>
              </a:path>
              <a:path w="1239520" h="1315720">
                <a:moveTo>
                  <a:pt x="373379" y="1298447"/>
                </a:moveTo>
                <a:lnTo>
                  <a:pt x="370331" y="1295399"/>
                </a:lnTo>
                <a:lnTo>
                  <a:pt x="367283" y="1295399"/>
                </a:lnTo>
                <a:lnTo>
                  <a:pt x="373379" y="1298447"/>
                </a:lnTo>
                <a:close/>
              </a:path>
              <a:path w="1239520" h="1315720">
                <a:moveTo>
                  <a:pt x="373379" y="1315211"/>
                </a:moveTo>
                <a:lnTo>
                  <a:pt x="373379" y="1298447"/>
                </a:lnTo>
                <a:lnTo>
                  <a:pt x="367283" y="1295399"/>
                </a:lnTo>
                <a:lnTo>
                  <a:pt x="367283" y="1315211"/>
                </a:lnTo>
                <a:lnTo>
                  <a:pt x="373379" y="1315211"/>
                </a:lnTo>
                <a:close/>
              </a:path>
              <a:path w="1239520" h="1315720">
                <a:moveTo>
                  <a:pt x="373379" y="19811"/>
                </a:moveTo>
                <a:lnTo>
                  <a:pt x="373379" y="16763"/>
                </a:lnTo>
                <a:lnTo>
                  <a:pt x="370331" y="19811"/>
                </a:lnTo>
                <a:lnTo>
                  <a:pt x="373379" y="19811"/>
                </a:lnTo>
                <a:close/>
              </a:path>
              <a:path w="1239520" h="1315720">
                <a:moveTo>
                  <a:pt x="868679" y="1295399"/>
                </a:moveTo>
                <a:lnTo>
                  <a:pt x="370331" y="1295399"/>
                </a:lnTo>
                <a:lnTo>
                  <a:pt x="373379" y="1298447"/>
                </a:lnTo>
                <a:lnTo>
                  <a:pt x="373379" y="1315211"/>
                </a:lnTo>
                <a:lnTo>
                  <a:pt x="865631" y="1315211"/>
                </a:lnTo>
                <a:lnTo>
                  <a:pt x="865631" y="1298447"/>
                </a:lnTo>
                <a:lnTo>
                  <a:pt x="868679" y="1295399"/>
                </a:lnTo>
                <a:close/>
              </a:path>
              <a:path w="1239520" h="1315720">
                <a:moveTo>
                  <a:pt x="871727" y="19811"/>
                </a:moveTo>
                <a:lnTo>
                  <a:pt x="865631" y="16763"/>
                </a:lnTo>
                <a:lnTo>
                  <a:pt x="868679" y="19811"/>
                </a:lnTo>
                <a:lnTo>
                  <a:pt x="871727" y="19811"/>
                </a:lnTo>
                <a:close/>
              </a:path>
              <a:path w="1239520" h="1315720">
                <a:moveTo>
                  <a:pt x="868679" y="19811"/>
                </a:moveTo>
                <a:lnTo>
                  <a:pt x="865631" y="16763"/>
                </a:lnTo>
                <a:lnTo>
                  <a:pt x="865631" y="19811"/>
                </a:lnTo>
                <a:lnTo>
                  <a:pt x="868679" y="19811"/>
                </a:lnTo>
                <a:close/>
              </a:path>
              <a:path w="1239520" h="1315720">
                <a:moveTo>
                  <a:pt x="871727" y="1295399"/>
                </a:moveTo>
                <a:lnTo>
                  <a:pt x="868679" y="1295399"/>
                </a:lnTo>
                <a:lnTo>
                  <a:pt x="865631" y="1298447"/>
                </a:lnTo>
                <a:lnTo>
                  <a:pt x="871727" y="1295399"/>
                </a:lnTo>
                <a:close/>
              </a:path>
              <a:path w="1239520" h="1315720">
                <a:moveTo>
                  <a:pt x="871727" y="1315211"/>
                </a:moveTo>
                <a:lnTo>
                  <a:pt x="871727" y="1295399"/>
                </a:lnTo>
                <a:lnTo>
                  <a:pt x="865631" y="1298447"/>
                </a:lnTo>
                <a:lnTo>
                  <a:pt x="865631" y="1315211"/>
                </a:lnTo>
                <a:lnTo>
                  <a:pt x="871727" y="1315211"/>
                </a:lnTo>
                <a:close/>
              </a:path>
              <a:path w="1239520" h="1315720">
                <a:moveTo>
                  <a:pt x="871727" y="22859"/>
                </a:moveTo>
                <a:lnTo>
                  <a:pt x="871727" y="19811"/>
                </a:lnTo>
                <a:lnTo>
                  <a:pt x="868679" y="19811"/>
                </a:lnTo>
                <a:lnTo>
                  <a:pt x="871727" y="22859"/>
                </a:lnTo>
                <a:close/>
              </a:path>
              <a:path w="1239520" h="1315720">
                <a:moveTo>
                  <a:pt x="1222247" y="941831"/>
                </a:moveTo>
                <a:lnTo>
                  <a:pt x="868679" y="1295399"/>
                </a:lnTo>
                <a:lnTo>
                  <a:pt x="871727" y="1295399"/>
                </a:lnTo>
                <a:lnTo>
                  <a:pt x="871727" y="1315211"/>
                </a:lnTo>
                <a:lnTo>
                  <a:pt x="876299" y="1315211"/>
                </a:lnTo>
                <a:lnTo>
                  <a:pt x="1219199" y="972311"/>
                </a:lnTo>
                <a:lnTo>
                  <a:pt x="1219199" y="947927"/>
                </a:lnTo>
                <a:lnTo>
                  <a:pt x="1222247" y="941831"/>
                </a:lnTo>
                <a:close/>
              </a:path>
              <a:path w="1239520" h="1315720">
                <a:moveTo>
                  <a:pt x="1222247" y="373379"/>
                </a:moveTo>
                <a:lnTo>
                  <a:pt x="1219199" y="367283"/>
                </a:lnTo>
                <a:lnTo>
                  <a:pt x="1219199" y="370331"/>
                </a:lnTo>
                <a:lnTo>
                  <a:pt x="1222247" y="373379"/>
                </a:lnTo>
                <a:close/>
              </a:path>
              <a:path w="1239520" h="1315720">
                <a:moveTo>
                  <a:pt x="1222247" y="941831"/>
                </a:moveTo>
                <a:lnTo>
                  <a:pt x="1222247" y="373379"/>
                </a:lnTo>
                <a:lnTo>
                  <a:pt x="1219199" y="370331"/>
                </a:lnTo>
                <a:lnTo>
                  <a:pt x="1219199" y="944879"/>
                </a:lnTo>
                <a:lnTo>
                  <a:pt x="1222247" y="941831"/>
                </a:lnTo>
                <a:close/>
              </a:path>
              <a:path w="1239520" h="1315720">
                <a:moveTo>
                  <a:pt x="1222247" y="969263"/>
                </a:moveTo>
                <a:lnTo>
                  <a:pt x="1222247" y="941831"/>
                </a:lnTo>
                <a:lnTo>
                  <a:pt x="1219199" y="947927"/>
                </a:lnTo>
                <a:lnTo>
                  <a:pt x="1219199" y="972311"/>
                </a:lnTo>
                <a:lnTo>
                  <a:pt x="1222247" y="969263"/>
                </a:lnTo>
                <a:close/>
              </a:path>
            </a:pathLst>
          </a:custGeom>
          <a:solidFill>
            <a:srgbClr val="000000"/>
          </a:solidFill>
        </p:spPr>
        <p:txBody>
          <a:bodyPr wrap="square" lIns="0" tIns="0" rIns="0" bIns="0" rtlCol="0"/>
          <a:lstStyle/>
          <a:p>
            <a:endParaRPr sz="1634"/>
          </a:p>
        </p:txBody>
      </p:sp>
      <p:sp>
        <p:nvSpPr>
          <p:cNvPr id="14" name="object 14"/>
          <p:cNvSpPr/>
          <p:nvPr/>
        </p:nvSpPr>
        <p:spPr>
          <a:xfrm>
            <a:off x="6233740" y="2737206"/>
            <a:ext cx="1106501" cy="1175657"/>
          </a:xfrm>
          <a:custGeom>
            <a:avLst/>
            <a:gdLst/>
            <a:ahLst/>
            <a:cxnLst/>
            <a:rect l="l" t="t" r="r" b="b"/>
            <a:pathLst>
              <a:path w="1219200" h="1295400">
                <a:moveTo>
                  <a:pt x="1219199" y="938783"/>
                </a:moveTo>
                <a:lnTo>
                  <a:pt x="1219199" y="358139"/>
                </a:lnTo>
                <a:lnTo>
                  <a:pt x="862583" y="0"/>
                </a:lnTo>
                <a:lnTo>
                  <a:pt x="358139" y="0"/>
                </a:lnTo>
                <a:lnTo>
                  <a:pt x="0" y="358139"/>
                </a:lnTo>
                <a:lnTo>
                  <a:pt x="0" y="938783"/>
                </a:lnTo>
                <a:lnTo>
                  <a:pt x="358139" y="1295399"/>
                </a:lnTo>
                <a:lnTo>
                  <a:pt x="862583" y="1295399"/>
                </a:lnTo>
                <a:lnTo>
                  <a:pt x="1219199" y="938783"/>
                </a:lnTo>
                <a:close/>
              </a:path>
            </a:pathLst>
          </a:custGeom>
          <a:solidFill>
            <a:srgbClr val="BF504D"/>
          </a:solidFill>
        </p:spPr>
        <p:txBody>
          <a:bodyPr wrap="square" lIns="0" tIns="0" rIns="0" bIns="0" rtlCol="0"/>
          <a:lstStyle/>
          <a:p>
            <a:endParaRPr sz="1634"/>
          </a:p>
        </p:txBody>
      </p:sp>
      <p:sp>
        <p:nvSpPr>
          <p:cNvPr id="15" name="object 15"/>
          <p:cNvSpPr/>
          <p:nvPr/>
        </p:nvSpPr>
        <p:spPr>
          <a:xfrm>
            <a:off x="6225441" y="2728907"/>
            <a:ext cx="1124943" cy="1194099"/>
          </a:xfrm>
          <a:custGeom>
            <a:avLst/>
            <a:gdLst/>
            <a:ahLst/>
            <a:cxnLst/>
            <a:rect l="l" t="t" r="r" b="b"/>
            <a:pathLst>
              <a:path w="1239520" h="1315720">
                <a:moveTo>
                  <a:pt x="1239011" y="952499"/>
                </a:moveTo>
                <a:lnTo>
                  <a:pt x="1239011" y="362711"/>
                </a:lnTo>
                <a:lnTo>
                  <a:pt x="876299" y="0"/>
                </a:lnTo>
                <a:lnTo>
                  <a:pt x="362711" y="0"/>
                </a:lnTo>
                <a:lnTo>
                  <a:pt x="0" y="362711"/>
                </a:lnTo>
                <a:lnTo>
                  <a:pt x="0" y="952499"/>
                </a:lnTo>
                <a:lnTo>
                  <a:pt x="16763" y="969263"/>
                </a:lnTo>
                <a:lnTo>
                  <a:pt x="16763" y="373379"/>
                </a:lnTo>
                <a:lnTo>
                  <a:pt x="19811" y="367283"/>
                </a:lnTo>
                <a:lnTo>
                  <a:pt x="19811" y="370331"/>
                </a:lnTo>
                <a:lnTo>
                  <a:pt x="367283" y="22859"/>
                </a:lnTo>
                <a:lnTo>
                  <a:pt x="367283" y="19811"/>
                </a:lnTo>
                <a:lnTo>
                  <a:pt x="373379" y="16763"/>
                </a:lnTo>
                <a:lnTo>
                  <a:pt x="373379" y="19811"/>
                </a:lnTo>
                <a:lnTo>
                  <a:pt x="865631" y="19811"/>
                </a:lnTo>
                <a:lnTo>
                  <a:pt x="865631" y="16763"/>
                </a:lnTo>
                <a:lnTo>
                  <a:pt x="871727" y="19811"/>
                </a:lnTo>
                <a:lnTo>
                  <a:pt x="871727" y="22859"/>
                </a:lnTo>
                <a:lnTo>
                  <a:pt x="1219199" y="370331"/>
                </a:lnTo>
                <a:lnTo>
                  <a:pt x="1219199" y="367283"/>
                </a:lnTo>
                <a:lnTo>
                  <a:pt x="1222247" y="373379"/>
                </a:lnTo>
                <a:lnTo>
                  <a:pt x="1222247" y="969263"/>
                </a:lnTo>
                <a:lnTo>
                  <a:pt x="1239011" y="952499"/>
                </a:lnTo>
                <a:close/>
              </a:path>
              <a:path w="1239520" h="1315720">
                <a:moveTo>
                  <a:pt x="19811" y="370331"/>
                </a:moveTo>
                <a:lnTo>
                  <a:pt x="19811" y="367283"/>
                </a:lnTo>
                <a:lnTo>
                  <a:pt x="16763" y="373379"/>
                </a:lnTo>
                <a:lnTo>
                  <a:pt x="19811" y="370331"/>
                </a:lnTo>
                <a:close/>
              </a:path>
              <a:path w="1239520" h="1315720">
                <a:moveTo>
                  <a:pt x="19811" y="944879"/>
                </a:moveTo>
                <a:lnTo>
                  <a:pt x="19811" y="370331"/>
                </a:lnTo>
                <a:lnTo>
                  <a:pt x="16763" y="373379"/>
                </a:lnTo>
                <a:lnTo>
                  <a:pt x="16763" y="941831"/>
                </a:lnTo>
                <a:lnTo>
                  <a:pt x="19811" y="944879"/>
                </a:lnTo>
                <a:close/>
              </a:path>
              <a:path w="1239520" h="1315720">
                <a:moveTo>
                  <a:pt x="370331" y="1295399"/>
                </a:moveTo>
                <a:lnTo>
                  <a:pt x="16763" y="941831"/>
                </a:lnTo>
                <a:lnTo>
                  <a:pt x="19811" y="947927"/>
                </a:lnTo>
                <a:lnTo>
                  <a:pt x="19811" y="972311"/>
                </a:lnTo>
                <a:lnTo>
                  <a:pt x="362711" y="1315211"/>
                </a:lnTo>
                <a:lnTo>
                  <a:pt x="367283" y="1315211"/>
                </a:lnTo>
                <a:lnTo>
                  <a:pt x="367283" y="1295399"/>
                </a:lnTo>
                <a:lnTo>
                  <a:pt x="370331" y="1295399"/>
                </a:lnTo>
                <a:close/>
              </a:path>
              <a:path w="1239520" h="1315720">
                <a:moveTo>
                  <a:pt x="19811" y="972311"/>
                </a:moveTo>
                <a:lnTo>
                  <a:pt x="19811" y="947927"/>
                </a:lnTo>
                <a:lnTo>
                  <a:pt x="16763" y="941831"/>
                </a:lnTo>
                <a:lnTo>
                  <a:pt x="16763" y="969263"/>
                </a:lnTo>
                <a:lnTo>
                  <a:pt x="19811" y="972311"/>
                </a:lnTo>
                <a:close/>
              </a:path>
              <a:path w="1239520" h="1315720">
                <a:moveTo>
                  <a:pt x="373379" y="16763"/>
                </a:moveTo>
                <a:lnTo>
                  <a:pt x="367283" y="19811"/>
                </a:lnTo>
                <a:lnTo>
                  <a:pt x="370331" y="19811"/>
                </a:lnTo>
                <a:lnTo>
                  <a:pt x="373379" y="16763"/>
                </a:lnTo>
                <a:close/>
              </a:path>
              <a:path w="1239520" h="1315720">
                <a:moveTo>
                  <a:pt x="370331" y="19811"/>
                </a:moveTo>
                <a:lnTo>
                  <a:pt x="367283" y="19811"/>
                </a:lnTo>
                <a:lnTo>
                  <a:pt x="367283" y="22859"/>
                </a:lnTo>
                <a:lnTo>
                  <a:pt x="370331" y="19811"/>
                </a:lnTo>
                <a:close/>
              </a:path>
              <a:path w="1239520" h="1315720">
                <a:moveTo>
                  <a:pt x="373379" y="1298447"/>
                </a:moveTo>
                <a:lnTo>
                  <a:pt x="370331" y="1295399"/>
                </a:lnTo>
                <a:lnTo>
                  <a:pt x="367283" y="1295399"/>
                </a:lnTo>
                <a:lnTo>
                  <a:pt x="373379" y="1298447"/>
                </a:lnTo>
                <a:close/>
              </a:path>
              <a:path w="1239520" h="1315720">
                <a:moveTo>
                  <a:pt x="373379" y="1315211"/>
                </a:moveTo>
                <a:lnTo>
                  <a:pt x="373379" y="1298447"/>
                </a:lnTo>
                <a:lnTo>
                  <a:pt x="367283" y="1295399"/>
                </a:lnTo>
                <a:lnTo>
                  <a:pt x="367283" y="1315211"/>
                </a:lnTo>
                <a:lnTo>
                  <a:pt x="373379" y="1315211"/>
                </a:lnTo>
                <a:close/>
              </a:path>
              <a:path w="1239520" h="1315720">
                <a:moveTo>
                  <a:pt x="373379" y="19811"/>
                </a:moveTo>
                <a:lnTo>
                  <a:pt x="373379" y="16763"/>
                </a:lnTo>
                <a:lnTo>
                  <a:pt x="370331" y="19811"/>
                </a:lnTo>
                <a:lnTo>
                  <a:pt x="373379" y="19811"/>
                </a:lnTo>
                <a:close/>
              </a:path>
              <a:path w="1239520" h="1315720">
                <a:moveTo>
                  <a:pt x="868679" y="1295399"/>
                </a:moveTo>
                <a:lnTo>
                  <a:pt x="370331" y="1295399"/>
                </a:lnTo>
                <a:lnTo>
                  <a:pt x="373379" y="1298447"/>
                </a:lnTo>
                <a:lnTo>
                  <a:pt x="373379" y="1315211"/>
                </a:lnTo>
                <a:lnTo>
                  <a:pt x="865631" y="1315211"/>
                </a:lnTo>
                <a:lnTo>
                  <a:pt x="865631" y="1298447"/>
                </a:lnTo>
                <a:lnTo>
                  <a:pt x="868679" y="1295399"/>
                </a:lnTo>
                <a:close/>
              </a:path>
              <a:path w="1239520" h="1315720">
                <a:moveTo>
                  <a:pt x="871727" y="19811"/>
                </a:moveTo>
                <a:lnTo>
                  <a:pt x="865631" y="16763"/>
                </a:lnTo>
                <a:lnTo>
                  <a:pt x="868679" y="19811"/>
                </a:lnTo>
                <a:lnTo>
                  <a:pt x="871727" y="19811"/>
                </a:lnTo>
                <a:close/>
              </a:path>
              <a:path w="1239520" h="1315720">
                <a:moveTo>
                  <a:pt x="868679" y="19811"/>
                </a:moveTo>
                <a:lnTo>
                  <a:pt x="865631" y="16763"/>
                </a:lnTo>
                <a:lnTo>
                  <a:pt x="865631" y="19811"/>
                </a:lnTo>
                <a:lnTo>
                  <a:pt x="868679" y="19811"/>
                </a:lnTo>
                <a:close/>
              </a:path>
              <a:path w="1239520" h="1315720">
                <a:moveTo>
                  <a:pt x="871727" y="1295399"/>
                </a:moveTo>
                <a:lnTo>
                  <a:pt x="868679" y="1295399"/>
                </a:lnTo>
                <a:lnTo>
                  <a:pt x="865631" y="1298447"/>
                </a:lnTo>
                <a:lnTo>
                  <a:pt x="871727" y="1295399"/>
                </a:lnTo>
                <a:close/>
              </a:path>
              <a:path w="1239520" h="1315720">
                <a:moveTo>
                  <a:pt x="871727" y="1315211"/>
                </a:moveTo>
                <a:lnTo>
                  <a:pt x="871727" y="1295399"/>
                </a:lnTo>
                <a:lnTo>
                  <a:pt x="865631" y="1298447"/>
                </a:lnTo>
                <a:lnTo>
                  <a:pt x="865631" y="1315211"/>
                </a:lnTo>
                <a:lnTo>
                  <a:pt x="871727" y="1315211"/>
                </a:lnTo>
                <a:close/>
              </a:path>
              <a:path w="1239520" h="1315720">
                <a:moveTo>
                  <a:pt x="871727" y="22859"/>
                </a:moveTo>
                <a:lnTo>
                  <a:pt x="871727" y="19811"/>
                </a:lnTo>
                <a:lnTo>
                  <a:pt x="868679" y="19811"/>
                </a:lnTo>
                <a:lnTo>
                  <a:pt x="871727" y="22859"/>
                </a:lnTo>
                <a:close/>
              </a:path>
              <a:path w="1239520" h="1315720">
                <a:moveTo>
                  <a:pt x="1222247" y="941831"/>
                </a:moveTo>
                <a:lnTo>
                  <a:pt x="868679" y="1295399"/>
                </a:lnTo>
                <a:lnTo>
                  <a:pt x="871727" y="1295399"/>
                </a:lnTo>
                <a:lnTo>
                  <a:pt x="871727" y="1315211"/>
                </a:lnTo>
                <a:lnTo>
                  <a:pt x="876299" y="1315211"/>
                </a:lnTo>
                <a:lnTo>
                  <a:pt x="1219199" y="972311"/>
                </a:lnTo>
                <a:lnTo>
                  <a:pt x="1219199" y="947927"/>
                </a:lnTo>
                <a:lnTo>
                  <a:pt x="1222247" y="941831"/>
                </a:lnTo>
                <a:close/>
              </a:path>
              <a:path w="1239520" h="1315720">
                <a:moveTo>
                  <a:pt x="1222247" y="373379"/>
                </a:moveTo>
                <a:lnTo>
                  <a:pt x="1219199" y="367283"/>
                </a:lnTo>
                <a:lnTo>
                  <a:pt x="1219199" y="370331"/>
                </a:lnTo>
                <a:lnTo>
                  <a:pt x="1222247" y="373379"/>
                </a:lnTo>
                <a:close/>
              </a:path>
              <a:path w="1239520" h="1315720">
                <a:moveTo>
                  <a:pt x="1222247" y="941831"/>
                </a:moveTo>
                <a:lnTo>
                  <a:pt x="1222247" y="373379"/>
                </a:lnTo>
                <a:lnTo>
                  <a:pt x="1219199" y="370331"/>
                </a:lnTo>
                <a:lnTo>
                  <a:pt x="1219199" y="944879"/>
                </a:lnTo>
                <a:lnTo>
                  <a:pt x="1222247" y="941831"/>
                </a:lnTo>
                <a:close/>
              </a:path>
              <a:path w="1239520" h="1315720">
                <a:moveTo>
                  <a:pt x="1222247" y="969263"/>
                </a:moveTo>
                <a:lnTo>
                  <a:pt x="1222247" y="941831"/>
                </a:lnTo>
                <a:lnTo>
                  <a:pt x="1219199" y="947927"/>
                </a:lnTo>
                <a:lnTo>
                  <a:pt x="1219199" y="972311"/>
                </a:lnTo>
                <a:lnTo>
                  <a:pt x="1222247" y="969263"/>
                </a:lnTo>
                <a:close/>
              </a:path>
            </a:pathLst>
          </a:custGeom>
          <a:solidFill>
            <a:srgbClr val="000000"/>
          </a:solidFill>
        </p:spPr>
        <p:txBody>
          <a:bodyPr wrap="square" lIns="0" tIns="0" rIns="0" bIns="0" rtlCol="0"/>
          <a:lstStyle/>
          <a:p>
            <a:endParaRPr sz="1634"/>
          </a:p>
        </p:txBody>
      </p:sp>
      <p:sp>
        <p:nvSpPr>
          <p:cNvPr id="16" name="object 16"/>
          <p:cNvSpPr/>
          <p:nvPr/>
        </p:nvSpPr>
        <p:spPr>
          <a:xfrm>
            <a:off x="6233740" y="4189489"/>
            <a:ext cx="1106501" cy="1175657"/>
          </a:xfrm>
          <a:custGeom>
            <a:avLst/>
            <a:gdLst/>
            <a:ahLst/>
            <a:cxnLst/>
            <a:rect l="l" t="t" r="r" b="b"/>
            <a:pathLst>
              <a:path w="1219200" h="1295400">
                <a:moveTo>
                  <a:pt x="1219199" y="938783"/>
                </a:moveTo>
                <a:lnTo>
                  <a:pt x="1219199" y="358139"/>
                </a:lnTo>
                <a:lnTo>
                  <a:pt x="862583" y="0"/>
                </a:lnTo>
                <a:lnTo>
                  <a:pt x="358139" y="0"/>
                </a:lnTo>
                <a:lnTo>
                  <a:pt x="0" y="358139"/>
                </a:lnTo>
                <a:lnTo>
                  <a:pt x="0" y="938783"/>
                </a:lnTo>
                <a:lnTo>
                  <a:pt x="358139" y="1295399"/>
                </a:lnTo>
                <a:lnTo>
                  <a:pt x="862583" y="1295399"/>
                </a:lnTo>
                <a:lnTo>
                  <a:pt x="1219199" y="938783"/>
                </a:lnTo>
                <a:close/>
              </a:path>
            </a:pathLst>
          </a:custGeom>
          <a:solidFill>
            <a:srgbClr val="FF6600"/>
          </a:solidFill>
        </p:spPr>
        <p:txBody>
          <a:bodyPr wrap="square" lIns="0" tIns="0" rIns="0" bIns="0" rtlCol="0"/>
          <a:lstStyle/>
          <a:p>
            <a:endParaRPr sz="1634"/>
          </a:p>
        </p:txBody>
      </p:sp>
      <p:sp>
        <p:nvSpPr>
          <p:cNvPr id="17" name="object 17"/>
          <p:cNvSpPr/>
          <p:nvPr/>
        </p:nvSpPr>
        <p:spPr>
          <a:xfrm>
            <a:off x="6225441" y="4181190"/>
            <a:ext cx="1124943" cy="1194099"/>
          </a:xfrm>
          <a:custGeom>
            <a:avLst/>
            <a:gdLst/>
            <a:ahLst/>
            <a:cxnLst/>
            <a:rect l="l" t="t" r="r" b="b"/>
            <a:pathLst>
              <a:path w="1239520" h="1315720">
                <a:moveTo>
                  <a:pt x="1239011" y="952499"/>
                </a:moveTo>
                <a:lnTo>
                  <a:pt x="1239011" y="362711"/>
                </a:lnTo>
                <a:lnTo>
                  <a:pt x="876299" y="0"/>
                </a:lnTo>
                <a:lnTo>
                  <a:pt x="362711" y="0"/>
                </a:lnTo>
                <a:lnTo>
                  <a:pt x="0" y="362711"/>
                </a:lnTo>
                <a:lnTo>
                  <a:pt x="0" y="952499"/>
                </a:lnTo>
                <a:lnTo>
                  <a:pt x="16763" y="969263"/>
                </a:lnTo>
                <a:lnTo>
                  <a:pt x="16763" y="373379"/>
                </a:lnTo>
                <a:lnTo>
                  <a:pt x="19811" y="367283"/>
                </a:lnTo>
                <a:lnTo>
                  <a:pt x="19811" y="370331"/>
                </a:lnTo>
                <a:lnTo>
                  <a:pt x="367283" y="22859"/>
                </a:lnTo>
                <a:lnTo>
                  <a:pt x="367283" y="19811"/>
                </a:lnTo>
                <a:lnTo>
                  <a:pt x="373379" y="16763"/>
                </a:lnTo>
                <a:lnTo>
                  <a:pt x="373379" y="19811"/>
                </a:lnTo>
                <a:lnTo>
                  <a:pt x="865631" y="19811"/>
                </a:lnTo>
                <a:lnTo>
                  <a:pt x="865631" y="16763"/>
                </a:lnTo>
                <a:lnTo>
                  <a:pt x="871727" y="19811"/>
                </a:lnTo>
                <a:lnTo>
                  <a:pt x="871727" y="22859"/>
                </a:lnTo>
                <a:lnTo>
                  <a:pt x="1219199" y="370331"/>
                </a:lnTo>
                <a:lnTo>
                  <a:pt x="1219199" y="367283"/>
                </a:lnTo>
                <a:lnTo>
                  <a:pt x="1222247" y="373379"/>
                </a:lnTo>
                <a:lnTo>
                  <a:pt x="1222247" y="969263"/>
                </a:lnTo>
                <a:lnTo>
                  <a:pt x="1239011" y="952499"/>
                </a:lnTo>
                <a:close/>
              </a:path>
              <a:path w="1239520" h="1315720">
                <a:moveTo>
                  <a:pt x="19811" y="370331"/>
                </a:moveTo>
                <a:lnTo>
                  <a:pt x="19811" y="367283"/>
                </a:lnTo>
                <a:lnTo>
                  <a:pt x="16763" y="373379"/>
                </a:lnTo>
                <a:lnTo>
                  <a:pt x="19811" y="370331"/>
                </a:lnTo>
                <a:close/>
              </a:path>
              <a:path w="1239520" h="1315720">
                <a:moveTo>
                  <a:pt x="19811" y="944879"/>
                </a:moveTo>
                <a:lnTo>
                  <a:pt x="19811" y="370331"/>
                </a:lnTo>
                <a:lnTo>
                  <a:pt x="16763" y="373379"/>
                </a:lnTo>
                <a:lnTo>
                  <a:pt x="16763" y="941831"/>
                </a:lnTo>
                <a:lnTo>
                  <a:pt x="19811" y="944879"/>
                </a:lnTo>
                <a:close/>
              </a:path>
              <a:path w="1239520" h="1315720">
                <a:moveTo>
                  <a:pt x="370331" y="1295399"/>
                </a:moveTo>
                <a:lnTo>
                  <a:pt x="16763" y="941831"/>
                </a:lnTo>
                <a:lnTo>
                  <a:pt x="19811" y="947927"/>
                </a:lnTo>
                <a:lnTo>
                  <a:pt x="19811" y="972311"/>
                </a:lnTo>
                <a:lnTo>
                  <a:pt x="362711" y="1315211"/>
                </a:lnTo>
                <a:lnTo>
                  <a:pt x="367283" y="1315211"/>
                </a:lnTo>
                <a:lnTo>
                  <a:pt x="367283" y="1295399"/>
                </a:lnTo>
                <a:lnTo>
                  <a:pt x="370331" y="1295399"/>
                </a:lnTo>
                <a:close/>
              </a:path>
              <a:path w="1239520" h="1315720">
                <a:moveTo>
                  <a:pt x="19811" y="972311"/>
                </a:moveTo>
                <a:lnTo>
                  <a:pt x="19811" y="947927"/>
                </a:lnTo>
                <a:lnTo>
                  <a:pt x="16763" y="941831"/>
                </a:lnTo>
                <a:lnTo>
                  <a:pt x="16763" y="969263"/>
                </a:lnTo>
                <a:lnTo>
                  <a:pt x="19811" y="972311"/>
                </a:lnTo>
                <a:close/>
              </a:path>
              <a:path w="1239520" h="1315720">
                <a:moveTo>
                  <a:pt x="373379" y="16763"/>
                </a:moveTo>
                <a:lnTo>
                  <a:pt x="367283" y="19811"/>
                </a:lnTo>
                <a:lnTo>
                  <a:pt x="370331" y="19811"/>
                </a:lnTo>
                <a:lnTo>
                  <a:pt x="373379" y="16763"/>
                </a:lnTo>
                <a:close/>
              </a:path>
              <a:path w="1239520" h="1315720">
                <a:moveTo>
                  <a:pt x="370331" y="19811"/>
                </a:moveTo>
                <a:lnTo>
                  <a:pt x="367283" y="19811"/>
                </a:lnTo>
                <a:lnTo>
                  <a:pt x="367283" y="22859"/>
                </a:lnTo>
                <a:lnTo>
                  <a:pt x="370331" y="19811"/>
                </a:lnTo>
                <a:close/>
              </a:path>
              <a:path w="1239520" h="1315720">
                <a:moveTo>
                  <a:pt x="373379" y="1298447"/>
                </a:moveTo>
                <a:lnTo>
                  <a:pt x="370331" y="1295399"/>
                </a:lnTo>
                <a:lnTo>
                  <a:pt x="367283" y="1295399"/>
                </a:lnTo>
                <a:lnTo>
                  <a:pt x="373379" y="1298447"/>
                </a:lnTo>
                <a:close/>
              </a:path>
              <a:path w="1239520" h="1315720">
                <a:moveTo>
                  <a:pt x="373379" y="1315211"/>
                </a:moveTo>
                <a:lnTo>
                  <a:pt x="373379" y="1298447"/>
                </a:lnTo>
                <a:lnTo>
                  <a:pt x="367283" y="1295399"/>
                </a:lnTo>
                <a:lnTo>
                  <a:pt x="367283" y="1315211"/>
                </a:lnTo>
                <a:lnTo>
                  <a:pt x="373379" y="1315211"/>
                </a:lnTo>
                <a:close/>
              </a:path>
              <a:path w="1239520" h="1315720">
                <a:moveTo>
                  <a:pt x="373379" y="19811"/>
                </a:moveTo>
                <a:lnTo>
                  <a:pt x="373379" y="16763"/>
                </a:lnTo>
                <a:lnTo>
                  <a:pt x="370331" y="19811"/>
                </a:lnTo>
                <a:lnTo>
                  <a:pt x="373379" y="19811"/>
                </a:lnTo>
                <a:close/>
              </a:path>
              <a:path w="1239520" h="1315720">
                <a:moveTo>
                  <a:pt x="868679" y="1295399"/>
                </a:moveTo>
                <a:lnTo>
                  <a:pt x="370331" y="1295399"/>
                </a:lnTo>
                <a:lnTo>
                  <a:pt x="373379" y="1298447"/>
                </a:lnTo>
                <a:lnTo>
                  <a:pt x="373379" y="1315211"/>
                </a:lnTo>
                <a:lnTo>
                  <a:pt x="865631" y="1315211"/>
                </a:lnTo>
                <a:lnTo>
                  <a:pt x="865631" y="1298447"/>
                </a:lnTo>
                <a:lnTo>
                  <a:pt x="868679" y="1295399"/>
                </a:lnTo>
                <a:close/>
              </a:path>
              <a:path w="1239520" h="1315720">
                <a:moveTo>
                  <a:pt x="871727" y="19811"/>
                </a:moveTo>
                <a:lnTo>
                  <a:pt x="865631" y="16763"/>
                </a:lnTo>
                <a:lnTo>
                  <a:pt x="868679" y="19811"/>
                </a:lnTo>
                <a:lnTo>
                  <a:pt x="871727" y="19811"/>
                </a:lnTo>
                <a:close/>
              </a:path>
              <a:path w="1239520" h="1315720">
                <a:moveTo>
                  <a:pt x="868679" y="19811"/>
                </a:moveTo>
                <a:lnTo>
                  <a:pt x="865631" y="16763"/>
                </a:lnTo>
                <a:lnTo>
                  <a:pt x="865631" y="19811"/>
                </a:lnTo>
                <a:lnTo>
                  <a:pt x="868679" y="19811"/>
                </a:lnTo>
                <a:close/>
              </a:path>
              <a:path w="1239520" h="1315720">
                <a:moveTo>
                  <a:pt x="871727" y="1295399"/>
                </a:moveTo>
                <a:lnTo>
                  <a:pt x="868679" y="1295399"/>
                </a:lnTo>
                <a:lnTo>
                  <a:pt x="865631" y="1298447"/>
                </a:lnTo>
                <a:lnTo>
                  <a:pt x="871727" y="1295399"/>
                </a:lnTo>
                <a:close/>
              </a:path>
              <a:path w="1239520" h="1315720">
                <a:moveTo>
                  <a:pt x="871727" y="1315211"/>
                </a:moveTo>
                <a:lnTo>
                  <a:pt x="871727" y="1295399"/>
                </a:lnTo>
                <a:lnTo>
                  <a:pt x="865631" y="1298447"/>
                </a:lnTo>
                <a:lnTo>
                  <a:pt x="865631" y="1315211"/>
                </a:lnTo>
                <a:lnTo>
                  <a:pt x="871727" y="1315211"/>
                </a:lnTo>
                <a:close/>
              </a:path>
              <a:path w="1239520" h="1315720">
                <a:moveTo>
                  <a:pt x="871727" y="22859"/>
                </a:moveTo>
                <a:lnTo>
                  <a:pt x="871727" y="19811"/>
                </a:lnTo>
                <a:lnTo>
                  <a:pt x="868679" y="19811"/>
                </a:lnTo>
                <a:lnTo>
                  <a:pt x="871727" y="22859"/>
                </a:lnTo>
                <a:close/>
              </a:path>
              <a:path w="1239520" h="1315720">
                <a:moveTo>
                  <a:pt x="1222247" y="941831"/>
                </a:moveTo>
                <a:lnTo>
                  <a:pt x="868679" y="1295399"/>
                </a:lnTo>
                <a:lnTo>
                  <a:pt x="871727" y="1295399"/>
                </a:lnTo>
                <a:lnTo>
                  <a:pt x="871727" y="1315211"/>
                </a:lnTo>
                <a:lnTo>
                  <a:pt x="876299" y="1315211"/>
                </a:lnTo>
                <a:lnTo>
                  <a:pt x="1219199" y="972311"/>
                </a:lnTo>
                <a:lnTo>
                  <a:pt x="1219199" y="947927"/>
                </a:lnTo>
                <a:lnTo>
                  <a:pt x="1222247" y="941831"/>
                </a:lnTo>
                <a:close/>
              </a:path>
              <a:path w="1239520" h="1315720">
                <a:moveTo>
                  <a:pt x="1222247" y="373379"/>
                </a:moveTo>
                <a:lnTo>
                  <a:pt x="1219199" y="367283"/>
                </a:lnTo>
                <a:lnTo>
                  <a:pt x="1219199" y="370331"/>
                </a:lnTo>
                <a:lnTo>
                  <a:pt x="1222247" y="373379"/>
                </a:lnTo>
                <a:close/>
              </a:path>
              <a:path w="1239520" h="1315720">
                <a:moveTo>
                  <a:pt x="1222247" y="941831"/>
                </a:moveTo>
                <a:lnTo>
                  <a:pt x="1222247" y="373379"/>
                </a:lnTo>
                <a:lnTo>
                  <a:pt x="1219199" y="370331"/>
                </a:lnTo>
                <a:lnTo>
                  <a:pt x="1219199" y="944879"/>
                </a:lnTo>
                <a:lnTo>
                  <a:pt x="1222247" y="941831"/>
                </a:lnTo>
                <a:close/>
              </a:path>
              <a:path w="1239520" h="1315720">
                <a:moveTo>
                  <a:pt x="1222247" y="969263"/>
                </a:moveTo>
                <a:lnTo>
                  <a:pt x="1222247" y="941831"/>
                </a:lnTo>
                <a:lnTo>
                  <a:pt x="1219199" y="947927"/>
                </a:lnTo>
                <a:lnTo>
                  <a:pt x="1219199" y="972311"/>
                </a:lnTo>
                <a:lnTo>
                  <a:pt x="1222247" y="969263"/>
                </a:lnTo>
                <a:close/>
              </a:path>
            </a:pathLst>
          </a:custGeom>
          <a:solidFill>
            <a:srgbClr val="000000"/>
          </a:solidFill>
        </p:spPr>
        <p:txBody>
          <a:bodyPr wrap="square" lIns="0" tIns="0" rIns="0" bIns="0" rtlCol="0"/>
          <a:lstStyle/>
          <a:p>
            <a:endParaRPr sz="1634"/>
          </a:p>
        </p:txBody>
      </p:sp>
      <p:sp>
        <p:nvSpPr>
          <p:cNvPr id="18" name="object 18"/>
          <p:cNvSpPr txBox="1"/>
          <p:nvPr/>
        </p:nvSpPr>
        <p:spPr>
          <a:xfrm>
            <a:off x="4923465" y="3229137"/>
            <a:ext cx="946288" cy="223459"/>
          </a:xfrm>
          <a:prstGeom prst="rect">
            <a:avLst/>
          </a:prstGeom>
        </p:spPr>
        <p:txBody>
          <a:bodyPr vert="horz" wrap="square" lIns="0" tIns="0" rIns="0" bIns="0" rtlCol="0">
            <a:spAutoFit/>
          </a:bodyPr>
          <a:lstStyle/>
          <a:p>
            <a:pPr marL="11527"/>
            <a:r>
              <a:rPr sz="1452" b="1" spc="-5" dirty="0">
                <a:latin typeface="Times New Roman"/>
                <a:cs typeface="Times New Roman"/>
              </a:rPr>
              <a:t>Exportador</a:t>
            </a:r>
            <a:endParaRPr sz="1452">
              <a:latin typeface="Times New Roman"/>
              <a:cs typeface="Times New Roman"/>
            </a:endParaRPr>
          </a:p>
        </p:txBody>
      </p:sp>
      <p:sp>
        <p:nvSpPr>
          <p:cNvPr id="19" name="object 19"/>
          <p:cNvSpPr txBox="1"/>
          <p:nvPr/>
        </p:nvSpPr>
        <p:spPr>
          <a:xfrm>
            <a:off x="6377131" y="4641309"/>
            <a:ext cx="953204" cy="223459"/>
          </a:xfrm>
          <a:prstGeom prst="rect">
            <a:avLst/>
          </a:prstGeom>
        </p:spPr>
        <p:txBody>
          <a:bodyPr vert="horz" wrap="square" lIns="0" tIns="0" rIns="0" bIns="0" rtlCol="0">
            <a:spAutoFit/>
          </a:bodyPr>
          <a:lstStyle/>
          <a:p>
            <a:pPr marL="11527"/>
            <a:r>
              <a:rPr sz="1452" b="1" spc="-5" dirty="0">
                <a:solidFill>
                  <a:srgbClr val="FFFFFF"/>
                </a:solidFill>
                <a:latin typeface="Times New Roman"/>
                <a:cs typeface="Times New Roman"/>
              </a:rPr>
              <a:t>I</a:t>
            </a:r>
            <a:r>
              <a:rPr sz="1452" b="1" spc="-27" dirty="0">
                <a:solidFill>
                  <a:srgbClr val="FFFFFF"/>
                </a:solidFill>
                <a:latin typeface="Times New Roman"/>
                <a:cs typeface="Times New Roman"/>
              </a:rPr>
              <a:t>m</a:t>
            </a:r>
            <a:r>
              <a:rPr sz="1452" b="1" spc="-5" dirty="0">
                <a:solidFill>
                  <a:srgbClr val="FFFFFF"/>
                </a:solidFill>
                <a:latin typeface="Times New Roman"/>
                <a:cs typeface="Times New Roman"/>
              </a:rPr>
              <a:t>p</a:t>
            </a:r>
            <a:r>
              <a:rPr sz="1452" b="1" dirty="0">
                <a:solidFill>
                  <a:srgbClr val="FFFFFF"/>
                </a:solidFill>
                <a:latin typeface="Times New Roman"/>
                <a:cs typeface="Times New Roman"/>
              </a:rPr>
              <a:t>o</a:t>
            </a:r>
            <a:r>
              <a:rPr sz="1452" b="1" spc="-5" dirty="0">
                <a:solidFill>
                  <a:srgbClr val="FFFFFF"/>
                </a:solidFill>
                <a:latin typeface="Times New Roman"/>
                <a:cs typeface="Times New Roman"/>
              </a:rPr>
              <a:t>r</a:t>
            </a:r>
            <a:r>
              <a:rPr sz="1452" b="1" spc="-9" dirty="0">
                <a:solidFill>
                  <a:srgbClr val="FFFFFF"/>
                </a:solidFill>
                <a:latin typeface="Times New Roman"/>
                <a:cs typeface="Times New Roman"/>
              </a:rPr>
              <a:t>t</a:t>
            </a:r>
            <a:r>
              <a:rPr sz="1452" b="1" dirty="0">
                <a:solidFill>
                  <a:srgbClr val="FFFFFF"/>
                </a:solidFill>
                <a:latin typeface="Times New Roman"/>
                <a:cs typeface="Times New Roman"/>
              </a:rPr>
              <a:t>a</a:t>
            </a:r>
            <a:r>
              <a:rPr sz="1452" b="1" spc="-5" dirty="0">
                <a:solidFill>
                  <a:srgbClr val="FFFFFF"/>
                </a:solidFill>
                <a:latin typeface="Times New Roman"/>
                <a:cs typeface="Times New Roman"/>
              </a:rPr>
              <a:t>d</a:t>
            </a:r>
            <a:r>
              <a:rPr sz="1452" b="1" dirty="0">
                <a:solidFill>
                  <a:srgbClr val="FFFFFF"/>
                </a:solidFill>
                <a:latin typeface="Times New Roman"/>
                <a:cs typeface="Times New Roman"/>
              </a:rPr>
              <a:t>o</a:t>
            </a:r>
            <a:r>
              <a:rPr sz="1452" b="1" spc="-5" dirty="0">
                <a:solidFill>
                  <a:srgbClr val="FFFFFF"/>
                </a:solidFill>
                <a:latin typeface="Times New Roman"/>
                <a:cs typeface="Times New Roman"/>
              </a:rPr>
              <a:t>r</a:t>
            </a:r>
            <a:endParaRPr sz="1452">
              <a:latin typeface="Times New Roman"/>
              <a:cs typeface="Times New Roman"/>
            </a:endParaRPr>
          </a:p>
        </p:txBody>
      </p:sp>
      <p:sp>
        <p:nvSpPr>
          <p:cNvPr id="20" name="object 20"/>
          <p:cNvSpPr txBox="1"/>
          <p:nvPr/>
        </p:nvSpPr>
        <p:spPr>
          <a:xfrm>
            <a:off x="4926231" y="4572152"/>
            <a:ext cx="808552" cy="446917"/>
          </a:xfrm>
          <a:prstGeom prst="rect">
            <a:avLst/>
          </a:prstGeom>
        </p:spPr>
        <p:txBody>
          <a:bodyPr vert="horz" wrap="square" lIns="0" tIns="0" rIns="0" bIns="0" rtlCol="0">
            <a:spAutoFit/>
          </a:bodyPr>
          <a:lstStyle/>
          <a:p>
            <a:pPr marL="11527" marR="4611" indent="4034"/>
            <a:r>
              <a:rPr sz="1452" b="1" spc="-14" dirty="0">
                <a:solidFill>
                  <a:srgbClr val="FFFFFF"/>
                </a:solidFill>
                <a:latin typeface="Times New Roman"/>
                <a:cs typeface="Times New Roman"/>
              </a:rPr>
              <a:t>O</a:t>
            </a:r>
            <a:r>
              <a:rPr sz="1452" b="1" spc="-5" dirty="0">
                <a:solidFill>
                  <a:srgbClr val="FFFFFF"/>
                </a:solidFill>
                <a:latin typeface="Times New Roman"/>
                <a:cs typeface="Times New Roman"/>
              </a:rPr>
              <a:t>per</a:t>
            </a:r>
            <a:r>
              <a:rPr sz="1452" b="1" dirty="0">
                <a:solidFill>
                  <a:srgbClr val="FFFFFF"/>
                </a:solidFill>
                <a:latin typeface="Times New Roman"/>
                <a:cs typeface="Times New Roman"/>
              </a:rPr>
              <a:t>a</a:t>
            </a:r>
            <a:r>
              <a:rPr sz="1452" b="1" spc="-5" dirty="0">
                <a:solidFill>
                  <a:srgbClr val="FFFFFF"/>
                </a:solidFill>
                <a:latin typeface="Times New Roman"/>
                <a:cs typeface="Times New Roman"/>
              </a:rPr>
              <a:t>d</a:t>
            </a:r>
            <a:r>
              <a:rPr sz="1452" b="1" dirty="0">
                <a:solidFill>
                  <a:srgbClr val="FFFFFF"/>
                </a:solidFill>
                <a:latin typeface="Times New Roman"/>
                <a:cs typeface="Times New Roman"/>
              </a:rPr>
              <a:t>o</a:t>
            </a:r>
            <a:r>
              <a:rPr sz="1452" b="1" spc="-5" dirty="0">
                <a:solidFill>
                  <a:srgbClr val="FFFFFF"/>
                </a:solidFill>
                <a:latin typeface="Times New Roman"/>
                <a:cs typeface="Times New Roman"/>
              </a:rPr>
              <a:t>r  d</a:t>
            </a:r>
            <a:r>
              <a:rPr sz="1452" b="1" dirty="0">
                <a:solidFill>
                  <a:srgbClr val="FFFFFF"/>
                </a:solidFill>
                <a:latin typeface="Times New Roman"/>
                <a:cs typeface="Times New Roman"/>
              </a:rPr>
              <a:t>o</a:t>
            </a:r>
            <a:r>
              <a:rPr sz="1452" b="1" spc="-27" dirty="0">
                <a:solidFill>
                  <a:srgbClr val="FFFFFF"/>
                </a:solidFill>
                <a:latin typeface="Times New Roman"/>
                <a:cs typeface="Times New Roman"/>
              </a:rPr>
              <a:t>m</a:t>
            </a:r>
            <a:r>
              <a:rPr sz="1452" b="1" spc="-5" dirty="0">
                <a:solidFill>
                  <a:srgbClr val="FFFFFF"/>
                </a:solidFill>
                <a:latin typeface="Times New Roman"/>
                <a:cs typeface="Times New Roman"/>
              </a:rPr>
              <a:t>és</a:t>
            </a:r>
            <a:r>
              <a:rPr sz="1452" b="1" spc="-9" dirty="0">
                <a:solidFill>
                  <a:srgbClr val="FFFFFF"/>
                </a:solidFill>
                <a:latin typeface="Times New Roman"/>
                <a:cs typeface="Times New Roman"/>
              </a:rPr>
              <a:t>t</a:t>
            </a:r>
            <a:r>
              <a:rPr sz="1452" b="1" spc="-5" dirty="0">
                <a:solidFill>
                  <a:srgbClr val="FFFFFF"/>
                </a:solidFill>
                <a:latin typeface="Times New Roman"/>
                <a:cs typeface="Times New Roman"/>
              </a:rPr>
              <a:t>ico</a:t>
            </a:r>
            <a:endParaRPr sz="1452">
              <a:latin typeface="Times New Roman"/>
              <a:cs typeface="Times New Roman"/>
            </a:endParaRPr>
          </a:p>
        </p:txBody>
      </p:sp>
      <p:sp>
        <p:nvSpPr>
          <p:cNvPr id="21" name="object 21"/>
          <p:cNvSpPr txBox="1"/>
          <p:nvPr/>
        </p:nvSpPr>
        <p:spPr>
          <a:xfrm>
            <a:off x="6307974" y="3076992"/>
            <a:ext cx="800484" cy="446917"/>
          </a:xfrm>
          <a:prstGeom prst="rect">
            <a:avLst/>
          </a:prstGeom>
        </p:spPr>
        <p:txBody>
          <a:bodyPr vert="horz" wrap="square" lIns="0" tIns="0" rIns="0" bIns="0" rtlCol="0">
            <a:spAutoFit/>
          </a:bodyPr>
          <a:lstStyle/>
          <a:p>
            <a:pPr marL="157913" marR="4611" indent="-146963"/>
            <a:r>
              <a:rPr sz="1452" b="1" spc="-14" dirty="0">
                <a:solidFill>
                  <a:srgbClr val="FFFFFF"/>
                </a:solidFill>
                <a:latin typeface="Times New Roman"/>
                <a:cs typeface="Times New Roman"/>
              </a:rPr>
              <a:t>O</a:t>
            </a:r>
            <a:r>
              <a:rPr sz="1452" b="1" spc="-5" dirty="0">
                <a:solidFill>
                  <a:srgbClr val="FFFFFF"/>
                </a:solidFill>
                <a:latin typeface="Times New Roman"/>
                <a:cs typeface="Times New Roman"/>
              </a:rPr>
              <a:t>per</a:t>
            </a:r>
            <a:r>
              <a:rPr sz="1452" b="1" dirty="0">
                <a:solidFill>
                  <a:srgbClr val="FFFFFF"/>
                </a:solidFill>
                <a:latin typeface="Times New Roman"/>
                <a:cs typeface="Times New Roman"/>
              </a:rPr>
              <a:t>a</a:t>
            </a:r>
            <a:r>
              <a:rPr sz="1452" b="1" spc="-5" dirty="0">
                <a:solidFill>
                  <a:srgbClr val="FFFFFF"/>
                </a:solidFill>
                <a:latin typeface="Times New Roman"/>
                <a:cs typeface="Times New Roman"/>
              </a:rPr>
              <a:t>d</a:t>
            </a:r>
            <a:r>
              <a:rPr sz="1452" b="1" dirty="0">
                <a:solidFill>
                  <a:srgbClr val="FFFFFF"/>
                </a:solidFill>
                <a:latin typeface="Times New Roman"/>
                <a:cs typeface="Times New Roman"/>
              </a:rPr>
              <a:t>o</a:t>
            </a:r>
            <a:r>
              <a:rPr sz="1452" b="1" spc="-5" dirty="0">
                <a:solidFill>
                  <a:srgbClr val="FFFFFF"/>
                </a:solidFill>
                <a:latin typeface="Times New Roman"/>
                <a:cs typeface="Times New Roman"/>
              </a:rPr>
              <a:t>r  </a:t>
            </a:r>
            <a:r>
              <a:rPr sz="1452" b="1" dirty="0">
                <a:solidFill>
                  <a:srgbClr val="FFFFFF"/>
                </a:solidFill>
                <a:latin typeface="Times New Roman"/>
                <a:cs typeface="Times New Roman"/>
              </a:rPr>
              <a:t>global</a:t>
            </a:r>
            <a:endParaRPr sz="1452">
              <a:latin typeface="Times New Roman"/>
              <a:cs typeface="Times New Roman"/>
            </a:endParaRPr>
          </a:p>
        </p:txBody>
      </p:sp>
      <p:sp>
        <p:nvSpPr>
          <p:cNvPr id="22" name="object 22"/>
          <p:cNvSpPr/>
          <p:nvPr/>
        </p:nvSpPr>
        <p:spPr>
          <a:xfrm>
            <a:off x="7861504" y="2417408"/>
            <a:ext cx="2627939" cy="1106501"/>
          </a:xfrm>
          <a:custGeom>
            <a:avLst/>
            <a:gdLst/>
            <a:ahLst/>
            <a:cxnLst/>
            <a:rect l="l" t="t" r="r" b="b"/>
            <a:pathLst>
              <a:path w="2895600" h="1219200">
                <a:moveTo>
                  <a:pt x="2665540" y="939599"/>
                </a:moveTo>
                <a:lnTo>
                  <a:pt x="2665540" y="280274"/>
                </a:lnTo>
                <a:lnTo>
                  <a:pt x="2630866" y="258646"/>
                </a:lnTo>
                <a:lnTo>
                  <a:pt x="2594085" y="237684"/>
                </a:lnTo>
                <a:lnTo>
                  <a:pt x="2555260" y="217415"/>
                </a:lnTo>
                <a:lnTo>
                  <a:pt x="2514457" y="197868"/>
                </a:lnTo>
                <a:lnTo>
                  <a:pt x="2471737" y="179069"/>
                </a:lnTo>
                <a:lnTo>
                  <a:pt x="2427165" y="161047"/>
                </a:lnTo>
                <a:lnTo>
                  <a:pt x="2380805" y="143828"/>
                </a:lnTo>
                <a:lnTo>
                  <a:pt x="2332720" y="127440"/>
                </a:lnTo>
                <a:lnTo>
                  <a:pt x="2282975" y="111911"/>
                </a:lnTo>
                <a:lnTo>
                  <a:pt x="2231632" y="97268"/>
                </a:lnTo>
                <a:lnTo>
                  <a:pt x="2178755" y="83537"/>
                </a:lnTo>
                <a:lnTo>
                  <a:pt x="2124408" y="70748"/>
                </a:lnTo>
                <a:lnTo>
                  <a:pt x="2068656" y="58926"/>
                </a:lnTo>
                <a:lnTo>
                  <a:pt x="2011560" y="48101"/>
                </a:lnTo>
                <a:lnTo>
                  <a:pt x="1953186" y="38298"/>
                </a:lnTo>
                <a:lnTo>
                  <a:pt x="1893597" y="29546"/>
                </a:lnTo>
                <a:lnTo>
                  <a:pt x="1832856" y="21872"/>
                </a:lnTo>
                <a:lnTo>
                  <a:pt x="1771028" y="15303"/>
                </a:lnTo>
                <a:lnTo>
                  <a:pt x="1708176" y="9867"/>
                </a:lnTo>
                <a:lnTo>
                  <a:pt x="1644363" y="5591"/>
                </a:lnTo>
                <a:lnTo>
                  <a:pt x="1579653" y="2503"/>
                </a:lnTo>
                <a:lnTo>
                  <a:pt x="1514111" y="630"/>
                </a:lnTo>
                <a:lnTo>
                  <a:pt x="1447799" y="0"/>
                </a:lnTo>
                <a:lnTo>
                  <a:pt x="1381608" y="630"/>
                </a:lnTo>
                <a:lnTo>
                  <a:pt x="1316172" y="2503"/>
                </a:lnTo>
                <a:lnTo>
                  <a:pt x="1251556" y="5591"/>
                </a:lnTo>
                <a:lnTo>
                  <a:pt x="1187825" y="9867"/>
                </a:lnTo>
                <a:lnTo>
                  <a:pt x="1125042" y="15303"/>
                </a:lnTo>
                <a:lnTo>
                  <a:pt x="1063272" y="21872"/>
                </a:lnTo>
                <a:lnTo>
                  <a:pt x="1002579" y="29546"/>
                </a:lnTo>
                <a:lnTo>
                  <a:pt x="943027" y="38298"/>
                </a:lnTo>
                <a:lnTo>
                  <a:pt x="884681" y="48101"/>
                </a:lnTo>
                <a:lnTo>
                  <a:pt x="827606" y="58926"/>
                </a:lnTo>
                <a:lnTo>
                  <a:pt x="771864" y="70748"/>
                </a:lnTo>
                <a:lnTo>
                  <a:pt x="717521" y="83537"/>
                </a:lnTo>
                <a:lnTo>
                  <a:pt x="664641" y="97268"/>
                </a:lnTo>
                <a:lnTo>
                  <a:pt x="613288" y="111911"/>
                </a:lnTo>
                <a:lnTo>
                  <a:pt x="563527" y="127440"/>
                </a:lnTo>
                <a:lnTo>
                  <a:pt x="515421" y="143828"/>
                </a:lnTo>
                <a:lnTo>
                  <a:pt x="469035" y="161047"/>
                </a:lnTo>
                <a:lnTo>
                  <a:pt x="424433" y="179069"/>
                </a:lnTo>
                <a:lnTo>
                  <a:pt x="381680" y="197868"/>
                </a:lnTo>
                <a:lnTo>
                  <a:pt x="340840" y="217415"/>
                </a:lnTo>
                <a:lnTo>
                  <a:pt x="301977" y="237684"/>
                </a:lnTo>
                <a:lnTo>
                  <a:pt x="265156" y="258646"/>
                </a:lnTo>
                <a:lnTo>
                  <a:pt x="230440" y="280274"/>
                </a:lnTo>
                <a:lnTo>
                  <a:pt x="197894" y="302542"/>
                </a:lnTo>
                <a:lnTo>
                  <a:pt x="139569" y="348884"/>
                </a:lnTo>
                <a:lnTo>
                  <a:pt x="90695" y="397452"/>
                </a:lnTo>
                <a:lnTo>
                  <a:pt x="51787" y="448027"/>
                </a:lnTo>
                <a:lnTo>
                  <a:pt x="23359" y="500390"/>
                </a:lnTo>
                <a:lnTo>
                  <a:pt x="5925" y="554321"/>
                </a:lnTo>
                <a:lnTo>
                  <a:pt x="0" y="609599"/>
                </a:lnTo>
                <a:lnTo>
                  <a:pt x="1492" y="637514"/>
                </a:lnTo>
                <a:lnTo>
                  <a:pt x="13236" y="692346"/>
                </a:lnTo>
                <a:lnTo>
                  <a:pt x="36231" y="745671"/>
                </a:lnTo>
                <a:lnTo>
                  <a:pt x="69963" y="797273"/>
                </a:lnTo>
                <a:lnTo>
                  <a:pt x="113918" y="846939"/>
                </a:lnTo>
                <a:lnTo>
                  <a:pt x="167582" y="894452"/>
                </a:lnTo>
                <a:lnTo>
                  <a:pt x="230440" y="939599"/>
                </a:lnTo>
                <a:lnTo>
                  <a:pt x="265156" y="961217"/>
                </a:lnTo>
                <a:lnTo>
                  <a:pt x="301977" y="982164"/>
                </a:lnTo>
                <a:lnTo>
                  <a:pt x="340840" y="1002411"/>
                </a:lnTo>
                <a:lnTo>
                  <a:pt x="381680" y="1021932"/>
                </a:lnTo>
                <a:lnTo>
                  <a:pt x="424433" y="1040701"/>
                </a:lnTo>
                <a:lnTo>
                  <a:pt x="469035" y="1058690"/>
                </a:lnTo>
                <a:lnTo>
                  <a:pt x="515421" y="1075872"/>
                </a:lnTo>
                <a:lnTo>
                  <a:pt x="563527" y="1092222"/>
                </a:lnTo>
                <a:lnTo>
                  <a:pt x="613288" y="1107710"/>
                </a:lnTo>
                <a:lnTo>
                  <a:pt x="664641" y="1122312"/>
                </a:lnTo>
                <a:lnTo>
                  <a:pt x="717521" y="1136000"/>
                </a:lnTo>
                <a:lnTo>
                  <a:pt x="771864" y="1148748"/>
                </a:lnTo>
                <a:lnTo>
                  <a:pt x="827606" y="1160527"/>
                </a:lnTo>
                <a:lnTo>
                  <a:pt x="884681" y="1171313"/>
                </a:lnTo>
                <a:lnTo>
                  <a:pt x="943027" y="1181076"/>
                </a:lnTo>
                <a:lnTo>
                  <a:pt x="1002579" y="1189792"/>
                </a:lnTo>
                <a:lnTo>
                  <a:pt x="1063272" y="1197433"/>
                </a:lnTo>
                <a:lnTo>
                  <a:pt x="1125042" y="1203972"/>
                </a:lnTo>
                <a:lnTo>
                  <a:pt x="1187825" y="1209382"/>
                </a:lnTo>
                <a:lnTo>
                  <a:pt x="1251556" y="1213637"/>
                </a:lnTo>
                <a:lnTo>
                  <a:pt x="1316172" y="1216709"/>
                </a:lnTo>
                <a:lnTo>
                  <a:pt x="1381608" y="1218572"/>
                </a:lnTo>
                <a:lnTo>
                  <a:pt x="1447799" y="1219199"/>
                </a:lnTo>
                <a:lnTo>
                  <a:pt x="1514111" y="1218572"/>
                </a:lnTo>
                <a:lnTo>
                  <a:pt x="1579653" y="1216709"/>
                </a:lnTo>
                <a:lnTo>
                  <a:pt x="1644363" y="1213637"/>
                </a:lnTo>
                <a:lnTo>
                  <a:pt x="1708176" y="1209382"/>
                </a:lnTo>
                <a:lnTo>
                  <a:pt x="1771028" y="1203972"/>
                </a:lnTo>
                <a:lnTo>
                  <a:pt x="1832856" y="1197433"/>
                </a:lnTo>
                <a:lnTo>
                  <a:pt x="1893597" y="1189792"/>
                </a:lnTo>
                <a:lnTo>
                  <a:pt x="1953186" y="1181076"/>
                </a:lnTo>
                <a:lnTo>
                  <a:pt x="2011560" y="1171313"/>
                </a:lnTo>
                <a:lnTo>
                  <a:pt x="2068656" y="1160527"/>
                </a:lnTo>
                <a:lnTo>
                  <a:pt x="2124408" y="1148748"/>
                </a:lnTo>
                <a:lnTo>
                  <a:pt x="2178755" y="1136000"/>
                </a:lnTo>
                <a:lnTo>
                  <a:pt x="2231632" y="1122312"/>
                </a:lnTo>
                <a:lnTo>
                  <a:pt x="2282975" y="1107710"/>
                </a:lnTo>
                <a:lnTo>
                  <a:pt x="2332720" y="1092222"/>
                </a:lnTo>
                <a:lnTo>
                  <a:pt x="2380805" y="1075872"/>
                </a:lnTo>
                <a:lnTo>
                  <a:pt x="2427165" y="1058690"/>
                </a:lnTo>
                <a:lnTo>
                  <a:pt x="2471737" y="1040701"/>
                </a:lnTo>
                <a:lnTo>
                  <a:pt x="2514457" y="1021932"/>
                </a:lnTo>
                <a:lnTo>
                  <a:pt x="2555260" y="1002411"/>
                </a:lnTo>
                <a:lnTo>
                  <a:pt x="2594085" y="982164"/>
                </a:lnTo>
                <a:lnTo>
                  <a:pt x="2630866" y="961217"/>
                </a:lnTo>
                <a:lnTo>
                  <a:pt x="2665540" y="939599"/>
                </a:lnTo>
                <a:close/>
              </a:path>
              <a:path w="2895600" h="1219200">
                <a:moveTo>
                  <a:pt x="2895599" y="609599"/>
                </a:moveTo>
                <a:lnTo>
                  <a:pt x="2889687" y="554321"/>
                </a:lnTo>
                <a:lnTo>
                  <a:pt x="2872290" y="500390"/>
                </a:lnTo>
                <a:lnTo>
                  <a:pt x="2843917" y="448027"/>
                </a:lnTo>
                <a:lnTo>
                  <a:pt x="2805079" y="397452"/>
                </a:lnTo>
                <a:lnTo>
                  <a:pt x="2756285" y="348884"/>
                </a:lnTo>
                <a:lnTo>
                  <a:pt x="2698044" y="302542"/>
                </a:lnTo>
                <a:lnTo>
                  <a:pt x="2698044" y="917335"/>
                </a:lnTo>
                <a:lnTo>
                  <a:pt x="2756285" y="870978"/>
                </a:lnTo>
                <a:lnTo>
                  <a:pt x="2805079" y="822362"/>
                </a:lnTo>
                <a:lnTo>
                  <a:pt x="2843917" y="771701"/>
                </a:lnTo>
                <a:lnTo>
                  <a:pt x="2872290" y="719210"/>
                </a:lnTo>
                <a:lnTo>
                  <a:pt x="2889687" y="665105"/>
                </a:lnTo>
                <a:lnTo>
                  <a:pt x="2895599" y="609599"/>
                </a:lnTo>
                <a:close/>
              </a:path>
            </a:pathLst>
          </a:custGeom>
          <a:solidFill>
            <a:srgbClr val="CCFFFF"/>
          </a:solidFill>
        </p:spPr>
        <p:txBody>
          <a:bodyPr wrap="square" lIns="0" tIns="0" rIns="0" bIns="0" rtlCol="0"/>
          <a:lstStyle/>
          <a:p>
            <a:endParaRPr lang="en-US" sz="1634" dirty="0"/>
          </a:p>
          <a:p>
            <a:endParaRPr lang="en-US" sz="1634" dirty="0"/>
          </a:p>
          <a:p>
            <a:r>
              <a:rPr lang="en-US" sz="1634" dirty="0"/>
              <a:t>        </a:t>
            </a:r>
            <a:r>
              <a:rPr lang="en-US" sz="2178" b="1" spc="-9" dirty="0" err="1">
                <a:latin typeface="Times New Roman"/>
                <a:cs typeface="Times New Roman"/>
              </a:rPr>
              <a:t>Donde</a:t>
            </a:r>
            <a:r>
              <a:rPr lang="en-US" sz="2178" b="1" spc="-9" dirty="0">
                <a:latin typeface="Times New Roman"/>
                <a:cs typeface="Times New Roman"/>
              </a:rPr>
              <a:t> </a:t>
            </a:r>
            <a:r>
              <a:rPr lang="en-US" sz="2178" b="1" spc="-9" dirty="0" err="1">
                <a:latin typeface="Times New Roman"/>
                <a:cs typeface="Times New Roman"/>
              </a:rPr>
              <a:t>juego</a:t>
            </a:r>
            <a:r>
              <a:rPr lang="en-US" sz="2178" b="1" spc="-9" dirty="0">
                <a:latin typeface="Times New Roman"/>
                <a:cs typeface="Times New Roman"/>
              </a:rPr>
              <a:t> hoy?</a:t>
            </a:r>
            <a:endParaRPr sz="2178" b="1" spc="-9" dirty="0">
              <a:latin typeface="Times New Roman"/>
              <a:cs typeface="Times New Roman"/>
            </a:endParaRPr>
          </a:p>
        </p:txBody>
      </p:sp>
      <p:sp>
        <p:nvSpPr>
          <p:cNvPr id="23" name="object 23"/>
          <p:cNvSpPr txBox="1"/>
          <p:nvPr/>
        </p:nvSpPr>
        <p:spPr>
          <a:xfrm>
            <a:off x="2986851" y="1832238"/>
            <a:ext cx="7600278" cy="872803"/>
          </a:xfrm>
          <a:prstGeom prst="rect">
            <a:avLst/>
          </a:prstGeom>
        </p:spPr>
        <p:txBody>
          <a:bodyPr vert="horz" wrap="square" lIns="0" tIns="0" rIns="0" bIns="0" rtlCol="0">
            <a:spAutoFit/>
          </a:bodyPr>
          <a:lstStyle/>
          <a:p>
            <a:pPr marL="379223" indent="-367696">
              <a:buFont typeface="Wingdings"/>
              <a:buChar char="•"/>
              <a:tabLst>
                <a:tab pos="379799" algn="l"/>
              </a:tabLst>
            </a:pPr>
            <a:r>
              <a:rPr sz="2541" b="1" spc="-5" dirty="0">
                <a:solidFill>
                  <a:srgbClr val="7F0000"/>
                </a:solidFill>
                <a:latin typeface="Times New Roman"/>
                <a:cs typeface="Times New Roman"/>
              </a:rPr>
              <a:t>Evaluar </a:t>
            </a:r>
            <a:r>
              <a:rPr sz="2541" b="1" dirty="0">
                <a:solidFill>
                  <a:srgbClr val="7F0000"/>
                </a:solidFill>
                <a:latin typeface="Times New Roman"/>
                <a:cs typeface="Times New Roman"/>
              </a:rPr>
              <a:t>los </a:t>
            </a:r>
            <a:r>
              <a:rPr sz="2541" b="1" spc="-5" dirty="0">
                <a:solidFill>
                  <a:srgbClr val="7F0000"/>
                </a:solidFill>
                <a:latin typeface="Times New Roman"/>
                <a:cs typeface="Times New Roman"/>
              </a:rPr>
              <a:t>cuadrantes </a:t>
            </a:r>
            <a:r>
              <a:rPr sz="2541" b="1" dirty="0">
                <a:solidFill>
                  <a:srgbClr val="7F0000"/>
                </a:solidFill>
                <a:latin typeface="Times New Roman"/>
                <a:cs typeface="Times New Roman"/>
              </a:rPr>
              <a:t>de </a:t>
            </a:r>
            <a:r>
              <a:rPr sz="2541" b="1" spc="-5" dirty="0">
                <a:solidFill>
                  <a:srgbClr val="7F0000"/>
                </a:solidFill>
                <a:latin typeface="Times New Roman"/>
                <a:cs typeface="Times New Roman"/>
              </a:rPr>
              <a:t>negocios</a:t>
            </a:r>
            <a:r>
              <a:rPr sz="2541" b="1" spc="-41" dirty="0">
                <a:solidFill>
                  <a:srgbClr val="7F0000"/>
                </a:solidFill>
                <a:latin typeface="Times New Roman"/>
                <a:cs typeface="Times New Roman"/>
              </a:rPr>
              <a:t> </a:t>
            </a:r>
            <a:r>
              <a:rPr sz="2541" b="1" spc="-5" dirty="0">
                <a:solidFill>
                  <a:srgbClr val="7F0000"/>
                </a:solidFill>
                <a:latin typeface="Times New Roman"/>
                <a:cs typeface="Times New Roman"/>
              </a:rPr>
              <a:t>posibles</a:t>
            </a:r>
            <a:endParaRPr sz="2541" dirty="0">
              <a:latin typeface="Times New Roman"/>
              <a:cs typeface="Times New Roman"/>
            </a:endParaRPr>
          </a:p>
          <a:p>
            <a:pPr>
              <a:spcBef>
                <a:spcPts val="27"/>
              </a:spcBef>
            </a:pPr>
            <a:endParaRPr sz="3131" dirty="0">
              <a:latin typeface="Times New Roman"/>
              <a:cs typeface="Times New Roman"/>
            </a:endParaRPr>
          </a:p>
        </p:txBody>
      </p:sp>
      <p:sp>
        <p:nvSpPr>
          <p:cNvPr id="24" name="object 24"/>
          <p:cNvSpPr/>
          <p:nvPr/>
        </p:nvSpPr>
        <p:spPr>
          <a:xfrm>
            <a:off x="7834297" y="3837711"/>
            <a:ext cx="2627939" cy="1106501"/>
          </a:xfrm>
          <a:custGeom>
            <a:avLst/>
            <a:gdLst/>
            <a:ahLst/>
            <a:cxnLst/>
            <a:rect l="l" t="t" r="r" b="b"/>
            <a:pathLst>
              <a:path w="2895600" h="1219200">
                <a:moveTo>
                  <a:pt x="2665540" y="939599"/>
                </a:moveTo>
                <a:lnTo>
                  <a:pt x="2665540" y="280274"/>
                </a:lnTo>
                <a:lnTo>
                  <a:pt x="2630866" y="258646"/>
                </a:lnTo>
                <a:lnTo>
                  <a:pt x="2594085" y="237684"/>
                </a:lnTo>
                <a:lnTo>
                  <a:pt x="2555260" y="217415"/>
                </a:lnTo>
                <a:lnTo>
                  <a:pt x="2514457" y="197868"/>
                </a:lnTo>
                <a:lnTo>
                  <a:pt x="2471737" y="179069"/>
                </a:lnTo>
                <a:lnTo>
                  <a:pt x="2427165" y="161047"/>
                </a:lnTo>
                <a:lnTo>
                  <a:pt x="2380805" y="143828"/>
                </a:lnTo>
                <a:lnTo>
                  <a:pt x="2332720" y="127440"/>
                </a:lnTo>
                <a:lnTo>
                  <a:pt x="2282975" y="111911"/>
                </a:lnTo>
                <a:lnTo>
                  <a:pt x="2231632" y="97268"/>
                </a:lnTo>
                <a:lnTo>
                  <a:pt x="2178755" y="83537"/>
                </a:lnTo>
                <a:lnTo>
                  <a:pt x="2124408" y="70748"/>
                </a:lnTo>
                <a:lnTo>
                  <a:pt x="2068656" y="58926"/>
                </a:lnTo>
                <a:lnTo>
                  <a:pt x="2011560" y="48101"/>
                </a:lnTo>
                <a:lnTo>
                  <a:pt x="1953186" y="38298"/>
                </a:lnTo>
                <a:lnTo>
                  <a:pt x="1893597" y="29546"/>
                </a:lnTo>
                <a:lnTo>
                  <a:pt x="1832856" y="21872"/>
                </a:lnTo>
                <a:lnTo>
                  <a:pt x="1771028" y="15303"/>
                </a:lnTo>
                <a:lnTo>
                  <a:pt x="1708176" y="9867"/>
                </a:lnTo>
                <a:lnTo>
                  <a:pt x="1644363" y="5591"/>
                </a:lnTo>
                <a:lnTo>
                  <a:pt x="1579653" y="2503"/>
                </a:lnTo>
                <a:lnTo>
                  <a:pt x="1514111" y="630"/>
                </a:lnTo>
                <a:lnTo>
                  <a:pt x="1447799" y="0"/>
                </a:lnTo>
                <a:lnTo>
                  <a:pt x="1381608" y="630"/>
                </a:lnTo>
                <a:lnTo>
                  <a:pt x="1316172" y="2503"/>
                </a:lnTo>
                <a:lnTo>
                  <a:pt x="1251556" y="5591"/>
                </a:lnTo>
                <a:lnTo>
                  <a:pt x="1187825" y="9867"/>
                </a:lnTo>
                <a:lnTo>
                  <a:pt x="1125042" y="15303"/>
                </a:lnTo>
                <a:lnTo>
                  <a:pt x="1063272" y="21872"/>
                </a:lnTo>
                <a:lnTo>
                  <a:pt x="1002579" y="29546"/>
                </a:lnTo>
                <a:lnTo>
                  <a:pt x="943027" y="38298"/>
                </a:lnTo>
                <a:lnTo>
                  <a:pt x="884681" y="48101"/>
                </a:lnTo>
                <a:lnTo>
                  <a:pt x="827606" y="58926"/>
                </a:lnTo>
                <a:lnTo>
                  <a:pt x="771864" y="70748"/>
                </a:lnTo>
                <a:lnTo>
                  <a:pt x="717521" y="83537"/>
                </a:lnTo>
                <a:lnTo>
                  <a:pt x="664641" y="97268"/>
                </a:lnTo>
                <a:lnTo>
                  <a:pt x="613288" y="111911"/>
                </a:lnTo>
                <a:lnTo>
                  <a:pt x="563527" y="127440"/>
                </a:lnTo>
                <a:lnTo>
                  <a:pt x="515421" y="143828"/>
                </a:lnTo>
                <a:lnTo>
                  <a:pt x="469035" y="161047"/>
                </a:lnTo>
                <a:lnTo>
                  <a:pt x="424433" y="179069"/>
                </a:lnTo>
                <a:lnTo>
                  <a:pt x="381680" y="197868"/>
                </a:lnTo>
                <a:lnTo>
                  <a:pt x="340840" y="217415"/>
                </a:lnTo>
                <a:lnTo>
                  <a:pt x="301977" y="237684"/>
                </a:lnTo>
                <a:lnTo>
                  <a:pt x="265156" y="258646"/>
                </a:lnTo>
                <a:lnTo>
                  <a:pt x="230440" y="280274"/>
                </a:lnTo>
                <a:lnTo>
                  <a:pt x="197894" y="302542"/>
                </a:lnTo>
                <a:lnTo>
                  <a:pt x="139569" y="348884"/>
                </a:lnTo>
                <a:lnTo>
                  <a:pt x="90695" y="397452"/>
                </a:lnTo>
                <a:lnTo>
                  <a:pt x="51787" y="448027"/>
                </a:lnTo>
                <a:lnTo>
                  <a:pt x="23359" y="500390"/>
                </a:lnTo>
                <a:lnTo>
                  <a:pt x="5925" y="554321"/>
                </a:lnTo>
                <a:lnTo>
                  <a:pt x="0" y="609599"/>
                </a:lnTo>
                <a:lnTo>
                  <a:pt x="1492" y="637514"/>
                </a:lnTo>
                <a:lnTo>
                  <a:pt x="13236" y="692346"/>
                </a:lnTo>
                <a:lnTo>
                  <a:pt x="36231" y="745671"/>
                </a:lnTo>
                <a:lnTo>
                  <a:pt x="69963" y="797273"/>
                </a:lnTo>
                <a:lnTo>
                  <a:pt x="113918" y="846939"/>
                </a:lnTo>
                <a:lnTo>
                  <a:pt x="167582" y="894452"/>
                </a:lnTo>
                <a:lnTo>
                  <a:pt x="230440" y="939599"/>
                </a:lnTo>
                <a:lnTo>
                  <a:pt x="265156" y="961217"/>
                </a:lnTo>
                <a:lnTo>
                  <a:pt x="301977" y="982164"/>
                </a:lnTo>
                <a:lnTo>
                  <a:pt x="340840" y="1002411"/>
                </a:lnTo>
                <a:lnTo>
                  <a:pt x="381680" y="1021932"/>
                </a:lnTo>
                <a:lnTo>
                  <a:pt x="424433" y="1040701"/>
                </a:lnTo>
                <a:lnTo>
                  <a:pt x="469035" y="1058690"/>
                </a:lnTo>
                <a:lnTo>
                  <a:pt x="515421" y="1075872"/>
                </a:lnTo>
                <a:lnTo>
                  <a:pt x="563527" y="1092222"/>
                </a:lnTo>
                <a:lnTo>
                  <a:pt x="613288" y="1107710"/>
                </a:lnTo>
                <a:lnTo>
                  <a:pt x="664641" y="1122312"/>
                </a:lnTo>
                <a:lnTo>
                  <a:pt x="717521" y="1136000"/>
                </a:lnTo>
                <a:lnTo>
                  <a:pt x="771864" y="1148748"/>
                </a:lnTo>
                <a:lnTo>
                  <a:pt x="827606" y="1160527"/>
                </a:lnTo>
                <a:lnTo>
                  <a:pt x="884681" y="1171313"/>
                </a:lnTo>
                <a:lnTo>
                  <a:pt x="943027" y="1181076"/>
                </a:lnTo>
                <a:lnTo>
                  <a:pt x="1002579" y="1189792"/>
                </a:lnTo>
                <a:lnTo>
                  <a:pt x="1063272" y="1197433"/>
                </a:lnTo>
                <a:lnTo>
                  <a:pt x="1125042" y="1203972"/>
                </a:lnTo>
                <a:lnTo>
                  <a:pt x="1187825" y="1209382"/>
                </a:lnTo>
                <a:lnTo>
                  <a:pt x="1251556" y="1213637"/>
                </a:lnTo>
                <a:lnTo>
                  <a:pt x="1316172" y="1216709"/>
                </a:lnTo>
                <a:lnTo>
                  <a:pt x="1381608" y="1218572"/>
                </a:lnTo>
                <a:lnTo>
                  <a:pt x="1447799" y="1219199"/>
                </a:lnTo>
                <a:lnTo>
                  <a:pt x="1514111" y="1218572"/>
                </a:lnTo>
                <a:lnTo>
                  <a:pt x="1579653" y="1216709"/>
                </a:lnTo>
                <a:lnTo>
                  <a:pt x="1644363" y="1213637"/>
                </a:lnTo>
                <a:lnTo>
                  <a:pt x="1708176" y="1209382"/>
                </a:lnTo>
                <a:lnTo>
                  <a:pt x="1771028" y="1203972"/>
                </a:lnTo>
                <a:lnTo>
                  <a:pt x="1832856" y="1197433"/>
                </a:lnTo>
                <a:lnTo>
                  <a:pt x="1893597" y="1189792"/>
                </a:lnTo>
                <a:lnTo>
                  <a:pt x="1953186" y="1181076"/>
                </a:lnTo>
                <a:lnTo>
                  <a:pt x="2011560" y="1171313"/>
                </a:lnTo>
                <a:lnTo>
                  <a:pt x="2068656" y="1160527"/>
                </a:lnTo>
                <a:lnTo>
                  <a:pt x="2124408" y="1148748"/>
                </a:lnTo>
                <a:lnTo>
                  <a:pt x="2178755" y="1136000"/>
                </a:lnTo>
                <a:lnTo>
                  <a:pt x="2231632" y="1122312"/>
                </a:lnTo>
                <a:lnTo>
                  <a:pt x="2282975" y="1107710"/>
                </a:lnTo>
                <a:lnTo>
                  <a:pt x="2332720" y="1092222"/>
                </a:lnTo>
                <a:lnTo>
                  <a:pt x="2380805" y="1075872"/>
                </a:lnTo>
                <a:lnTo>
                  <a:pt x="2427165" y="1058690"/>
                </a:lnTo>
                <a:lnTo>
                  <a:pt x="2471737" y="1040701"/>
                </a:lnTo>
                <a:lnTo>
                  <a:pt x="2514457" y="1021932"/>
                </a:lnTo>
                <a:lnTo>
                  <a:pt x="2555260" y="1002411"/>
                </a:lnTo>
                <a:lnTo>
                  <a:pt x="2594085" y="982164"/>
                </a:lnTo>
                <a:lnTo>
                  <a:pt x="2630866" y="961217"/>
                </a:lnTo>
                <a:lnTo>
                  <a:pt x="2665540" y="939599"/>
                </a:lnTo>
                <a:close/>
              </a:path>
              <a:path w="2895600" h="1219200">
                <a:moveTo>
                  <a:pt x="2895599" y="609599"/>
                </a:moveTo>
                <a:lnTo>
                  <a:pt x="2889687" y="554321"/>
                </a:lnTo>
                <a:lnTo>
                  <a:pt x="2872290" y="500390"/>
                </a:lnTo>
                <a:lnTo>
                  <a:pt x="2843917" y="448027"/>
                </a:lnTo>
                <a:lnTo>
                  <a:pt x="2805079" y="397452"/>
                </a:lnTo>
                <a:lnTo>
                  <a:pt x="2756285" y="348884"/>
                </a:lnTo>
                <a:lnTo>
                  <a:pt x="2698044" y="302542"/>
                </a:lnTo>
                <a:lnTo>
                  <a:pt x="2698044" y="917335"/>
                </a:lnTo>
                <a:lnTo>
                  <a:pt x="2756285" y="870978"/>
                </a:lnTo>
                <a:lnTo>
                  <a:pt x="2805079" y="822362"/>
                </a:lnTo>
                <a:lnTo>
                  <a:pt x="2843917" y="771701"/>
                </a:lnTo>
                <a:lnTo>
                  <a:pt x="2872290" y="719210"/>
                </a:lnTo>
                <a:lnTo>
                  <a:pt x="2889687" y="665105"/>
                </a:lnTo>
                <a:lnTo>
                  <a:pt x="2895599" y="609599"/>
                </a:lnTo>
                <a:close/>
              </a:path>
            </a:pathLst>
          </a:custGeom>
          <a:solidFill>
            <a:srgbClr val="0000FF"/>
          </a:solidFill>
        </p:spPr>
        <p:txBody>
          <a:bodyPr wrap="square" lIns="0" tIns="0" rIns="0" bIns="0" rtlCol="0"/>
          <a:lstStyle/>
          <a:p>
            <a:endParaRPr sz="1634"/>
          </a:p>
        </p:txBody>
      </p:sp>
      <p:sp>
        <p:nvSpPr>
          <p:cNvPr id="25" name="object 25"/>
          <p:cNvSpPr txBox="1"/>
          <p:nvPr/>
        </p:nvSpPr>
        <p:spPr>
          <a:xfrm>
            <a:off x="7840757" y="4216686"/>
            <a:ext cx="2616990" cy="335156"/>
          </a:xfrm>
          <a:prstGeom prst="rect">
            <a:avLst/>
          </a:prstGeom>
        </p:spPr>
        <p:txBody>
          <a:bodyPr vert="horz" wrap="square" lIns="0" tIns="0" rIns="0" bIns="0" rtlCol="0">
            <a:spAutoFit/>
          </a:bodyPr>
          <a:lstStyle/>
          <a:p>
            <a:pPr marL="11527"/>
            <a:r>
              <a:rPr sz="2178" b="1" spc="-5" dirty="0">
                <a:solidFill>
                  <a:srgbClr val="FFFFFF"/>
                </a:solidFill>
                <a:latin typeface="Times New Roman"/>
                <a:cs typeface="Times New Roman"/>
              </a:rPr>
              <a:t>¿Dónde </a:t>
            </a:r>
            <a:r>
              <a:rPr sz="2178" b="1" spc="-9" dirty="0">
                <a:solidFill>
                  <a:srgbClr val="FFFFFF"/>
                </a:solidFill>
                <a:latin typeface="Times New Roman"/>
                <a:cs typeface="Times New Roman"/>
              </a:rPr>
              <a:t>quiero</a:t>
            </a:r>
            <a:r>
              <a:rPr sz="2178" b="1" spc="-41" dirty="0">
                <a:solidFill>
                  <a:srgbClr val="FFFFFF"/>
                </a:solidFill>
                <a:latin typeface="Times New Roman"/>
                <a:cs typeface="Times New Roman"/>
              </a:rPr>
              <a:t> </a:t>
            </a:r>
            <a:r>
              <a:rPr sz="2178" b="1" spc="-5" dirty="0">
                <a:solidFill>
                  <a:srgbClr val="FFFFFF"/>
                </a:solidFill>
                <a:latin typeface="Times New Roman"/>
                <a:cs typeface="Times New Roman"/>
              </a:rPr>
              <a:t>jugar?</a:t>
            </a:r>
            <a:endParaRPr sz="2178" dirty="0">
              <a:latin typeface="Times New Roman"/>
              <a:cs typeface="Times New Roman"/>
            </a:endParaRPr>
          </a:p>
        </p:txBody>
      </p:sp>
      <p:sp>
        <p:nvSpPr>
          <p:cNvPr id="26" name="object 26"/>
          <p:cNvSpPr/>
          <p:nvPr/>
        </p:nvSpPr>
        <p:spPr>
          <a:xfrm>
            <a:off x="7834297" y="5082525"/>
            <a:ext cx="2627939" cy="1106501"/>
          </a:xfrm>
          <a:custGeom>
            <a:avLst/>
            <a:gdLst/>
            <a:ahLst/>
            <a:cxnLst/>
            <a:rect l="l" t="t" r="r" b="b"/>
            <a:pathLst>
              <a:path w="2895600" h="1219200">
                <a:moveTo>
                  <a:pt x="2665540" y="939599"/>
                </a:moveTo>
                <a:lnTo>
                  <a:pt x="2665540" y="280274"/>
                </a:lnTo>
                <a:lnTo>
                  <a:pt x="2630866" y="258646"/>
                </a:lnTo>
                <a:lnTo>
                  <a:pt x="2594085" y="237684"/>
                </a:lnTo>
                <a:lnTo>
                  <a:pt x="2555260" y="217415"/>
                </a:lnTo>
                <a:lnTo>
                  <a:pt x="2514457" y="197868"/>
                </a:lnTo>
                <a:lnTo>
                  <a:pt x="2471737" y="179069"/>
                </a:lnTo>
                <a:lnTo>
                  <a:pt x="2427165" y="161047"/>
                </a:lnTo>
                <a:lnTo>
                  <a:pt x="2380805" y="143828"/>
                </a:lnTo>
                <a:lnTo>
                  <a:pt x="2332720" y="127440"/>
                </a:lnTo>
                <a:lnTo>
                  <a:pt x="2282975" y="111911"/>
                </a:lnTo>
                <a:lnTo>
                  <a:pt x="2231632" y="97268"/>
                </a:lnTo>
                <a:lnTo>
                  <a:pt x="2178755" y="83537"/>
                </a:lnTo>
                <a:lnTo>
                  <a:pt x="2124408" y="70748"/>
                </a:lnTo>
                <a:lnTo>
                  <a:pt x="2068656" y="58926"/>
                </a:lnTo>
                <a:lnTo>
                  <a:pt x="2011560" y="48101"/>
                </a:lnTo>
                <a:lnTo>
                  <a:pt x="1953186" y="38298"/>
                </a:lnTo>
                <a:lnTo>
                  <a:pt x="1893597" y="29546"/>
                </a:lnTo>
                <a:lnTo>
                  <a:pt x="1832856" y="21872"/>
                </a:lnTo>
                <a:lnTo>
                  <a:pt x="1771028" y="15303"/>
                </a:lnTo>
                <a:lnTo>
                  <a:pt x="1708176" y="9867"/>
                </a:lnTo>
                <a:lnTo>
                  <a:pt x="1644363" y="5591"/>
                </a:lnTo>
                <a:lnTo>
                  <a:pt x="1579653" y="2503"/>
                </a:lnTo>
                <a:lnTo>
                  <a:pt x="1514111" y="630"/>
                </a:lnTo>
                <a:lnTo>
                  <a:pt x="1447799" y="0"/>
                </a:lnTo>
                <a:lnTo>
                  <a:pt x="1381608" y="630"/>
                </a:lnTo>
                <a:lnTo>
                  <a:pt x="1316172" y="2503"/>
                </a:lnTo>
                <a:lnTo>
                  <a:pt x="1251556" y="5591"/>
                </a:lnTo>
                <a:lnTo>
                  <a:pt x="1187825" y="9867"/>
                </a:lnTo>
                <a:lnTo>
                  <a:pt x="1125042" y="15303"/>
                </a:lnTo>
                <a:lnTo>
                  <a:pt x="1063272" y="21872"/>
                </a:lnTo>
                <a:lnTo>
                  <a:pt x="1002579" y="29546"/>
                </a:lnTo>
                <a:lnTo>
                  <a:pt x="943027" y="38298"/>
                </a:lnTo>
                <a:lnTo>
                  <a:pt x="884681" y="48101"/>
                </a:lnTo>
                <a:lnTo>
                  <a:pt x="827606" y="58926"/>
                </a:lnTo>
                <a:lnTo>
                  <a:pt x="771864" y="70748"/>
                </a:lnTo>
                <a:lnTo>
                  <a:pt x="717521" y="83537"/>
                </a:lnTo>
                <a:lnTo>
                  <a:pt x="664641" y="97268"/>
                </a:lnTo>
                <a:lnTo>
                  <a:pt x="613288" y="111911"/>
                </a:lnTo>
                <a:lnTo>
                  <a:pt x="563527" y="127440"/>
                </a:lnTo>
                <a:lnTo>
                  <a:pt x="515421" y="143828"/>
                </a:lnTo>
                <a:lnTo>
                  <a:pt x="469035" y="161047"/>
                </a:lnTo>
                <a:lnTo>
                  <a:pt x="424433" y="179069"/>
                </a:lnTo>
                <a:lnTo>
                  <a:pt x="381680" y="197868"/>
                </a:lnTo>
                <a:lnTo>
                  <a:pt x="340840" y="217415"/>
                </a:lnTo>
                <a:lnTo>
                  <a:pt x="301977" y="237684"/>
                </a:lnTo>
                <a:lnTo>
                  <a:pt x="265156" y="258646"/>
                </a:lnTo>
                <a:lnTo>
                  <a:pt x="230440" y="280274"/>
                </a:lnTo>
                <a:lnTo>
                  <a:pt x="197894" y="302542"/>
                </a:lnTo>
                <a:lnTo>
                  <a:pt x="139569" y="348884"/>
                </a:lnTo>
                <a:lnTo>
                  <a:pt x="90695" y="397452"/>
                </a:lnTo>
                <a:lnTo>
                  <a:pt x="51787" y="448027"/>
                </a:lnTo>
                <a:lnTo>
                  <a:pt x="23359" y="500390"/>
                </a:lnTo>
                <a:lnTo>
                  <a:pt x="5925" y="554321"/>
                </a:lnTo>
                <a:lnTo>
                  <a:pt x="0" y="609599"/>
                </a:lnTo>
                <a:lnTo>
                  <a:pt x="1492" y="637514"/>
                </a:lnTo>
                <a:lnTo>
                  <a:pt x="13236" y="692346"/>
                </a:lnTo>
                <a:lnTo>
                  <a:pt x="36231" y="745671"/>
                </a:lnTo>
                <a:lnTo>
                  <a:pt x="69963" y="797273"/>
                </a:lnTo>
                <a:lnTo>
                  <a:pt x="113918" y="846939"/>
                </a:lnTo>
                <a:lnTo>
                  <a:pt x="167582" y="894452"/>
                </a:lnTo>
                <a:lnTo>
                  <a:pt x="230440" y="939599"/>
                </a:lnTo>
                <a:lnTo>
                  <a:pt x="265156" y="961217"/>
                </a:lnTo>
                <a:lnTo>
                  <a:pt x="301977" y="982164"/>
                </a:lnTo>
                <a:lnTo>
                  <a:pt x="340840" y="1002411"/>
                </a:lnTo>
                <a:lnTo>
                  <a:pt x="381680" y="1021932"/>
                </a:lnTo>
                <a:lnTo>
                  <a:pt x="424433" y="1040701"/>
                </a:lnTo>
                <a:lnTo>
                  <a:pt x="469035" y="1058690"/>
                </a:lnTo>
                <a:lnTo>
                  <a:pt x="515421" y="1075872"/>
                </a:lnTo>
                <a:lnTo>
                  <a:pt x="563527" y="1092222"/>
                </a:lnTo>
                <a:lnTo>
                  <a:pt x="613288" y="1107710"/>
                </a:lnTo>
                <a:lnTo>
                  <a:pt x="664641" y="1122312"/>
                </a:lnTo>
                <a:lnTo>
                  <a:pt x="717521" y="1136000"/>
                </a:lnTo>
                <a:lnTo>
                  <a:pt x="771864" y="1148748"/>
                </a:lnTo>
                <a:lnTo>
                  <a:pt x="827606" y="1160527"/>
                </a:lnTo>
                <a:lnTo>
                  <a:pt x="884681" y="1171313"/>
                </a:lnTo>
                <a:lnTo>
                  <a:pt x="943027" y="1181076"/>
                </a:lnTo>
                <a:lnTo>
                  <a:pt x="1002579" y="1189792"/>
                </a:lnTo>
                <a:lnTo>
                  <a:pt x="1063272" y="1197433"/>
                </a:lnTo>
                <a:lnTo>
                  <a:pt x="1125042" y="1203972"/>
                </a:lnTo>
                <a:lnTo>
                  <a:pt x="1187825" y="1209382"/>
                </a:lnTo>
                <a:lnTo>
                  <a:pt x="1251556" y="1213637"/>
                </a:lnTo>
                <a:lnTo>
                  <a:pt x="1316172" y="1216709"/>
                </a:lnTo>
                <a:lnTo>
                  <a:pt x="1381608" y="1218572"/>
                </a:lnTo>
                <a:lnTo>
                  <a:pt x="1447799" y="1219199"/>
                </a:lnTo>
                <a:lnTo>
                  <a:pt x="1514111" y="1218572"/>
                </a:lnTo>
                <a:lnTo>
                  <a:pt x="1579653" y="1216709"/>
                </a:lnTo>
                <a:lnTo>
                  <a:pt x="1644363" y="1213637"/>
                </a:lnTo>
                <a:lnTo>
                  <a:pt x="1708176" y="1209382"/>
                </a:lnTo>
                <a:lnTo>
                  <a:pt x="1771028" y="1203972"/>
                </a:lnTo>
                <a:lnTo>
                  <a:pt x="1832856" y="1197433"/>
                </a:lnTo>
                <a:lnTo>
                  <a:pt x="1893597" y="1189792"/>
                </a:lnTo>
                <a:lnTo>
                  <a:pt x="1953186" y="1181076"/>
                </a:lnTo>
                <a:lnTo>
                  <a:pt x="2011560" y="1171313"/>
                </a:lnTo>
                <a:lnTo>
                  <a:pt x="2068656" y="1160527"/>
                </a:lnTo>
                <a:lnTo>
                  <a:pt x="2124408" y="1148748"/>
                </a:lnTo>
                <a:lnTo>
                  <a:pt x="2178755" y="1136000"/>
                </a:lnTo>
                <a:lnTo>
                  <a:pt x="2231632" y="1122312"/>
                </a:lnTo>
                <a:lnTo>
                  <a:pt x="2282975" y="1107710"/>
                </a:lnTo>
                <a:lnTo>
                  <a:pt x="2332720" y="1092222"/>
                </a:lnTo>
                <a:lnTo>
                  <a:pt x="2380805" y="1075872"/>
                </a:lnTo>
                <a:lnTo>
                  <a:pt x="2427165" y="1058690"/>
                </a:lnTo>
                <a:lnTo>
                  <a:pt x="2471737" y="1040701"/>
                </a:lnTo>
                <a:lnTo>
                  <a:pt x="2514457" y="1021932"/>
                </a:lnTo>
                <a:lnTo>
                  <a:pt x="2555260" y="1002411"/>
                </a:lnTo>
                <a:lnTo>
                  <a:pt x="2594085" y="982164"/>
                </a:lnTo>
                <a:lnTo>
                  <a:pt x="2630866" y="961217"/>
                </a:lnTo>
                <a:lnTo>
                  <a:pt x="2665540" y="939599"/>
                </a:lnTo>
                <a:close/>
              </a:path>
              <a:path w="2895600" h="1219200">
                <a:moveTo>
                  <a:pt x="2895599" y="609599"/>
                </a:moveTo>
                <a:lnTo>
                  <a:pt x="2889687" y="554321"/>
                </a:lnTo>
                <a:lnTo>
                  <a:pt x="2872290" y="500390"/>
                </a:lnTo>
                <a:lnTo>
                  <a:pt x="2843917" y="448027"/>
                </a:lnTo>
                <a:lnTo>
                  <a:pt x="2805079" y="397452"/>
                </a:lnTo>
                <a:lnTo>
                  <a:pt x="2756285" y="348884"/>
                </a:lnTo>
                <a:lnTo>
                  <a:pt x="2698044" y="302542"/>
                </a:lnTo>
                <a:lnTo>
                  <a:pt x="2698044" y="917335"/>
                </a:lnTo>
                <a:lnTo>
                  <a:pt x="2756285" y="870978"/>
                </a:lnTo>
                <a:lnTo>
                  <a:pt x="2805079" y="822362"/>
                </a:lnTo>
                <a:lnTo>
                  <a:pt x="2843917" y="771701"/>
                </a:lnTo>
                <a:lnTo>
                  <a:pt x="2872290" y="719210"/>
                </a:lnTo>
                <a:lnTo>
                  <a:pt x="2889687" y="665105"/>
                </a:lnTo>
                <a:lnTo>
                  <a:pt x="2895599" y="609599"/>
                </a:lnTo>
                <a:close/>
              </a:path>
            </a:pathLst>
          </a:custGeom>
          <a:solidFill>
            <a:srgbClr val="66CCFF"/>
          </a:solidFill>
        </p:spPr>
        <p:txBody>
          <a:bodyPr wrap="square" lIns="0" tIns="0" rIns="0" bIns="0" rtlCol="0"/>
          <a:lstStyle/>
          <a:p>
            <a:endParaRPr sz="1634"/>
          </a:p>
        </p:txBody>
      </p:sp>
      <p:sp>
        <p:nvSpPr>
          <p:cNvPr id="27" name="object 27"/>
          <p:cNvSpPr txBox="1"/>
          <p:nvPr/>
        </p:nvSpPr>
        <p:spPr>
          <a:xfrm>
            <a:off x="7861504" y="5461499"/>
            <a:ext cx="2576649" cy="335156"/>
          </a:xfrm>
          <a:prstGeom prst="rect">
            <a:avLst/>
          </a:prstGeom>
        </p:spPr>
        <p:txBody>
          <a:bodyPr vert="horz" wrap="square" lIns="0" tIns="0" rIns="0" bIns="0" rtlCol="0">
            <a:spAutoFit/>
          </a:bodyPr>
          <a:lstStyle/>
          <a:p>
            <a:pPr marL="11527"/>
            <a:r>
              <a:rPr sz="2178" b="1" spc="-5" dirty="0">
                <a:latin typeface="Times New Roman"/>
                <a:cs typeface="Times New Roman"/>
              </a:rPr>
              <a:t>¿Dónde puedo</a:t>
            </a:r>
            <a:r>
              <a:rPr sz="2178" b="1" spc="-23" dirty="0">
                <a:latin typeface="Times New Roman"/>
                <a:cs typeface="Times New Roman"/>
              </a:rPr>
              <a:t> </a:t>
            </a:r>
            <a:r>
              <a:rPr sz="2178" b="1" spc="-5" dirty="0">
                <a:latin typeface="Times New Roman"/>
                <a:cs typeface="Times New Roman"/>
              </a:rPr>
              <a:t>jugar?</a:t>
            </a:r>
            <a:endParaRPr sz="2178" dirty="0">
              <a:latin typeface="Times New Roman"/>
              <a:cs typeface="Times New Roman"/>
            </a:endParaRPr>
          </a:p>
        </p:txBody>
      </p:sp>
      <p:sp>
        <p:nvSpPr>
          <p:cNvPr id="29" name="object 29"/>
          <p:cNvSpPr txBox="1"/>
          <p:nvPr/>
        </p:nvSpPr>
        <p:spPr>
          <a:xfrm>
            <a:off x="10277819" y="6417348"/>
            <a:ext cx="184417" cy="165788"/>
          </a:xfrm>
          <a:prstGeom prst="rect">
            <a:avLst/>
          </a:prstGeom>
        </p:spPr>
        <p:txBody>
          <a:bodyPr vert="horz" wrap="square" lIns="0" tIns="12102" rIns="0" bIns="0" rtlCol="0">
            <a:spAutoFit/>
          </a:bodyPr>
          <a:lstStyle/>
          <a:p>
            <a:pPr marL="11527">
              <a:spcBef>
                <a:spcPts val="95"/>
              </a:spcBef>
            </a:pPr>
            <a:r>
              <a:rPr sz="998" dirty="0">
                <a:latin typeface="Verdana"/>
                <a:cs typeface="Verdana"/>
              </a:rPr>
              <a:t>50</a:t>
            </a:r>
            <a:endParaRPr sz="998">
              <a:latin typeface="Verdana"/>
              <a:cs typeface="Verdana"/>
            </a:endParaRPr>
          </a:p>
        </p:txBody>
      </p:sp>
      <p:sp>
        <p:nvSpPr>
          <p:cNvPr id="28" name="object 28"/>
          <p:cNvSpPr txBox="1">
            <a:spLocks noGrp="1"/>
          </p:cNvSpPr>
          <p:nvPr>
            <p:ph type="title"/>
          </p:nvPr>
        </p:nvSpPr>
        <p:spPr>
          <a:xfrm>
            <a:off x="4534806" y="614280"/>
            <a:ext cx="3938634" cy="553998"/>
          </a:xfrm>
          <a:prstGeom prst="rect">
            <a:avLst/>
          </a:prstGeom>
        </p:spPr>
        <p:txBody>
          <a:bodyPr vert="horz" wrap="square" lIns="0" tIns="0" rIns="0" bIns="0" rtlCol="0" anchor="b">
            <a:spAutoFit/>
          </a:bodyPr>
          <a:lstStyle/>
          <a:p>
            <a:pPr marL="11527">
              <a:lnSpc>
                <a:spcPct val="100000"/>
              </a:lnSpc>
            </a:pPr>
            <a:r>
              <a:rPr sz="3600" b="1" u="heavy" spc="-5" dirty="0">
                <a:solidFill>
                  <a:srgbClr val="990000"/>
                </a:solidFill>
              </a:rPr>
              <a:t>Estrategia </a:t>
            </a:r>
            <a:r>
              <a:rPr sz="3600" b="1" u="heavy" dirty="0">
                <a:solidFill>
                  <a:srgbClr val="990000"/>
                </a:solidFill>
              </a:rPr>
              <a:t>de </a:t>
            </a:r>
            <a:r>
              <a:rPr sz="3600" b="1" u="heavy" spc="-5" dirty="0">
                <a:solidFill>
                  <a:srgbClr val="990000"/>
                </a:solidFill>
              </a:rPr>
              <a:t>Ámbito</a:t>
            </a:r>
            <a:r>
              <a:rPr sz="3600" b="1" u="heavy" spc="9" dirty="0">
                <a:solidFill>
                  <a:srgbClr val="990000"/>
                </a:solidFill>
              </a:rPr>
              <a:t> </a:t>
            </a:r>
            <a:endParaRPr sz="3600" b="1" dirty="0"/>
          </a:p>
        </p:txBody>
      </p:sp>
      <p:pic>
        <p:nvPicPr>
          <p:cNvPr id="30" name="Imagen 4"/>
          <p:cNvPicPr>
            <a:picLocks noChangeAspect="1"/>
          </p:cNvPicPr>
          <p:nvPr/>
        </p:nvPicPr>
        <p:blipFill>
          <a:blip r:embed="rId2"/>
          <a:stretch>
            <a:fillRect/>
          </a:stretch>
        </p:blipFill>
        <p:spPr>
          <a:xfrm>
            <a:off x="0" y="6341866"/>
            <a:ext cx="887896" cy="516134"/>
          </a:xfrm>
          <a:prstGeom prst="rect">
            <a:avLst/>
          </a:prstGeom>
        </p:spPr>
      </p:pic>
    </p:spTree>
    <p:extLst>
      <p:ext uri="{BB962C8B-B14F-4D97-AF65-F5344CB8AC3E}">
        <p14:creationId xmlns:p14="http://schemas.microsoft.com/office/powerpoint/2010/main" val="282359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7241" y="662591"/>
            <a:ext cx="3615722" cy="391004"/>
          </a:xfrm>
          <a:prstGeom prst="rect">
            <a:avLst/>
          </a:prstGeom>
        </p:spPr>
        <p:txBody>
          <a:bodyPr vert="horz" wrap="square" lIns="0" tIns="0" rIns="0" bIns="0" rtlCol="0" anchor="b">
            <a:spAutoFit/>
          </a:bodyPr>
          <a:lstStyle/>
          <a:p>
            <a:pPr marL="11527">
              <a:lnSpc>
                <a:spcPct val="100000"/>
              </a:lnSpc>
            </a:pPr>
            <a:r>
              <a:rPr sz="2541" u="heavy" spc="-5" dirty="0">
                <a:solidFill>
                  <a:srgbClr val="990000"/>
                </a:solidFill>
              </a:rPr>
              <a:t>Estrategia </a:t>
            </a:r>
            <a:r>
              <a:rPr sz="2541" u="heavy" dirty="0">
                <a:solidFill>
                  <a:srgbClr val="990000"/>
                </a:solidFill>
              </a:rPr>
              <a:t>de</a:t>
            </a:r>
            <a:r>
              <a:rPr sz="2541" u="heavy" spc="-64" dirty="0">
                <a:solidFill>
                  <a:srgbClr val="990000"/>
                </a:solidFill>
              </a:rPr>
              <a:t> </a:t>
            </a:r>
            <a:r>
              <a:rPr sz="2541" u="heavy" spc="-9" dirty="0">
                <a:solidFill>
                  <a:srgbClr val="990000"/>
                </a:solidFill>
              </a:rPr>
              <a:t>Crecimiento</a:t>
            </a:r>
            <a:endParaRPr sz="2541"/>
          </a:p>
        </p:txBody>
      </p:sp>
      <p:sp>
        <p:nvSpPr>
          <p:cNvPr id="3" name="object 3"/>
          <p:cNvSpPr/>
          <p:nvPr/>
        </p:nvSpPr>
        <p:spPr>
          <a:xfrm>
            <a:off x="7340241" y="4604426"/>
            <a:ext cx="1798064" cy="1521439"/>
          </a:xfrm>
          <a:custGeom>
            <a:avLst/>
            <a:gdLst/>
            <a:ahLst/>
            <a:cxnLst/>
            <a:rect l="l" t="t" r="r" b="b"/>
            <a:pathLst>
              <a:path w="1981200" h="1676400">
                <a:moveTo>
                  <a:pt x="0" y="0"/>
                </a:moveTo>
                <a:lnTo>
                  <a:pt x="0" y="1676399"/>
                </a:lnTo>
                <a:lnTo>
                  <a:pt x="1981199" y="1676399"/>
                </a:lnTo>
                <a:lnTo>
                  <a:pt x="1981199" y="0"/>
                </a:lnTo>
                <a:lnTo>
                  <a:pt x="0" y="0"/>
                </a:lnTo>
                <a:close/>
              </a:path>
            </a:pathLst>
          </a:custGeom>
          <a:solidFill>
            <a:srgbClr val="996633"/>
          </a:solidFill>
        </p:spPr>
        <p:txBody>
          <a:bodyPr wrap="square" lIns="0" tIns="0" rIns="0" bIns="0" rtlCol="0"/>
          <a:lstStyle/>
          <a:p>
            <a:endParaRPr sz="1634"/>
          </a:p>
        </p:txBody>
      </p:sp>
      <p:sp>
        <p:nvSpPr>
          <p:cNvPr id="4" name="object 4"/>
          <p:cNvSpPr/>
          <p:nvPr/>
        </p:nvSpPr>
        <p:spPr>
          <a:xfrm>
            <a:off x="5473021" y="4604426"/>
            <a:ext cx="1867220" cy="1521439"/>
          </a:xfrm>
          <a:custGeom>
            <a:avLst/>
            <a:gdLst/>
            <a:ahLst/>
            <a:cxnLst/>
            <a:rect l="l" t="t" r="r" b="b"/>
            <a:pathLst>
              <a:path w="2057400" h="1676400">
                <a:moveTo>
                  <a:pt x="0" y="0"/>
                </a:moveTo>
                <a:lnTo>
                  <a:pt x="0" y="1676399"/>
                </a:lnTo>
                <a:lnTo>
                  <a:pt x="2057399" y="1676399"/>
                </a:lnTo>
                <a:lnTo>
                  <a:pt x="2057399" y="0"/>
                </a:lnTo>
                <a:lnTo>
                  <a:pt x="0" y="0"/>
                </a:lnTo>
                <a:close/>
              </a:path>
            </a:pathLst>
          </a:custGeom>
          <a:solidFill>
            <a:srgbClr val="FF6600"/>
          </a:solidFill>
        </p:spPr>
        <p:txBody>
          <a:bodyPr wrap="square" lIns="0" tIns="0" rIns="0" bIns="0" rtlCol="0"/>
          <a:lstStyle/>
          <a:p>
            <a:endParaRPr sz="1634"/>
          </a:p>
        </p:txBody>
      </p:sp>
      <p:sp>
        <p:nvSpPr>
          <p:cNvPr id="5" name="object 5"/>
          <p:cNvSpPr/>
          <p:nvPr/>
        </p:nvSpPr>
        <p:spPr>
          <a:xfrm>
            <a:off x="7340241" y="3221300"/>
            <a:ext cx="1798064" cy="1383126"/>
          </a:xfrm>
          <a:custGeom>
            <a:avLst/>
            <a:gdLst/>
            <a:ahLst/>
            <a:cxnLst/>
            <a:rect l="l" t="t" r="r" b="b"/>
            <a:pathLst>
              <a:path w="1981200" h="1524000">
                <a:moveTo>
                  <a:pt x="0" y="0"/>
                </a:moveTo>
                <a:lnTo>
                  <a:pt x="0" y="1523999"/>
                </a:lnTo>
                <a:lnTo>
                  <a:pt x="1981199" y="1523999"/>
                </a:lnTo>
                <a:lnTo>
                  <a:pt x="1981199" y="0"/>
                </a:lnTo>
                <a:lnTo>
                  <a:pt x="0" y="0"/>
                </a:lnTo>
                <a:close/>
              </a:path>
            </a:pathLst>
          </a:custGeom>
          <a:solidFill>
            <a:srgbClr val="FF3300"/>
          </a:solidFill>
        </p:spPr>
        <p:txBody>
          <a:bodyPr wrap="square" lIns="0" tIns="0" rIns="0" bIns="0" rtlCol="0"/>
          <a:lstStyle/>
          <a:p>
            <a:endParaRPr sz="1634"/>
          </a:p>
        </p:txBody>
      </p:sp>
      <p:sp>
        <p:nvSpPr>
          <p:cNvPr id="6" name="object 6"/>
          <p:cNvSpPr/>
          <p:nvPr/>
        </p:nvSpPr>
        <p:spPr>
          <a:xfrm>
            <a:off x="5473021" y="3221300"/>
            <a:ext cx="1867220" cy="1383126"/>
          </a:xfrm>
          <a:custGeom>
            <a:avLst/>
            <a:gdLst/>
            <a:ahLst/>
            <a:cxnLst/>
            <a:rect l="l" t="t" r="r" b="b"/>
            <a:pathLst>
              <a:path w="2057400" h="1524000">
                <a:moveTo>
                  <a:pt x="0" y="0"/>
                </a:moveTo>
                <a:lnTo>
                  <a:pt x="0" y="1523999"/>
                </a:lnTo>
                <a:lnTo>
                  <a:pt x="2057399" y="1523999"/>
                </a:lnTo>
                <a:lnTo>
                  <a:pt x="2057399" y="0"/>
                </a:lnTo>
                <a:lnTo>
                  <a:pt x="0" y="0"/>
                </a:lnTo>
                <a:close/>
              </a:path>
            </a:pathLst>
          </a:custGeom>
          <a:solidFill>
            <a:srgbClr val="FFCC00"/>
          </a:solidFill>
        </p:spPr>
        <p:txBody>
          <a:bodyPr wrap="square" lIns="0" tIns="0" rIns="0" bIns="0" rtlCol="0"/>
          <a:lstStyle/>
          <a:p>
            <a:endParaRPr sz="1634"/>
          </a:p>
        </p:txBody>
      </p:sp>
      <p:sp>
        <p:nvSpPr>
          <p:cNvPr id="7" name="object 7"/>
          <p:cNvSpPr/>
          <p:nvPr/>
        </p:nvSpPr>
        <p:spPr>
          <a:xfrm>
            <a:off x="2851190" y="1290456"/>
            <a:ext cx="0" cy="1135892"/>
          </a:xfrm>
          <a:custGeom>
            <a:avLst/>
            <a:gdLst/>
            <a:ahLst/>
            <a:cxnLst/>
            <a:rect l="l" t="t" r="r" b="b"/>
            <a:pathLst>
              <a:path h="1251585">
                <a:moveTo>
                  <a:pt x="0" y="0"/>
                </a:moveTo>
                <a:lnTo>
                  <a:pt x="0" y="1251203"/>
                </a:lnTo>
              </a:path>
            </a:pathLst>
          </a:custGeom>
          <a:ln w="3175">
            <a:solidFill>
              <a:srgbClr val="9F9F9F"/>
            </a:solidFill>
          </a:ln>
        </p:spPr>
        <p:txBody>
          <a:bodyPr wrap="square" lIns="0" tIns="0" rIns="0" bIns="0" rtlCol="0"/>
          <a:lstStyle/>
          <a:p>
            <a:endParaRPr sz="1634"/>
          </a:p>
        </p:txBody>
      </p:sp>
      <p:sp>
        <p:nvSpPr>
          <p:cNvPr id="8" name="object 8"/>
          <p:cNvSpPr/>
          <p:nvPr/>
        </p:nvSpPr>
        <p:spPr>
          <a:xfrm>
            <a:off x="2851767" y="1291147"/>
            <a:ext cx="2631397" cy="0"/>
          </a:xfrm>
          <a:custGeom>
            <a:avLst/>
            <a:gdLst/>
            <a:ahLst/>
            <a:cxnLst/>
            <a:rect l="l" t="t" r="r" b="b"/>
            <a:pathLst>
              <a:path w="2899410">
                <a:moveTo>
                  <a:pt x="0" y="0"/>
                </a:moveTo>
                <a:lnTo>
                  <a:pt x="2899410" y="0"/>
                </a:lnTo>
              </a:path>
            </a:pathLst>
          </a:custGeom>
          <a:ln w="3175">
            <a:solidFill>
              <a:srgbClr val="9F9F9F"/>
            </a:solidFill>
          </a:ln>
        </p:spPr>
        <p:txBody>
          <a:bodyPr wrap="square" lIns="0" tIns="0" rIns="0" bIns="0" rtlCol="0"/>
          <a:lstStyle/>
          <a:p>
            <a:endParaRPr sz="1634"/>
          </a:p>
        </p:txBody>
      </p:sp>
      <p:sp>
        <p:nvSpPr>
          <p:cNvPr id="9" name="object 9"/>
          <p:cNvSpPr/>
          <p:nvPr/>
        </p:nvSpPr>
        <p:spPr>
          <a:xfrm>
            <a:off x="5482472" y="1291147"/>
            <a:ext cx="3673352" cy="0"/>
          </a:xfrm>
          <a:custGeom>
            <a:avLst/>
            <a:gdLst/>
            <a:ahLst/>
            <a:cxnLst/>
            <a:rect l="l" t="t" r="r" b="b"/>
            <a:pathLst>
              <a:path w="4047490">
                <a:moveTo>
                  <a:pt x="0" y="0"/>
                </a:moveTo>
                <a:lnTo>
                  <a:pt x="4047490" y="0"/>
                </a:lnTo>
              </a:path>
            </a:pathLst>
          </a:custGeom>
          <a:ln w="3175">
            <a:solidFill>
              <a:srgbClr val="9F9F9F"/>
            </a:solidFill>
          </a:ln>
        </p:spPr>
        <p:txBody>
          <a:bodyPr wrap="square" lIns="0" tIns="0" rIns="0" bIns="0" rtlCol="0"/>
          <a:lstStyle/>
          <a:p>
            <a:endParaRPr sz="1634"/>
          </a:p>
        </p:txBody>
      </p:sp>
      <p:sp>
        <p:nvSpPr>
          <p:cNvPr id="10" name="object 10"/>
          <p:cNvSpPr/>
          <p:nvPr/>
        </p:nvSpPr>
        <p:spPr>
          <a:xfrm>
            <a:off x="5542177" y="2425311"/>
            <a:ext cx="3614569" cy="0"/>
          </a:xfrm>
          <a:custGeom>
            <a:avLst/>
            <a:gdLst/>
            <a:ahLst/>
            <a:cxnLst/>
            <a:rect l="l" t="t" r="r" b="b"/>
            <a:pathLst>
              <a:path w="3982720">
                <a:moveTo>
                  <a:pt x="0" y="0"/>
                </a:moveTo>
                <a:lnTo>
                  <a:pt x="3982211" y="0"/>
                </a:lnTo>
              </a:path>
            </a:pathLst>
          </a:custGeom>
          <a:ln w="3175">
            <a:solidFill>
              <a:srgbClr val="9F9F9F"/>
            </a:solidFill>
          </a:ln>
        </p:spPr>
        <p:txBody>
          <a:bodyPr wrap="square" lIns="0" tIns="0" rIns="0" bIns="0" rtlCol="0"/>
          <a:lstStyle/>
          <a:p>
            <a:endParaRPr sz="1634"/>
          </a:p>
        </p:txBody>
      </p:sp>
      <p:sp>
        <p:nvSpPr>
          <p:cNvPr id="11" name="object 11"/>
          <p:cNvSpPr/>
          <p:nvPr/>
        </p:nvSpPr>
        <p:spPr>
          <a:xfrm>
            <a:off x="9155594" y="1291840"/>
            <a:ext cx="0" cy="1133011"/>
          </a:xfrm>
          <a:custGeom>
            <a:avLst/>
            <a:gdLst/>
            <a:ahLst/>
            <a:cxnLst/>
            <a:rect l="l" t="t" r="r" b="b"/>
            <a:pathLst>
              <a:path h="1248410">
                <a:moveTo>
                  <a:pt x="0" y="0"/>
                </a:moveTo>
                <a:lnTo>
                  <a:pt x="0" y="1248155"/>
                </a:lnTo>
              </a:path>
            </a:pathLst>
          </a:custGeom>
          <a:ln w="3175">
            <a:solidFill>
              <a:srgbClr val="9F9F9F"/>
            </a:solidFill>
          </a:ln>
        </p:spPr>
        <p:txBody>
          <a:bodyPr wrap="square" lIns="0" tIns="0" rIns="0" bIns="0" rtlCol="0"/>
          <a:lstStyle/>
          <a:p>
            <a:endParaRPr sz="1634"/>
          </a:p>
        </p:txBody>
      </p:sp>
      <p:sp>
        <p:nvSpPr>
          <p:cNvPr id="12" name="object 12"/>
          <p:cNvSpPr/>
          <p:nvPr/>
        </p:nvSpPr>
        <p:spPr>
          <a:xfrm>
            <a:off x="2850614" y="2424621"/>
            <a:ext cx="2632550" cy="802212"/>
          </a:xfrm>
          <a:custGeom>
            <a:avLst/>
            <a:gdLst/>
            <a:ahLst/>
            <a:cxnLst/>
            <a:rect l="l" t="t" r="r" b="b"/>
            <a:pathLst>
              <a:path w="2900679" h="883920">
                <a:moveTo>
                  <a:pt x="2900171" y="1523"/>
                </a:moveTo>
                <a:lnTo>
                  <a:pt x="2898647" y="0"/>
                </a:lnTo>
                <a:lnTo>
                  <a:pt x="0" y="0"/>
                </a:lnTo>
                <a:lnTo>
                  <a:pt x="0" y="883919"/>
                </a:lnTo>
                <a:lnTo>
                  <a:pt x="1523" y="883919"/>
                </a:lnTo>
                <a:lnTo>
                  <a:pt x="1523" y="1523"/>
                </a:lnTo>
                <a:lnTo>
                  <a:pt x="2900171" y="1523"/>
                </a:lnTo>
                <a:close/>
              </a:path>
              <a:path w="2900679" h="883920">
                <a:moveTo>
                  <a:pt x="2900171" y="882395"/>
                </a:moveTo>
                <a:lnTo>
                  <a:pt x="1523" y="882395"/>
                </a:lnTo>
                <a:lnTo>
                  <a:pt x="1523" y="883919"/>
                </a:lnTo>
                <a:lnTo>
                  <a:pt x="2898647" y="883919"/>
                </a:lnTo>
                <a:lnTo>
                  <a:pt x="2900171" y="882395"/>
                </a:lnTo>
                <a:close/>
              </a:path>
              <a:path w="2900679" h="883920">
                <a:moveTo>
                  <a:pt x="2900171" y="1523"/>
                </a:moveTo>
                <a:lnTo>
                  <a:pt x="2900171" y="0"/>
                </a:lnTo>
                <a:lnTo>
                  <a:pt x="2898647" y="0"/>
                </a:lnTo>
                <a:lnTo>
                  <a:pt x="2900171" y="1523"/>
                </a:lnTo>
                <a:close/>
              </a:path>
              <a:path w="2900679" h="883920">
                <a:moveTo>
                  <a:pt x="2900171" y="882395"/>
                </a:moveTo>
                <a:lnTo>
                  <a:pt x="2900171" y="1523"/>
                </a:lnTo>
                <a:lnTo>
                  <a:pt x="2898647" y="1523"/>
                </a:lnTo>
                <a:lnTo>
                  <a:pt x="2898647" y="882395"/>
                </a:lnTo>
                <a:lnTo>
                  <a:pt x="2900171" y="882395"/>
                </a:lnTo>
                <a:close/>
              </a:path>
              <a:path w="2900679" h="883920">
                <a:moveTo>
                  <a:pt x="2900171" y="883919"/>
                </a:moveTo>
                <a:lnTo>
                  <a:pt x="2900171" y="882395"/>
                </a:lnTo>
                <a:lnTo>
                  <a:pt x="2898647" y="883919"/>
                </a:lnTo>
                <a:lnTo>
                  <a:pt x="2900171" y="883919"/>
                </a:lnTo>
                <a:close/>
              </a:path>
            </a:pathLst>
          </a:custGeom>
          <a:solidFill>
            <a:srgbClr val="9F9F9F"/>
          </a:solidFill>
        </p:spPr>
        <p:txBody>
          <a:bodyPr wrap="square" lIns="0" tIns="0" rIns="0" bIns="0" rtlCol="0"/>
          <a:lstStyle/>
          <a:p>
            <a:endParaRPr sz="1634"/>
          </a:p>
        </p:txBody>
      </p:sp>
      <p:sp>
        <p:nvSpPr>
          <p:cNvPr id="13" name="object 13"/>
          <p:cNvSpPr/>
          <p:nvPr/>
        </p:nvSpPr>
        <p:spPr>
          <a:xfrm>
            <a:off x="2845082" y="2825727"/>
            <a:ext cx="2636584" cy="0"/>
          </a:xfrm>
          <a:custGeom>
            <a:avLst/>
            <a:gdLst/>
            <a:ahLst/>
            <a:cxnLst/>
            <a:rect l="l" t="t" r="r" b="b"/>
            <a:pathLst>
              <a:path w="2905125">
                <a:moveTo>
                  <a:pt x="0" y="0"/>
                </a:moveTo>
                <a:lnTo>
                  <a:pt x="2904743" y="0"/>
                </a:lnTo>
              </a:path>
            </a:pathLst>
          </a:custGeom>
          <a:ln w="3175">
            <a:solidFill>
              <a:srgbClr val="9F9F9F"/>
            </a:solidFill>
          </a:ln>
        </p:spPr>
        <p:txBody>
          <a:bodyPr wrap="square" lIns="0" tIns="0" rIns="0" bIns="0" rtlCol="0"/>
          <a:lstStyle/>
          <a:p>
            <a:endParaRPr sz="1634"/>
          </a:p>
        </p:txBody>
      </p:sp>
      <p:sp>
        <p:nvSpPr>
          <p:cNvPr id="14" name="object 14"/>
          <p:cNvSpPr/>
          <p:nvPr/>
        </p:nvSpPr>
        <p:spPr>
          <a:xfrm>
            <a:off x="5542177" y="2425311"/>
            <a:ext cx="1819387" cy="0"/>
          </a:xfrm>
          <a:custGeom>
            <a:avLst/>
            <a:gdLst/>
            <a:ahLst/>
            <a:cxnLst/>
            <a:rect l="l" t="t" r="r" b="b"/>
            <a:pathLst>
              <a:path w="2004695">
                <a:moveTo>
                  <a:pt x="0" y="0"/>
                </a:moveTo>
                <a:lnTo>
                  <a:pt x="2004313" y="0"/>
                </a:lnTo>
              </a:path>
            </a:pathLst>
          </a:custGeom>
          <a:ln w="3175">
            <a:solidFill>
              <a:srgbClr val="9F9F9F"/>
            </a:solidFill>
          </a:ln>
        </p:spPr>
        <p:txBody>
          <a:bodyPr wrap="square" lIns="0" tIns="0" rIns="0" bIns="0" rtlCol="0"/>
          <a:lstStyle/>
          <a:p>
            <a:endParaRPr sz="1634"/>
          </a:p>
        </p:txBody>
      </p:sp>
      <p:sp>
        <p:nvSpPr>
          <p:cNvPr id="15" name="object 15"/>
          <p:cNvSpPr/>
          <p:nvPr/>
        </p:nvSpPr>
        <p:spPr>
          <a:xfrm>
            <a:off x="7361794" y="2424621"/>
            <a:ext cx="0" cy="802212"/>
          </a:xfrm>
          <a:custGeom>
            <a:avLst/>
            <a:gdLst/>
            <a:ahLst/>
            <a:cxnLst/>
            <a:rect l="l" t="t" r="r" b="b"/>
            <a:pathLst>
              <a:path h="883920">
                <a:moveTo>
                  <a:pt x="0" y="0"/>
                </a:moveTo>
                <a:lnTo>
                  <a:pt x="0" y="883919"/>
                </a:lnTo>
              </a:path>
            </a:pathLst>
          </a:custGeom>
          <a:ln w="3175">
            <a:solidFill>
              <a:srgbClr val="9F9F9F"/>
            </a:solidFill>
          </a:ln>
        </p:spPr>
        <p:txBody>
          <a:bodyPr wrap="square" lIns="0" tIns="0" rIns="0" bIns="0" rtlCol="0"/>
          <a:lstStyle/>
          <a:p>
            <a:endParaRPr sz="1634"/>
          </a:p>
        </p:txBody>
      </p:sp>
      <p:sp>
        <p:nvSpPr>
          <p:cNvPr id="16" name="object 16"/>
          <p:cNvSpPr/>
          <p:nvPr/>
        </p:nvSpPr>
        <p:spPr>
          <a:xfrm>
            <a:off x="5482703" y="3226141"/>
            <a:ext cx="1878746" cy="0"/>
          </a:xfrm>
          <a:custGeom>
            <a:avLst/>
            <a:gdLst/>
            <a:ahLst/>
            <a:cxnLst/>
            <a:rect l="l" t="t" r="r" b="b"/>
            <a:pathLst>
              <a:path w="2070100">
                <a:moveTo>
                  <a:pt x="0" y="0"/>
                </a:moveTo>
                <a:lnTo>
                  <a:pt x="2069591" y="0"/>
                </a:lnTo>
              </a:path>
            </a:pathLst>
          </a:custGeom>
          <a:ln w="3175">
            <a:solidFill>
              <a:srgbClr val="9F9F9F"/>
            </a:solidFill>
          </a:ln>
        </p:spPr>
        <p:txBody>
          <a:bodyPr wrap="square" lIns="0" tIns="0" rIns="0" bIns="0" rtlCol="0"/>
          <a:lstStyle/>
          <a:p>
            <a:endParaRPr sz="1634"/>
          </a:p>
        </p:txBody>
      </p:sp>
      <p:sp>
        <p:nvSpPr>
          <p:cNvPr id="17" name="object 17"/>
          <p:cNvSpPr txBox="1"/>
          <p:nvPr/>
        </p:nvSpPr>
        <p:spPr>
          <a:xfrm>
            <a:off x="5956659" y="1712770"/>
            <a:ext cx="2728216" cy="1215141"/>
          </a:xfrm>
          <a:prstGeom prst="rect">
            <a:avLst/>
          </a:prstGeom>
        </p:spPr>
        <p:txBody>
          <a:bodyPr vert="horz" wrap="square" lIns="0" tIns="0" rIns="0" bIns="0" rtlCol="0">
            <a:spAutoFit/>
          </a:bodyPr>
          <a:lstStyle/>
          <a:p>
            <a:pPr marL="11527" marR="4611" algn="ctr"/>
            <a:r>
              <a:rPr sz="1815" b="1" dirty="0">
                <a:latin typeface="Times New Roman"/>
                <a:cs typeface="Times New Roman"/>
              </a:rPr>
              <a:t>TIPO </a:t>
            </a:r>
            <a:r>
              <a:rPr sz="1815" b="1" spc="5" dirty="0">
                <a:latin typeface="Times New Roman"/>
                <a:cs typeface="Times New Roman"/>
              </a:rPr>
              <a:t>DE</a:t>
            </a:r>
            <a:r>
              <a:rPr sz="1815" b="1" spc="-100" dirty="0">
                <a:latin typeface="Times New Roman"/>
                <a:cs typeface="Times New Roman"/>
              </a:rPr>
              <a:t> </a:t>
            </a:r>
            <a:r>
              <a:rPr sz="1815" b="1" dirty="0">
                <a:latin typeface="Times New Roman"/>
                <a:cs typeface="Times New Roman"/>
              </a:rPr>
              <a:t>CRECIMIENTO  DESEADO</a:t>
            </a:r>
            <a:endParaRPr sz="1815">
              <a:latin typeface="Times New Roman"/>
              <a:cs typeface="Times New Roman"/>
            </a:endParaRPr>
          </a:p>
          <a:p>
            <a:pPr>
              <a:spcBef>
                <a:spcPts val="27"/>
              </a:spcBef>
            </a:pPr>
            <a:endParaRPr sz="2632">
              <a:latin typeface="Times New Roman"/>
              <a:cs typeface="Times New Roman"/>
            </a:endParaRPr>
          </a:p>
          <a:p>
            <a:pPr marL="97975" algn="ctr">
              <a:tabLst>
                <a:tab pos="1877094" algn="l"/>
              </a:tabLst>
            </a:pPr>
            <a:r>
              <a:rPr sz="1634" b="1" u="heavy" dirty="0">
                <a:latin typeface="Times New Roman"/>
                <a:cs typeface="Times New Roman"/>
              </a:rPr>
              <a:t>Físico</a:t>
            </a:r>
            <a:r>
              <a:rPr sz="1634" b="1" dirty="0">
                <a:latin typeface="Times New Roman"/>
                <a:cs typeface="Times New Roman"/>
              </a:rPr>
              <a:t>	</a:t>
            </a:r>
            <a:r>
              <a:rPr sz="1634" b="1" u="heavy" spc="-14" dirty="0">
                <a:latin typeface="Times New Roman"/>
                <a:cs typeface="Times New Roman"/>
              </a:rPr>
              <a:t>Virtual</a:t>
            </a:r>
            <a:endParaRPr sz="1634">
              <a:latin typeface="Times New Roman"/>
              <a:cs typeface="Times New Roman"/>
            </a:endParaRPr>
          </a:p>
        </p:txBody>
      </p:sp>
      <p:sp>
        <p:nvSpPr>
          <p:cNvPr id="18" name="object 18"/>
          <p:cNvSpPr/>
          <p:nvPr/>
        </p:nvSpPr>
        <p:spPr>
          <a:xfrm>
            <a:off x="7360987" y="2424621"/>
            <a:ext cx="1795759" cy="802212"/>
          </a:xfrm>
          <a:custGeom>
            <a:avLst/>
            <a:gdLst/>
            <a:ahLst/>
            <a:cxnLst/>
            <a:rect l="l" t="t" r="r" b="b"/>
            <a:pathLst>
              <a:path w="1978659" h="883920">
                <a:moveTo>
                  <a:pt x="1523" y="0"/>
                </a:moveTo>
                <a:lnTo>
                  <a:pt x="0" y="0"/>
                </a:lnTo>
                <a:lnTo>
                  <a:pt x="0" y="1523"/>
                </a:lnTo>
                <a:lnTo>
                  <a:pt x="1523" y="0"/>
                </a:lnTo>
                <a:close/>
              </a:path>
              <a:path w="1978659" h="883920">
                <a:moveTo>
                  <a:pt x="1978151" y="1523"/>
                </a:moveTo>
                <a:lnTo>
                  <a:pt x="1976627" y="0"/>
                </a:lnTo>
                <a:lnTo>
                  <a:pt x="1523" y="0"/>
                </a:lnTo>
                <a:lnTo>
                  <a:pt x="0" y="1523"/>
                </a:lnTo>
                <a:lnTo>
                  <a:pt x="1978151" y="1523"/>
                </a:lnTo>
                <a:close/>
              </a:path>
              <a:path w="1978659" h="883920">
                <a:moveTo>
                  <a:pt x="1523" y="882395"/>
                </a:moveTo>
                <a:lnTo>
                  <a:pt x="1523" y="1523"/>
                </a:lnTo>
                <a:lnTo>
                  <a:pt x="0" y="1523"/>
                </a:lnTo>
                <a:lnTo>
                  <a:pt x="0" y="882395"/>
                </a:lnTo>
                <a:lnTo>
                  <a:pt x="1523" y="882395"/>
                </a:lnTo>
                <a:close/>
              </a:path>
              <a:path w="1978659" h="883920">
                <a:moveTo>
                  <a:pt x="1978151" y="882395"/>
                </a:moveTo>
                <a:lnTo>
                  <a:pt x="0" y="882395"/>
                </a:lnTo>
                <a:lnTo>
                  <a:pt x="1523" y="883919"/>
                </a:lnTo>
                <a:lnTo>
                  <a:pt x="1976627" y="883919"/>
                </a:lnTo>
                <a:lnTo>
                  <a:pt x="1978151" y="882395"/>
                </a:lnTo>
                <a:close/>
              </a:path>
              <a:path w="1978659" h="883920">
                <a:moveTo>
                  <a:pt x="1523" y="883919"/>
                </a:moveTo>
                <a:lnTo>
                  <a:pt x="0" y="882395"/>
                </a:lnTo>
                <a:lnTo>
                  <a:pt x="0" y="883919"/>
                </a:lnTo>
                <a:lnTo>
                  <a:pt x="1523" y="883919"/>
                </a:lnTo>
                <a:close/>
              </a:path>
              <a:path w="1978659" h="883920">
                <a:moveTo>
                  <a:pt x="1978151" y="1523"/>
                </a:moveTo>
                <a:lnTo>
                  <a:pt x="1978151" y="0"/>
                </a:lnTo>
                <a:lnTo>
                  <a:pt x="1976627" y="0"/>
                </a:lnTo>
                <a:lnTo>
                  <a:pt x="1978151" y="1523"/>
                </a:lnTo>
                <a:close/>
              </a:path>
              <a:path w="1978659" h="883920">
                <a:moveTo>
                  <a:pt x="1978151" y="882395"/>
                </a:moveTo>
                <a:lnTo>
                  <a:pt x="1978151" y="1523"/>
                </a:lnTo>
                <a:lnTo>
                  <a:pt x="1976627" y="1523"/>
                </a:lnTo>
                <a:lnTo>
                  <a:pt x="1976627" y="882395"/>
                </a:lnTo>
                <a:lnTo>
                  <a:pt x="1978151" y="882395"/>
                </a:lnTo>
                <a:close/>
              </a:path>
              <a:path w="1978659" h="883920">
                <a:moveTo>
                  <a:pt x="1978151" y="883919"/>
                </a:moveTo>
                <a:lnTo>
                  <a:pt x="1978151" y="882395"/>
                </a:lnTo>
                <a:lnTo>
                  <a:pt x="1976627" y="883919"/>
                </a:lnTo>
                <a:lnTo>
                  <a:pt x="1978151" y="883919"/>
                </a:lnTo>
                <a:close/>
              </a:path>
            </a:pathLst>
          </a:custGeom>
          <a:solidFill>
            <a:srgbClr val="9F9F9F"/>
          </a:solidFill>
        </p:spPr>
        <p:txBody>
          <a:bodyPr wrap="square" lIns="0" tIns="0" rIns="0" bIns="0" rtlCol="0"/>
          <a:lstStyle/>
          <a:p>
            <a:endParaRPr sz="1634"/>
          </a:p>
        </p:txBody>
      </p:sp>
      <p:sp>
        <p:nvSpPr>
          <p:cNvPr id="19" name="object 19"/>
          <p:cNvSpPr/>
          <p:nvPr/>
        </p:nvSpPr>
        <p:spPr>
          <a:xfrm>
            <a:off x="2850615" y="3225449"/>
            <a:ext cx="939373" cy="1381973"/>
          </a:xfrm>
          <a:custGeom>
            <a:avLst/>
            <a:gdLst/>
            <a:ahLst/>
            <a:cxnLst/>
            <a:rect l="l" t="t" r="r" b="b"/>
            <a:pathLst>
              <a:path w="1035050" h="1522729">
                <a:moveTo>
                  <a:pt x="1034795" y="1523"/>
                </a:moveTo>
                <a:lnTo>
                  <a:pt x="1034795" y="0"/>
                </a:lnTo>
                <a:lnTo>
                  <a:pt x="0" y="0"/>
                </a:lnTo>
                <a:lnTo>
                  <a:pt x="0" y="1522475"/>
                </a:lnTo>
                <a:lnTo>
                  <a:pt x="1523" y="1522475"/>
                </a:lnTo>
                <a:lnTo>
                  <a:pt x="1523" y="1523"/>
                </a:lnTo>
                <a:lnTo>
                  <a:pt x="1034795" y="1523"/>
                </a:lnTo>
                <a:close/>
              </a:path>
              <a:path w="1035050" h="1522729">
                <a:moveTo>
                  <a:pt x="1034795" y="1520951"/>
                </a:moveTo>
                <a:lnTo>
                  <a:pt x="1523" y="1520951"/>
                </a:lnTo>
                <a:lnTo>
                  <a:pt x="1523" y="1522475"/>
                </a:lnTo>
                <a:lnTo>
                  <a:pt x="1033271" y="1522475"/>
                </a:lnTo>
                <a:lnTo>
                  <a:pt x="1034795" y="1520951"/>
                </a:lnTo>
                <a:close/>
              </a:path>
              <a:path w="1035050" h="1522729">
                <a:moveTo>
                  <a:pt x="1034795" y="1520951"/>
                </a:moveTo>
                <a:lnTo>
                  <a:pt x="1034795" y="1523"/>
                </a:lnTo>
                <a:lnTo>
                  <a:pt x="1033271" y="1523"/>
                </a:lnTo>
                <a:lnTo>
                  <a:pt x="1033271" y="1520951"/>
                </a:lnTo>
                <a:lnTo>
                  <a:pt x="1034795" y="1520951"/>
                </a:lnTo>
                <a:close/>
              </a:path>
              <a:path w="1035050" h="1522729">
                <a:moveTo>
                  <a:pt x="1034795" y="1522475"/>
                </a:moveTo>
                <a:lnTo>
                  <a:pt x="1034795" y="1520951"/>
                </a:lnTo>
                <a:lnTo>
                  <a:pt x="1033271" y="1522475"/>
                </a:lnTo>
                <a:lnTo>
                  <a:pt x="1034795" y="1522475"/>
                </a:lnTo>
                <a:close/>
              </a:path>
            </a:pathLst>
          </a:custGeom>
          <a:solidFill>
            <a:srgbClr val="9F9F9F"/>
          </a:solidFill>
        </p:spPr>
        <p:txBody>
          <a:bodyPr wrap="square" lIns="0" tIns="0" rIns="0" bIns="0" rtlCol="0"/>
          <a:lstStyle/>
          <a:p>
            <a:endParaRPr sz="1634"/>
          </a:p>
        </p:txBody>
      </p:sp>
      <p:sp>
        <p:nvSpPr>
          <p:cNvPr id="20" name="object 20"/>
          <p:cNvSpPr txBox="1"/>
          <p:nvPr/>
        </p:nvSpPr>
        <p:spPr>
          <a:xfrm>
            <a:off x="4090823" y="3648685"/>
            <a:ext cx="1092670" cy="251479"/>
          </a:xfrm>
          <a:prstGeom prst="rect">
            <a:avLst/>
          </a:prstGeom>
        </p:spPr>
        <p:txBody>
          <a:bodyPr vert="horz" wrap="square" lIns="0" tIns="0" rIns="0" bIns="0" rtlCol="0">
            <a:spAutoFit/>
          </a:bodyPr>
          <a:lstStyle/>
          <a:p>
            <a:pPr marL="11527"/>
            <a:r>
              <a:rPr sz="1634" b="1" u="heavy" spc="-5" dirty="0">
                <a:latin typeface="Times New Roman"/>
                <a:cs typeface="Times New Roman"/>
              </a:rPr>
              <a:t>A</a:t>
            </a:r>
            <a:r>
              <a:rPr sz="1634" b="1" u="heavy" spc="-9" dirty="0">
                <a:latin typeface="Times New Roman"/>
                <a:cs typeface="Times New Roman"/>
              </a:rPr>
              <a:t>bund</a:t>
            </a:r>
            <a:r>
              <a:rPr sz="1634" b="1" u="heavy" dirty="0">
                <a:latin typeface="Times New Roman"/>
                <a:cs typeface="Times New Roman"/>
              </a:rPr>
              <a:t>a</a:t>
            </a:r>
            <a:r>
              <a:rPr sz="1634" b="1" u="heavy" spc="-9" dirty="0">
                <a:latin typeface="Times New Roman"/>
                <a:cs typeface="Times New Roman"/>
              </a:rPr>
              <a:t>n</a:t>
            </a:r>
            <a:r>
              <a:rPr sz="1634" b="1" u="heavy" dirty="0">
                <a:latin typeface="Times New Roman"/>
                <a:cs typeface="Times New Roman"/>
              </a:rPr>
              <a:t>t</a:t>
            </a:r>
            <a:r>
              <a:rPr sz="1634" b="1" u="heavy" spc="5" dirty="0">
                <a:latin typeface="Times New Roman"/>
                <a:cs typeface="Times New Roman"/>
              </a:rPr>
              <a:t>e</a:t>
            </a:r>
            <a:r>
              <a:rPr sz="1634" b="1" u="heavy" dirty="0">
                <a:latin typeface="Times New Roman"/>
                <a:cs typeface="Times New Roman"/>
              </a:rPr>
              <a:t>s</a:t>
            </a:r>
            <a:endParaRPr sz="1634">
              <a:latin typeface="Times New Roman"/>
              <a:cs typeface="Times New Roman"/>
            </a:endParaRPr>
          </a:p>
        </p:txBody>
      </p:sp>
      <p:sp>
        <p:nvSpPr>
          <p:cNvPr id="21" name="object 21"/>
          <p:cNvSpPr/>
          <p:nvPr/>
        </p:nvSpPr>
        <p:spPr>
          <a:xfrm>
            <a:off x="3788374" y="3225449"/>
            <a:ext cx="1694329" cy="1381973"/>
          </a:xfrm>
          <a:custGeom>
            <a:avLst/>
            <a:gdLst/>
            <a:ahLst/>
            <a:cxnLst/>
            <a:rect l="l" t="t" r="r" b="b"/>
            <a:pathLst>
              <a:path w="1866900" h="1522729">
                <a:moveTo>
                  <a:pt x="1866899" y="1523"/>
                </a:moveTo>
                <a:lnTo>
                  <a:pt x="1866899" y="0"/>
                </a:lnTo>
                <a:lnTo>
                  <a:pt x="0" y="0"/>
                </a:lnTo>
                <a:lnTo>
                  <a:pt x="0" y="1522475"/>
                </a:lnTo>
                <a:lnTo>
                  <a:pt x="1523" y="1522475"/>
                </a:lnTo>
                <a:lnTo>
                  <a:pt x="1523" y="1523"/>
                </a:lnTo>
                <a:lnTo>
                  <a:pt x="1866899" y="1523"/>
                </a:lnTo>
                <a:close/>
              </a:path>
              <a:path w="1866900" h="1522729">
                <a:moveTo>
                  <a:pt x="1866899" y="1520951"/>
                </a:moveTo>
                <a:lnTo>
                  <a:pt x="1523" y="1520951"/>
                </a:lnTo>
                <a:lnTo>
                  <a:pt x="1523" y="1522475"/>
                </a:lnTo>
                <a:lnTo>
                  <a:pt x="1865375" y="1522475"/>
                </a:lnTo>
                <a:lnTo>
                  <a:pt x="1866899" y="1520951"/>
                </a:lnTo>
                <a:close/>
              </a:path>
              <a:path w="1866900" h="1522729">
                <a:moveTo>
                  <a:pt x="1866899" y="1520951"/>
                </a:moveTo>
                <a:lnTo>
                  <a:pt x="1866899" y="1523"/>
                </a:lnTo>
                <a:lnTo>
                  <a:pt x="1865375" y="1523"/>
                </a:lnTo>
                <a:lnTo>
                  <a:pt x="1865375" y="1520951"/>
                </a:lnTo>
                <a:lnTo>
                  <a:pt x="1866899" y="1520951"/>
                </a:lnTo>
                <a:close/>
              </a:path>
              <a:path w="1866900" h="1522729">
                <a:moveTo>
                  <a:pt x="1866899" y="1522475"/>
                </a:moveTo>
                <a:lnTo>
                  <a:pt x="1866899" y="1520951"/>
                </a:lnTo>
                <a:lnTo>
                  <a:pt x="1865375" y="1522475"/>
                </a:lnTo>
                <a:lnTo>
                  <a:pt x="1866899" y="1522475"/>
                </a:lnTo>
                <a:close/>
              </a:path>
            </a:pathLst>
          </a:custGeom>
          <a:solidFill>
            <a:srgbClr val="9F9F9F"/>
          </a:solidFill>
        </p:spPr>
        <p:txBody>
          <a:bodyPr wrap="square" lIns="0" tIns="0" rIns="0" bIns="0" rtlCol="0"/>
          <a:lstStyle/>
          <a:p>
            <a:endParaRPr sz="1634"/>
          </a:p>
        </p:txBody>
      </p:sp>
      <p:sp>
        <p:nvSpPr>
          <p:cNvPr id="22" name="object 22"/>
          <p:cNvSpPr txBox="1"/>
          <p:nvPr/>
        </p:nvSpPr>
        <p:spPr>
          <a:xfrm>
            <a:off x="5794834" y="3648685"/>
            <a:ext cx="1256339" cy="251479"/>
          </a:xfrm>
          <a:prstGeom prst="rect">
            <a:avLst/>
          </a:prstGeom>
        </p:spPr>
        <p:txBody>
          <a:bodyPr vert="horz" wrap="square" lIns="0" tIns="0" rIns="0" bIns="0" rtlCol="0">
            <a:spAutoFit/>
          </a:bodyPr>
          <a:lstStyle/>
          <a:p>
            <a:pPr marL="11527"/>
            <a:r>
              <a:rPr sz="1634" b="1" spc="-5" dirty="0">
                <a:latin typeface="Times New Roman"/>
                <a:cs typeface="Times New Roman"/>
              </a:rPr>
              <a:t>Adquisiciones</a:t>
            </a:r>
            <a:endParaRPr sz="1634">
              <a:latin typeface="Times New Roman"/>
              <a:cs typeface="Times New Roman"/>
            </a:endParaRPr>
          </a:p>
        </p:txBody>
      </p:sp>
      <p:sp>
        <p:nvSpPr>
          <p:cNvPr id="23" name="object 23"/>
          <p:cNvSpPr/>
          <p:nvPr/>
        </p:nvSpPr>
        <p:spPr>
          <a:xfrm>
            <a:off x="5481897" y="3225449"/>
            <a:ext cx="0" cy="1381973"/>
          </a:xfrm>
          <a:custGeom>
            <a:avLst/>
            <a:gdLst/>
            <a:ahLst/>
            <a:cxnLst/>
            <a:rect l="l" t="t" r="r" b="b"/>
            <a:pathLst>
              <a:path h="1522729">
                <a:moveTo>
                  <a:pt x="0" y="0"/>
                </a:moveTo>
                <a:lnTo>
                  <a:pt x="0" y="1522475"/>
                </a:lnTo>
              </a:path>
            </a:pathLst>
          </a:custGeom>
          <a:ln w="3175">
            <a:solidFill>
              <a:srgbClr val="9F9F9F"/>
            </a:solidFill>
          </a:ln>
        </p:spPr>
        <p:txBody>
          <a:bodyPr wrap="square" lIns="0" tIns="0" rIns="0" bIns="0" rtlCol="0"/>
          <a:lstStyle/>
          <a:p>
            <a:endParaRPr sz="1634"/>
          </a:p>
        </p:txBody>
      </p:sp>
      <p:sp>
        <p:nvSpPr>
          <p:cNvPr id="24" name="object 24"/>
          <p:cNvSpPr/>
          <p:nvPr/>
        </p:nvSpPr>
        <p:spPr>
          <a:xfrm>
            <a:off x="5482472" y="3226141"/>
            <a:ext cx="1878746" cy="0"/>
          </a:xfrm>
          <a:custGeom>
            <a:avLst/>
            <a:gdLst/>
            <a:ahLst/>
            <a:cxnLst/>
            <a:rect l="l" t="t" r="r" b="b"/>
            <a:pathLst>
              <a:path w="2070100">
                <a:moveTo>
                  <a:pt x="0" y="0"/>
                </a:moveTo>
                <a:lnTo>
                  <a:pt x="2070100" y="0"/>
                </a:lnTo>
              </a:path>
            </a:pathLst>
          </a:custGeom>
          <a:ln w="3175">
            <a:solidFill>
              <a:srgbClr val="9F9F9F"/>
            </a:solidFill>
          </a:ln>
        </p:spPr>
        <p:txBody>
          <a:bodyPr wrap="square" lIns="0" tIns="0" rIns="0" bIns="0" rtlCol="0"/>
          <a:lstStyle/>
          <a:p>
            <a:endParaRPr sz="1634"/>
          </a:p>
        </p:txBody>
      </p:sp>
      <p:sp>
        <p:nvSpPr>
          <p:cNvPr id="25" name="object 25"/>
          <p:cNvSpPr/>
          <p:nvPr/>
        </p:nvSpPr>
        <p:spPr>
          <a:xfrm>
            <a:off x="7361794" y="3225449"/>
            <a:ext cx="0" cy="1381973"/>
          </a:xfrm>
          <a:custGeom>
            <a:avLst/>
            <a:gdLst/>
            <a:ahLst/>
            <a:cxnLst/>
            <a:rect l="l" t="t" r="r" b="b"/>
            <a:pathLst>
              <a:path h="1522729">
                <a:moveTo>
                  <a:pt x="0" y="0"/>
                </a:moveTo>
                <a:lnTo>
                  <a:pt x="0" y="1522475"/>
                </a:lnTo>
              </a:path>
            </a:pathLst>
          </a:custGeom>
          <a:ln w="3175">
            <a:solidFill>
              <a:srgbClr val="9F9F9F"/>
            </a:solidFill>
          </a:ln>
        </p:spPr>
        <p:txBody>
          <a:bodyPr wrap="square" lIns="0" tIns="0" rIns="0" bIns="0" rtlCol="0"/>
          <a:lstStyle/>
          <a:p>
            <a:endParaRPr sz="1634"/>
          </a:p>
        </p:txBody>
      </p:sp>
      <p:sp>
        <p:nvSpPr>
          <p:cNvPr id="26" name="object 26"/>
          <p:cNvSpPr/>
          <p:nvPr/>
        </p:nvSpPr>
        <p:spPr>
          <a:xfrm>
            <a:off x="5482703" y="4606501"/>
            <a:ext cx="1878746" cy="0"/>
          </a:xfrm>
          <a:custGeom>
            <a:avLst/>
            <a:gdLst/>
            <a:ahLst/>
            <a:cxnLst/>
            <a:rect l="l" t="t" r="r" b="b"/>
            <a:pathLst>
              <a:path w="2070100">
                <a:moveTo>
                  <a:pt x="0" y="0"/>
                </a:moveTo>
                <a:lnTo>
                  <a:pt x="2069591" y="0"/>
                </a:lnTo>
              </a:path>
            </a:pathLst>
          </a:custGeom>
          <a:ln w="3175">
            <a:solidFill>
              <a:srgbClr val="9F9F9F"/>
            </a:solidFill>
          </a:ln>
        </p:spPr>
        <p:txBody>
          <a:bodyPr wrap="square" lIns="0" tIns="0" rIns="0" bIns="0" rtlCol="0"/>
          <a:lstStyle/>
          <a:p>
            <a:endParaRPr sz="1634"/>
          </a:p>
        </p:txBody>
      </p:sp>
      <p:sp>
        <p:nvSpPr>
          <p:cNvPr id="27" name="object 27"/>
          <p:cNvSpPr txBox="1"/>
          <p:nvPr/>
        </p:nvSpPr>
        <p:spPr>
          <a:xfrm>
            <a:off x="7868139" y="3455048"/>
            <a:ext cx="781466" cy="754437"/>
          </a:xfrm>
          <a:prstGeom prst="rect">
            <a:avLst/>
          </a:prstGeom>
        </p:spPr>
        <p:txBody>
          <a:bodyPr vert="horz" wrap="square" lIns="0" tIns="0" rIns="0" bIns="0" rtlCol="0">
            <a:spAutoFit/>
          </a:bodyPr>
          <a:lstStyle/>
          <a:p>
            <a:pPr marL="211512" marR="204596" algn="ctr"/>
            <a:r>
              <a:rPr sz="1634" b="1" spc="-5" dirty="0">
                <a:solidFill>
                  <a:srgbClr val="FFFFFF"/>
                </a:solidFill>
                <a:latin typeface="Times New Roman"/>
                <a:cs typeface="Times New Roman"/>
              </a:rPr>
              <a:t>R</a:t>
            </a:r>
            <a:r>
              <a:rPr sz="1634" b="1" spc="5" dirty="0">
                <a:solidFill>
                  <a:srgbClr val="FFFFFF"/>
                </a:solidFill>
                <a:latin typeface="Times New Roman"/>
                <a:cs typeface="Times New Roman"/>
              </a:rPr>
              <a:t>e</a:t>
            </a:r>
            <a:r>
              <a:rPr sz="1634" b="1" dirty="0">
                <a:solidFill>
                  <a:srgbClr val="FFFFFF"/>
                </a:solidFill>
                <a:latin typeface="Times New Roman"/>
                <a:cs typeface="Times New Roman"/>
              </a:rPr>
              <a:t>d  </a:t>
            </a:r>
            <a:r>
              <a:rPr sz="1634" b="1" spc="-5" dirty="0">
                <a:solidFill>
                  <a:srgbClr val="FFFFFF"/>
                </a:solidFill>
                <a:latin typeface="Times New Roman"/>
                <a:cs typeface="Times New Roman"/>
              </a:rPr>
              <a:t>de</a:t>
            </a:r>
            <a:endParaRPr sz="1634">
              <a:latin typeface="Times New Roman"/>
              <a:cs typeface="Times New Roman"/>
            </a:endParaRPr>
          </a:p>
          <a:p>
            <a:pPr algn="ctr">
              <a:lnSpc>
                <a:spcPct val="100000"/>
              </a:lnSpc>
            </a:pPr>
            <a:r>
              <a:rPr sz="1634" b="1" spc="-5" dirty="0">
                <a:solidFill>
                  <a:srgbClr val="FFFFFF"/>
                </a:solidFill>
                <a:latin typeface="Times New Roman"/>
                <a:cs typeface="Times New Roman"/>
              </a:rPr>
              <a:t>A</a:t>
            </a:r>
            <a:r>
              <a:rPr sz="1634" b="1" dirty="0">
                <a:solidFill>
                  <a:srgbClr val="FFFFFF"/>
                </a:solidFill>
                <a:latin typeface="Times New Roman"/>
                <a:cs typeface="Times New Roman"/>
              </a:rPr>
              <a:t>lia</a:t>
            </a:r>
            <a:r>
              <a:rPr sz="1634" b="1" spc="-9" dirty="0">
                <a:solidFill>
                  <a:srgbClr val="FFFFFF"/>
                </a:solidFill>
                <a:latin typeface="Times New Roman"/>
                <a:cs typeface="Times New Roman"/>
              </a:rPr>
              <a:t>n</a:t>
            </a:r>
            <a:r>
              <a:rPr sz="1634" b="1" spc="-18" dirty="0">
                <a:solidFill>
                  <a:srgbClr val="FFFFFF"/>
                </a:solidFill>
                <a:latin typeface="Times New Roman"/>
                <a:cs typeface="Times New Roman"/>
              </a:rPr>
              <a:t>z</a:t>
            </a:r>
            <a:r>
              <a:rPr sz="1634" b="1" dirty="0">
                <a:solidFill>
                  <a:srgbClr val="FFFFFF"/>
                </a:solidFill>
                <a:latin typeface="Times New Roman"/>
                <a:cs typeface="Times New Roman"/>
              </a:rPr>
              <a:t>as</a:t>
            </a:r>
            <a:endParaRPr sz="1634">
              <a:latin typeface="Times New Roman"/>
              <a:cs typeface="Times New Roman"/>
            </a:endParaRPr>
          </a:p>
        </p:txBody>
      </p:sp>
      <p:sp>
        <p:nvSpPr>
          <p:cNvPr id="28" name="object 28"/>
          <p:cNvSpPr/>
          <p:nvPr/>
        </p:nvSpPr>
        <p:spPr>
          <a:xfrm>
            <a:off x="7360987" y="3225449"/>
            <a:ext cx="1795759" cy="1381973"/>
          </a:xfrm>
          <a:custGeom>
            <a:avLst/>
            <a:gdLst/>
            <a:ahLst/>
            <a:cxnLst/>
            <a:rect l="l" t="t" r="r" b="b"/>
            <a:pathLst>
              <a:path w="1978659" h="1522729">
                <a:moveTo>
                  <a:pt x="1978151" y="1523"/>
                </a:moveTo>
                <a:lnTo>
                  <a:pt x="1978151" y="0"/>
                </a:lnTo>
                <a:lnTo>
                  <a:pt x="0" y="0"/>
                </a:lnTo>
                <a:lnTo>
                  <a:pt x="0" y="1523"/>
                </a:lnTo>
                <a:lnTo>
                  <a:pt x="1978151" y="1523"/>
                </a:lnTo>
                <a:close/>
              </a:path>
              <a:path w="1978659" h="1522729">
                <a:moveTo>
                  <a:pt x="1523" y="1520951"/>
                </a:moveTo>
                <a:lnTo>
                  <a:pt x="1523" y="1523"/>
                </a:lnTo>
                <a:lnTo>
                  <a:pt x="0" y="1523"/>
                </a:lnTo>
                <a:lnTo>
                  <a:pt x="0" y="1520951"/>
                </a:lnTo>
                <a:lnTo>
                  <a:pt x="1523" y="1520951"/>
                </a:lnTo>
                <a:close/>
              </a:path>
              <a:path w="1978659" h="1522729">
                <a:moveTo>
                  <a:pt x="1978151" y="1520951"/>
                </a:moveTo>
                <a:lnTo>
                  <a:pt x="0" y="1520951"/>
                </a:lnTo>
                <a:lnTo>
                  <a:pt x="1523" y="1522475"/>
                </a:lnTo>
                <a:lnTo>
                  <a:pt x="1976627" y="1522475"/>
                </a:lnTo>
                <a:lnTo>
                  <a:pt x="1978151" y="1520951"/>
                </a:lnTo>
                <a:close/>
              </a:path>
              <a:path w="1978659" h="1522729">
                <a:moveTo>
                  <a:pt x="1523" y="1522475"/>
                </a:moveTo>
                <a:lnTo>
                  <a:pt x="0" y="1520951"/>
                </a:lnTo>
                <a:lnTo>
                  <a:pt x="0" y="1522475"/>
                </a:lnTo>
                <a:lnTo>
                  <a:pt x="1523" y="1522475"/>
                </a:lnTo>
                <a:close/>
              </a:path>
              <a:path w="1978659" h="1522729">
                <a:moveTo>
                  <a:pt x="1978151" y="1520951"/>
                </a:moveTo>
                <a:lnTo>
                  <a:pt x="1978151" y="1523"/>
                </a:lnTo>
                <a:lnTo>
                  <a:pt x="1976627" y="1523"/>
                </a:lnTo>
                <a:lnTo>
                  <a:pt x="1976627" y="1520951"/>
                </a:lnTo>
                <a:lnTo>
                  <a:pt x="1978151" y="1520951"/>
                </a:lnTo>
                <a:close/>
              </a:path>
              <a:path w="1978659" h="1522729">
                <a:moveTo>
                  <a:pt x="1978151" y="1522475"/>
                </a:moveTo>
                <a:lnTo>
                  <a:pt x="1978151" y="1520951"/>
                </a:lnTo>
                <a:lnTo>
                  <a:pt x="1976627" y="1522475"/>
                </a:lnTo>
                <a:lnTo>
                  <a:pt x="1978151" y="1522475"/>
                </a:lnTo>
                <a:close/>
              </a:path>
            </a:pathLst>
          </a:custGeom>
          <a:solidFill>
            <a:srgbClr val="9F9F9F"/>
          </a:solidFill>
        </p:spPr>
        <p:txBody>
          <a:bodyPr wrap="square" lIns="0" tIns="0" rIns="0" bIns="0" rtlCol="0"/>
          <a:lstStyle/>
          <a:p>
            <a:endParaRPr sz="1634"/>
          </a:p>
        </p:txBody>
      </p:sp>
      <p:sp>
        <p:nvSpPr>
          <p:cNvPr id="29" name="object 29"/>
          <p:cNvSpPr/>
          <p:nvPr/>
        </p:nvSpPr>
        <p:spPr>
          <a:xfrm>
            <a:off x="2851190" y="4605810"/>
            <a:ext cx="0" cy="1520286"/>
          </a:xfrm>
          <a:custGeom>
            <a:avLst/>
            <a:gdLst/>
            <a:ahLst/>
            <a:cxnLst/>
            <a:rect l="l" t="t" r="r" b="b"/>
            <a:pathLst>
              <a:path h="1675129">
                <a:moveTo>
                  <a:pt x="0" y="0"/>
                </a:moveTo>
                <a:lnTo>
                  <a:pt x="0" y="1674875"/>
                </a:lnTo>
              </a:path>
            </a:pathLst>
          </a:custGeom>
          <a:ln w="3175">
            <a:solidFill>
              <a:srgbClr val="9F9F9F"/>
            </a:solidFill>
          </a:ln>
        </p:spPr>
        <p:txBody>
          <a:bodyPr wrap="square" lIns="0" tIns="0" rIns="0" bIns="0" rtlCol="0"/>
          <a:lstStyle/>
          <a:p>
            <a:endParaRPr sz="1634"/>
          </a:p>
        </p:txBody>
      </p:sp>
      <p:sp>
        <p:nvSpPr>
          <p:cNvPr id="30" name="object 30"/>
          <p:cNvSpPr/>
          <p:nvPr/>
        </p:nvSpPr>
        <p:spPr>
          <a:xfrm>
            <a:off x="2851767" y="4606501"/>
            <a:ext cx="938221" cy="0"/>
          </a:xfrm>
          <a:custGeom>
            <a:avLst/>
            <a:gdLst/>
            <a:ahLst/>
            <a:cxnLst/>
            <a:rect l="l" t="t" r="r" b="b"/>
            <a:pathLst>
              <a:path w="1033780">
                <a:moveTo>
                  <a:pt x="0" y="0"/>
                </a:moveTo>
                <a:lnTo>
                  <a:pt x="1033780" y="0"/>
                </a:lnTo>
              </a:path>
            </a:pathLst>
          </a:custGeom>
          <a:ln w="3175">
            <a:solidFill>
              <a:srgbClr val="9F9F9F"/>
            </a:solidFill>
          </a:ln>
        </p:spPr>
        <p:txBody>
          <a:bodyPr wrap="square" lIns="0" tIns="0" rIns="0" bIns="0" rtlCol="0"/>
          <a:lstStyle/>
          <a:p>
            <a:endParaRPr sz="1634"/>
          </a:p>
        </p:txBody>
      </p:sp>
      <p:sp>
        <p:nvSpPr>
          <p:cNvPr id="31" name="object 31"/>
          <p:cNvSpPr/>
          <p:nvPr/>
        </p:nvSpPr>
        <p:spPr>
          <a:xfrm>
            <a:off x="2851997" y="6125173"/>
            <a:ext cx="938221" cy="0"/>
          </a:xfrm>
          <a:custGeom>
            <a:avLst/>
            <a:gdLst/>
            <a:ahLst/>
            <a:cxnLst/>
            <a:rect l="l" t="t" r="r" b="b"/>
            <a:pathLst>
              <a:path w="1033780">
                <a:moveTo>
                  <a:pt x="0" y="0"/>
                </a:moveTo>
                <a:lnTo>
                  <a:pt x="1033271" y="0"/>
                </a:lnTo>
              </a:path>
            </a:pathLst>
          </a:custGeom>
          <a:ln w="3175">
            <a:solidFill>
              <a:srgbClr val="9F9F9F"/>
            </a:solidFill>
          </a:ln>
        </p:spPr>
        <p:txBody>
          <a:bodyPr wrap="square" lIns="0" tIns="0" rIns="0" bIns="0" rtlCol="0"/>
          <a:lstStyle/>
          <a:p>
            <a:endParaRPr sz="1634"/>
          </a:p>
        </p:txBody>
      </p:sp>
      <p:sp>
        <p:nvSpPr>
          <p:cNvPr id="32" name="object 32"/>
          <p:cNvSpPr/>
          <p:nvPr/>
        </p:nvSpPr>
        <p:spPr>
          <a:xfrm>
            <a:off x="3789066" y="4607193"/>
            <a:ext cx="0" cy="1517405"/>
          </a:xfrm>
          <a:custGeom>
            <a:avLst/>
            <a:gdLst/>
            <a:ahLst/>
            <a:cxnLst/>
            <a:rect l="l" t="t" r="r" b="b"/>
            <a:pathLst>
              <a:path h="1671954">
                <a:moveTo>
                  <a:pt x="0" y="0"/>
                </a:moveTo>
                <a:lnTo>
                  <a:pt x="0" y="1671827"/>
                </a:lnTo>
              </a:path>
            </a:pathLst>
          </a:custGeom>
          <a:ln w="3175">
            <a:solidFill>
              <a:srgbClr val="9F9F9F"/>
            </a:solidFill>
          </a:ln>
        </p:spPr>
        <p:txBody>
          <a:bodyPr wrap="square" lIns="0" tIns="0" rIns="0" bIns="0" rtlCol="0"/>
          <a:lstStyle/>
          <a:p>
            <a:endParaRPr sz="1634"/>
          </a:p>
        </p:txBody>
      </p:sp>
      <p:sp>
        <p:nvSpPr>
          <p:cNvPr id="33" name="object 33"/>
          <p:cNvSpPr txBox="1"/>
          <p:nvPr/>
        </p:nvSpPr>
        <p:spPr>
          <a:xfrm>
            <a:off x="4285844" y="5029044"/>
            <a:ext cx="703089" cy="251479"/>
          </a:xfrm>
          <a:prstGeom prst="rect">
            <a:avLst/>
          </a:prstGeom>
        </p:spPr>
        <p:txBody>
          <a:bodyPr vert="horz" wrap="square" lIns="0" tIns="0" rIns="0" bIns="0" rtlCol="0">
            <a:spAutoFit/>
          </a:bodyPr>
          <a:lstStyle/>
          <a:p>
            <a:pPr marL="11527"/>
            <a:r>
              <a:rPr sz="1634" b="1" u="heavy" dirty="0">
                <a:latin typeface="Times New Roman"/>
                <a:cs typeface="Times New Roman"/>
              </a:rPr>
              <a:t>E</a:t>
            </a:r>
            <a:r>
              <a:rPr sz="1634" b="1" u="heavy" spc="-5" dirty="0">
                <a:latin typeface="Times New Roman"/>
                <a:cs typeface="Times New Roman"/>
              </a:rPr>
              <a:t>s</a:t>
            </a:r>
            <a:r>
              <a:rPr sz="1634" b="1" u="heavy" spc="5" dirty="0">
                <a:latin typeface="Times New Roman"/>
                <a:cs typeface="Times New Roman"/>
              </a:rPr>
              <a:t>c</a:t>
            </a:r>
            <a:r>
              <a:rPr sz="1634" b="1" u="heavy" dirty="0">
                <a:latin typeface="Times New Roman"/>
                <a:cs typeface="Times New Roman"/>
              </a:rPr>
              <a:t>a</a:t>
            </a:r>
            <a:r>
              <a:rPr sz="1634" b="1" u="heavy" spc="-5" dirty="0">
                <a:latin typeface="Times New Roman"/>
                <a:cs typeface="Times New Roman"/>
              </a:rPr>
              <a:t>s</a:t>
            </a:r>
            <a:r>
              <a:rPr sz="1634" b="1" u="heavy" dirty="0">
                <a:latin typeface="Times New Roman"/>
                <a:cs typeface="Times New Roman"/>
              </a:rPr>
              <a:t>os</a:t>
            </a:r>
            <a:endParaRPr sz="1634">
              <a:latin typeface="Times New Roman"/>
              <a:cs typeface="Times New Roman"/>
            </a:endParaRPr>
          </a:p>
        </p:txBody>
      </p:sp>
      <p:sp>
        <p:nvSpPr>
          <p:cNvPr id="34" name="object 34"/>
          <p:cNvSpPr/>
          <p:nvPr/>
        </p:nvSpPr>
        <p:spPr>
          <a:xfrm>
            <a:off x="3788949" y="4605810"/>
            <a:ext cx="0" cy="1520286"/>
          </a:xfrm>
          <a:custGeom>
            <a:avLst/>
            <a:gdLst/>
            <a:ahLst/>
            <a:cxnLst/>
            <a:rect l="l" t="t" r="r" b="b"/>
            <a:pathLst>
              <a:path h="1675129">
                <a:moveTo>
                  <a:pt x="0" y="0"/>
                </a:moveTo>
                <a:lnTo>
                  <a:pt x="0" y="1674875"/>
                </a:lnTo>
              </a:path>
            </a:pathLst>
          </a:custGeom>
          <a:ln w="3175">
            <a:solidFill>
              <a:srgbClr val="9F9F9F"/>
            </a:solidFill>
          </a:ln>
        </p:spPr>
        <p:txBody>
          <a:bodyPr wrap="square" lIns="0" tIns="0" rIns="0" bIns="0" rtlCol="0"/>
          <a:lstStyle/>
          <a:p>
            <a:endParaRPr sz="1634"/>
          </a:p>
        </p:txBody>
      </p:sp>
      <p:sp>
        <p:nvSpPr>
          <p:cNvPr id="35" name="object 35"/>
          <p:cNvSpPr/>
          <p:nvPr/>
        </p:nvSpPr>
        <p:spPr>
          <a:xfrm>
            <a:off x="3789526" y="4606501"/>
            <a:ext cx="1693177" cy="0"/>
          </a:xfrm>
          <a:custGeom>
            <a:avLst/>
            <a:gdLst/>
            <a:ahLst/>
            <a:cxnLst/>
            <a:rect l="l" t="t" r="r" b="b"/>
            <a:pathLst>
              <a:path w="1865629">
                <a:moveTo>
                  <a:pt x="0" y="0"/>
                </a:moveTo>
                <a:lnTo>
                  <a:pt x="1865630" y="0"/>
                </a:lnTo>
              </a:path>
            </a:pathLst>
          </a:custGeom>
          <a:ln w="3175">
            <a:solidFill>
              <a:srgbClr val="9F9F9F"/>
            </a:solidFill>
          </a:ln>
        </p:spPr>
        <p:txBody>
          <a:bodyPr wrap="square" lIns="0" tIns="0" rIns="0" bIns="0" rtlCol="0"/>
          <a:lstStyle/>
          <a:p>
            <a:endParaRPr sz="1634"/>
          </a:p>
        </p:txBody>
      </p:sp>
      <p:sp>
        <p:nvSpPr>
          <p:cNvPr id="36" name="object 36"/>
          <p:cNvSpPr/>
          <p:nvPr/>
        </p:nvSpPr>
        <p:spPr>
          <a:xfrm>
            <a:off x="3789757" y="6125173"/>
            <a:ext cx="1693177" cy="0"/>
          </a:xfrm>
          <a:custGeom>
            <a:avLst/>
            <a:gdLst/>
            <a:ahLst/>
            <a:cxnLst/>
            <a:rect l="l" t="t" r="r" b="b"/>
            <a:pathLst>
              <a:path w="1865629">
                <a:moveTo>
                  <a:pt x="0" y="0"/>
                </a:moveTo>
                <a:lnTo>
                  <a:pt x="1865375" y="0"/>
                </a:lnTo>
              </a:path>
            </a:pathLst>
          </a:custGeom>
          <a:ln w="3175">
            <a:solidFill>
              <a:srgbClr val="9F9F9F"/>
            </a:solidFill>
          </a:ln>
        </p:spPr>
        <p:txBody>
          <a:bodyPr wrap="square" lIns="0" tIns="0" rIns="0" bIns="0" rtlCol="0"/>
          <a:lstStyle/>
          <a:p>
            <a:endParaRPr sz="1634"/>
          </a:p>
        </p:txBody>
      </p:sp>
      <p:sp>
        <p:nvSpPr>
          <p:cNvPr id="37" name="object 37"/>
          <p:cNvSpPr/>
          <p:nvPr/>
        </p:nvSpPr>
        <p:spPr>
          <a:xfrm>
            <a:off x="5482012" y="4607193"/>
            <a:ext cx="0" cy="1517405"/>
          </a:xfrm>
          <a:custGeom>
            <a:avLst/>
            <a:gdLst/>
            <a:ahLst/>
            <a:cxnLst/>
            <a:rect l="l" t="t" r="r" b="b"/>
            <a:pathLst>
              <a:path h="1671954">
                <a:moveTo>
                  <a:pt x="0" y="0"/>
                </a:moveTo>
                <a:lnTo>
                  <a:pt x="0" y="1671827"/>
                </a:lnTo>
              </a:path>
            </a:pathLst>
          </a:custGeom>
          <a:ln w="3175">
            <a:solidFill>
              <a:srgbClr val="9F9F9F"/>
            </a:solidFill>
          </a:ln>
        </p:spPr>
        <p:txBody>
          <a:bodyPr wrap="square" lIns="0" tIns="0" rIns="0" bIns="0" rtlCol="0"/>
          <a:lstStyle/>
          <a:p>
            <a:endParaRPr sz="1634"/>
          </a:p>
        </p:txBody>
      </p:sp>
      <p:sp>
        <p:nvSpPr>
          <p:cNvPr id="38" name="object 38"/>
          <p:cNvSpPr txBox="1"/>
          <p:nvPr/>
        </p:nvSpPr>
        <p:spPr>
          <a:xfrm>
            <a:off x="6024433" y="5029044"/>
            <a:ext cx="795297" cy="251479"/>
          </a:xfrm>
          <a:prstGeom prst="rect">
            <a:avLst/>
          </a:prstGeom>
        </p:spPr>
        <p:txBody>
          <a:bodyPr vert="horz" wrap="square" lIns="0" tIns="0" rIns="0" bIns="0" rtlCol="0">
            <a:spAutoFit/>
          </a:bodyPr>
          <a:lstStyle/>
          <a:p>
            <a:pPr marL="11527"/>
            <a:r>
              <a:rPr sz="1634" b="1" dirty="0">
                <a:latin typeface="Times New Roman"/>
                <a:cs typeface="Times New Roman"/>
              </a:rPr>
              <a:t>F</a:t>
            </a:r>
            <a:r>
              <a:rPr sz="1634" b="1" spc="-9" dirty="0">
                <a:latin typeface="Times New Roman"/>
                <a:cs typeface="Times New Roman"/>
              </a:rPr>
              <a:t>u</a:t>
            </a:r>
            <a:r>
              <a:rPr sz="1634" b="1" spc="-5" dirty="0">
                <a:latin typeface="Times New Roman"/>
                <a:cs typeface="Times New Roman"/>
              </a:rPr>
              <a:t>s</a:t>
            </a:r>
            <a:r>
              <a:rPr sz="1634" b="1" dirty="0">
                <a:latin typeface="Times New Roman"/>
                <a:cs typeface="Times New Roman"/>
              </a:rPr>
              <a:t>io</a:t>
            </a:r>
            <a:r>
              <a:rPr sz="1634" b="1" spc="-9" dirty="0">
                <a:latin typeface="Times New Roman"/>
                <a:cs typeface="Times New Roman"/>
              </a:rPr>
              <a:t>n</a:t>
            </a:r>
            <a:r>
              <a:rPr sz="1634" b="1" spc="5" dirty="0">
                <a:latin typeface="Times New Roman"/>
                <a:cs typeface="Times New Roman"/>
              </a:rPr>
              <a:t>e</a:t>
            </a:r>
            <a:r>
              <a:rPr sz="1634" b="1" dirty="0">
                <a:latin typeface="Times New Roman"/>
                <a:cs typeface="Times New Roman"/>
              </a:rPr>
              <a:t>s</a:t>
            </a:r>
            <a:endParaRPr sz="1634">
              <a:latin typeface="Times New Roman"/>
              <a:cs typeface="Times New Roman"/>
            </a:endParaRPr>
          </a:p>
        </p:txBody>
      </p:sp>
      <p:sp>
        <p:nvSpPr>
          <p:cNvPr id="39" name="object 39"/>
          <p:cNvSpPr/>
          <p:nvPr/>
        </p:nvSpPr>
        <p:spPr>
          <a:xfrm>
            <a:off x="5481897" y="4605810"/>
            <a:ext cx="0" cy="1520286"/>
          </a:xfrm>
          <a:custGeom>
            <a:avLst/>
            <a:gdLst/>
            <a:ahLst/>
            <a:cxnLst/>
            <a:rect l="l" t="t" r="r" b="b"/>
            <a:pathLst>
              <a:path h="1675129">
                <a:moveTo>
                  <a:pt x="0" y="0"/>
                </a:moveTo>
                <a:lnTo>
                  <a:pt x="0" y="1674875"/>
                </a:lnTo>
              </a:path>
            </a:pathLst>
          </a:custGeom>
          <a:ln w="3175">
            <a:solidFill>
              <a:srgbClr val="9F9F9F"/>
            </a:solidFill>
          </a:ln>
        </p:spPr>
        <p:txBody>
          <a:bodyPr wrap="square" lIns="0" tIns="0" rIns="0" bIns="0" rtlCol="0"/>
          <a:lstStyle/>
          <a:p>
            <a:endParaRPr sz="1634"/>
          </a:p>
        </p:txBody>
      </p:sp>
      <p:sp>
        <p:nvSpPr>
          <p:cNvPr id="40" name="object 40"/>
          <p:cNvSpPr/>
          <p:nvPr/>
        </p:nvSpPr>
        <p:spPr>
          <a:xfrm>
            <a:off x="5482472" y="4606501"/>
            <a:ext cx="1878746" cy="0"/>
          </a:xfrm>
          <a:custGeom>
            <a:avLst/>
            <a:gdLst/>
            <a:ahLst/>
            <a:cxnLst/>
            <a:rect l="l" t="t" r="r" b="b"/>
            <a:pathLst>
              <a:path w="2070100">
                <a:moveTo>
                  <a:pt x="0" y="0"/>
                </a:moveTo>
                <a:lnTo>
                  <a:pt x="2070100" y="0"/>
                </a:lnTo>
              </a:path>
            </a:pathLst>
          </a:custGeom>
          <a:ln w="3175">
            <a:solidFill>
              <a:srgbClr val="9F9F9F"/>
            </a:solidFill>
          </a:ln>
        </p:spPr>
        <p:txBody>
          <a:bodyPr wrap="square" lIns="0" tIns="0" rIns="0" bIns="0" rtlCol="0"/>
          <a:lstStyle/>
          <a:p>
            <a:endParaRPr sz="1634"/>
          </a:p>
        </p:txBody>
      </p:sp>
      <p:sp>
        <p:nvSpPr>
          <p:cNvPr id="41" name="object 41"/>
          <p:cNvSpPr/>
          <p:nvPr/>
        </p:nvSpPr>
        <p:spPr>
          <a:xfrm>
            <a:off x="7361794" y="4605810"/>
            <a:ext cx="0" cy="1520286"/>
          </a:xfrm>
          <a:custGeom>
            <a:avLst/>
            <a:gdLst/>
            <a:ahLst/>
            <a:cxnLst/>
            <a:rect l="l" t="t" r="r" b="b"/>
            <a:pathLst>
              <a:path h="1675129">
                <a:moveTo>
                  <a:pt x="0" y="0"/>
                </a:moveTo>
                <a:lnTo>
                  <a:pt x="0" y="1674875"/>
                </a:lnTo>
              </a:path>
            </a:pathLst>
          </a:custGeom>
          <a:ln w="3175">
            <a:solidFill>
              <a:srgbClr val="9F9F9F"/>
            </a:solidFill>
          </a:ln>
        </p:spPr>
        <p:txBody>
          <a:bodyPr wrap="square" lIns="0" tIns="0" rIns="0" bIns="0" rtlCol="0"/>
          <a:lstStyle/>
          <a:p>
            <a:endParaRPr sz="1634"/>
          </a:p>
        </p:txBody>
      </p:sp>
      <p:sp>
        <p:nvSpPr>
          <p:cNvPr id="42" name="object 42"/>
          <p:cNvSpPr/>
          <p:nvPr/>
        </p:nvSpPr>
        <p:spPr>
          <a:xfrm>
            <a:off x="5482703" y="6125173"/>
            <a:ext cx="1878746" cy="0"/>
          </a:xfrm>
          <a:custGeom>
            <a:avLst/>
            <a:gdLst/>
            <a:ahLst/>
            <a:cxnLst/>
            <a:rect l="l" t="t" r="r" b="b"/>
            <a:pathLst>
              <a:path w="2070100">
                <a:moveTo>
                  <a:pt x="0" y="0"/>
                </a:moveTo>
                <a:lnTo>
                  <a:pt x="2069591" y="0"/>
                </a:lnTo>
              </a:path>
            </a:pathLst>
          </a:custGeom>
          <a:ln w="3175">
            <a:solidFill>
              <a:srgbClr val="9F9F9F"/>
            </a:solidFill>
          </a:ln>
        </p:spPr>
        <p:txBody>
          <a:bodyPr wrap="square" lIns="0" tIns="0" rIns="0" bIns="0" rtlCol="0"/>
          <a:lstStyle/>
          <a:p>
            <a:endParaRPr sz="1634"/>
          </a:p>
        </p:txBody>
      </p:sp>
      <p:sp>
        <p:nvSpPr>
          <p:cNvPr id="43" name="object 43"/>
          <p:cNvSpPr txBox="1"/>
          <p:nvPr/>
        </p:nvSpPr>
        <p:spPr>
          <a:xfrm>
            <a:off x="7858458" y="5029044"/>
            <a:ext cx="800484" cy="474938"/>
          </a:xfrm>
          <a:prstGeom prst="rect">
            <a:avLst/>
          </a:prstGeom>
        </p:spPr>
        <p:txBody>
          <a:bodyPr vert="horz" wrap="square" lIns="0" tIns="0" rIns="0" bIns="0" rtlCol="0">
            <a:spAutoFit/>
          </a:bodyPr>
          <a:lstStyle/>
          <a:p>
            <a:pPr marL="20748"/>
            <a:r>
              <a:rPr sz="1634" b="1" spc="-5" dirty="0">
                <a:solidFill>
                  <a:srgbClr val="FFFFFF"/>
                </a:solidFill>
                <a:latin typeface="Times New Roman"/>
                <a:cs typeface="Times New Roman"/>
              </a:rPr>
              <a:t>Alianzas</a:t>
            </a:r>
            <a:endParaRPr sz="1634">
              <a:latin typeface="Times New Roman"/>
              <a:cs typeface="Times New Roman"/>
            </a:endParaRPr>
          </a:p>
          <a:p>
            <a:pPr marL="11527">
              <a:spcBef>
                <a:spcPts val="5"/>
              </a:spcBef>
            </a:pPr>
            <a:r>
              <a:rPr sz="1452" b="1" spc="-9" dirty="0">
                <a:solidFill>
                  <a:srgbClr val="FFFFFF"/>
                </a:solidFill>
                <a:latin typeface="Times New Roman"/>
                <a:cs typeface="Times New Roman"/>
              </a:rPr>
              <a:t>P</a:t>
            </a:r>
            <a:r>
              <a:rPr sz="1452" b="1" spc="-5" dirty="0">
                <a:solidFill>
                  <a:srgbClr val="FFFFFF"/>
                </a:solidFill>
                <a:latin typeface="Times New Roman"/>
                <a:cs typeface="Times New Roman"/>
              </a:rPr>
              <a:t>un</a:t>
            </a:r>
            <a:r>
              <a:rPr sz="1452" b="1" spc="-9" dirty="0">
                <a:solidFill>
                  <a:srgbClr val="FFFFFF"/>
                </a:solidFill>
                <a:latin typeface="Times New Roman"/>
                <a:cs typeface="Times New Roman"/>
              </a:rPr>
              <a:t>t</a:t>
            </a:r>
            <a:r>
              <a:rPr sz="1452" b="1" spc="-5" dirty="0">
                <a:solidFill>
                  <a:srgbClr val="FFFFFF"/>
                </a:solidFill>
                <a:latin typeface="Times New Roman"/>
                <a:cs typeface="Times New Roman"/>
              </a:rPr>
              <a:t>u</a:t>
            </a:r>
            <a:r>
              <a:rPr sz="1452" b="1" dirty="0">
                <a:solidFill>
                  <a:srgbClr val="FFFFFF"/>
                </a:solidFill>
                <a:latin typeface="Times New Roman"/>
                <a:cs typeface="Times New Roman"/>
              </a:rPr>
              <a:t>a</a:t>
            </a:r>
            <a:r>
              <a:rPr sz="1452" b="1" spc="-5" dirty="0">
                <a:solidFill>
                  <a:srgbClr val="FFFFFF"/>
                </a:solidFill>
                <a:latin typeface="Times New Roman"/>
                <a:cs typeface="Times New Roman"/>
              </a:rPr>
              <a:t>les</a:t>
            </a:r>
            <a:endParaRPr sz="1452">
              <a:latin typeface="Times New Roman"/>
              <a:cs typeface="Times New Roman"/>
            </a:endParaRPr>
          </a:p>
        </p:txBody>
      </p:sp>
      <p:sp>
        <p:nvSpPr>
          <p:cNvPr id="44" name="object 44"/>
          <p:cNvSpPr/>
          <p:nvPr/>
        </p:nvSpPr>
        <p:spPr>
          <a:xfrm>
            <a:off x="7360987" y="4606501"/>
            <a:ext cx="1795759" cy="0"/>
          </a:xfrm>
          <a:custGeom>
            <a:avLst/>
            <a:gdLst/>
            <a:ahLst/>
            <a:cxnLst/>
            <a:rect l="l" t="t" r="r" b="b"/>
            <a:pathLst>
              <a:path w="1978659">
                <a:moveTo>
                  <a:pt x="0" y="0"/>
                </a:moveTo>
                <a:lnTo>
                  <a:pt x="1978151" y="0"/>
                </a:lnTo>
              </a:path>
            </a:pathLst>
          </a:custGeom>
          <a:ln w="3175">
            <a:solidFill>
              <a:srgbClr val="9F9F9F"/>
            </a:solidFill>
          </a:ln>
        </p:spPr>
        <p:txBody>
          <a:bodyPr wrap="square" lIns="0" tIns="0" rIns="0" bIns="0" rtlCol="0"/>
          <a:lstStyle/>
          <a:p>
            <a:endParaRPr sz="1634"/>
          </a:p>
        </p:txBody>
      </p:sp>
      <p:sp>
        <p:nvSpPr>
          <p:cNvPr id="45" name="object 45"/>
          <p:cNvSpPr/>
          <p:nvPr/>
        </p:nvSpPr>
        <p:spPr>
          <a:xfrm>
            <a:off x="7361679" y="4607193"/>
            <a:ext cx="0" cy="1517405"/>
          </a:xfrm>
          <a:custGeom>
            <a:avLst/>
            <a:gdLst/>
            <a:ahLst/>
            <a:cxnLst/>
            <a:rect l="l" t="t" r="r" b="b"/>
            <a:pathLst>
              <a:path h="1671954">
                <a:moveTo>
                  <a:pt x="0" y="0"/>
                </a:moveTo>
                <a:lnTo>
                  <a:pt x="0" y="1671827"/>
                </a:lnTo>
              </a:path>
            </a:pathLst>
          </a:custGeom>
          <a:ln w="3175">
            <a:solidFill>
              <a:srgbClr val="9F9F9F"/>
            </a:solidFill>
          </a:ln>
        </p:spPr>
        <p:txBody>
          <a:bodyPr wrap="square" lIns="0" tIns="0" rIns="0" bIns="0" rtlCol="0"/>
          <a:lstStyle/>
          <a:p>
            <a:endParaRPr sz="1634"/>
          </a:p>
        </p:txBody>
      </p:sp>
      <p:sp>
        <p:nvSpPr>
          <p:cNvPr id="46" name="object 46"/>
          <p:cNvSpPr/>
          <p:nvPr/>
        </p:nvSpPr>
        <p:spPr>
          <a:xfrm>
            <a:off x="7360987" y="6125173"/>
            <a:ext cx="1795759" cy="0"/>
          </a:xfrm>
          <a:custGeom>
            <a:avLst/>
            <a:gdLst/>
            <a:ahLst/>
            <a:cxnLst/>
            <a:rect l="l" t="t" r="r" b="b"/>
            <a:pathLst>
              <a:path w="1978659">
                <a:moveTo>
                  <a:pt x="0" y="0"/>
                </a:moveTo>
                <a:lnTo>
                  <a:pt x="1978151" y="0"/>
                </a:lnTo>
              </a:path>
            </a:pathLst>
          </a:custGeom>
          <a:ln w="3175">
            <a:solidFill>
              <a:srgbClr val="9F9F9F"/>
            </a:solidFill>
          </a:ln>
        </p:spPr>
        <p:txBody>
          <a:bodyPr wrap="square" lIns="0" tIns="0" rIns="0" bIns="0" rtlCol="0"/>
          <a:lstStyle/>
          <a:p>
            <a:endParaRPr sz="1634"/>
          </a:p>
        </p:txBody>
      </p:sp>
      <p:sp>
        <p:nvSpPr>
          <p:cNvPr id="47" name="object 47"/>
          <p:cNvSpPr/>
          <p:nvPr/>
        </p:nvSpPr>
        <p:spPr>
          <a:xfrm>
            <a:off x="9155594" y="4607193"/>
            <a:ext cx="0" cy="1517405"/>
          </a:xfrm>
          <a:custGeom>
            <a:avLst/>
            <a:gdLst/>
            <a:ahLst/>
            <a:cxnLst/>
            <a:rect l="l" t="t" r="r" b="b"/>
            <a:pathLst>
              <a:path h="1671954">
                <a:moveTo>
                  <a:pt x="0" y="0"/>
                </a:moveTo>
                <a:lnTo>
                  <a:pt x="0" y="1671827"/>
                </a:lnTo>
              </a:path>
            </a:pathLst>
          </a:custGeom>
          <a:ln w="3175">
            <a:solidFill>
              <a:srgbClr val="9F9F9F"/>
            </a:solidFill>
          </a:ln>
        </p:spPr>
        <p:txBody>
          <a:bodyPr wrap="square" lIns="0" tIns="0" rIns="0" bIns="0" rtlCol="0"/>
          <a:lstStyle/>
          <a:p>
            <a:endParaRPr sz="1634"/>
          </a:p>
        </p:txBody>
      </p:sp>
      <p:sp>
        <p:nvSpPr>
          <p:cNvPr id="48" name="object 48"/>
          <p:cNvSpPr/>
          <p:nvPr/>
        </p:nvSpPr>
        <p:spPr>
          <a:xfrm>
            <a:off x="2839550" y="1279392"/>
            <a:ext cx="6329531" cy="4857654"/>
          </a:xfrm>
          <a:custGeom>
            <a:avLst/>
            <a:gdLst/>
            <a:ahLst/>
            <a:cxnLst/>
            <a:rect l="l" t="t" r="r" b="b"/>
            <a:pathLst>
              <a:path w="6974205" h="5352415">
                <a:moveTo>
                  <a:pt x="6973823" y="5352287"/>
                </a:moveTo>
                <a:lnTo>
                  <a:pt x="6973823" y="0"/>
                </a:lnTo>
                <a:lnTo>
                  <a:pt x="0" y="0"/>
                </a:lnTo>
                <a:lnTo>
                  <a:pt x="0" y="5352287"/>
                </a:lnTo>
                <a:lnTo>
                  <a:pt x="6095" y="5352287"/>
                </a:lnTo>
                <a:lnTo>
                  <a:pt x="6095" y="13715"/>
                </a:lnTo>
                <a:lnTo>
                  <a:pt x="13715" y="6095"/>
                </a:lnTo>
                <a:lnTo>
                  <a:pt x="13715" y="13715"/>
                </a:lnTo>
                <a:lnTo>
                  <a:pt x="6958583" y="13715"/>
                </a:lnTo>
                <a:lnTo>
                  <a:pt x="6958583" y="6095"/>
                </a:lnTo>
                <a:lnTo>
                  <a:pt x="6966203" y="13715"/>
                </a:lnTo>
                <a:lnTo>
                  <a:pt x="6966203" y="5352287"/>
                </a:lnTo>
                <a:lnTo>
                  <a:pt x="6973823" y="5352287"/>
                </a:lnTo>
                <a:close/>
              </a:path>
              <a:path w="6974205" h="5352415">
                <a:moveTo>
                  <a:pt x="13715" y="13715"/>
                </a:moveTo>
                <a:lnTo>
                  <a:pt x="13715" y="6095"/>
                </a:lnTo>
                <a:lnTo>
                  <a:pt x="6095" y="13715"/>
                </a:lnTo>
                <a:lnTo>
                  <a:pt x="13715" y="13715"/>
                </a:lnTo>
                <a:close/>
              </a:path>
              <a:path w="6974205" h="5352415">
                <a:moveTo>
                  <a:pt x="13715" y="5338571"/>
                </a:moveTo>
                <a:lnTo>
                  <a:pt x="13715" y="13715"/>
                </a:lnTo>
                <a:lnTo>
                  <a:pt x="6095" y="13715"/>
                </a:lnTo>
                <a:lnTo>
                  <a:pt x="6095" y="5338571"/>
                </a:lnTo>
                <a:lnTo>
                  <a:pt x="13715" y="5338571"/>
                </a:lnTo>
                <a:close/>
              </a:path>
              <a:path w="6974205" h="5352415">
                <a:moveTo>
                  <a:pt x="6966203" y="5338571"/>
                </a:moveTo>
                <a:lnTo>
                  <a:pt x="6095" y="5338571"/>
                </a:lnTo>
                <a:lnTo>
                  <a:pt x="13715" y="5346191"/>
                </a:lnTo>
                <a:lnTo>
                  <a:pt x="13715" y="5352287"/>
                </a:lnTo>
                <a:lnTo>
                  <a:pt x="6958583" y="5352287"/>
                </a:lnTo>
                <a:lnTo>
                  <a:pt x="6958583" y="5346191"/>
                </a:lnTo>
                <a:lnTo>
                  <a:pt x="6966203" y="5338571"/>
                </a:lnTo>
                <a:close/>
              </a:path>
              <a:path w="6974205" h="5352415">
                <a:moveTo>
                  <a:pt x="13715" y="5352287"/>
                </a:moveTo>
                <a:lnTo>
                  <a:pt x="13715" y="5346191"/>
                </a:lnTo>
                <a:lnTo>
                  <a:pt x="6095" y="5338571"/>
                </a:lnTo>
                <a:lnTo>
                  <a:pt x="6095" y="5352287"/>
                </a:lnTo>
                <a:lnTo>
                  <a:pt x="13715" y="5352287"/>
                </a:lnTo>
                <a:close/>
              </a:path>
              <a:path w="6974205" h="5352415">
                <a:moveTo>
                  <a:pt x="6966203" y="13715"/>
                </a:moveTo>
                <a:lnTo>
                  <a:pt x="6958583" y="6095"/>
                </a:lnTo>
                <a:lnTo>
                  <a:pt x="6958583" y="13715"/>
                </a:lnTo>
                <a:lnTo>
                  <a:pt x="6966203" y="13715"/>
                </a:lnTo>
                <a:close/>
              </a:path>
              <a:path w="6974205" h="5352415">
                <a:moveTo>
                  <a:pt x="6966203" y="5338571"/>
                </a:moveTo>
                <a:lnTo>
                  <a:pt x="6966203" y="13715"/>
                </a:lnTo>
                <a:lnTo>
                  <a:pt x="6958583" y="13715"/>
                </a:lnTo>
                <a:lnTo>
                  <a:pt x="6958583" y="5338571"/>
                </a:lnTo>
                <a:lnTo>
                  <a:pt x="6966203" y="5338571"/>
                </a:lnTo>
                <a:close/>
              </a:path>
              <a:path w="6974205" h="5352415">
                <a:moveTo>
                  <a:pt x="6966203" y="5352287"/>
                </a:moveTo>
                <a:lnTo>
                  <a:pt x="6966203" y="5338571"/>
                </a:lnTo>
                <a:lnTo>
                  <a:pt x="6958583" y="5346191"/>
                </a:lnTo>
                <a:lnTo>
                  <a:pt x="6958583" y="5352287"/>
                </a:lnTo>
                <a:lnTo>
                  <a:pt x="6966203" y="5352287"/>
                </a:lnTo>
                <a:close/>
              </a:path>
            </a:pathLst>
          </a:custGeom>
          <a:solidFill>
            <a:srgbClr val="9F9F9F"/>
          </a:solidFill>
        </p:spPr>
        <p:txBody>
          <a:bodyPr wrap="square" lIns="0" tIns="0" rIns="0" bIns="0" rtlCol="0"/>
          <a:lstStyle/>
          <a:p>
            <a:endParaRPr sz="1634"/>
          </a:p>
        </p:txBody>
      </p:sp>
      <p:sp>
        <p:nvSpPr>
          <p:cNvPr id="49" name="object 49"/>
          <p:cNvSpPr/>
          <p:nvPr/>
        </p:nvSpPr>
        <p:spPr>
          <a:xfrm>
            <a:off x="2843699" y="1282158"/>
            <a:ext cx="2632550" cy="1182573"/>
          </a:xfrm>
          <a:custGeom>
            <a:avLst/>
            <a:gdLst/>
            <a:ahLst/>
            <a:cxnLst/>
            <a:rect l="l" t="t" r="r" b="b"/>
            <a:pathLst>
              <a:path w="2900679" h="1303020">
                <a:moveTo>
                  <a:pt x="2900171" y="7619"/>
                </a:moveTo>
                <a:lnTo>
                  <a:pt x="2895599" y="0"/>
                </a:lnTo>
                <a:lnTo>
                  <a:pt x="0" y="1295399"/>
                </a:lnTo>
                <a:lnTo>
                  <a:pt x="4571" y="1303019"/>
                </a:lnTo>
                <a:lnTo>
                  <a:pt x="2900171" y="7619"/>
                </a:lnTo>
                <a:close/>
              </a:path>
            </a:pathLst>
          </a:custGeom>
          <a:solidFill>
            <a:srgbClr val="000000"/>
          </a:solidFill>
        </p:spPr>
        <p:txBody>
          <a:bodyPr wrap="square" lIns="0" tIns="0" rIns="0" bIns="0" rtlCol="0"/>
          <a:lstStyle/>
          <a:p>
            <a:endParaRPr sz="1634"/>
          </a:p>
        </p:txBody>
      </p:sp>
      <p:sp>
        <p:nvSpPr>
          <p:cNvPr id="50" name="object 50"/>
          <p:cNvSpPr txBox="1"/>
          <p:nvPr/>
        </p:nvSpPr>
        <p:spPr>
          <a:xfrm>
            <a:off x="3010602" y="3428307"/>
            <a:ext cx="731904" cy="923330"/>
          </a:xfrm>
          <a:prstGeom prst="rect">
            <a:avLst/>
          </a:prstGeom>
        </p:spPr>
        <p:txBody>
          <a:bodyPr vert="horz" wrap="square" lIns="0" tIns="0" rIns="0" bIns="0" rtlCol="0">
            <a:spAutoFit/>
          </a:bodyPr>
          <a:lstStyle/>
          <a:p>
            <a:pPr marL="29392">
              <a:tabLst>
                <a:tab pos="504862" algn="l"/>
              </a:tabLst>
            </a:pPr>
            <a:r>
              <a:rPr sz="2000" b="1" spc="-5" dirty="0">
                <a:latin typeface="Times New Roman"/>
                <a:cs typeface="Times New Roman"/>
              </a:rPr>
              <a:t>R	F</a:t>
            </a:r>
            <a:endParaRPr sz="2000" dirty="0">
              <a:latin typeface="Times New Roman"/>
              <a:cs typeface="Times New Roman"/>
            </a:endParaRPr>
          </a:p>
          <a:p>
            <a:pPr algn="ctr">
              <a:tabLst>
                <a:tab pos="455873" algn="l"/>
              </a:tabLst>
            </a:pPr>
            <a:r>
              <a:rPr sz="2000" b="1" spc="-5" dirty="0">
                <a:latin typeface="Times New Roman"/>
                <a:cs typeface="Times New Roman"/>
              </a:rPr>
              <a:t>E	I</a:t>
            </a:r>
            <a:endParaRPr sz="2000" dirty="0">
              <a:latin typeface="Times New Roman"/>
              <a:cs typeface="Times New Roman"/>
            </a:endParaRPr>
          </a:p>
          <a:p>
            <a:pPr algn="ctr">
              <a:tabLst>
                <a:tab pos="475469" algn="l"/>
              </a:tabLst>
            </a:pPr>
            <a:r>
              <a:rPr sz="2000" b="1" spc="-5" dirty="0">
                <a:latin typeface="Times New Roman"/>
                <a:cs typeface="Times New Roman"/>
              </a:rPr>
              <a:t>C	N</a:t>
            </a:r>
            <a:endParaRPr sz="2000" dirty="0">
              <a:latin typeface="Times New Roman"/>
              <a:cs typeface="Times New Roman"/>
            </a:endParaRPr>
          </a:p>
        </p:txBody>
      </p:sp>
      <p:sp>
        <p:nvSpPr>
          <p:cNvPr id="51" name="object 51"/>
          <p:cNvSpPr txBox="1"/>
          <p:nvPr/>
        </p:nvSpPr>
        <p:spPr>
          <a:xfrm>
            <a:off x="3040861" y="4343479"/>
            <a:ext cx="731904" cy="1231106"/>
          </a:xfrm>
          <a:prstGeom prst="rect">
            <a:avLst/>
          </a:prstGeom>
        </p:spPr>
        <p:txBody>
          <a:bodyPr vert="horz" wrap="square" lIns="0" tIns="0" rIns="0" bIns="0" rtlCol="0">
            <a:spAutoFit/>
          </a:bodyPr>
          <a:lstStyle/>
          <a:p>
            <a:pPr marL="19595">
              <a:tabLst>
                <a:tab pos="477198" algn="l"/>
              </a:tabLst>
            </a:pPr>
            <a:r>
              <a:rPr sz="2000" b="1" spc="-5" dirty="0">
                <a:latin typeface="Times New Roman"/>
                <a:cs typeface="Times New Roman"/>
              </a:rPr>
              <a:t>U	A</a:t>
            </a:r>
            <a:endParaRPr sz="2000" dirty="0">
              <a:latin typeface="Times New Roman"/>
              <a:cs typeface="Times New Roman"/>
            </a:endParaRPr>
          </a:p>
          <a:p>
            <a:pPr marL="486995" indent="-475469">
              <a:buAutoNum type="alphaUcPeriod" startAt="18"/>
              <a:tabLst>
                <a:tab pos="486995" algn="l"/>
                <a:tab pos="487572" algn="l"/>
              </a:tabLst>
            </a:pPr>
            <a:r>
              <a:rPr sz="2000" b="1" spc="-5" dirty="0">
                <a:latin typeface="Times New Roman"/>
                <a:cs typeface="Times New Roman"/>
              </a:rPr>
              <a:t>N</a:t>
            </a:r>
            <a:endParaRPr sz="2000" dirty="0">
              <a:latin typeface="Times New Roman"/>
              <a:cs typeface="Times New Roman"/>
            </a:endParaRPr>
          </a:p>
          <a:p>
            <a:pPr marL="459332" indent="-421871">
              <a:buAutoNum type="alphaUcPeriod" startAt="18"/>
              <a:tabLst>
                <a:tab pos="459332" algn="l"/>
                <a:tab pos="459908" algn="l"/>
              </a:tabLst>
            </a:pPr>
            <a:r>
              <a:rPr sz="2000" b="1" spc="-5" dirty="0">
                <a:latin typeface="Times New Roman"/>
                <a:cs typeface="Times New Roman"/>
              </a:rPr>
              <a:t>C</a:t>
            </a:r>
            <a:endParaRPr sz="2000" dirty="0">
              <a:latin typeface="Times New Roman"/>
              <a:cs typeface="Times New Roman"/>
            </a:endParaRPr>
          </a:p>
          <a:p>
            <a:pPr marL="55327">
              <a:tabLst>
                <a:tab pos="548086" algn="l"/>
              </a:tabLst>
            </a:pPr>
            <a:r>
              <a:rPr sz="2000" b="1" spc="-5" dirty="0">
                <a:latin typeface="Times New Roman"/>
                <a:cs typeface="Times New Roman"/>
              </a:rPr>
              <a:t>O	I</a:t>
            </a:r>
            <a:endParaRPr sz="2000" dirty="0">
              <a:latin typeface="Times New Roman"/>
              <a:cs typeface="Times New Roman"/>
            </a:endParaRPr>
          </a:p>
        </p:txBody>
      </p:sp>
      <p:sp>
        <p:nvSpPr>
          <p:cNvPr id="52" name="object 52"/>
          <p:cNvSpPr txBox="1"/>
          <p:nvPr/>
        </p:nvSpPr>
        <p:spPr>
          <a:xfrm>
            <a:off x="3120752" y="5611365"/>
            <a:ext cx="739972" cy="307777"/>
          </a:xfrm>
          <a:prstGeom prst="rect">
            <a:avLst/>
          </a:prstGeom>
        </p:spPr>
        <p:txBody>
          <a:bodyPr vert="horz" wrap="square" lIns="0" tIns="0" rIns="0" bIns="0" rtlCol="0">
            <a:spAutoFit/>
          </a:bodyPr>
          <a:lstStyle/>
          <a:p>
            <a:pPr marL="11527">
              <a:tabLst>
                <a:tab pos="432820" algn="l"/>
              </a:tabLst>
            </a:pPr>
            <a:r>
              <a:rPr sz="2000" b="1" spc="-5" dirty="0">
                <a:latin typeface="Times New Roman"/>
                <a:cs typeface="Times New Roman"/>
              </a:rPr>
              <a:t>S	</a:t>
            </a:r>
            <a:r>
              <a:rPr sz="2000" b="1" spc="-14" dirty="0">
                <a:latin typeface="Times New Roman"/>
                <a:cs typeface="Times New Roman"/>
              </a:rPr>
              <a:t>E</a:t>
            </a:r>
            <a:r>
              <a:rPr sz="2000" b="1" spc="-5" dirty="0">
                <a:latin typeface="Times New Roman"/>
                <a:cs typeface="Times New Roman"/>
              </a:rPr>
              <a:t>.</a:t>
            </a:r>
            <a:endParaRPr sz="2000" dirty="0">
              <a:latin typeface="Times New Roman"/>
              <a:cs typeface="Times New Roman"/>
            </a:endParaRPr>
          </a:p>
        </p:txBody>
      </p:sp>
      <p:sp>
        <p:nvSpPr>
          <p:cNvPr id="54" name="object 54"/>
          <p:cNvSpPr/>
          <p:nvPr/>
        </p:nvSpPr>
        <p:spPr>
          <a:xfrm>
            <a:off x="2843699" y="1282158"/>
            <a:ext cx="2701706" cy="1943292"/>
          </a:xfrm>
          <a:custGeom>
            <a:avLst/>
            <a:gdLst/>
            <a:ahLst/>
            <a:cxnLst/>
            <a:rect l="l" t="t" r="r" b="b"/>
            <a:pathLst>
              <a:path w="2976879" h="2141220">
                <a:moveTo>
                  <a:pt x="2976371" y="7619"/>
                </a:moveTo>
                <a:lnTo>
                  <a:pt x="2971799" y="0"/>
                </a:lnTo>
                <a:lnTo>
                  <a:pt x="0" y="2133599"/>
                </a:lnTo>
                <a:lnTo>
                  <a:pt x="4571" y="2141219"/>
                </a:lnTo>
                <a:lnTo>
                  <a:pt x="2976371" y="7619"/>
                </a:lnTo>
                <a:close/>
              </a:path>
            </a:pathLst>
          </a:custGeom>
          <a:solidFill>
            <a:srgbClr val="000000"/>
          </a:solidFill>
        </p:spPr>
        <p:txBody>
          <a:bodyPr wrap="square" lIns="0" tIns="0" rIns="0" bIns="0" rtlCol="0"/>
          <a:lstStyle/>
          <a:p>
            <a:endParaRPr sz="1634"/>
          </a:p>
        </p:txBody>
      </p:sp>
      <p:pic>
        <p:nvPicPr>
          <p:cNvPr id="56" name="Imagen 4"/>
          <p:cNvPicPr>
            <a:picLocks noChangeAspect="1"/>
          </p:cNvPicPr>
          <p:nvPr/>
        </p:nvPicPr>
        <p:blipFill>
          <a:blip r:embed="rId2"/>
          <a:stretch>
            <a:fillRect/>
          </a:stretch>
        </p:blipFill>
        <p:spPr>
          <a:xfrm>
            <a:off x="0" y="6341866"/>
            <a:ext cx="887896" cy="516134"/>
          </a:xfrm>
          <a:prstGeom prst="rect">
            <a:avLst/>
          </a:prstGeom>
        </p:spPr>
      </p:pic>
    </p:spTree>
    <p:extLst>
      <p:ext uri="{BB962C8B-B14F-4D97-AF65-F5344CB8AC3E}">
        <p14:creationId xmlns:p14="http://schemas.microsoft.com/office/powerpoint/2010/main" val="172598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77A1-8B79-6745-8FDC-0E643D6883AB}"/>
              </a:ext>
            </a:extLst>
          </p:cNvPr>
          <p:cNvSpPr>
            <a:spLocks noGrp="1"/>
          </p:cNvSpPr>
          <p:nvPr>
            <p:ph type="title"/>
          </p:nvPr>
        </p:nvSpPr>
        <p:spPr/>
        <p:txBody>
          <a:bodyPr/>
          <a:lstStyle/>
          <a:p>
            <a:r>
              <a:rPr lang="es-ES_tradnl" dirty="0"/>
              <a:t>Agenda de hoy</a:t>
            </a:r>
          </a:p>
        </p:txBody>
      </p:sp>
      <p:sp>
        <p:nvSpPr>
          <p:cNvPr id="3" name="Content Placeholder 2">
            <a:extLst>
              <a:ext uri="{FF2B5EF4-FFF2-40B4-BE49-F238E27FC236}">
                <a16:creationId xmlns:a16="http://schemas.microsoft.com/office/drawing/2014/main" id="{8BC0F995-7734-E140-8ADE-7744A5FB02DC}"/>
              </a:ext>
            </a:extLst>
          </p:cNvPr>
          <p:cNvSpPr>
            <a:spLocks noGrp="1"/>
          </p:cNvSpPr>
          <p:nvPr>
            <p:ph idx="1"/>
          </p:nvPr>
        </p:nvSpPr>
        <p:spPr>
          <a:xfrm>
            <a:off x="838200" y="1197038"/>
            <a:ext cx="10515600" cy="5064062"/>
          </a:xfrm>
        </p:spPr>
        <p:txBody>
          <a:bodyPr>
            <a:normAutofit/>
          </a:bodyPr>
          <a:lstStyle/>
          <a:p>
            <a:r>
              <a:rPr lang="en-US" dirty="0" err="1"/>
              <a:t>Planeación</a:t>
            </a:r>
            <a:endParaRPr lang="en-US" dirty="0"/>
          </a:p>
          <a:p>
            <a:r>
              <a:rPr lang="en-US" dirty="0" err="1"/>
              <a:t>Visión</a:t>
            </a:r>
            <a:r>
              <a:rPr lang="en-US" dirty="0"/>
              <a:t> &amp; </a:t>
            </a:r>
            <a:r>
              <a:rPr lang="en-US" dirty="0" err="1"/>
              <a:t>Misión</a:t>
            </a:r>
            <a:endParaRPr lang="en-US" dirty="0"/>
          </a:p>
          <a:p>
            <a:r>
              <a:rPr lang="en-US" dirty="0" err="1"/>
              <a:t>Oceano</a:t>
            </a:r>
            <a:r>
              <a:rPr lang="en-US" dirty="0"/>
              <a:t> Azul</a:t>
            </a:r>
          </a:p>
          <a:p>
            <a:r>
              <a:rPr lang="en-US" dirty="0"/>
              <a:t>5 </a:t>
            </a:r>
            <a:r>
              <a:rPr lang="en-US" dirty="0" err="1"/>
              <a:t>fuerzas</a:t>
            </a:r>
            <a:r>
              <a:rPr lang="en-US" dirty="0"/>
              <a:t> de Porter</a:t>
            </a:r>
          </a:p>
          <a:p>
            <a:endParaRPr lang="en-US" dirty="0"/>
          </a:p>
          <a:p>
            <a:endParaRPr lang="es-CR" dirty="0"/>
          </a:p>
        </p:txBody>
      </p:sp>
    </p:spTree>
    <p:extLst>
      <p:ext uri="{BB962C8B-B14F-4D97-AF65-F5344CB8AC3E}">
        <p14:creationId xmlns:p14="http://schemas.microsoft.com/office/powerpoint/2010/main" val="3722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8D82-9704-B046-9E67-127EC0DFC3C4}"/>
              </a:ext>
            </a:extLst>
          </p:cNvPr>
          <p:cNvSpPr>
            <a:spLocks noGrp="1"/>
          </p:cNvSpPr>
          <p:nvPr>
            <p:ph type="title"/>
          </p:nvPr>
        </p:nvSpPr>
        <p:spPr/>
        <p:txBody>
          <a:bodyPr/>
          <a:lstStyle/>
          <a:p>
            <a:r>
              <a:rPr lang="es-ES_tradnl" dirty="0"/>
              <a:t>Definiendo Estrategia</a:t>
            </a:r>
          </a:p>
        </p:txBody>
      </p:sp>
      <p:sp>
        <p:nvSpPr>
          <p:cNvPr id="3" name="Content Placeholder 2">
            <a:extLst>
              <a:ext uri="{FF2B5EF4-FFF2-40B4-BE49-F238E27FC236}">
                <a16:creationId xmlns:a16="http://schemas.microsoft.com/office/drawing/2014/main" id="{4047AB9A-A840-A44B-83ED-5C3A1771FD18}"/>
              </a:ext>
            </a:extLst>
          </p:cNvPr>
          <p:cNvSpPr>
            <a:spLocks noGrp="1"/>
          </p:cNvSpPr>
          <p:nvPr>
            <p:ph idx="1"/>
          </p:nvPr>
        </p:nvSpPr>
        <p:spPr>
          <a:xfrm>
            <a:off x="838200" y="1135569"/>
            <a:ext cx="4495800" cy="2812473"/>
          </a:xfrm>
          <a:ln w="38100">
            <a:solidFill>
              <a:srgbClr val="00B050"/>
            </a:solidFill>
          </a:ln>
        </p:spPr>
        <p:txBody>
          <a:bodyPr anchor="ctr">
            <a:normAutofit/>
          </a:bodyPr>
          <a:lstStyle/>
          <a:p>
            <a:pPr marL="0" indent="0" algn="ctr">
              <a:buNone/>
            </a:pPr>
            <a:r>
              <a:rPr lang="es-ES_tradnl" dirty="0"/>
              <a:t>La </a:t>
            </a:r>
            <a:r>
              <a:rPr lang="es-ES_tradnl" b="1" dirty="0"/>
              <a:t>estrategia</a:t>
            </a:r>
            <a:r>
              <a:rPr lang="es-ES_tradnl" dirty="0"/>
              <a:t> define el enfoque distintivo de una compañía para competir, </a:t>
            </a:r>
          </a:p>
          <a:p>
            <a:pPr marL="0" indent="0" algn="ctr">
              <a:buNone/>
            </a:pPr>
            <a:r>
              <a:rPr lang="es-ES_tradnl" dirty="0"/>
              <a:t>y la </a:t>
            </a:r>
            <a:r>
              <a:rPr lang="es-ES_tradnl" b="1" dirty="0"/>
              <a:t>ventaja competitiva</a:t>
            </a:r>
            <a:r>
              <a:rPr lang="es-ES_tradnl" dirty="0"/>
              <a:t> en la que se basa</a:t>
            </a:r>
          </a:p>
        </p:txBody>
      </p:sp>
      <p:sp>
        <p:nvSpPr>
          <p:cNvPr id="5" name="TextBox 4">
            <a:extLst>
              <a:ext uri="{FF2B5EF4-FFF2-40B4-BE49-F238E27FC236}">
                <a16:creationId xmlns:a16="http://schemas.microsoft.com/office/drawing/2014/main" id="{52CC10B3-0863-444B-B40C-F3066A8630AE}"/>
              </a:ext>
            </a:extLst>
          </p:cNvPr>
          <p:cNvSpPr txBox="1"/>
          <p:nvPr/>
        </p:nvSpPr>
        <p:spPr>
          <a:xfrm>
            <a:off x="6683189" y="1087528"/>
            <a:ext cx="5069608" cy="5016758"/>
          </a:xfrm>
          <a:prstGeom prst="rect">
            <a:avLst/>
          </a:prstGeom>
          <a:noFill/>
          <a:ln>
            <a:solidFill>
              <a:srgbClr val="92D050"/>
            </a:solidFill>
          </a:ln>
        </p:spPr>
        <p:txBody>
          <a:bodyPr wrap="square" rtlCol="0">
            <a:spAutoFit/>
          </a:bodyPr>
          <a:lstStyle/>
          <a:p>
            <a:pPr marL="342900" indent="-342900">
              <a:buFont typeface="Arial" panose="020B0604020202020204" pitchFamily="34" charset="0"/>
              <a:buChar char="•"/>
            </a:pPr>
            <a:r>
              <a:rPr lang="es-ES_tradnl" sz="2000" dirty="0"/>
              <a:t>Una estrategia exitosa contiene una </a:t>
            </a:r>
            <a:r>
              <a:rPr lang="es-ES_tradnl" sz="2000" b="1" dirty="0"/>
              <a:t>propuesta de valor única </a:t>
            </a:r>
            <a:r>
              <a:rPr lang="es-ES_tradnl" sz="2000" dirty="0"/>
              <a:t>comparada con otras organizaciones</a:t>
            </a:r>
          </a:p>
          <a:p>
            <a:pPr marL="342900" indent="-342900">
              <a:buFont typeface="Arial" panose="020B0604020202020204" pitchFamily="34" charset="0"/>
              <a:buChar char="•"/>
            </a:pPr>
            <a:endParaRPr lang="es-ES_tradnl" sz="2000" dirty="0"/>
          </a:p>
          <a:p>
            <a:pPr marL="342900" indent="-342900">
              <a:buFont typeface="Arial" panose="020B0604020202020204" pitchFamily="34" charset="0"/>
              <a:buChar char="•"/>
            </a:pPr>
            <a:r>
              <a:rPr lang="es-ES_tradnl" sz="2000" dirty="0"/>
              <a:t>Una </a:t>
            </a:r>
            <a:r>
              <a:rPr lang="es-ES_tradnl" sz="2000" b="1" dirty="0"/>
              <a:t>cadena de valor</a:t>
            </a:r>
            <a:r>
              <a:rPr lang="es-ES_tradnl" sz="2000" dirty="0"/>
              <a:t> distintiva adaptada a la propuesta de valor</a:t>
            </a:r>
          </a:p>
          <a:p>
            <a:pPr marL="342900" indent="-342900">
              <a:buFont typeface="Arial" panose="020B0604020202020204" pitchFamily="34" charset="0"/>
              <a:buChar char="•"/>
            </a:pPr>
            <a:endParaRPr lang="es-ES_tradnl" sz="2000" dirty="0"/>
          </a:p>
          <a:p>
            <a:pPr marL="342900" indent="-342900">
              <a:buFont typeface="Arial" panose="020B0604020202020204" pitchFamily="34" charset="0"/>
              <a:buChar char="•"/>
            </a:pPr>
            <a:r>
              <a:rPr lang="es-ES_tradnl" sz="2000" dirty="0"/>
              <a:t>Elecciones a lo largo de la cadena de valor, que </a:t>
            </a:r>
            <a:r>
              <a:rPr lang="es-ES_tradnl" sz="2000" b="1" dirty="0"/>
              <a:t>calzan y se complementan </a:t>
            </a:r>
            <a:r>
              <a:rPr lang="es-ES_tradnl" sz="2000" dirty="0"/>
              <a:t>entre sí</a:t>
            </a:r>
          </a:p>
          <a:p>
            <a:pPr marL="342900" indent="-342900">
              <a:buFont typeface="Arial" panose="020B0604020202020204" pitchFamily="34" charset="0"/>
              <a:buChar char="•"/>
            </a:pPr>
            <a:endParaRPr lang="es-ES_tradnl" sz="2000" dirty="0"/>
          </a:p>
          <a:p>
            <a:pPr marL="342900" indent="-342900">
              <a:buFont typeface="Arial" panose="020B0604020202020204" pitchFamily="34" charset="0"/>
              <a:buChar char="•"/>
            </a:pPr>
            <a:r>
              <a:rPr lang="es-ES_tradnl" sz="2000" dirty="0"/>
              <a:t>La estrategia implica </a:t>
            </a:r>
            <a:r>
              <a:rPr lang="es-ES_tradnl" sz="2000" b="1" dirty="0"/>
              <a:t>no hacer ciertas</a:t>
            </a:r>
            <a:r>
              <a:rPr lang="es-ES_tradnl" sz="2000" dirty="0"/>
              <a:t> </a:t>
            </a:r>
            <a:r>
              <a:rPr lang="es-ES_tradnl" sz="2000" b="1" dirty="0"/>
              <a:t>actividades</a:t>
            </a:r>
          </a:p>
          <a:p>
            <a:pPr marL="342900" indent="-342900">
              <a:buFont typeface="Arial" panose="020B0604020202020204" pitchFamily="34" charset="0"/>
              <a:buChar char="•"/>
            </a:pPr>
            <a:endParaRPr lang="es-ES_tradnl" sz="2000" b="1" dirty="0"/>
          </a:p>
          <a:p>
            <a:pPr marL="342900" indent="-342900">
              <a:buFont typeface="Arial" panose="020B0604020202020204" pitchFamily="34" charset="0"/>
              <a:buChar char="•"/>
            </a:pPr>
            <a:r>
              <a:rPr lang="es-ES_tradnl" sz="2000" b="1" dirty="0"/>
              <a:t>Continuidad estratégica </a:t>
            </a:r>
            <a:r>
              <a:rPr lang="es-ES_tradnl" sz="2000" dirty="0"/>
              <a:t>con mejoras continuas en las actividades que materializan la estrategia</a:t>
            </a:r>
          </a:p>
        </p:txBody>
      </p:sp>
      <p:sp>
        <p:nvSpPr>
          <p:cNvPr id="6" name="Content Placeholder 2">
            <a:extLst>
              <a:ext uri="{FF2B5EF4-FFF2-40B4-BE49-F238E27FC236}">
                <a16:creationId xmlns:a16="http://schemas.microsoft.com/office/drawing/2014/main" id="{CEFB8145-D194-924B-ABEC-5AF18BD7E6E9}"/>
              </a:ext>
            </a:extLst>
          </p:cNvPr>
          <p:cNvSpPr txBox="1">
            <a:spLocks/>
          </p:cNvSpPr>
          <p:nvPr/>
        </p:nvSpPr>
        <p:spPr>
          <a:xfrm>
            <a:off x="838200" y="5023632"/>
            <a:ext cx="4495800" cy="1080654"/>
          </a:xfrm>
          <a:prstGeom prst="rect">
            <a:avLst/>
          </a:prstGeom>
          <a:ln w="38100">
            <a:solidFill>
              <a:srgbClr val="00B050"/>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FD8E00"/>
              </a:buClr>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Clr>
                <a:schemeClr val="bg1">
                  <a:lumMod val="50000"/>
                </a:schemeClr>
              </a:buClr>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2pPr>
            <a:lvl3pPr marL="1371600" indent="-457200" algn="l" defTabSz="914400" rtl="0" eaLnBrk="1" latinLnBrk="0" hangingPunct="1">
              <a:lnSpc>
                <a:spcPct val="90000"/>
              </a:lnSpc>
              <a:spcBef>
                <a:spcPts val="500"/>
              </a:spcBef>
              <a:buClr>
                <a:srgbClr val="FD8E00"/>
              </a:buClr>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Clr>
                <a:srgbClr val="FFC000"/>
              </a:buClr>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Clr>
                <a:srgbClr val="FFC000"/>
              </a:buClr>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_tradnl" dirty="0"/>
              <a:t>Cómo darle sustento a la </a:t>
            </a:r>
            <a:r>
              <a:rPr lang="es-ES_tradnl" b="1" dirty="0"/>
              <a:t>propuesta de valor</a:t>
            </a:r>
          </a:p>
        </p:txBody>
      </p:sp>
      <p:sp>
        <p:nvSpPr>
          <p:cNvPr id="7" name="Down Arrow 6">
            <a:extLst>
              <a:ext uri="{FF2B5EF4-FFF2-40B4-BE49-F238E27FC236}">
                <a16:creationId xmlns:a16="http://schemas.microsoft.com/office/drawing/2014/main" id="{80367552-8B2E-CD40-B678-4453F2E018B3}"/>
              </a:ext>
            </a:extLst>
          </p:cNvPr>
          <p:cNvSpPr/>
          <p:nvPr/>
        </p:nvSpPr>
        <p:spPr>
          <a:xfrm>
            <a:off x="2843784" y="4187485"/>
            <a:ext cx="484632" cy="5967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ight Arrow 7">
            <a:extLst>
              <a:ext uri="{FF2B5EF4-FFF2-40B4-BE49-F238E27FC236}">
                <a16:creationId xmlns:a16="http://schemas.microsoft.com/office/drawing/2014/main" id="{D88E15EF-D40C-9142-940E-D763EF6B2D61}"/>
              </a:ext>
            </a:extLst>
          </p:cNvPr>
          <p:cNvSpPr/>
          <p:nvPr/>
        </p:nvSpPr>
        <p:spPr>
          <a:xfrm>
            <a:off x="5648572" y="2304061"/>
            <a:ext cx="72004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Content Placeholder 2">
            <a:extLst>
              <a:ext uri="{FF2B5EF4-FFF2-40B4-BE49-F238E27FC236}">
                <a16:creationId xmlns:a16="http://schemas.microsoft.com/office/drawing/2014/main" id="{00302238-D0F3-A34F-B8C7-6B4897A0B854}"/>
              </a:ext>
            </a:extLst>
          </p:cNvPr>
          <p:cNvSpPr txBox="1">
            <a:spLocks/>
          </p:cNvSpPr>
          <p:nvPr/>
        </p:nvSpPr>
        <p:spPr>
          <a:xfrm>
            <a:off x="6683188" y="564776"/>
            <a:ext cx="5069607" cy="522752"/>
          </a:xfrm>
          <a:prstGeom prst="rect">
            <a:avLst/>
          </a:prstGeom>
          <a:ln w="12700">
            <a:solidFill>
              <a:srgbClr val="00B050"/>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FD8E00"/>
              </a:buClr>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Clr>
                <a:schemeClr val="bg1">
                  <a:lumMod val="50000"/>
                </a:schemeClr>
              </a:buClr>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2pPr>
            <a:lvl3pPr marL="1371600" indent="-457200" algn="l" defTabSz="914400" rtl="0" eaLnBrk="1" latinLnBrk="0" hangingPunct="1">
              <a:lnSpc>
                <a:spcPct val="90000"/>
              </a:lnSpc>
              <a:spcBef>
                <a:spcPts val="500"/>
              </a:spcBef>
              <a:buClr>
                <a:srgbClr val="FD8E00"/>
              </a:buClr>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Clr>
                <a:srgbClr val="FFC000"/>
              </a:buClr>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Clr>
                <a:srgbClr val="FFC000"/>
              </a:buClr>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_tradnl" sz="2000" u="sng" dirty="0"/>
              <a:t>Una estrategia exitosa contiene:</a:t>
            </a:r>
            <a:endParaRPr lang="es-ES_tradnl" sz="2000" b="1" u="sng" dirty="0"/>
          </a:p>
        </p:txBody>
      </p:sp>
    </p:spTree>
    <p:extLst>
      <p:ext uri="{BB962C8B-B14F-4D97-AF65-F5344CB8AC3E}">
        <p14:creationId xmlns:p14="http://schemas.microsoft.com/office/powerpoint/2010/main" val="35525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CDFA-7B5C-0342-933D-28BD67366846}"/>
              </a:ext>
            </a:extLst>
          </p:cNvPr>
          <p:cNvSpPr>
            <a:spLocks noGrp="1"/>
          </p:cNvSpPr>
          <p:nvPr>
            <p:ph type="title"/>
          </p:nvPr>
        </p:nvSpPr>
        <p:spPr/>
        <p:txBody>
          <a:bodyPr/>
          <a:lstStyle/>
          <a:p>
            <a:r>
              <a:rPr lang="es-ES_tradnl" dirty="0"/>
              <a:t>Cadena de Valor</a:t>
            </a:r>
          </a:p>
        </p:txBody>
      </p:sp>
      <p:pic>
        <p:nvPicPr>
          <p:cNvPr id="4" name="Picture 3">
            <a:extLst>
              <a:ext uri="{FF2B5EF4-FFF2-40B4-BE49-F238E27FC236}">
                <a16:creationId xmlns:a16="http://schemas.microsoft.com/office/drawing/2014/main" id="{2180A557-3106-C541-9CA2-B52CB780F790}"/>
              </a:ext>
            </a:extLst>
          </p:cNvPr>
          <p:cNvPicPr>
            <a:picLocks noChangeAspect="1"/>
          </p:cNvPicPr>
          <p:nvPr/>
        </p:nvPicPr>
        <p:blipFill>
          <a:blip r:embed="rId2"/>
          <a:stretch>
            <a:fillRect/>
          </a:stretch>
        </p:blipFill>
        <p:spPr>
          <a:xfrm>
            <a:off x="1205344" y="998395"/>
            <a:ext cx="10424391" cy="5859605"/>
          </a:xfrm>
          <a:prstGeom prst="rect">
            <a:avLst/>
          </a:prstGeom>
        </p:spPr>
      </p:pic>
    </p:spTree>
    <p:extLst>
      <p:ext uri="{BB962C8B-B14F-4D97-AF65-F5344CB8AC3E}">
        <p14:creationId xmlns:p14="http://schemas.microsoft.com/office/powerpoint/2010/main" val="54875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CE7D-ED10-6746-9AB9-CC3DA8B0B963}"/>
              </a:ext>
            </a:extLst>
          </p:cNvPr>
          <p:cNvSpPr>
            <a:spLocks noGrp="1"/>
          </p:cNvSpPr>
          <p:nvPr>
            <p:ph type="title"/>
          </p:nvPr>
        </p:nvSpPr>
        <p:spPr>
          <a:xfrm>
            <a:off x="838200" y="434397"/>
            <a:ext cx="10515600" cy="673261"/>
          </a:xfrm>
        </p:spPr>
        <p:txBody>
          <a:bodyPr/>
          <a:lstStyle/>
          <a:p>
            <a:pPr algn="ctr"/>
            <a:r>
              <a:rPr lang="es-ES_tradnl" b="1" u="sng" dirty="0"/>
              <a:t>Propuesta de Valor</a:t>
            </a:r>
          </a:p>
        </p:txBody>
      </p:sp>
      <p:sp>
        <p:nvSpPr>
          <p:cNvPr id="3" name="Content Placeholder 2">
            <a:extLst>
              <a:ext uri="{FF2B5EF4-FFF2-40B4-BE49-F238E27FC236}">
                <a16:creationId xmlns:a16="http://schemas.microsoft.com/office/drawing/2014/main" id="{802DCFBD-AA69-7642-8C52-106B86E983ED}"/>
              </a:ext>
            </a:extLst>
          </p:cNvPr>
          <p:cNvSpPr>
            <a:spLocks noGrp="1"/>
          </p:cNvSpPr>
          <p:nvPr>
            <p:ph idx="1"/>
          </p:nvPr>
        </p:nvSpPr>
        <p:spPr>
          <a:xfrm>
            <a:off x="2275609" y="1164988"/>
            <a:ext cx="7640782" cy="1338344"/>
          </a:xfrm>
        </p:spPr>
        <p:txBody>
          <a:bodyPr>
            <a:normAutofit/>
          </a:bodyPr>
          <a:lstStyle/>
          <a:p>
            <a:pPr marL="0" indent="0" algn="ctr">
              <a:buNone/>
            </a:pPr>
            <a:r>
              <a:rPr lang="es-ES_tradnl" sz="2400" dirty="0"/>
              <a:t>Qué es?</a:t>
            </a:r>
          </a:p>
          <a:p>
            <a:pPr algn="ctr"/>
            <a:r>
              <a:rPr lang="es-ES_tradnl" sz="2400" dirty="0"/>
              <a:t>El valor que una empresa promete entregar a sus clientes, al ser usuarios de sus productos o servicios</a:t>
            </a:r>
          </a:p>
        </p:txBody>
      </p:sp>
      <p:sp>
        <p:nvSpPr>
          <p:cNvPr id="4" name="Rectangle 3">
            <a:extLst>
              <a:ext uri="{FF2B5EF4-FFF2-40B4-BE49-F238E27FC236}">
                <a16:creationId xmlns:a16="http://schemas.microsoft.com/office/drawing/2014/main" id="{F0FB081A-3C4D-5F4F-8E80-BDE3697DFAC0}"/>
              </a:ext>
            </a:extLst>
          </p:cNvPr>
          <p:cNvSpPr/>
          <p:nvPr/>
        </p:nvSpPr>
        <p:spPr>
          <a:xfrm>
            <a:off x="2169866" y="2813726"/>
            <a:ext cx="2837330"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_tradnl" sz="2400" b="1" dirty="0"/>
              <a:t>Cuáles clientes?</a:t>
            </a:r>
          </a:p>
        </p:txBody>
      </p:sp>
      <p:sp>
        <p:nvSpPr>
          <p:cNvPr id="5" name="TextBox 4">
            <a:extLst>
              <a:ext uri="{FF2B5EF4-FFF2-40B4-BE49-F238E27FC236}">
                <a16:creationId xmlns:a16="http://schemas.microsoft.com/office/drawing/2014/main" id="{5520FEC2-0504-624B-A2AA-9B8CA707FD85}"/>
              </a:ext>
            </a:extLst>
          </p:cNvPr>
          <p:cNvSpPr txBox="1"/>
          <p:nvPr/>
        </p:nvSpPr>
        <p:spPr>
          <a:xfrm>
            <a:off x="2169865" y="3728126"/>
            <a:ext cx="2837329" cy="646331"/>
          </a:xfrm>
          <a:prstGeom prst="rect">
            <a:avLst/>
          </a:prstGeom>
          <a:noFill/>
        </p:spPr>
        <p:txBody>
          <a:bodyPr wrap="square" rtlCol="0">
            <a:spAutoFit/>
          </a:bodyPr>
          <a:lstStyle/>
          <a:p>
            <a:pPr algn="ctr"/>
            <a:r>
              <a:rPr lang="es-ES_tradnl" i="1" dirty="0"/>
              <a:t>Cuales usuarios finales? </a:t>
            </a:r>
          </a:p>
          <a:p>
            <a:pPr algn="ctr"/>
            <a:r>
              <a:rPr lang="es-ES_tradnl" i="1" dirty="0"/>
              <a:t>Qué canales?</a:t>
            </a:r>
          </a:p>
        </p:txBody>
      </p:sp>
      <p:sp>
        <p:nvSpPr>
          <p:cNvPr id="6" name="Rectangle 5">
            <a:extLst>
              <a:ext uri="{FF2B5EF4-FFF2-40B4-BE49-F238E27FC236}">
                <a16:creationId xmlns:a16="http://schemas.microsoft.com/office/drawing/2014/main" id="{B4E5A1FC-0CEC-7342-AB29-DF63EEF400ED}"/>
              </a:ext>
            </a:extLst>
          </p:cNvPr>
          <p:cNvSpPr/>
          <p:nvPr/>
        </p:nvSpPr>
        <p:spPr>
          <a:xfrm>
            <a:off x="7191515" y="2813726"/>
            <a:ext cx="283733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_tradnl" sz="2400" b="1" dirty="0"/>
              <a:t>Cuáles necesidades?</a:t>
            </a:r>
          </a:p>
        </p:txBody>
      </p:sp>
      <p:sp>
        <p:nvSpPr>
          <p:cNvPr id="7" name="Rectangle 6">
            <a:extLst>
              <a:ext uri="{FF2B5EF4-FFF2-40B4-BE49-F238E27FC236}">
                <a16:creationId xmlns:a16="http://schemas.microsoft.com/office/drawing/2014/main" id="{EBA9A2BA-F8AC-FE47-B087-DDDDF9312EFF}"/>
              </a:ext>
            </a:extLst>
          </p:cNvPr>
          <p:cNvSpPr/>
          <p:nvPr/>
        </p:nvSpPr>
        <p:spPr>
          <a:xfrm>
            <a:off x="4677335" y="5108993"/>
            <a:ext cx="283733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_tradnl" sz="2400" b="1" dirty="0"/>
              <a:t>A qué precio?</a:t>
            </a:r>
          </a:p>
        </p:txBody>
      </p:sp>
      <p:sp>
        <p:nvSpPr>
          <p:cNvPr id="8" name="TextBox 7">
            <a:extLst>
              <a:ext uri="{FF2B5EF4-FFF2-40B4-BE49-F238E27FC236}">
                <a16:creationId xmlns:a16="http://schemas.microsoft.com/office/drawing/2014/main" id="{032C9688-9949-6248-974A-8F06411A98C4}"/>
              </a:ext>
            </a:extLst>
          </p:cNvPr>
          <p:cNvSpPr txBox="1"/>
          <p:nvPr/>
        </p:nvSpPr>
        <p:spPr>
          <a:xfrm>
            <a:off x="4677336" y="6023393"/>
            <a:ext cx="2837329" cy="646331"/>
          </a:xfrm>
          <a:prstGeom prst="rect">
            <a:avLst/>
          </a:prstGeom>
          <a:noFill/>
        </p:spPr>
        <p:txBody>
          <a:bodyPr wrap="square" rtlCol="0">
            <a:spAutoFit/>
          </a:bodyPr>
          <a:lstStyle/>
          <a:p>
            <a:pPr algn="ctr"/>
            <a:r>
              <a:rPr lang="es-ES_tradnl" i="1" dirty="0"/>
              <a:t>Premium o precio bajo</a:t>
            </a:r>
          </a:p>
          <a:p>
            <a:pPr algn="ctr"/>
            <a:r>
              <a:rPr lang="es-ES_tradnl" i="1" dirty="0"/>
              <a:t>Descuentos</a:t>
            </a:r>
          </a:p>
        </p:txBody>
      </p:sp>
      <p:sp>
        <p:nvSpPr>
          <p:cNvPr id="9" name="TextBox 8">
            <a:extLst>
              <a:ext uri="{FF2B5EF4-FFF2-40B4-BE49-F238E27FC236}">
                <a16:creationId xmlns:a16="http://schemas.microsoft.com/office/drawing/2014/main" id="{182FCFCF-A568-5A4A-BAD7-2331898433AE}"/>
              </a:ext>
            </a:extLst>
          </p:cNvPr>
          <p:cNvSpPr txBox="1"/>
          <p:nvPr/>
        </p:nvSpPr>
        <p:spPr>
          <a:xfrm>
            <a:off x="7191516" y="3735756"/>
            <a:ext cx="2837329" cy="923330"/>
          </a:xfrm>
          <a:prstGeom prst="rect">
            <a:avLst/>
          </a:prstGeom>
          <a:noFill/>
        </p:spPr>
        <p:txBody>
          <a:bodyPr wrap="square" rtlCol="0">
            <a:spAutoFit/>
          </a:bodyPr>
          <a:lstStyle/>
          <a:p>
            <a:pPr algn="ctr"/>
            <a:r>
              <a:rPr lang="es-ES_tradnl" i="1" dirty="0"/>
              <a:t>Productos</a:t>
            </a:r>
          </a:p>
          <a:p>
            <a:pPr algn="ctr"/>
            <a:r>
              <a:rPr lang="es-ES_tradnl" i="1" dirty="0"/>
              <a:t>Atributos</a:t>
            </a:r>
          </a:p>
          <a:p>
            <a:pPr algn="ctr"/>
            <a:r>
              <a:rPr lang="es-ES_tradnl" i="1" dirty="0"/>
              <a:t>Servicios</a:t>
            </a:r>
          </a:p>
        </p:txBody>
      </p:sp>
      <p:cxnSp>
        <p:nvCxnSpPr>
          <p:cNvPr id="11" name="Straight Arrow Connector 10">
            <a:extLst>
              <a:ext uri="{FF2B5EF4-FFF2-40B4-BE49-F238E27FC236}">
                <a16:creationId xmlns:a16="http://schemas.microsoft.com/office/drawing/2014/main" id="{3C852106-B5ED-A64A-9D6B-7BF644300A87}"/>
              </a:ext>
            </a:extLst>
          </p:cNvPr>
          <p:cNvCxnSpPr>
            <a:cxnSpLocks/>
          </p:cNvCxnSpPr>
          <p:nvPr/>
        </p:nvCxnSpPr>
        <p:spPr>
          <a:xfrm>
            <a:off x="5379585" y="3327391"/>
            <a:ext cx="1492624"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9B2CF1-5A8B-1D46-9A73-F97915D8B1E5}"/>
              </a:ext>
            </a:extLst>
          </p:cNvPr>
          <p:cNvCxnSpPr>
            <a:cxnSpLocks/>
          </p:cNvCxnSpPr>
          <p:nvPr/>
        </p:nvCxnSpPr>
        <p:spPr>
          <a:xfrm flipV="1">
            <a:off x="6365349" y="3945077"/>
            <a:ext cx="678249" cy="853522"/>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984F7D1-CC75-F448-A442-78B469A4BE0C}"/>
              </a:ext>
            </a:extLst>
          </p:cNvPr>
          <p:cNvCxnSpPr>
            <a:cxnSpLocks/>
          </p:cNvCxnSpPr>
          <p:nvPr/>
        </p:nvCxnSpPr>
        <p:spPr>
          <a:xfrm flipH="1" flipV="1">
            <a:off x="5208196" y="3927206"/>
            <a:ext cx="678249" cy="853522"/>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0A2C59-1AAC-B94C-8E81-7F03B50FA3B5}"/>
              </a:ext>
            </a:extLst>
          </p:cNvPr>
          <p:cNvSpPr txBox="1"/>
          <p:nvPr/>
        </p:nvSpPr>
        <p:spPr>
          <a:xfrm>
            <a:off x="9434945" y="5243027"/>
            <a:ext cx="2036619" cy="646331"/>
          </a:xfrm>
          <a:prstGeom prst="rect">
            <a:avLst/>
          </a:prstGeom>
          <a:noFill/>
          <a:ln>
            <a:solidFill>
              <a:srgbClr val="FF0000"/>
            </a:solidFill>
          </a:ln>
        </p:spPr>
        <p:txBody>
          <a:bodyPr wrap="square" rtlCol="0">
            <a:spAutoFit/>
          </a:bodyPr>
          <a:lstStyle/>
          <a:p>
            <a:pPr algn="ctr"/>
            <a:r>
              <a:rPr lang="es-ES_tradnl" b="1" dirty="0">
                <a:solidFill>
                  <a:srgbClr val="FF0000"/>
                </a:solidFill>
              </a:rPr>
              <a:t>EL VALOR LO DEFINE EL CLIENTE!</a:t>
            </a:r>
          </a:p>
        </p:txBody>
      </p:sp>
    </p:spTree>
    <p:extLst>
      <p:ext uri="{BB962C8B-B14F-4D97-AF65-F5344CB8AC3E}">
        <p14:creationId xmlns:p14="http://schemas.microsoft.com/office/powerpoint/2010/main" val="337869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animBg="1"/>
      <p:bldP spid="7" grpId="0" animBg="1"/>
      <p:bldP spid="8" grpId="0"/>
      <p:bldP spid="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E070-26EB-7041-B24D-CBA4B95B2187}"/>
              </a:ext>
            </a:extLst>
          </p:cNvPr>
          <p:cNvSpPr>
            <a:spLocks noGrp="1"/>
          </p:cNvSpPr>
          <p:nvPr>
            <p:ph type="title"/>
          </p:nvPr>
        </p:nvSpPr>
        <p:spPr/>
        <p:txBody>
          <a:bodyPr/>
          <a:lstStyle/>
          <a:p>
            <a:r>
              <a:rPr lang="es-ES_tradnl" dirty="0"/>
              <a:t>Importancia de la planeación</a:t>
            </a:r>
          </a:p>
        </p:txBody>
      </p:sp>
      <p:sp>
        <p:nvSpPr>
          <p:cNvPr id="3" name="Content Placeholder 2">
            <a:extLst>
              <a:ext uri="{FF2B5EF4-FFF2-40B4-BE49-F238E27FC236}">
                <a16:creationId xmlns:a16="http://schemas.microsoft.com/office/drawing/2014/main" id="{AE352C98-292D-5A42-AD5D-F4355683FF10}"/>
              </a:ext>
            </a:extLst>
          </p:cNvPr>
          <p:cNvSpPr>
            <a:spLocks noGrp="1"/>
          </p:cNvSpPr>
          <p:nvPr>
            <p:ph idx="1"/>
          </p:nvPr>
        </p:nvSpPr>
        <p:spPr>
          <a:xfrm>
            <a:off x="838200" y="1197038"/>
            <a:ext cx="10515600" cy="5295837"/>
          </a:xfrm>
        </p:spPr>
        <p:txBody>
          <a:bodyPr>
            <a:normAutofit lnSpcReduction="10000"/>
          </a:bodyPr>
          <a:lstStyle/>
          <a:p>
            <a:r>
              <a:rPr lang="es-ES_tradnl" dirty="0"/>
              <a:t>La planeación plantea el rumbo de la organización</a:t>
            </a:r>
          </a:p>
          <a:p>
            <a:r>
              <a:rPr lang="es-ES_tradnl" dirty="0"/>
              <a:t>Responde a las preguntas…</a:t>
            </a:r>
          </a:p>
          <a:p>
            <a:pPr lvl="1"/>
            <a:r>
              <a:rPr lang="es-ES_tradnl" dirty="0"/>
              <a:t>Quienes somos?</a:t>
            </a:r>
          </a:p>
          <a:p>
            <a:pPr lvl="1"/>
            <a:r>
              <a:rPr lang="es-ES_tradnl" dirty="0"/>
              <a:t>Qué queremos?</a:t>
            </a:r>
          </a:p>
          <a:p>
            <a:pPr lvl="1"/>
            <a:r>
              <a:rPr lang="es-ES_tradnl" dirty="0"/>
              <a:t>Hacia adonde nos dirigimos?</a:t>
            </a:r>
          </a:p>
          <a:p>
            <a:r>
              <a:rPr lang="es-ES_tradnl" dirty="0"/>
              <a:t>De esta forma … </a:t>
            </a:r>
          </a:p>
          <a:p>
            <a:endParaRPr lang="es-ES_tradnl" dirty="0"/>
          </a:p>
          <a:p>
            <a:r>
              <a:rPr lang="es-ES_tradnl" dirty="0"/>
              <a:t>Algunas ventajas:</a:t>
            </a:r>
          </a:p>
          <a:p>
            <a:pPr marL="914400" lvl="1" indent="-457200">
              <a:buFont typeface="+mj-lt"/>
              <a:buAutoNum type="arabicPeriod"/>
            </a:pPr>
            <a:r>
              <a:rPr lang="es-ES_tradnl" dirty="0"/>
              <a:t>Se define el rumbo y cómo se van a alcanzar los objetivos</a:t>
            </a:r>
          </a:p>
          <a:p>
            <a:pPr marL="914400" lvl="1" indent="-457200">
              <a:buFont typeface="+mj-lt"/>
              <a:buAutoNum type="arabicPeriod"/>
            </a:pPr>
            <a:r>
              <a:rPr lang="es-ES_tradnl" dirty="0"/>
              <a:t>Se establecen alternativas para hacerle frente a contingencias y alcanzar objetivos</a:t>
            </a:r>
          </a:p>
          <a:p>
            <a:pPr marL="914400" lvl="1" indent="-457200">
              <a:buFont typeface="+mj-lt"/>
              <a:buAutoNum type="arabicPeriod"/>
            </a:pPr>
            <a:r>
              <a:rPr lang="es-ES_tradnl" dirty="0"/>
              <a:t>Se busca convertir amenazas en oportunidades</a:t>
            </a:r>
          </a:p>
          <a:p>
            <a:pPr marL="914400" lvl="1" indent="-457200">
              <a:buFont typeface="+mj-lt"/>
              <a:buAutoNum type="arabicPeriod"/>
            </a:pPr>
            <a:r>
              <a:rPr lang="es-ES_tradnl" dirty="0"/>
              <a:t>Se establece la base para efectuar control</a:t>
            </a:r>
          </a:p>
          <a:p>
            <a:pPr marL="914400" lvl="1" indent="-457200">
              <a:buFont typeface="+mj-lt"/>
              <a:buAutoNum type="arabicPeriod"/>
            </a:pPr>
            <a:endParaRPr lang="es-ES_tradnl" dirty="0"/>
          </a:p>
        </p:txBody>
      </p:sp>
      <p:graphicFrame>
        <p:nvGraphicFramePr>
          <p:cNvPr id="6" name="Diagram 5">
            <a:extLst>
              <a:ext uri="{FF2B5EF4-FFF2-40B4-BE49-F238E27FC236}">
                <a16:creationId xmlns:a16="http://schemas.microsoft.com/office/drawing/2014/main" id="{99ECFB5D-F8D2-654A-BB03-66EFF525E1A9}"/>
              </a:ext>
            </a:extLst>
          </p:cNvPr>
          <p:cNvGraphicFramePr/>
          <p:nvPr>
            <p:extLst>
              <p:ext uri="{D42A27DB-BD31-4B8C-83A1-F6EECF244321}">
                <p14:modId xmlns:p14="http://schemas.microsoft.com/office/powerpoint/2010/main" val="1261125407"/>
              </p:ext>
            </p:extLst>
          </p:nvPr>
        </p:nvGraphicFramePr>
        <p:xfrm>
          <a:off x="3762829" y="3176975"/>
          <a:ext cx="6731000" cy="673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280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E070-26EB-7041-B24D-CBA4B95B2187}"/>
              </a:ext>
            </a:extLst>
          </p:cNvPr>
          <p:cNvSpPr>
            <a:spLocks noGrp="1"/>
          </p:cNvSpPr>
          <p:nvPr>
            <p:ph type="title"/>
          </p:nvPr>
        </p:nvSpPr>
        <p:spPr/>
        <p:txBody>
          <a:bodyPr/>
          <a:lstStyle/>
          <a:p>
            <a:r>
              <a:rPr lang="es-ES_tradnl" dirty="0"/>
              <a:t>Elementos de un plan estratégico</a:t>
            </a:r>
          </a:p>
        </p:txBody>
      </p:sp>
      <p:sp>
        <p:nvSpPr>
          <p:cNvPr id="3" name="Content Placeholder 2">
            <a:extLst>
              <a:ext uri="{FF2B5EF4-FFF2-40B4-BE49-F238E27FC236}">
                <a16:creationId xmlns:a16="http://schemas.microsoft.com/office/drawing/2014/main" id="{AE352C98-292D-5A42-AD5D-F4355683FF10}"/>
              </a:ext>
            </a:extLst>
          </p:cNvPr>
          <p:cNvSpPr>
            <a:spLocks noGrp="1"/>
          </p:cNvSpPr>
          <p:nvPr>
            <p:ph idx="1"/>
          </p:nvPr>
        </p:nvSpPr>
        <p:spPr>
          <a:xfrm>
            <a:off x="838200" y="1197038"/>
            <a:ext cx="10515600" cy="5295837"/>
          </a:xfrm>
        </p:spPr>
        <p:txBody>
          <a:bodyPr>
            <a:normAutofit fontScale="92500" lnSpcReduction="10000"/>
          </a:bodyPr>
          <a:lstStyle/>
          <a:p>
            <a:pPr marL="914400" lvl="1" indent="-457200">
              <a:buFont typeface="+mj-lt"/>
              <a:buAutoNum type="arabicPeriod"/>
            </a:pPr>
            <a:r>
              <a:rPr lang="es-ES_tradnl" dirty="0"/>
              <a:t>Misión: razón de ser de una organización. </a:t>
            </a:r>
          </a:p>
          <a:p>
            <a:pPr marL="1600200" lvl="2"/>
            <a:r>
              <a:rPr lang="es-ES_tradnl" dirty="0"/>
              <a:t>Qué hacemos y por qué existimos</a:t>
            </a:r>
          </a:p>
          <a:p>
            <a:pPr marL="914400" lvl="1" indent="-457200">
              <a:buFont typeface="+mj-lt"/>
              <a:buAutoNum type="arabicPeriod"/>
            </a:pPr>
            <a:r>
              <a:rPr lang="es-ES_tradnl" dirty="0"/>
              <a:t>Visión: estado deseado futuro para la organización y el mercado en el que opera.</a:t>
            </a:r>
          </a:p>
          <a:p>
            <a:pPr marL="1600200" lvl="2"/>
            <a:r>
              <a:rPr lang="es-ES_tradnl" dirty="0"/>
              <a:t>Adonde queremos llegar</a:t>
            </a:r>
          </a:p>
          <a:p>
            <a:pPr marL="914400" lvl="1" indent="-457200">
              <a:buFont typeface="+mj-lt"/>
              <a:buAutoNum type="arabicPeriod"/>
            </a:pPr>
            <a:r>
              <a:rPr lang="es-ES_tradnl" dirty="0"/>
              <a:t>Objetivos estratégicos: resultados específicos que desean alcanzar. Deben ser medibles y cuantificables. Acrónimo “SMART”:</a:t>
            </a:r>
          </a:p>
          <a:p>
            <a:pPr marL="1600200" lvl="2"/>
            <a:r>
              <a:rPr lang="es-ES_tradnl" b="1" dirty="0"/>
              <a:t>S</a:t>
            </a:r>
            <a:r>
              <a:rPr lang="es-ES_tradnl" dirty="0"/>
              <a:t>imple</a:t>
            </a:r>
          </a:p>
          <a:p>
            <a:pPr marL="1600200" lvl="2"/>
            <a:r>
              <a:rPr lang="es-ES_tradnl" b="1" dirty="0"/>
              <a:t>M</a:t>
            </a:r>
            <a:r>
              <a:rPr lang="es-ES_tradnl" dirty="0"/>
              <a:t>edible</a:t>
            </a:r>
          </a:p>
          <a:p>
            <a:pPr marL="1600200" lvl="2"/>
            <a:r>
              <a:rPr lang="es-ES_tradnl" dirty="0"/>
              <a:t>“</a:t>
            </a:r>
            <a:r>
              <a:rPr lang="es-ES_tradnl" b="1" i="1" dirty="0" err="1"/>
              <a:t>A</a:t>
            </a:r>
            <a:r>
              <a:rPr lang="es-ES_tradnl" i="1" dirty="0" err="1"/>
              <a:t>ttainable</a:t>
            </a:r>
            <a:r>
              <a:rPr lang="es-ES_tradnl" dirty="0"/>
              <a:t>”: que se pueda lograr</a:t>
            </a:r>
          </a:p>
          <a:p>
            <a:pPr marL="1600200" lvl="2"/>
            <a:r>
              <a:rPr lang="es-ES_tradnl" b="1" dirty="0"/>
              <a:t>R</a:t>
            </a:r>
            <a:r>
              <a:rPr lang="es-ES_tradnl" dirty="0"/>
              <a:t>elevante</a:t>
            </a:r>
          </a:p>
          <a:p>
            <a:pPr marL="1600200" lvl="2"/>
            <a:r>
              <a:rPr lang="es-ES_tradnl" dirty="0"/>
              <a:t>“</a:t>
            </a:r>
            <a:r>
              <a:rPr lang="es-ES_tradnl" b="1" i="1" dirty="0"/>
              <a:t>T</a:t>
            </a:r>
            <a:r>
              <a:rPr lang="es-ES_tradnl" i="1" dirty="0"/>
              <a:t>ime-</a:t>
            </a:r>
            <a:r>
              <a:rPr lang="es-ES_tradnl" i="1" dirty="0" err="1"/>
              <a:t>bound</a:t>
            </a:r>
            <a:r>
              <a:rPr lang="es-ES_tradnl" dirty="0"/>
              <a:t>”: con horizonte de tiempo definido</a:t>
            </a:r>
          </a:p>
          <a:p>
            <a:pPr marL="914400" lvl="1" indent="-457200">
              <a:buFont typeface="+mj-lt"/>
              <a:buAutoNum type="arabicPeriod"/>
            </a:pPr>
            <a:r>
              <a:rPr lang="es-ES_tradnl" dirty="0"/>
              <a:t>Políticas: lineamientos generales que deben observarse en la toma de decisiones.</a:t>
            </a:r>
          </a:p>
          <a:p>
            <a:pPr marL="914400" lvl="1" indent="-457200">
              <a:buFont typeface="+mj-lt"/>
              <a:buAutoNum type="arabicPeriod"/>
            </a:pPr>
            <a:r>
              <a:rPr lang="es-ES_tradnl" dirty="0"/>
              <a:t>Presupuestos: determinación de la asignación de recursos de la empresa, para medir el costo y/o beneficio esperado de estrategias específicas</a:t>
            </a:r>
          </a:p>
          <a:p>
            <a:pPr marL="914400" lvl="1" indent="-457200">
              <a:buFont typeface="+mj-lt"/>
              <a:buAutoNum type="arabicPeriod"/>
            </a:pPr>
            <a:endParaRPr lang="es-ES_tradnl" dirty="0"/>
          </a:p>
          <a:p>
            <a:pPr marL="914400" lvl="1" indent="-457200">
              <a:buFont typeface="+mj-lt"/>
              <a:buAutoNum type="arabicPeriod"/>
            </a:pPr>
            <a:endParaRPr lang="es-ES_tradnl" dirty="0"/>
          </a:p>
        </p:txBody>
      </p:sp>
    </p:spTree>
    <p:extLst>
      <p:ext uri="{BB962C8B-B14F-4D97-AF65-F5344CB8AC3E}">
        <p14:creationId xmlns:p14="http://schemas.microsoft.com/office/powerpoint/2010/main" val="234710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59C1-9301-C248-ADA4-8DF558E95A8F}"/>
              </a:ext>
            </a:extLst>
          </p:cNvPr>
          <p:cNvSpPr>
            <a:spLocks noGrp="1"/>
          </p:cNvSpPr>
          <p:nvPr>
            <p:ph type="title"/>
          </p:nvPr>
        </p:nvSpPr>
        <p:spPr/>
        <p:txBody>
          <a:bodyPr/>
          <a:lstStyle/>
          <a:p>
            <a:r>
              <a:rPr lang="es-ES_tradnl" dirty="0"/>
              <a:t>Tipos de planeación</a:t>
            </a:r>
          </a:p>
        </p:txBody>
      </p:sp>
      <p:graphicFrame>
        <p:nvGraphicFramePr>
          <p:cNvPr id="5" name="Content Placeholder 4">
            <a:extLst>
              <a:ext uri="{FF2B5EF4-FFF2-40B4-BE49-F238E27FC236}">
                <a16:creationId xmlns:a16="http://schemas.microsoft.com/office/drawing/2014/main" id="{318EFD4D-CFEB-CB43-AD05-0CF3DB97C3CE}"/>
              </a:ext>
            </a:extLst>
          </p:cNvPr>
          <p:cNvGraphicFramePr>
            <a:graphicFrameLocks noGrp="1"/>
          </p:cNvGraphicFramePr>
          <p:nvPr>
            <p:ph idx="1"/>
            <p:extLst>
              <p:ext uri="{D42A27DB-BD31-4B8C-83A1-F6EECF244321}">
                <p14:modId xmlns:p14="http://schemas.microsoft.com/office/powerpoint/2010/main" val="1417314758"/>
              </p:ext>
            </p:extLst>
          </p:nvPr>
        </p:nvGraphicFramePr>
        <p:xfrm>
          <a:off x="838200" y="1197037"/>
          <a:ext cx="10515600" cy="5029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469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30792" y="1496799"/>
            <a:ext cx="6224067" cy="1496773"/>
          </a:xfrm>
          <a:custGeom>
            <a:avLst/>
            <a:gdLst/>
            <a:ahLst/>
            <a:cxnLst/>
            <a:rect l="l" t="t" r="r" b="b"/>
            <a:pathLst>
              <a:path w="6858000" h="1949450">
                <a:moveTo>
                  <a:pt x="0" y="0"/>
                </a:moveTo>
                <a:lnTo>
                  <a:pt x="0" y="1949195"/>
                </a:lnTo>
                <a:lnTo>
                  <a:pt x="6857999" y="1949195"/>
                </a:lnTo>
                <a:lnTo>
                  <a:pt x="6857999" y="0"/>
                </a:lnTo>
                <a:lnTo>
                  <a:pt x="0" y="0"/>
                </a:lnTo>
                <a:close/>
              </a:path>
            </a:pathLst>
          </a:custGeom>
          <a:solidFill>
            <a:srgbClr val="DCE6F1"/>
          </a:solidFill>
          <a:ln>
            <a:solidFill>
              <a:schemeClr val="accent2"/>
            </a:solidFill>
          </a:ln>
        </p:spPr>
        <p:txBody>
          <a:bodyPr wrap="square" lIns="0" tIns="0" rIns="0" bIns="0" rtlCol="0" anchor="ctr"/>
          <a:lstStyle/>
          <a:p>
            <a:pPr marL="244362" marR="237446" algn="ctr">
              <a:lnSpc>
                <a:spcPct val="110000"/>
              </a:lnSpc>
              <a:spcBef>
                <a:spcPts val="935"/>
              </a:spcBef>
            </a:pPr>
            <a:r>
              <a:rPr lang="es-ES_tradnl" spc="-5" dirty="0">
                <a:latin typeface="Helvetica"/>
                <a:cs typeface="Helvetica"/>
              </a:rPr>
              <a:t>Descubrir una </a:t>
            </a:r>
            <a:r>
              <a:rPr lang="es-ES_tradnl" b="1" spc="-5" dirty="0">
                <a:latin typeface="Helvetica"/>
                <a:cs typeface="Helvetica"/>
              </a:rPr>
              <a:t>ventaja sustentable en costos  </a:t>
            </a:r>
            <a:r>
              <a:rPr lang="es-ES_tradnl" spc="-5" dirty="0">
                <a:latin typeface="Helvetica"/>
                <a:cs typeface="Helvetica"/>
              </a:rPr>
              <a:t>sobre los rivales. El liderazgo en costos bajos  significa </a:t>
            </a:r>
            <a:r>
              <a:rPr lang="es-ES_tradnl" b="1" spc="-5" dirty="0">
                <a:latin typeface="Helvetica"/>
                <a:cs typeface="Helvetica"/>
              </a:rPr>
              <a:t>costos bajos globales</a:t>
            </a:r>
            <a:r>
              <a:rPr lang="es-ES_tradnl" spc="-5" dirty="0">
                <a:latin typeface="Helvetica"/>
                <a:cs typeface="Helvetica"/>
              </a:rPr>
              <a:t>, no</a:t>
            </a:r>
            <a:r>
              <a:rPr lang="es-ES_tradnl" spc="-14" dirty="0">
                <a:latin typeface="Helvetica"/>
                <a:cs typeface="Helvetica"/>
              </a:rPr>
              <a:t> </a:t>
            </a:r>
            <a:r>
              <a:rPr lang="es-ES_tradnl" spc="-5" dirty="0">
                <a:latin typeface="Helvetica"/>
                <a:cs typeface="Helvetica"/>
              </a:rPr>
              <a:t>sólo</a:t>
            </a:r>
            <a:r>
              <a:rPr lang="es-ES_tradnl" dirty="0">
                <a:latin typeface="Helvetica"/>
                <a:cs typeface="Helvetica"/>
              </a:rPr>
              <a:t> </a:t>
            </a:r>
            <a:r>
              <a:rPr lang="es-ES_tradnl" spc="-5" dirty="0">
                <a:latin typeface="Helvetica"/>
                <a:cs typeface="Helvetica"/>
              </a:rPr>
              <a:t>en manufactura </a:t>
            </a:r>
            <a:r>
              <a:rPr lang="es-ES_tradnl" dirty="0">
                <a:latin typeface="Helvetica"/>
                <a:cs typeface="Helvetica"/>
              </a:rPr>
              <a:t>o</a:t>
            </a:r>
            <a:r>
              <a:rPr lang="es-ES_tradnl" spc="-32" dirty="0">
                <a:latin typeface="Helvetica"/>
                <a:cs typeface="Helvetica"/>
              </a:rPr>
              <a:t> </a:t>
            </a:r>
            <a:r>
              <a:rPr lang="es-ES_tradnl" spc="-5" dirty="0">
                <a:latin typeface="Helvetica"/>
                <a:cs typeface="Helvetica"/>
              </a:rPr>
              <a:t>producción.</a:t>
            </a:r>
            <a:endParaRPr lang="es-ES_tradnl" dirty="0">
              <a:latin typeface="Helvetica"/>
              <a:cs typeface="Helvetica"/>
            </a:endParaRPr>
          </a:p>
        </p:txBody>
      </p:sp>
      <p:sp>
        <p:nvSpPr>
          <p:cNvPr id="8" name="object 8"/>
          <p:cNvSpPr/>
          <p:nvPr/>
        </p:nvSpPr>
        <p:spPr>
          <a:xfrm>
            <a:off x="2336095" y="3199427"/>
            <a:ext cx="1685108" cy="378054"/>
          </a:xfrm>
          <a:custGeom>
            <a:avLst/>
            <a:gdLst/>
            <a:ahLst/>
            <a:cxnLst/>
            <a:rect l="l" t="t" r="r" b="b"/>
            <a:pathLst>
              <a:path w="1856739" h="416560">
                <a:moveTo>
                  <a:pt x="1856228" y="364235"/>
                </a:moveTo>
                <a:lnTo>
                  <a:pt x="1856228" y="51815"/>
                </a:lnTo>
                <a:lnTo>
                  <a:pt x="1852228" y="32146"/>
                </a:lnTo>
                <a:lnTo>
                  <a:pt x="1841369" y="15620"/>
                </a:lnTo>
                <a:lnTo>
                  <a:pt x="1825367" y="4238"/>
                </a:lnTo>
                <a:lnTo>
                  <a:pt x="1805936" y="0"/>
                </a:lnTo>
                <a:lnTo>
                  <a:pt x="51815" y="0"/>
                </a:lnTo>
                <a:lnTo>
                  <a:pt x="31503" y="4238"/>
                </a:lnTo>
                <a:lnTo>
                  <a:pt x="15049" y="15620"/>
                </a:lnTo>
                <a:lnTo>
                  <a:pt x="4024" y="32146"/>
                </a:lnTo>
                <a:lnTo>
                  <a:pt x="0" y="51815"/>
                </a:lnTo>
                <a:lnTo>
                  <a:pt x="0" y="364235"/>
                </a:lnTo>
                <a:lnTo>
                  <a:pt x="4024" y="384548"/>
                </a:lnTo>
                <a:lnTo>
                  <a:pt x="15049" y="401002"/>
                </a:lnTo>
                <a:lnTo>
                  <a:pt x="31503" y="412027"/>
                </a:lnTo>
                <a:lnTo>
                  <a:pt x="51815" y="416051"/>
                </a:lnTo>
                <a:lnTo>
                  <a:pt x="1805936" y="416051"/>
                </a:lnTo>
                <a:lnTo>
                  <a:pt x="1825367" y="412027"/>
                </a:lnTo>
                <a:lnTo>
                  <a:pt x="1841369" y="401002"/>
                </a:lnTo>
                <a:lnTo>
                  <a:pt x="1852228" y="384548"/>
                </a:lnTo>
                <a:lnTo>
                  <a:pt x="1856228" y="364235"/>
                </a:lnTo>
                <a:close/>
              </a:path>
            </a:pathLst>
          </a:custGeom>
          <a:solidFill>
            <a:srgbClr val="4F81BC"/>
          </a:solidFill>
        </p:spPr>
        <p:txBody>
          <a:bodyPr wrap="square" lIns="0" tIns="0" rIns="0" bIns="0" rtlCol="0"/>
          <a:lstStyle/>
          <a:p>
            <a:endParaRPr sz="1634"/>
          </a:p>
        </p:txBody>
      </p:sp>
      <p:sp>
        <p:nvSpPr>
          <p:cNvPr id="9" name="object 9"/>
          <p:cNvSpPr/>
          <p:nvPr/>
        </p:nvSpPr>
        <p:spPr>
          <a:xfrm>
            <a:off x="2330562" y="3193895"/>
            <a:ext cx="1697211" cy="390157"/>
          </a:xfrm>
          <a:custGeom>
            <a:avLst/>
            <a:gdLst/>
            <a:ahLst/>
            <a:cxnLst/>
            <a:rect l="l" t="t" r="r" b="b"/>
            <a:pathLst>
              <a:path w="1870075" h="429895">
                <a:moveTo>
                  <a:pt x="4571" y="393191"/>
                </a:moveTo>
                <a:lnTo>
                  <a:pt x="4571" y="36575"/>
                </a:lnTo>
                <a:lnTo>
                  <a:pt x="3047" y="36575"/>
                </a:lnTo>
                <a:lnTo>
                  <a:pt x="0" y="45719"/>
                </a:lnTo>
                <a:lnTo>
                  <a:pt x="0" y="384047"/>
                </a:lnTo>
                <a:lnTo>
                  <a:pt x="3047" y="393191"/>
                </a:lnTo>
                <a:lnTo>
                  <a:pt x="4571" y="393191"/>
                </a:lnTo>
                <a:close/>
              </a:path>
              <a:path w="1870075" h="429895">
                <a:moveTo>
                  <a:pt x="1865372" y="394715"/>
                </a:moveTo>
                <a:lnTo>
                  <a:pt x="1865372" y="35051"/>
                </a:lnTo>
                <a:lnTo>
                  <a:pt x="1859276" y="25907"/>
                </a:lnTo>
                <a:lnTo>
                  <a:pt x="1853180" y="18287"/>
                </a:lnTo>
                <a:lnTo>
                  <a:pt x="1851656" y="16763"/>
                </a:lnTo>
                <a:lnTo>
                  <a:pt x="1844036" y="10667"/>
                </a:lnTo>
                <a:lnTo>
                  <a:pt x="1834892" y="4571"/>
                </a:lnTo>
                <a:lnTo>
                  <a:pt x="1833368" y="4571"/>
                </a:lnTo>
                <a:lnTo>
                  <a:pt x="1824224" y="1523"/>
                </a:lnTo>
                <a:lnTo>
                  <a:pt x="1822700" y="1523"/>
                </a:lnTo>
                <a:lnTo>
                  <a:pt x="1812032" y="0"/>
                </a:lnTo>
                <a:lnTo>
                  <a:pt x="56387" y="0"/>
                </a:lnTo>
                <a:lnTo>
                  <a:pt x="45719" y="1523"/>
                </a:lnTo>
                <a:lnTo>
                  <a:pt x="35051" y="4571"/>
                </a:lnTo>
                <a:lnTo>
                  <a:pt x="33527" y="4571"/>
                </a:lnTo>
                <a:lnTo>
                  <a:pt x="25907" y="10667"/>
                </a:lnTo>
                <a:lnTo>
                  <a:pt x="24383" y="10667"/>
                </a:lnTo>
                <a:lnTo>
                  <a:pt x="16763" y="16763"/>
                </a:lnTo>
                <a:lnTo>
                  <a:pt x="16763" y="18287"/>
                </a:lnTo>
                <a:lnTo>
                  <a:pt x="15239" y="18287"/>
                </a:lnTo>
                <a:lnTo>
                  <a:pt x="9143" y="25907"/>
                </a:lnTo>
                <a:lnTo>
                  <a:pt x="4571" y="35051"/>
                </a:lnTo>
                <a:lnTo>
                  <a:pt x="4571" y="394715"/>
                </a:lnTo>
                <a:lnTo>
                  <a:pt x="9143" y="402335"/>
                </a:lnTo>
                <a:lnTo>
                  <a:pt x="9143" y="403859"/>
                </a:lnTo>
                <a:lnTo>
                  <a:pt x="12191" y="407669"/>
                </a:lnTo>
                <a:lnTo>
                  <a:pt x="12191" y="50291"/>
                </a:lnTo>
                <a:lnTo>
                  <a:pt x="15239" y="39623"/>
                </a:lnTo>
                <a:lnTo>
                  <a:pt x="15239" y="41147"/>
                </a:lnTo>
                <a:lnTo>
                  <a:pt x="19811" y="32003"/>
                </a:lnTo>
                <a:lnTo>
                  <a:pt x="19811" y="33527"/>
                </a:lnTo>
                <a:lnTo>
                  <a:pt x="24383" y="27812"/>
                </a:lnTo>
                <a:lnTo>
                  <a:pt x="24383" y="27431"/>
                </a:lnTo>
                <a:lnTo>
                  <a:pt x="32003" y="19811"/>
                </a:lnTo>
                <a:lnTo>
                  <a:pt x="32003" y="21335"/>
                </a:lnTo>
                <a:lnTo>
                  <a:pt x="39623" y="16763"/>
                </a:lnTo>
                <a:lnTo>
                  <a:pt x="47243" y="14223"/>
                </a:lnTo>
                <a:lnTo>
                  <a:pt x="47243" y="13715"/>
                </a:lnTo>
                <a:lnTo>
                  <a:pt x="1821176" y="13715"/>
                </a:lnTo>
                <a:lnTo>
                  <a:pt x="1821176" y="14151"/>
                </a:lnTo>
                <a:lnTo>
                  <a:pt x="1830320" y="16763"/>
                </a:lnTo>
                <a:lnTo>
                  <a:pt x="1830320" y="17525"/>
                </a:lnTo>
                <a:lnTo>
                  <a:pt x="1837940" y="21335"/>
                </a:lnTo>
                <a:lnTo>
                  <a:pt x="1837940" y="22555"/>
                </a:lnTo>
                <a:lnTo>
                  <a:pt x="1842512" y="26212"/>
                </a:lnTo>
                <a:lnTo>
                  <a:pt x="1842512" y="25907"/>
                </a:lnTo>
                <a:lnTo>
                  <a:pt x="1850132" y="33527"/>
                </a:lnTo>
                <a:lnTo>
                  <a:pt x="1850132" y="35051"/>
                </a:lnTo>
                <a:lnTo>
                  <a:pt x="1853180" y="41147"/>
                </a:lnTo>
                <a:lnTo>
                  <a:pt x="1853180" y="39623"/>
                </a:lnTo>
                <a:lnTo>
                  <a:pt x="1856228" y="50291"/>
                </a:lnTo>
                <a:lnTo>
                  <a:pt x="1856228" y="407669"/>
                </a:lnTo>
                <a:lnTo>
                  <a:pt x="1859276" y="403859"/>
                </a:lnTo>
                <a:lnTo>
                  <a:pt x="1859276" y="402335"/>
                </a:lnTo>
                <a:lnTo>
                  <a:pt x="1865372" y="394715"/>
                </a:lnTo>
                <a:close/>
              </a:path>
              <a:path w="1870075" h="429895">
                <a:moveTo>
                  <a:pt x="13715" y="48767"/>
                </a:moveTo>
                <a:lnTo>
                  <a:pt x="12191" y="50291"/>
                </a:lnTo>
                <a:lnTo>
                  <a:pt x="12191" y="57911"/>
                </a:lnTo>
                <a:lnTo>
                  <a:pt x="13715" y="48767"/>
                </a:lnTo>
                <a:close/>
              </a:path>
              <a:path w="1870075" h="429895">
                <a:moveTo>
                  <a:pt x="13715" y="380999"/>
                </a:moveTo>
                <a:lnTo>
                  <a:pt x="12191" y="370331"/>
                </a:lnTo>
                <a:lnTo>
                  <a:pt x="12191" y="379475"/>
                </a:lnTo>
                <a:lnTo>
                  <a:pt x="13715" y="380999"/>
                </a:lnTo>
                <a:close/>
              </a:path>
              <a:path w="1870075" h="429895">
                <a:moveTo>
                  <a:pt x="25230" y="403013"/>
                </a:moveTo>
                <a:lnTo>
                  <a:pt x="19811" y="396239"/>
                </a:lnTo>
                <a:lnTo>
                  <a:pt x="15239" y="388619"/>
                </a:lnTo>
                <a:lnTo>
                  <a:pt x="12191" y="379475"/>
                </a:lnTo>
                <a:lnTo>
                  <a:pt x="12191" y="407669"/>
                </a:lnTo>
                <a:lnTo>
                  <a:pt x="15239" y="411479"/>
                </a:lnTo>
                <a:lnTo>
                  <a:pt x="16763" y="411479"/>
                </a:lnTo>
                <a:lnTo>
                  <a:pt x="16763" y="413003"/>
                </a:lnTo>
                <a:lnTo>
                  <a:pt x="24383" y="419099"/>
                </a:lnTo>
                <a:lnTo>
                  <a:pt x="24383" y="402335"/>
                </a:lnTo>
                <a:lnTo>
                  <a:pt x="25230" y="403013"/>
                </a:lnTo>
                <a:close/>
              </a:path>
              <a:path w="1870075" h="429895">
                <a:moveTo>
                  <a:pt x="25907" y="25907"/>
                </a:moveTo>
                <a:lnTo>
                  <a:pt x="24383" y="27431"/>
                </a:lnTo>
                <a:lnTo>
                  <a:pt x="24383" y="27812"/>
                </a:lnTo>
                <a:lnTo>
                  <a:pt x="25907" y="25907"/>
                </a:lnTo>
                <a:close/>
              </a:path>
              <a:path w="1870075" h="429895">
                <a:moveTo>
                  <a:pt x="25907" y="403859"/>
                </a:moveTo>
                <a:lnTo>
                  <a:pt x="25230" y="403013"/>
                </a:lnTo>
                <a:lnTo>
                  <a:pt x="24383" y="402335"/>
                </a:lnTo>
                <a:lnTo>
                  <a:pt x="25907" y="403859"/>
                </a:lnTo>
                <a:close/>
              </a:path>
              <a:path w="1870075" h="429895">
                <a:moveTo>
                  <a:pt x="25907" y="419099"/>
                </a:moveTo>
                <a:lnTo>
                  <a:pt x="25907" y="403859"/>
                </a:lnTo>
                <a:lnTo>
                  <a:pt x="24383" y="402335"/>
                </a:lnTo>
                <a:lnTo>
                  <a:pt x="24383" y="419099"/>
                </a:lnTo>
                <a:lnTo>
                  <a:pt x="25907" y="419099"/>
                </a:lnTo>
                <a:close/>
              </a:path>
              <a:path w="1870075" h="429895">
                <a:moveTo>
                  <a:pt x="48767" y="416051"/>
                </a:moveTo>
                <a:lnTo>
                  <a:pt x="39623" y="413003"/>
                </a:lnTo>
                <a:lnTo>
                  <a:pt x="32003" y="408431"/>
                </a:lnTo>
                <a:lnTo>
                  <a:pt x="25230" y="403013"/>
                </a:lnTo>
                <a:lnTo>
                  <a:pt x="25907" y="403859"/>
                </a:lnTo>
                <a:lnTo>
                  <a:pt x="25907" y="419099"/>
                </a:lnTo>
                <a:lnTo>
                  <a:pt x="33527" y="423671"/>
                </a:lnTo>
                <a:lnTo>
                  <a:pt x="35051" y="425195"/>
                </a:lnTo>
                <a:lnTo>
                  <a:pt x="45719" y="428243"/>
                </a:lnTo>
                <a:lnTo>
                  <a:pt x="47243" y="428434"/>
                </a:lnTo>
                <a:lnTo>
                  <a:pt x="47243" y="416051"/>
                </a:lnTo>
                <a:lnTo>
                  <a:pt x="48767" y="416051"/>
                </a:lnTo>
                <a:close/>
              </a:path>
              <a:path w="1870075" h="429895">
                <a:moveTo>
                  <a:pt x="48767" y="13715"/>
                </a:moveTo>
                <a:lnTo>
                  <a:pt x="47243" y="13715"/>
                </a:lnTo>
                <a:lnTo>
                  <a:pt x="47243" y="14223"/>
                </a:lnTo>
                <a:lnTo>
                  <a:pt x="48767" y="13715"/>
                </a:lnTo>
                <a:close/>
              </a:path>
              <a:path w="1870075" h="429895">
                <a:moveTo>
                  <a:pt x="1821176" y="428243"/>
                </a:moveTo>
                <a:lnTo>
                  <a:pt x="1821176" y="416051"/>
                </a:lnTo>
                <a:lnTo>
                  <a:pt x="47243" y="416051"/>
                </a:lnTo>
                <a:lnTo>
                  <a:pt x="47243" y="428434"/>
                </a:lnTo>
                <a:lnTo>
                  <a:pt x="57911" y="429767"/>
                </a:lnTo>
                <a:lnTo>
                  <a:pt x="1812032" y="428243"/>
                </a:lnTo>
                <a:lnTo>
                  <a:pt x="1821176" y="428243"/>
                </a:lnTo>
                <a:close/>
              </a:path>
              <a:path w="1870075" h="429895">
                <a:moveTo>
                  <a:pt x="1821176" y="14151"/>
                </a:moveTo>
                <a:lnTo>
                  <a:pt x="1821176" y="13715"/>
                </a:lnTo>
                <a:lnTo>
                  <a:pt x="1819652" y="13715"/>
                </a:lnTo>
                <a:lnTo>
                  <a:pt x="1821176" y="14151"/>
                </a:lnTo>
                <a:close/>
              </a:path>
              <a:path w="1870075" h="429895">
                <a:moveTo>
                  <a:pt x="1830320" y="426211"/>
                </a:moveTo>
                <a:lnTo>
                  <a:pt x="1830320" y="413003"/>
                </a:lnTo>
                <a:lnTo>
                  <a:pt x="1819652" y="416051"/>
                </a:lnTo>
                <a:lnTo>
                  <a:pt x="1821176" y="416051"/>
                </a:lnTo>
                <a:lnTo>
                  <a:pt x="1821176" y="428243"/>
                </a:lnTo>
                <a:lnTo>
                  <a:pt x="1824224" y="428243"/>
                </a:lnTo>
                <a:lnTo>
                  <a:pt x="1830320" y="426211"/>
                </a:lnTo>
                <a:close/>
              </a:path>
              <a:path w="1870075" h="429895">
                <a:moveTo>
                  <a:pt x="1830320" y="17525"/>
                </a:moveTo>
                <a:lnTo>
                  <a:pt x="1830320" y="16763"/>
                </a:lnTo>
                <a:lnTo>
                  <a:pt x="1828796" y="16763"/>
                </a:lnTo>
                <a:lnTo>
                  <a:pt x="1830320" y="17525"/>
                </a:lnTo>
                <a:close/>
              </a:path>
              <a:path w="1870075" h="429895">
                <a:moveTo>
                  <a:pt x="1837940" y="422147"/>
                </a:moveTo>
                <a:lnTo>
                  <a:pt x="1837940" y="408431"/>
                </a:lnTo>
                <a:lnTo>
                  <a:pt x="1828796" y="413003"/>
                </a:lnTo>
                <a:lnTo>
                  <a:pt x="1830320" y="413003"/>
                </a:lnTo>
                <a:lnTo>
                  <a:pt x="1830320" y="426211"/>
                </a:lnTo>
                <a:lnTo>
                  <a:pt x="1833368" y="425195"/>
                </a:lnTo>
                <a:lnTo>
                  <a:pt x="1834892" y="425195"/>
                </a:lnTo>
                <a:lnTo>
                  <a:pt x="1834892" y="423671"/>
                </a:lnTo>
                <a:lnTo>
                  <a:pt x="1837940" y="422147"/>
                </a:lnTo>
                <a:close/>
              </a:path>
              <a:path w="1870075" h="429895">
                <a:moveTo>
                  <a:pt x="1837940" y="22555"/>
                </a:moveTo>
                <a:lnTo>
                  <a:pt x="1837940" y="21335"/>
                </a:lnTo>
                <a:lnTo>
                  <a:pt x="1836416" y="21335"/>
                </a:lnTo>
                <a:lnTo>
                  <a:pt x="1837940" y="22555"/>
                </a:lnTo>
                <a:close/>
              </a:path>
              <a:path w="1870075" h="429895">
                <a:moveTo>
                  <a:pt x="1843190" y="403013"/>
                </a:moveTo>
                <a:lnTo>
                  <a:pt x="1836416" y="408431"/>
                </a:lnTo>
                <a:lnTo>
                  <a:pt x="1837940" y="408431"/>
                </a:lnTo>
                <a:lnTo>
                  <a:pt x="1837940" y="422147"/>
                </a:lnTo>
                <a:lnTo>
                  <a:pt x="1842512" y="419861"/>
                </a:lnTo>
                <a:lnTo>
                  <a:pt x="1842512" y="403859"/>
                </a:lnTo>
                <a:lnTo>
                  <a:pt x="1843190" y="403013"/>
                </a:lnTo>
                <a:close/>
              </a:path>
              <a:path w="1870075" h="429895">
                <a:moveTo>
                  <a:pt x="1844036" y="27431"/>
                </a:moveTo>
                <a:lnTo>
                  <a:pt x="1842512" y="25907"/>
                </a:lnTo>
                <a:lnTo>
                  <a:pt x="1842512" y="26212"/>
                </a:lnTo>
                <a:lnTo>
                  <a:pt x="1844036" y="27431"/>
                </a:lnTo>
                <a:close/>
              </a:path>
              <a:path w="1870075" h="429895">
                <a:moveTo>
                  <a:pt x="1844036" y="402335"/>
                </a:moveTo>
                <a:lnTo>
                  <a:pt x="1843190" y="403013"/>
                </a:lnTo>
                <a:lnTo>
                  <a:pt x="1842512" y="403859"/>
                </a:lnTo>
                <a:lnTo>
                  <a:pt x="1844036" y="402335"/>
                </a:lnTo>
                <a:close/>
              </a:path>
              <a:path w="1870075" h="429895">
                <a:moveTo>
                  <a:pt x="1844036" y="419099"/>
                </a:moveTo>
                <a:lnTo>
                  <a:pt x="1844036" y="402335"/>
                </a:lnTo>
                <a:lnTo>
                  <a:pt x="1842512" y="403859"/>
                </a:lnTo>
                <a:lnTo>
                  <a:pt x="1842512" y="419861"/>
                </a:lnTo>
                <a:lnTo>
                  <a:pt x="1844036" y="419099"/>
                </a:lnTo>
                <a:close/>
              </a:path>
              <a:path w="1870075" h="429895">
                <a:moveTo>
                  <a:pt x="1856228" y="407669"/>
                </a:moveTo>
                <a:lnTo>
                  <a:pt x="1856228" y="379475"/>
                </a:lnTo>
                <a:lnTo>
                  <a:pt x="1853180" y="388619"/>
                </a:lnTo>
                <a:lnTo>
                  <a:pt x="1848608" y="396239"/>
                </a:lnTo>
                <a:lnTo>
                  <a:pt x="1843190" y="403013"/>
                </a:lnTo>
                <a:lnTo>
                  <a:pt x="1844036" y="402335"/>
                </a:lnTo>
                <a:lnTo>
                  <a:pt x="1844036" y="419099"/>
                </a:lnTo>
                <a:lnTo>
                  <a:pt x="1851656" y="413003"/>
                </a:lnTo>
                <a:lnTo>
                  <a:pt x="1853180" y="411479"/>
                </a:lnTo>
                <a:lnTo>
                  <a:pt x="1856228" y="407669"/>
                </a:lnTo>
                <a:close/>
              </a:path>
              <a:path w="1870075" h="429895">
                <a:moveTo>
                  <a:pt x="1850132" y="35051"/>
                </a:moveTo>
                <a:lnTo>
                  <a:pt x="1850132" y="33527"/>
                </a:lnTo>
                <a:lnTo>
                  <a:pt x="1848608" y="32003"/>
                </a:lnTo>
                <a:lnTo>
                  <a:pt x="1850132" y="35051"/>
                </a:lnTo>
                <a:close/>
              </a:path>
              <a:path w="1870075" h="429895">
                <a:moveTo>
                  <a:pt x="1869944" y="370331"/>
                </a:moveTo>
                <a:lnTo>
                  <a:pt x="1869944" y="57911"/>
                </a:lnTo>
                <a:lnTo>
                  <a:pt x="1868420" y="47243"/>
                </a:lnTo>
                <a:lnTo>
                  <a:pt x="1868420" y="45719"/>
                </a:lnTo>
                <a:lnTo>
                  <a:pt x="1865372" y="36575"/>
                </a:lnTo>
                <a:lnTo>
                  <a:pt x="1865372" y="393191"/>
                </a:lnTo>
                <a:lnTo>
                  <a:pt x="1868420" y="382523"/>
                </a:lnTo>
                <a:lnTo>
                  <a:pt x="1869944" y="370331"/>
                </a:lnTo>
                <a:close/>
              </a:path>
            </a:pathLst>
          </a:custGeom>
          <a:solidFill>
            <a:srgbClr val="BF504D"/>
          </a:solidFill>
        </p:spPr>
        <p:txBody>
          <a:bodyPr wrap="square" lIns="0" tIns="0" rIns="0" bIns="0" rtlCol="0"/>
          <a:lstStyle/>
          <a:p>
            <a:endParaRPr sz="1634"/>
          </a:p>
        </p:txBody>
      </p:sp>
      <p:sp>
        <p:nvSpPr>
          <p:cNvPr id="10" name="object 10"/>
          <p:cNvSpPr txBox="1"/>
          <p:nvPr/>
        </p:nvSpPr>
        <p:spPr>
          <a:xfrm>
            <a:off x="2366060" y="3186517"/>
            <a:ext cx="6511859" cy="1102097"/>
          </a:xfrm>
          <a:prstGeom prst="rect">
            <a:avLst/>
          </a:prstGeom>
        </p:spPr>
        <p:txBody>
          <a:bodyPr vert="horz" wrap="square" lIns="0" tIns="0" rIns="0" bIns="0" rtlCol="0">
            <a:spAutoFit/>
          </a:bodyPr>
          <a:lstStyle/>
          <a:p>
            <a:pPr marL="32274"/>
            <a:r>
              <a:rPr lang="es-ES_tradnl" sz="2541" b="1" spc="-9" dirty="0">
                <a:solidFill>
                  <a:srgbClr val="FFFFFF"/>
                </a:solidFill>
                <a:latin typeface="Helvetica"/>
                <a:cs typeface="Helvetica"/>
              </a:rPr>
              <a:t>Enfoque</a:t>
            </a:r>
            <a:r>
              <a:rPr lang="es-ES_tradnl" sz="2541" b="1" spc="-45" dirty="0">
                <a:solidFill>
                  <a:srgbClr val="FFFFFF"/>
                </a:solidFill>
                <a:latin typeface="Helvetica"/>
                <a:cs typeface="Helvetica"/>
              </a:rPr>
              <a:t> </a:t>
            </a:r>
            <a:r>
              <a:rPr lang="es-ES_tradnl" sz="2541" b="1" spc="-5" dirty="0">
                <a:solidFill>
                  <a:srgbClr val="FFFFFF"/>
                </a:solidFill>
                <a:latin typeface="Helvetica"/>
                <a:cs typeface="Helvetica"/>
              </a:rPr>
              <a:t>1</a:t>
            </a:r>
            <a:endParaRPr lang="es-ES_tradnl" sz="2541" dirty="0">
              <a:latin typeface="Helvetica"/>
              <a:cs typeface="Helvetica"/>
            </a:endParaRPr>
          </a:p>
          <a:p>
            <a:pPr marL="421871" marR="4611" indent="-410920" algn="ctr">
              <a:lnSpc>
                <a:spcPct val="125000"/>
              </a:lnSpc>
              <a:spcBef>
                <a:spcPts val="50"/>
              </a:spcBef>
              <a:tabLst>
                <a:tab pos="3479855" algn="l"/>
              </a:tabLst>
            </a:pPr>
            <a:r>
              <a:rPr lang="es-ES_tradnl" sz="1815" dirty="0">
                <a:latin typeface="Helvetica"/>
                <a:cs typeface="Helvetica"/>
              </a:rPr>
              <a:t>Eficiencia y eficacia en el control de los generadores</a:t>
            </a:r>
            <a:r>
              <a:rPr lang="es-ES_tradnl" sz="1815" spc="-177" dirty="0">
                <a:latin typeface="Helvetica"/>
                <a:cs typeface="Helvetica"/>
              </a:rPr>
              <a:t> </a:t>
            </a:r>
            <a:r>
              <a:rPr lang="es-ES_tradnl" sz="1815" dirty="0">
                <a:latin typeface="Helvetica"/>
                <a:cs typeface="Helvetica"/>
              </a:rPr>
              <a:t>de costos en la cadena</a:t>
            </a:r>
            <a:r>
              <a:rPr lang="es-ES_tradnl" sz="1815" spc="-45" dirty="0">
                <a:latin typeface="Helvetica"/>
                <a:cs typeface="Helvetica"/>
              </a:rPr>
              <a:t> </a:t>
            </a:r>
            <a:r>
              <a:rPr lang="es-ES_tradnl" sz="1815" dirty="0">
                <a:latin typeface="Helvetica"/>
                <a:cs typeface="Helvetica"/>
              </a:rPr>
              <a:t>de</a:t>
            </a:r>
            <a:r>
              <a:rPr lang="es-ES_tradnl" sz="1815" spc="-9" dirty="0">
                <a:latin typeface="Helvetica"/>
                <a:cs typeface="Helvetica"/>
              </a:rPr>
              <a:t> </a:t>
            </a:r>
            <a:r>
              <a:rPr lang="es-ES_tradnl" sz="1815" spc="-5" dirty="0">
                <a:latin typeface="Helvetica"/>
                <a:cs typeface="Helvetica"/>
              </a:rPr>
              <a:t>valor </a:t>
            </a:r>
            <a:r>
              <a:rPr lang="es-ES_tradnl" sz="1815" dirty="0">
                <a:latin typeface="Helvetica"/>
                <a:cs typeface="Helvetica"/>
              </a:rPr>
              <a:t>vs.</a:t>
            </a:r>
            <a:r>
              <a:rPr lang="es-ES_tradnl" sz="1815" spc="-95" dirty="0">
                <a:latin typeface="Helvetica"/>
                <a:cs typeface="Helvetica"/>
              </a:rPr>
              <a:t> </a:t>
            </a:r>
            <a:r>
              <a:rPr lang="es-ES_tradnl" sz="1815" dirty="0">
                <a:latin typeface="Helvetica"/>
                <a:cs typeface="Helvetica"/>
              </a:rPr>
              <a:t>competidores.</a:t>
            </a:r>
          </a:p>
        </p:txBody>
      </p:sp>
      <p:sp>
        <p:nvSpPr>
          <p:cNvPr id="11" name="object 11"/>
          <p:cNvSpPr/>
          <p:nvPr/>
        </p:nvSpPr>
        <p:spPr>
          <a:xfrm>
            <a:off x="2336095" y="4549359"/>
            <a:ext cx="1685108" cy="390157"/>
          </a:xfrm>
          <a:custGeom>
            <a:avLst/>
            <a:gdLst/>
            <a:ahLst/>
            <a:cxnLst/>
            <a:rect l="l" t="t" r="r" b="b"/>
            <a:pathLst>
              <a:path w="1856739" h="429895">
                <a:moveTo>
                  <a:pt x="1856228" y="376427"/>
                </a:moveTo>
                <a:lnTo>
                  <a:pt x="1856228" y="53339"/>
                </a:lnTo>
                <a:lnTo>
                  <a:pt x="1852204" y="32789"/>
                </a:lnTo>
                <a:lnTo>
                  <a:pt x="1841179" y="15811"/>
                </a:lnTo>
                <a:lnTo>
                  <a:pt x="1824724" y="4262"/>
                </a:lnTo>
                <a:lnTo>
                  <a:pt x="1804412" y="0"/>
                </a:lnTo>
                <a:lnTo>
                  <a:pt x="53339" y="0"/>
                </a:lnTo>
                <a:lnTo>
                  <a:pt x="32146" y="4262"/>
                </a:lnTo>
                <a:lnTo>
                  <a:pt x="15239" y="15811"/>
                </a:lnTo>
                <a:lnTo>
                  <a:pt x="4048" y="32789"/>
                </a:lnTo>
                <a:lnTo>
                  <a:pt x="0" y="53339"/>
                </a:lnTo>
                <a:lnTo>
                  <a:pt x="0" y="376427"/>
                </a:lnTo>
                <a:lnTo>
                  <a:pt x="4048" y="396978"/>
                </a:lnTo>
                <a:lnTo>
                  <a:pt x="15239" y="413956"/>
                </a:lnTo>
                <a:lnTo>
                  <a:pt x="32146" y="425505"/>
                </a:lnTo>
                <a:lnTo>
                  <a:pt x="53339" y="429767"/>
                </a:lnTo>
                <a:lnTo>
                  <a:pt x="1804412" y="429767"/>
                </a:lnTo>
                <a:lnTo>
                  <a:pt x="1824724" y="425505"/>
                </a:lnTo>
                <a:lnTo>
                  <a:pt x="1841179" y="413956"/>
                </a:lnTo>
                <a:lnTo>
                  <a:pt x="1852204" y="396978"/>
                </a:lnTo>
                <a:lnTo>
                  <a:pt x="1856228" y="376427"/>
                </a:lnTo>
                <a:close/>
              </a:path>
            </a:pathLst>
          </a:custGeom>
          <a:solidFill>
            <a:srgbClr val="4F81BC"/>
          </a:solidFill>
        </p:spPr>
        <p:txBody>
          <a:bodyPr wrap="square" lIns="0" tIns="0" rIns="0" bIns="0" rtlCol="0"/>
          <a:lstStyle/>
          <a:p>
            <a:endParaRPr sz="1634"/>
          </a:p>
        </p:txBody>
      </p:sp>
      <p:sp>
        <p:nvSpPr>
          <p:cNvPr id="12" name="object 12"/>
          <p:cNvSpPr/>
          <p:nvPr/>
        </p:nvSpPr>
        <p:spPr>
          <a:xfrm>
            <a:off x="2330562" y="4543826"/>
            <a:ext cx="1697211" cy="401106"/>
          </a:xfrm>
          <a:custGeom>
            <a:avLst/>
            <a:gdLst/>
            <a:ahLst/>
            <a:cxnLst/>
            <a:rect l="l" t="t" r="r" b="b"/>
            <a:pathLst>
              <a:path w="1870075" h="441960">
                <a:moveTo>
                  <a:pt x="9143" y="414527"/>
                </a:moveTo>
                <a:lnTo>
                  <a:pt x="9143" y="27431"/>
                </a:lnTo>
                <a:lnTo>
                  <a:pt x="4571" y="36575"/>
                </a:lnTo>
                <a:lnTo>
                  <a:pt x="3047" y="38099"/>
                </a:lnTo>
                <a:lnTo>
                  <a:pt x="0" y="47243"/>
                </a:lnTo>
                <a:lnTo>
                  <a:pt x="0" y="394715"/>
                </a:lnTo>
                <a:lnTo>
                  <a:pt x="3047" y="405383"/>
                </a:lnTo>
                <a:lnTo>
                  <a:pt x="4571" y="405383"/>
                </a:lnTo>
                <a:lnTo>
                  <a:pt x="9143" y="414527"/>
                </a:lnTo>
                <a:close/>
              </a:path>
              <a:path w="1870075" h="441960">
                <a:moveTo>
                  <a:pt x="1859276" y="416051"/>
                </a:moveTo>
                <a:lnTo>
                  <a:pt x="1859276" y="25907"/>
                </a:lnTo>
                <a:lnTo>
                  <a:pt x="1853180" y="18287"/>
                </a:lnTo>
                <a:lnTo>
                  <a:pt x="1851656" y="18287"/>
                </a:lnTo>
                <a:lnTo>
                  <a:pt x="1851656" y="16763"/>
                </a:lnTo>
                <a:lnTo>
                  <a:pt x="1844036" y="10667"/>
                </a:lnTo>
                <a:lnTo>
                  <a:pt x="1842512" y="10667"/>
                </a:lnTo>
                <a:lnTo>
                  <a:pt x="1833368" y="6095"/>
                </a:lnTo>
                <a:lnTo>
                  <a:pt x="1833368" y="4571"/>
                </a:lnTo>
                <a:lnTo>
                  <a:pt x="1831844" y="4571"/>
                </a:lnTo>
                <a:lnTo>
                  <a:pt x="1822700" y="1523"/>
                </a:lnTo>
                <a:lnTo>
                  <a:pt x="1821176" y="1523"/>
                </a:lnTo>
                <a:lnTo>
                  <a:pt x="1810508" y="0"/>
                </a:lnTo>
                <a:lnTo>
                  <a:pt x="57911" y="0"/>
                </a:lnTo>
                <a:lnTo>
                  <a:pt x="47243" y="1523"/>
                </a:lnTo>
                <a:lnTo>
                  <a:pt x="45719" y="1523"/>
                </a:lnTo>
                <a:lnTo>
                  <a:pt x="36575" y="4571"/>
                </a:lnTo>
                <a:lnTo>
                  <a:pt x="35051" y="4571"/>
                </a:lnTo>
                <a:lnTo>
                  <a:pt x="35051" y="6095"/>
                </a:lnTo>
                <a:lnTo>
                  <a:pt x="25907" y="10667"/>
                </a:lnTo>
                <a:lnTo>
                  <a:pt x="16763" y="16763"/>
                </a:lnTo>
                <a:lnTo>
                  <a:pt x="16763" y="18287"/>
                </a:lnTo>
                <a:lnTo>
                  <a:pt x="9143" y="25907"/>
                </a:lnTo>
                <a:lnTo>
                  <a:pt x="9143" y="416051"/>
                </a:lnTo>
                <a:lnTo>
                  <a:pt x="12191" y="419099"/>
                </a:lnTo>
                <a:lnTo>
                  <a:pt x="12191" y="51815"/>
                </a:lnTo>
                <a:lnTo>
                  <a:pt x="15239" y="41147"/>
                </a:lnTo>
                <a:lnTo>
                  <a:pt x="15239" y="42671"/>
                </a:lnTo>
                <a:lnTo>
                  <a:pt x="19811" y="33527"/>
                </a:lnTo>
                <a:lnTo>
                  <a:pt x="19811" y="35051"/>
                </a:lnTo>
                <a:lnTo>
                  <a:pt x="25907" y="25907"/>
                </a:lnTo>
                <a:lnTo>
                  <a:pt x="25907" y="27431"/>
                </a:lnTo>
                <a:lnTo>
                  <a:pt x="32003" y="22555"/>
                </a:lnTo>
                <a:lnTo>
                  <a:pt x="32003" y="21335"/>
                </a:lnTo>
                <a:lnTo>
                  <a:pt x="39623" y="17525"/>
                </a:lnTo>
                <a:lnTo>
                  <a:pt x="39623" y="16763"/>
                </a:lnTo>
                <a:lnTo>
                  <a:pt x="48767" y="14151"/>
                </a:lnTo>
                <a:lnTo>
                  <a:pt x="48767" y="13715"/>
                </a:lnTo>
                <a:lnTo>
                  <a:pt x="1819652" y="13715"/>
                </a:lnTo>
                <a:lnTo>
                  <a:pt x="1819652" y="14151"/>
                </a:lnTo>
                <a:lnTo>
                  <a:pt x="1828796" y="16763"/>
                </a:lnTo>
                <a:lnTo>
                  <a:pt x="1828796" y="17525"/>
                </a:lnTo>
                <a:lnTo>
                  <a:pt x="1836416" y="21335"/>
                </a:lnTo>
                <a:lnTo>
                  <a:pt x="1836416" y="22351"/>
                </a:lnTo>
                <a:lnTo>
                  <a:pt x="1842512" y="26415"/>
                </a:lnTo>
                <a:lnTo>
                  <a:pt x="1842512" y="25907"/>
                </a:lnTo>
                <a:lnTo>
                  <a:pt x="1844036" y="27431"/>
                </a:lnTo>
                <a:lnTo>
                  <a:pt x="1844036" y="28193"/>
                </a:lnTo>
                <a:lnTo>
                  <a:pt x="1848608" y="35051"/>
                </a:lnTo>
                <a:lnTo>
                  <a:pt x="1848608" y="33527"/>
                </a:lnTo>
                <a:lnTo>
                  <a:pt x="1853180" y="42671"/>
                </a:lnTo>
                <a:lnTo>
                  <a:pt x="1853180" y="41147"/>
                </a:lnTo>
                <a:lnTo>
                  <a:pt x="1856228" y="51815"/>
                </a:lnTo>
                <a:lnTo>
                  <a:pt x="1856228" y="419861"/>
                </a:lnTo>
                <a:lnTo>
                  <a:pt x="1859276" y="416051"/>
                </a:lnTo>
                <a:close/>
              </a:path>
              <a:path w="1870075" h="441960">
                <a:moveTo>
                  <a:pt x="13715" y="50291"/>
                </a:moveTo>
                <a:lnTo>
                  <a:pt x="12191" y="51815"/>
                </a:lnTo>
                <a:lnTo>
                  <a:pt x="12191" y="59435"/>
                </a:lnTo>
                <a:lnTo>
                  <a:pt x="13715" y="50291"/>
                </a:lnTo>
                <a:close/>
              </a:path>
              <a:path w="1870075" h="441960">
                <a:moveTo>
                  <a:pt x="13715" y="391667"/>
                </a:moveTo>
                <a:lnTo>
                  <a:pt x="12191" y="380999"/>
                </a:lnTo>
                <a:lnTo>
                  <a:pt x="12191" y="391667"/>
                </a:lnTo>
                <a:lnTo>
                  <a:pt x="13715" y="391667"/>
                </a:lnTo>
                <a:close/>
              </a:path>
              <a:path w="1870075" h="441960">
                <a:moveTo>
                  <a:pt x="33527" y="436371"/>
                </a:moveTo>
                <a:lnTo>
                  <a:pt x="33527" y="422147"/>
                </a:lnTo>
                <a:lnTo>
                  <a:pt x="25907" y="414527"/>
                </a:lnTo>
                <a:lnTo>
                  <a:pt x="25907" y="416051"/>
                </a:lnTo>
                <a:lnTo>
                  <a:pt x="19811" y="408431"/>
                </a:lnTo>
                <a:lnTo>
                  <a:pt x="15239" y="399287"/>
                </a:lnTo>
                <a:lnTo>
                  <a:pt x="15239" y="400811"/>
                </a:lnTo>
                <a:lnTo>
                  <a:pt x="12191" y="391667"/>
                </a:lnTo>
                <a:lnTo>
                  <a:pt x="12191" y="419099"/>
                </a:lnTo>
                <a:lnTo>
                  <a:pt x="16763" y="423671"/>
                </a:lnTo>
                <a:lnTo>
                  <a:pt x="16763" y="425195"/>
                </a:lnTo>
                <a:lnTo>
                  <a:pt x="33527" y="436371"/>
                </a:lnTo>
                <a:close/>
              </a:path>
              <a:path w="1870075" h="441960">
                <a:moveTo>
                  <a:pt x="33527" y="21335"/>
                </a:moveTo>
                <a:lnTo>
                  <a:pt x="32003" y="21335"/>
                </a:lnTo>
                <a:lnTo>
                  <a:pt x="32003" y="22555"/>
                </a:lnTo>
                <a:lnTo>
                  <a:pt x="33527" y="21335"/>
                </a:lnTo>
                <a:close/>
              </a:path>
              <a:path w="1870075" h="441960">
                <a:moveTo>
                  <a:pt x="41147" y="425195"/>
                </a:moveTo>
                <a:lnTo>
                  <a:pt x="32003" y="420623"/>
                </a:lnTo>
                <a:lnTo>
                  <a:pt x="33527" y="422147"/>
                </a:lnTo>
                <a:lnTo>
                  <a:pt x="33527" y="436371"/>
                </a:lnTo>
                <a:lnTo>
                  <a:pt x="35051" y="437387"/>
                </a:lnTo>
                <a:lnTo>
                  <a:pt x="36575" y="437387"/>
                </a:lnTo>
                <a:lnTo>
                  <a:pt x="39623" y="438403"/>
                </a:lnTo>
                <a:lnTo>
                  <a:pt x="39623" y="425195"/>
                </a:lnTo>
                <a:lnTo>
                  <a:pt x="41147" y="425195"/>
                </a:lnTo>
                <a:close/>
              </a:path>
              <a:path w="1870075" h="441960">
                <a:moveTo>
                  <a:pt x="41147" y="16763"/>
                </a:moveTo>
                <a:lnTo>
                  <a:pt x="39623" y="16763"/>
                </a:lnTo>
                <a:lnTo>
                  <a:pt x="39623" y="17525"/>
                </a:lnTo>
                <a:lnTo>
                  <a:pt x="41147" y="16763"/>
                </a:lnTo>
                <a:close/>
              </a:path>
              <a:path w="1870075" h="441960">
                <a:moveTo>
                  <a:pt x="50291" y="428243"/>
                </a:moveTo>
                <a:lnTo>
                  <a:pt x="39623" y="425195"/>
                </a:lnTo>
                <a:lnTo>
                  <a:pt x="39623" y="438403"/>
                </a:lnTo>
                <a:lnTo>
                  <a:pt x="45719" y="440435"/>
                </a:lnTo>
                <a:lnTo>
                  <a:pt x="47243" y="440435"/>
                </a:lnTo>
                <a:lnTo>
                  <a:pt x="48767" y="440626"/>
                </a:lnTo>
                <a:lnTo>
                  <a:pt x="48767" y="428243"/>
                </a:lnTo>
                <a:lnTo>
                  <a:pt x="50291" y="428243"/>
                </a:lnTo>
                <a:close/>
              </a:path>
              <a:path w="1870075" h="441960">
                <a:moveTo>
                  <a:pt x="50291" y="13715"/>
                </a:moveTo>
                <a:lnTo>
                  <a:pt x="48767" y="13715"/>
                </a:lnTo>
                <a:lnTo>
                  <a:pt x="48767" y="14151"/>
                </a:lnTo>
                <a:lnTo>
                  <a:pt x="50291" y="13715"/>
                </a:lnTo>
                <a:close/>
              </a:path>
              <a:path w="1870075" h="441960">
                <a:moveTo>
                  <a:pt x="1819652" y="440653"/>
                </a:moveTo>
                <a:lnTo>
                  <a:pt x="1819652" y="428243"/>
                </a:lnTo>
                <a:lnTo>
                  <a:pt x="1808984" y="429767"/>
                </a:lnTo>
                <a:lnTo>
                  <a:pt x="59435" y="429767"/>
                </a:lnTo>
                <a:lnTo>
                  <a:pt x="48767" y="428243"/>
                </a:lnTo>
                <a:lnTo>
                  <a:pt x="48767" y="440626"/>
                </a:lnTo>
                <a:lnTo>
                  <a:pt x="59435" y="441959"/>
                </a:lnTo>
                <a:lnTo>
                  <a:pt x="1810508" y="441959"/>
                </a:lnTo>
                <a:lnTo>
                  <a:pt x="1819652" y="440653"/>
                </a:lnTo>
                <a:close/>
              </a:path>
              <a:path w="1870075" h="441960">
                <a:moveTo>
                  <a:pt x="1819652" y="14151"/>
                </a:moveTo>
                <a:lnTo>
                  <a:pt x="1819652" y="13715"/>
                </a:lnTo>
                <a:lnTo>
                  <a:pt x="1818128" y="13715"/>
                </a:lnTo>
                <a:lnTo>
                  <a:pt x="1819652" y="14151"/>
                </a:lnTo>
                <a:close/>
              </a:path>
              <a:path w="1870075" h="441960">
                <a:moveTo>
                  <a:pt x="1828796" y="438403"/>
                </a:moveTo>
                <a:lnTo>
                  <a:pt x="1828796" y="425195"/>
                </a:lnTo>
                <a:lnTo>
                  <a:pt x="1818128" y="428243"/>
                </a:lnTo>
                <a:lnTo>
                  <a:pt x="1819652" y="428243"/>
                </a:lnTo>
                <a:lnTo>
                  <a:pt x="1819652" y="440653"/>
                </a:lnTo>
                <a:lnTo>
                  <a:pt x="1821176" y="440435"/>
                </a:lnTo>
                <a:lnTo>
                  <a:pt x="1822700" y="440435"/>
                </a:lnTo>
                <a:lnTo>
                  <a:pt x="1828796" y="438403"/>
                </a:lnTo>
                <a:close/>
              </a:path>
              <a:path w="1870075" h="441960">
                <a:moveTo>
                  <a:pt x="1828796" y="17525"/>
                </a:moveTo>
                <a:lnTo>
                  <a:pt x="1828796" y="16763"/>
                </a:lnTo>
                <a:lnTo>
                  <a:pt x="1827272" y="16763"/>
                </a:lnTo>
                <a:lnTo>
                  <a:pt x="1828796" y="17525"/>
                </a:lnTo>
                <a:close/>
              </a:path>
              <a:path w="1870075" h="441960">
                <a:moveTo>
                  <a:pt x="1836416" y="420623"/>
                </a:moveTo>
                <a:lnTo>
                  <a:pt x="1827272" y="425195"/>
                </a:lnTo>
                <a:lnTo>
                  <a:pt x="1828796" y="425195"/>
                </a:lnTo>
                <a:lnTo>
                  <a:pt x="1828796" y="438403"/>
                </a:lnTo>
                <a:lnTo>
                  <a:pt x="1831844" y="437387"/>
                </a:lnTo>
                <a:lnTo>
                  <a:pt x="1833368" y="437387"/>
                </a:lnTo>
                <a:lnTo>
                  <a:pt x="1834892" y="436371"/>
                </a:lnTo>
                <a:lnTo>
                  <a:pt x="1834892" y="422147"/>
                </a:lnTo>
                <a:lnTo>
                  <a:pt x="1836416" y="420623"/>
                </a:lnTo>
                <a:close/>
              </a:path>
              <a:path w="1870075" h="441960">
                <a:moveTo>
                  <a:pt x="1836416" y="22351"/>
                </a:moveTo>
                <a:lnTo>
                  <a:pt x="1836416" y="21335"/>
                </a:lnTo>
                <a:lnTo>
                  <a:pt x="1834892" y="21335"/>
                </a:lnTo>
                <a:lnTo>
                  <a:pt x="1836416" y="22351"/>
                </a:lnTo>
                <a:close/>
              </a:path>
              <a:path w="1870075" h="441960">
                <a:moveTo>
                  <a:pt x="1843122" y="415289"/>
                </a:moveTo>
                <a:lnTo>
                  <a:pt x="1834892" y="422147"/>
                </a:lnTo>
                <a:lnTo>
                  <a:pt x="1834892" y="436371"/>
                </a:lnTo>
                <a:lnTo>
                  <a:pt x="1842512" y="431291"/>
                </a:lnTo>
                <a:lnTo>
                  <a:pt x="1842512" y="416051"/>
                </a:lnTo>
                <a:lnTo>
                  <a:pt x="1843122" y="415289"/>
                </a:lnTo>
                <a:close/>
              </a:path>
              <a:path w="1870075" h="441960">
                <a:moveTo>
                  <a:pt x="1844036" y="27431"/>
                </a:moveTo>
                <a:lnTo>
                  <a:pt x="1842512" y="25907"/>
                </a:lnTo>
                <a:lnTo>
                  <a:pt x="1843122" y="26822"/>
                </a:lnTo>
                <a:lnTo>
                  <a:pt x="1844036" y="27431"/>
                </a:lnTo>
                <a:close/>
              </a:path>
              <a:path w="1870075" h="441960">
                <a:moveTo>
                  <a:pt x="1843122" y="26822"/>
                </a:moveTo>
                <a:lnTo>
                  <a:pt x="1842512" y="25907"/>
                </a:lnTo>
                <a:lnTo>
                  <a:pt x="1842512" y="26415"/>
                </a:lnTo>
                <a:lnTo>
                  <a:pt x="1843122" y="26822"/>
                </a:lnTo>
                <a:close/>
              </a:path>
              <a:path w="1870075" h="441960">
                <a:moveTo>
                  <a:pt x="1844036" y="414527"/>
                </a:moveTo>
                <a:lnTo>
                  <a:pt x="1843122" y="415289"/>
                </a:lnTo>
                <a:lnTo>
                  <a:pt x="1842512" y="416051"/>
                </a:lnTo>
                <a:lnTo>
                  <a:pt x="1844036" y="414527"/>
                </a:lnTo>
                <a:close/>
              </a:path>
              <a:path w="1870075" h="441960">
                <a:moveTo>
                  <a:pt x="1844036" y="431291"/>
                </a:moveTo>
                <a:lnTo>
                  <a:pt x="1844036" y="414527"/>
                </a:lnTo>
                <a:lnTo>
                  <a:pt x="1842512" y="416051"/>
                </a:lnTo>
                <a:lnTo>
                  <a:pt x="1842512" y="431291"/>
                </a:lnTo>
                <a:lnTo>
                  <a:pt x="1844036" y="431291"/>
                </a:lnTo>
                <a:close/>
              </a:path>
              <a:path w="1870075" h="441960">
                <a:moveTo>
                  <a:pt x="1844036" y="28193"/>
                </a:moveTo>
                <a:lnTo>
                  <a:pt x="1844036" y="27431"/>
                </a:lnTo>
                <a:lnTo>
                  <a:pt x="1843122" y="26822"/>
                </a:lnTo>
                <a:lnTo>
                  <a:pt x="1844036" y="28193"/>
                </a:lnTo>
                <a:close/>
              </a:path>
              <a:path w="1870075" h="441960">
                <a:moveTo>
                  <a:pt x="1856228" y="419861"/>
                </a:moveTo>
                <a:lnTo>
                  <a:pt x="1856228" y="391667"/>
                </a:lnTo>
                <a:lnTo>
                  <a:pt x="1853180" y="400811"/>
                </a:lnTo>
                <a:lnTo>
                  <a:pt x="1853180" y="399287"/>
                </a:lnTo>
                <a:lnTo>
                  <a:pt x="1848608" y="408431"/>
                </a:lnTo>
                <a:lnTo>
                  <a:pt x="1843122" y="415289"/>
                </a:lnTo>
                <a:lnTo>
                  <a:pt x="1844036" y="414527"/>
                </a:lnTo>
                <a:lnTo>
                  <a:pt x="1844036" y="431291"/>
                </a:lnTo>
                <a:lnTo>
                  <a:pt x="1851656" y="425195"/>
                </a:lnTo>
                <a:lnTo>
                  <a:pt x="1851656" y="423671"/>
                </a:lnTo>
                <a:lnTo>
                  <a:pt x="1853180" y="423671"/>
                </a:lnTo>
                <a:lnTo>
                  <a:pt x="1856228" y="419861"/>
                </a:lnTo>
                <a:close/>
              </a:path>
              <a:path w="1870075" h="441960">
                <a:moveTo>
                  <a:pt x="1868420" y="394715"/>
                </a:moveTo>
                <a:lnTo>
                  <a:pt x="1868420" y="47243"/>
                </a:lnTo>
                <a:lnTo>
                  <a:pt x="1865372" y="38099"/>
                </a:lnTo>
                <a:lnTo>
                  <a:pt x="1865372" y="36575"/>
                </a:lnTo>
                <a:lnTo>
                  <a:pt x="1863848" y="36575"/>
                </a:lnTo>
                <a:lnTo>
                  <a:pt x="1859276" y="27431"/>
                </a:lnTo>
                <a:lnTo>
                  <a:pt x="1859276" y="414527"/>
                </a:lnTo>
                <a:lnTo>
                  <a:pt x="1863848" y="405383"/>
                </a:lnTo>
                <a:lnTo>
                  <a:pt x="1865372" y="405383"/>
                </a:lnTo>
                <a:lnTo>
                  <a:pt x="1868420" y="394715"/>
                </a:lnTo>
                <a:close/>
              </a:path>
              <a:path w="1870075" h="441960">
                <a:moveTo>
                  <a:pt x="1869944" y="382523"/>
                </a:moveTo>
                <a:lnTo>
                  <a:pt x="1869944" y="59435"/>
                </a:lnTo>
                <a:lnTo>
                  <a:pt x="1868420" y="48767"/>
                </a:lnTo>
                <a:lnTo>
                  <a:pt x="1868420" y="393191"/>
                </a:lnTo>
                <a:lnTo>
                  <a:pt x="1869944" y="382523"/>
                </a:lnTo>
                <a:close/>
              </a:path>
            </a:pathLst>
          </a:custGeom>
          <a:solidFill>
            <a:srgbClr val="BF504D"/>
          </a:solidFill>
        </p:spPr>
        <p:txBody>
          <a:bodyPr wrap="square" lIns="0" tIns="0" rIns="0" bIns="0" rtlCol="0"/>
          <a:lstStyle/>
          <a:p>
            <a:endParaRPr sz="1634"/>
          </a:p>
        </p:txBody>
      </p:sp>
      <p:sp>
        <p:nvSpPr>
          <p:cNvPr id="13" name="object 13"/>
          <p:cNvSpPr txBox="1"/>
          <p:nvPr/>
        </p:nvSpPr>
        <p:spPr>
          <a:xfrm>
            <a:off x="2386813" y="4543363"/>
            <a:ext cx="6511860" cy="1079013"/>
          </a:xfrm>
          <a:prstGeom prst="rect">
            <a:avLst/>
          </a:prstGeom>
        </p:spPr>
        <p:txBody>
          <a:bodyPr vert="horz" wrap="square" lIns="0" tIns="0" rIns="0" bIns="0" rtlCol="0">
            <a:spAutoFit/>
          </a:bodyPr>
          <a:lstStyle/>
          <a:p>
            <a:pPr marL="11527"/>
            <a:r>
              <a:rPr sz="2541" b="1" spc="-9" dirty="0">
                <a:solidFill>
                  <a:srgbClr val="FFFFFF"/>
                </a:solidFill>
                <a:latin typeface="Helvetica"/>
                <a:cs typeface="Helvetica"/>
              </a:rPr>
              <a:t>Enfoque</a:t>
            </a:r>
            <a:r>
              <a:rPr sz="2541" b="1" spc="-45" dirty="0">
                <a:solidFill>
                  <a:srgbClr val="FFFFFF"/>
                </a:solidFill>
                <a:latin typeface="Helvetica"/>
                <a:cs typeface="Helvetica"/>
              </a:rPr>
              <a:t> </a:t>
            </a:r>
            <a:r>
              <a:rPr sz="2541" b="1" spc="-5" dirty="0">
                <a:solidFill>
                  <a:srgbClr val="FFFFFF"/>
                </a:solidFill>
                <a:latin typeface="Helvetica"/>
                <a:cs typeface="Helvetica"/>
              </a:rPr>
              <a:t>2</a:t>
            </a:r>
            <a:endParaRPr sz="2541" dirty="0">
              <a:latin typeface="Helvetica"/>
              <a:cs typeface="Helvetica"/>
            </a:endParaRPr>
          </a:p>
          <a:p>
            <a:pPr marL="405157" marR="4611" indent="-382104" algn="ctr">
              <a:lnSpc>
                <a:spcPct val="125000"/>
              </a:lnSpc>
              <a:spcBef>
                <a:spcPts val="73"/>
              </a:spcBef>
            </a:pPr>
            <a:r>
              <a:rPr sz="1815" dirty="0">
                <a:latin typeface="Helvetica"/>
                <a:cs typeface="Helvetica"/>
              </a:rPr>
              <a:t>Rediseño de la </a:t>
            </a:r>
            <a:r>
              <a:rPr sz="1815" b="1" u="sng" dirty="0">
                <a:latin typeface="Helvetica"/>
                <a:cs typeface="Helvetica"/>
              </a:rPr>
              <a:t>cadena de </a:t>
            </a:r>
            <a:r>
              <a:rPr sz="1815" b="1" u="sng" spc="-18" dirty="0">
                <a:latin typeface="Helvetica"/>
                <a:cs typeface="Helvetica"/>
              </a:rPr>
              <a:t>valor</a:t>
            </a:r>
            <a:r>
              <a:rPr sz="1815" spc="-18" dirty="0">
                <a:latin typeface="Helvetica"/>
                <a:cs typeface="Helvetica"/>
              </a:rPr>
              <a:t>, </a:t>
            </a:r>
            <a:r>
              <a:rPr sz="1815" dirty="0">
                <a:latin typeface="Helvetica"/>
                <a:cs typeface="Helvetica"/>
              </a:rPr>
              <a:t>eliminando </a:t>
            </a:r>
            <a:r>
              <a:rPr sz="1815" spc="-5" dirty="0">
                <a:latin typeface="Helvetica"/>
                <a:cs typeface="Helvetica"/>
              </a:rPr>
              <a:t>actividades </a:t>
            </a:r>
            <a:r>
              <a:rPr sz="1815" dirty="0">
                <a:latin typeface="Helvetica"/>
                <a:cs typeface="Helvetica"/>
              </a:rPr>
              <a:t>que  agregan poco </a:t>
            </a:r>
            <a:r>
              <a:rPr sz="1815" spc="-5" dirty="0">
                <a:latin typeface="Helvetica"/>
                <a:cs typeface="Helvetica"/>
              </a:rPr>
              <a:t>valor </a:t>
            </a:r>
            <a:r>
              <a:rPr sz="1815" dirty="0">
                <a:latin typeface="Helvetica"/>
                <a:cs typeface="Helvetica"/>
              </a:rPr>
              <a:t>y generan costos.</a:t>
            </a:r>
            <a:r>
              <a:rPr sz="1815" spc="-145" dirty="0">
                <a:latin typeface="Helvetica"/>
                <a:cs typeface="Helvetica"/>
              </a:rPr>
              <a:t> </a:t>
            </a:r>
            <a:r>
              <a:rPr sz="1815" b="1" u="heavy" spc="-14" dirty="0">
                <a:latin typeface="Helvetica"/>
                <a:cs typeface="Helvetica"/>
              </a:rPr>
              <a:t>INNOVACIÓN</a:t>
            </a:r>
            <a:endParaRPr sz="1815" dirty="0">
              <a:latin typeface="Helvetica"/>
              <a:cs typeface="Helvetica"/>
            </a:endParaRPr>
          </a:p>
        </p:txBody>
      </p:sp>
      <p:pic>
        <p:nvPicPr>
          <p:cNvPr id="15" name="Imagen 4"/>
          <p:cNvPicPr>
            <a:picLocks noChangeAspect="1"/>
          </p:cNvPicPr>
          <p:nvPr/>
        </p:nvPicPr>
        <p:blipFill>
          <a:blip r:embed="rId2"/>
          <a:stretch>
            <a:fillRect/>
          </a:stretch>
        </p:blipFill>
        <p:spPr>
          <a:xfrm>
            <a:off x="0" y="6341866"/>
            <a:ext cx="887896" cy="516134"/>
          </a:xfrm>
          <a:prstGeom prst="rect">
            <a:avLst/>
          </a:prstGeom>
        </p:spPr>
      </p:pic>
      <p:sp>
        <p:nvSpPr>
          <p:cNvPr id="18" name="Title 17">
            <a:extLst>
              <a:ext uri="{FF2B5EF4-FFF2-40B4-BE49-F238E27FC236}">
                <a16:creationId xmlns:a16="http://schemas.microsoft.com/office/drawing/2014/main" id="{39ABF381-E26B-3041-880A-5A529E73648D}"/>
              </a:ext>
            </a:extLst>
          </p:cNvPr>
          <p:cNvSpPr>
            <a:spLocks noGrp="1"/>
          </p:cNvSpPr>
          <p:nvPr>
            <p:ph type="title"/>
          </p:nvPr>
        </p:nvSpPr>
        <p:spPr/>
        <p:txBody>
          <a:bodyPr/>
          <a:lstStyle/>
          <a:p>
            <a:r>
              <a:rPr lang="es-ES_tradnl" dirty="0"/>
              <a:t>Estrategia de liderazgo en costos bajos</a:t>
            </a:r>
          </a:p>
        </p:txBody>
      </p:sp>
    </p:spTree>
    <p:extLst>
      <p:ext uri="{BB962C8B-B14F-4D97-AF65-F5344CB8AC3E}">
        <p14:creationId xmlns:p14="http://schemas.microsoft.com/office/powerpoint/2010/main" val="36921772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LEAD-Presentación AA 190403-V1" id="{AB3101CE-5C94-4248-98CB-FAA1C41085BB}" vid="{C448A266-6248-A749-B6E7-073C3AAA52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de Office</Template>
  <TotalTime>10311</TotalTime>
  <Words>1491</Words>
  <Application>Microsoft Macintosh PowerPoint</Application>
  <PresentationFormat>Widescreen</PresentationFormat>
  <Paragraphs>180</Paragraphs>
  <Slides>17</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Helvetica</vt:lpstr>
      <vt:lpstr>Times New Roman</vt:lpstr>
      <vt:lpstr>Verdana</vt:lpstr>
      <vt:lpstr>Wingdings</vt:lpstr>
      <vt:lpstr>Tema de Office</vt:lpstr>
      <vt:lpstr>Introducción a la Administración de Negocios</vt:lpstr>
      <vt:lpstr>Agenda de hoy</vt:lpstr>
      <vt:lpstr>Definiendo Estrategia</vt:lpstr>
      <vt:lpstr>Cadena de Valor</vt:lpstr>
      <vt:lpstr>Propuesta de Valor</vt:lpstr>
      <vt:lpstr>Importancia de la planeación</vt:lpstr>
      <vt:lpstr>Elementos de un plan estratégico</vt:lpstr>
      <vt:lpstr>Tipos de planeación</vt:lpstr>
      <vt:lpstr>Estrategia de liderazgo en costos bajos</vt:lpstr>
      <vt:lpstr>Estrategias de diferenciación</vt:lpstr>
      <vt:lpstr>Estrategias de enfoque</vt:lpstr>
      <vt:lpstr>Dos grandes escenarios competitivos:</vt:lpstr>
      <vt:lpstr>Oceano Azul: Cirque du Soleil</vt:lpstr>
      <vt:lpstr>Las Cinco Fuerzas de Porter</vt:lpstr>
      <vt:lpstr>Las Cinco Fuerzas de Porter</vt:lpstr>
      <vt:lpstr>Estrategia de Ámbito </vt:lpstr>
      <vt:lpstr>Estrategia de Crecimiento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Armando González</dc:creator>
  <cp:lastModifiedBy>Armando González</cp:lastModifiedBy>
  <cp:revision>64</cp:revision>
  <cp:lastPrinted>2019-05-31T15:11:14Z</cp:lastPrinted>
  <dcterms:created xsi:type="dcterms:W3CDTF">2019-05-15T02:47:44Z</dcterms:created>
  <dcterms:modified xsi:type="dcterms:W3CDTF">2020-03-03T02:46:19Z</dcterms:modified>
</cp:coreProperties>
</file>