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25" r:id="rId2"/>
    <p:sldId id="611" r:id="rId3"/>
    <p:sldId id="612" r:id="rId4"/>
    <p:sldId id="626" r:id="rId5"/>
    <p:sldId id="628" r:id="rId6"/>
    <p:sldId id="627" r:id="rId7"/>
    <p:sldId id="613" r:id="rId8"/>
    <p:sldId id="614" r:id="rId9"/>
    <p:sldId id="631" r:id="rId10"/>
    <p:sldId id="629" r:id="rId1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364" autoAdjust="0"/>
  </p:normalViewPr>
  <p:slideViewPr>
    <p:cSldViewPr snapToGrid="0">
      <p:cViewPr varScale="1">
        <p:scale>
          <a:sx n="62" d="100"/>
          <a:sy n="62" d="100"/>
        </p:scale>
        <p:origin x="10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50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5-25T12:50:0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28 102 1344,'-8'-23'1888,"2"3"308,-2 5 221,2 0-337,6 5-492,0 2-448,0 0-456,6 6-504,-3 2-640,2 5-1028,1 5-596,0 5-304,2 8-77,0-1 145,4 4 396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CEA4B-2952-48C5-AFB6-BD3EF7E7FFF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E876D-2998-4A54-90F1-0232D468169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31274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77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858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473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355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71834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42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595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 userDrawn="1"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496642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8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197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EDE133-2EBC-4B3C-9B65-7EE19C3F78B4}" type="datetimeFigureOut">
              <a:rPr lang="es-CL" smtClean="0"/>
              <a:t>27-09-2024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6131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8631C-194F-431D-A510-5DD3DF7FD32A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 userDrawn="1"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6439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1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2048689" y="727230"/>
            <a:ext cx="7042184" cy="83099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s-ES" sz="4800" b="1" dirty="0">
                <a:solidFill>
                  <a:srgbClr val="C00000"/>
                </a:solidFill>
              </a:rPr>
              <a:t>Función Lineal (línea recta)</a:t>
            </a:r>
            <a:endParaRPr lang="es-ES" sz="4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Entrada de lápiz 45">
                <a:extLst>
                  <a:ext uri="{FF2B5EF4-FFF2-40B4-BE49-F238E27FC236}">
                    <a16:creationId xmlns:a16="http://schemas.microsoft.com/office/drawing/2014/main" id="{BDB6454D-F659-436D-9FA0-933170679D40}"/>
                  </a:ext>
                </a:extLst>
              </p14:cNvPr>
              <p14:cNvContentPartPr/>
              <p14:nvPr/>
            </p14:nvContentPartPr>
            <p14:xfrm>
              <a:off x="10433626" y="439678"/>
              <a:ext cx="19440" cy="36720"/>
            </p14:xfrm>
          </p:contentPart>
        </mc:Choice>
        <mc:Fallback xmlns="">
          <p:pic>
            <p:nvPicPr>
              <p:cNvPr id="46" name="Entrada de lápiz 45">
                <a:extLst>
                  <a:ext uri="{FF2B5EF4-FFF2-40B4-BE49-F238E27FC236}">
                    <a16:creationId xmlns:a16="http://schemas.microsoft.com/office/drawing/2014/main" id="{BDB6454D-F659-436D-9FA0-933170679D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24626" y="431038"/>
                <a:ext cx="37080" cy="5436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6A8ABFB-CF02-4546-9828-966EBBC48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2625" y="2304334"/>
            <a:ext cx="7906265" cy="306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5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8F10997-C934-1A6B-B72D-22D5BAD3F046}"/>
              </a:ext>
            </a:extLst>
          </p:cNvPr>
          <p:cNvSpPr txBox="1"/>
          <p:nvPr/>
        </p:nvSpPr>
        <p:spPr>
          <a:xfrm>
            <a:off x="2428402" y="2847412"/>
            <a:ext cx="8232818" cy="30469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/>
            <a:r>
              <a:rPr lang="es-CL" sz="2400" b="1" i="0" u="none" strike="noStrike" baseline="0" dirty="0" err="1">
                <a:solidFill>
                  <a:srgbClr val="008000"/>
                </a:solidFill>
                <a:latin typeface="LMMonoLt10-Bold"/>
              </a:rPr>
              <a:t>import</a:t>
            </a:r>
            <a:r>
              <a:rPr lang="es-CL" sz="2400" b="1" i="0" u="none" strike="noStrike" baseline="0" dirty="0">
                <a:solidFill>
                  <a:srgbClr val="008000"/>
                </a:solidFill>
                <a:latin typeface="LMMonoLt10-Bold"/>
              </a:rPr>
              <a:t> </a:t>
            </a:r>
            <a:r>
              <a:rPr lang="es-CL" sz="2400" b="1" i="0" u="none" strike="noStrike" baseline="0" dirty="0" err="1">
                <a:solidFill>
                  <a:srgbClr val="0000FF"/>
                </a:solidFill>
                <a:latin typeface="LMMonoLt10-Bold"/>
              </a:rPr>
              <a:t>numpy</a:t>
            </a:r>
            <a:r>
              <a:rPr lang="es-CL" sz="2400" b="1" i="0" u="none" strike="noStrike" baseline="0" dirty="0">
                <a:solidFill>
                  <a:srgbClr val="0000FF"/>
                </a:solidFill>
                <a:latin typeface="LMMonoLt10-Bold"/>
              </a:rPr>
              <a:t> </a:t>
            </a:r>
            <a:r>
              <a:rPr lang="es-CL" sz="2400" b="1" i="0" u="none" strike="noStrike" baseline="0" dirty="0">
                <a:solidFill>
                  <a:srgbClr val="008000"/>
                </a:solidFill>
                <a:latin typeface="LMMonoLt10-Bold"/>
              </a:rPr>
              <a:t>as </a:t>
            </a:r>
            <a:r>
              <a:rPr lang="es-CL" sz="2400" b="1" i="0" u="none" strike="noStrike" baseline="0" dirty="0" err="1">
                <a:solidFill>
                  <a:srgbClr val="0000FF"/>
                </a:solidFill>
                <a:latin typeface="LMMonoLt10-Bold"/>
              </a:rPr>
              <a:t>np</a:t>
            </a:r>
            <a:endParaRPr lang="es-CL" sz="2400" b="1" i="0" u="none" strike="noStrike" baseline="0" dirty="0">
              <a:solidFill>
                <a:srgbClr val="0000FF"/>
              </a:solidFill>
              <a:latin typeface="LMMonoLt10-Bold"/>
            </a:endParaRPr>
          </a:p>
          <a:p>
            <a:pPr algn="l"/>
            <a:r>
              <a:rPr lang="it-IT" sz="2400" b="0" i="0" u="none" strike="noStrike" baseline="0" dirty="0">
                <a:solidFill>
                  <a:srgbClr val="000000"/>
                </a:solidFill>
                <a:latin typeface="LMMono10-Regular"/>
              </a:rPr>
              <a:t>x</a:t>
            </a:r>
            <a:r>
              <a:rPr lang="it-IT" sz="2400" b="0" i="0" u="none" strike="noStrike" baseline="0" dirty="0">
                <a:solidFill>
                  <a:srgbClr val="666666"/>
                </a:solidFill>
                <a:latin typeface="LMMono10-Regular"/>
              </a:rPr>
              <a:t>=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LMMono10-Regular"/>
              </a:rPr>
              <a:t>np</a:t>
            </a:r>
            <a:r>
              <a:rPr lang="it-IT" sz="2400" b="0" i="0" u="none" strike="noStrike" baseline="0" dirty="0">
                <a:solidFill>
                  <a:srgbClr val="666666"/>
                </a:solidFill>
                <a:latin typeface="LMMono10-Regular"/>
              </a:rPr>
              <a:t>.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LMMono10-Regular"/>
              </a:rPr>
              <a:t>array([</a:t>
            </a:r>
            <a:r>
              <a:rPr lang="it-IT" sz="2400" b="0" i="0" u="none" strike="noStrike" baseline="0" dirty="0">
                <a:solidFill>
                  <a:srgbClr val="666666"/>
                </a:solidFill>
                <a:latin typeface="LMMono10-Regular"/>
              </a:rPr>
              <a:t>1.6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it-IT" sz="2400" b="0" i="0" u="none" strike="noStrike" baseline="0" dirty="0">
                <a:solidFill>
                  <a:srgbClr val="666666"/>
                </a:solidFill>
                <a:latin typeface="LMMono10-Regular"/>
              </a:rPr>
              <a:t>1.92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it-IT" sz="2400" b="0" i="0" u="none" strike="noStrike" baseline="0" dirty="0">
                <a:solidFill>
                  <a:srgbClr val="666666"/>
                </a:solidFill>
                <a:latin typeface="LMMono10-Regular"/>
              </a:rPr>
              <a:t>2.16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it-IT" sz="2400" b="0" i="0" u="none" strike="noStrike" baseline="0" dirty="0">
                <a:solidFill>
                  <a:srgbClr val="666666"/>
                </a:solidFill>
                <a:latin typeface="LMMono10-Regular"/>
              </a:rPr>
              <a:t>2.56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LMMono10-Regular"/>
              </a:rPr>
              <a:t>])</a:t>
            </a:r>
          </a:p>
          <a:p>
            <a:pPr algn="l"/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y</a:t>
            </a:r>
            <a:r>
              <a:rPr lang="es-ES" sz="2400" b="0" i="0" u="none" strike="noStrike" baseline="0" dirty="0">
                <a:solidFill>
                  <a:srgbClr val="666666"/>
                </a:solidFill>
                <a:latin typeface="LMMono10-Regular"/>
              </a:rPr>
              <a:t>=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LMMono10-Regular"/>
              </a:rPr>
              <a:t>np</a:t>
            </a:r>
            <a:r>
              <a:rPr lang="es-ES" sz="2400" b="0" i="0" u="none" strike="noStrike" baseline="0" dirty="0" err="1">
                <a:solidFill>
                  <a:srgbClr val="666666"/>
                </a:solidFill>
                <a:latin typeface="LMMono10-Regular"/>
              </a:rPr>
              <a:t>.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LMMono10-Regular"/>
              </a:rPr>
              <a:t>array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([</a:t>
            </a:r>
            <a:r>
              <a:rPr lang="es-ES" sz="2400" b="0" i="0" u="none" strike="noStrike" baseline="0" dirty="0">
                <a:solidFill>
                  <a:srgbClr val="666666"/>
                </a:solidFill>
                <a:latin typeface="LMMono10-Regular"/>
              </a:rPr>
              <a:t>2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es-ES" sz="2400" b="0" i="0" u="none" strike="noStrike" baseline="0" dirty="0">
                <a:solidFill>
                  <a:srgbClr val="666666"/>
                </a:solidFill>
                <a:latin typeface="LMMono10-Regular"/>
              </a:rPr>
              <a:t>2.4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es-ES" sz="2400" b="0" i="0" u="none" strike="noStrike" baseline="0" dirty="0">
                <a:solidFill>
                  <a:srgbClr val="666666"/>
                </a:solidFill>
                <a:latin typeface="LMMono10-Regular"/>
              </a:rPr>
              <a:t>2.7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es-ES" sz="2400" b="0" i="0" u="none" strike="noStrike" baseline="0" dirty="0">
                <a:solidFill>
                  <a:srgbClr val="666666"/>
                </a:solidFill>
                <a:latin typeface="LMMono10-Regular"/>
              </a:rPr>
              <a:t>3.2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])</a:t>
            </a:r>
          </a:p>
          <a:p>
            <a:pPr algn="l"/>
            <a:endParaRPr lang="es-ES" sz="2400" b="0" i="0" u="none" strike="noStrike" baseline="0" dirty="0">
              <a:solidFill>
                <a:srgbClr val="000000"/>
              </a:solidFill>
              <a:latin typeface="LMMono10-Regular"/>
            </a:endParaRPr>
          </a:p>
          <a:p>
            <a:pPr algn="l"/>
            <a:r>
              <a:rPr lang="es-ES" sz="2400" b="1" i="0" u="none" strike="noStrike" baseline="0" dirty="0">
                <a:solidFill>
                  <a:srgbClr val="000000"/>
                </a:solidFill>
                <a:latin typeface="LMMono10-Regular"/>
              </a:rPr>
              <a:t>pendiente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, </a:t>
            </a:r>
            <a:r>
              <a:rPr lang="es-ES" sz="2400" b="1" i="0" u="none" strike="noStrike" baseline="0" dirty="0">
                <a:solidFill>
                  <a:srgbClr val="000000"/>
                </a:solidFill>
                <a:latin typeface="LMMono10-Regular"/>
              </a:rPr>
              <a:t>intercepto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 </a:t>
            </a:r>
            <a:r>
              <a:rPr lang="es-ES" sz="2400" b="0" i="0" u="none" strike="noStrike" baseline="0" dirty="0">
                <a:solidFill>
                  <a:srgbClr val="666666"/>
                </a:solidFill>
                <a:latin typeface="LMMono10-Regular"/>
              </a:rPr>
              <a:t>= 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LMMono10-Regular"/>
              </a:rPr>
              <a:t>np</a:t>
            </a:r>
            <a:r>
              <a:rPr lang="es-ES" sz="2400" b="0" i="0" u="none" strike="noStrike" baseline="0" dirty="0" err="1">
                <a:solidFill>
                  <a:srgbClr val="666666"/>
                </a:solidFill>
                <a:latin typeface="LMMono10-Regular"/>
              </a:rPr>
              <a:t>.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LMMono10-Regular"/>
              </a:rPr>
              <a:t>polyfit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(x, y, </a:t>
            </a:r>
            <a:r>
              <a:rPr lang="es-ES" sz="2400" b="0" i="0" u="none" strike="noStrike" baseline="0" dirty="0">
                <a:solidFill>
                  <a:srgbClr val="666666"/>
                </a:solidFill>
                <a:latin typeface="LMMono10-Regular"/>
              </a:rPr>
              <a:t>1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)</a:t>
            </a:r>
          </a:p>
          <a:p>
            <a:pPr algn="l"/>
            <a:endParaRPr lang="es-ES" sz="2400" b="0" i="0" u="none" strike="noStrike" baseline="0" dirty="0">
              <a:solidFill>
                <a:srgbClr val="000000"/>
              </a:solidFill>
              <a:latin typeface="LMMono10-Regular"/>
            </a:endParaRPr>
          </a:p>
          <a:p>
            <a:pPr algn="l"/>
            <a:r>
              <a:rPr lang="es-ES" sz="2400" dirty="0" err="1">
                <a:solidFill>
                  <a:srgbClr val="000000"/>
                </a:solidFill>
                <a:latin typeface="LMMono10-Regular"/>
              </a:rPr>
              <a:t>Print</a:t>
            </a:r>
            <a:r>
              <a:rPr lang="es-ES" sz="2400" dirty="0">
                <a:solidFill>
                  <a:srgbClr val="000000"/>
                </a:solidFill>
                <a:latin typeface="LMMono10-Regular"/>
              </a:rPr>
              <a:t>(</a:t>
            </a:r>
            <a:r>
              <a:rPr lang="es-ES" sz="2400" dirty="0" err="1">
                <a:solidFill>
                  <a:srgbClr val="000000"/>
                </a:solidFill>
                <a:latin typeface="LMMono10-Regular"/>
              </a:rPr>
              <a:t>f’La</a:t>
            </a:r>
            <a:r>
              <a:rPr lang="es-ES" sz="2400" dirty="0">
                <a:solidFill>
                  <a:srgbClr val="000000"/>
                </a:solidFill>
                <a:latin typeface="LMMono10-Regular"/>
              </a:rPr>
              <a:t> pendiente es, </a:t>
            </a:r>
            <a:r>
              <a:rPr lang="es-ES" sz="2400" b="1" dirty="0">
                <a:solidFill>
                  <a:srgbClr val="FF0000"/>
                </a:solidFill>
                <a:latin typeface="LMMono10-Regular"/>
              </a:rPr>
              <a:t>m = </a:t>
            </a:r>
            <a:r>
              <a:rPr lang="es-ES" sz="2400" b="1" dirty="0">
                <a:solidFill>
                  <a:srgbClr val="002060"/>
                </a:solidFill>
                <a:latin typeface="LMMono10-Regular"/>
              </a:rPr>
              <a:t>{round(pendiente,2)}</a:t>
            </a:r>
            <a:r>
              <a:rPr lang="es-ES" sz="2400" b="1" dirty="0">
                <a:solidFill>
                  <a:srgbClr val="FF0000"/>
                </a:solidFill>
                <a:latin typeface="LMMono10-Regular"/>
              </a:rPr>
              <a:t>’)</a:t>
            </a:r>
          </a:p>
          <a:p>
            <a:pPr algn="l"/>
            <a:r>
              <a:rPr lang="es-ES" sz="2400" b="0" i="0" u="none" strike="noStrike" baseline="0" dirty="0" err="1">
                <a:solidFill>
                  <a:srgbClr val="000000"/>
                </a:solidFill>
                <a:latin typeface="LMMono10-Regular"/>
              </a:rPr>
              <a:t>Print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(</a:t>
            </a:r>
            <a:r>
              <a:rPr lang="es-ES" sz="2400" b="0" i="0" u="none" strike="noStrike" baseline="0" dirty="0" err="1">
                <a:solidFill>
                  <a:srgbClr val="000000"/>
                </a:solidFill>
                <a:latin typeface="LMMono10-Regular"/>
              </a:rPr>
              <a:t>f’El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 coeficiente de posición es, </a:t>
            </a:r>
            <a:r>
              <a:rPr lang="es-ES" sz="2400" b="1" i="0" u="none" strike="noStrike" baseline="0" dirty="0">
                <a:solidFill>
                  <a:srgbClr val="FF0000"/>
                </a:solidFill>
                <a:latin typeface="LMMono10-Regular"/>
              </a:rPr>
              <a:t>n = </a:t>
            </a:r>
            <a:r>
              <a:rPr lang="es-ES" sz="2400" b="1" i="0" u="none" strike="noStrike" baseline="0" dirty="0">
                <a:solidFill>
                  <a:srgbClr val="002060"/>
                </a:solidFill>
                <a:latin typeface="LMMono10-Regular"/>
              </a:rPr>
              <a:t>{round(intercepto,2)}</a:t>
            </a:r>
            <a:r>
              <a:rPr lang="es-ES" sz="2400" b="0" i="0" u="none" strike="noStrike" baseline="0" dirty="0">
                <a:solidFill>
                  <a:srgbClr val="000000"/>
                </a:solidFill>
                <a:latin typeface="LMMono10-Regular"/>
              </a:rPr>
              <a:t>’)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3332E69-DC46-4FA1-83E9-BBE49926BD8D}"/>
              </a:ext>
            </a:extLst>
          </p:cNvPr>
          <p:cNvSpPr txBox="1"/>
          <p:nvPr/>
        </p:nvSpPr>
        <p:spPr>
          <a:xfrm>
            <a:off x="712374" y="546335"/>
            <a:ext cx="6102843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s-CL" sz="2400" dirty="0"/>
              <a:t>Cómo obtener la </a:t>
            </a:r>
            <a:r>
              <a:rPr lang="es-CL" sz="2400" dirty="0">
                <a:solidFill>
                  <a:srgbClr val="FF0000"/>
                </a:solidFill>
              </a:rPr>
              <a:t>pendiente (m)</a:t>
            </a:r>
            <a:r>
              <a:rPr lang="es-CL" sz="2400" dirty="0"/>
              <a:t>y  el coeficiente de posición </a:t>
            </a:r>
            <a:r>
              <a:rPr lang="es-CL" sz="2400" dirty="0">
                <a:solidFill>
                  <a:srgbClr val="FF0000"/>
                </a:solidFill>
              </a:rPr>
              <a:t>(n) </a:t>
            </a:r>
            <a:r>
              <a:rPr lang="es-CL" sz="2400" dirty="0"/>
              <a:t>de la función lineal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67CFC7-10AF-4CDC-9D13-419DEB1D4520}"/>
              </a:ext>
            </a:extLst>
          </p:cNvPr>
          <p:cNvSpPr txBox="1">
            <a:spLocks noChangeArrowheads="1"/>
          </p:cNvSpPr>
          <p:nvPr/>
        </p:nvSpPr>
        <p:spPr>
          <a:xfrm>
            <a:off x="5106439" y="1915591"/>
            <a:ext cx="3417556" cy="571504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s-ES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m </a:t>
            </a:r>
            <a:r>
              <a:rPr lang="es-ES" sz="4400" b="1" i="1" dirty="0">
                <a:solidFill>
                  <a:srgbClr val="3333CC"/>
                </a:solidFill>
                <a:latin typeface="Times New Roman"/>
                <a:cs typeface="Calibri" pitchFamily="34" charset="0"/>
              </a:rPr>
              <a:t>∙ x + n</a:t>
            </a:r>
            <a:r>
              <a:rPr lang="es-ES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s-ES" sz="4400" b="1" kern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3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Modelo de Regresión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977418" y="1497613"/>
            <a:ext cx="6572296" cy="785818"/>
          </a:xfrm>
          <a:prstGeom prst="rect">
            <a:avLst/>
          </a:prstGeom>
        </p:spPr>
        <p:txBody>
          <a:bodyPr/>
          <a:lstStyle/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22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f(x) = y</a:t>
            </a:r>
            <a:r>
              <a:rPr lang="es-ES" sz="20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Variable dependiente.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sz="20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s-ES" sz="2000" i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</a:t>
            </a:r>
            <a:r>
              <a:rPr lang="es-ES" sz="20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= Variable independiente, explicativa o predictora.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68386" y="2564133"/>
            <a:ext cx="3618064" cy="1080655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cy-GB" sz="800" dirty="0">
              <a:solidFill>
                <a:srgbClr val="3333CC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</a:t>
            </a:r>
            <a:r>
              <a:rPr lang="es-ES" sz="4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4400" i="1" dirty="0">
                <a:solidFill>
                  <a:srgbClr val="3333CC"/>
                </a:solidFill>
                <a:latin typeface="Times New Roman"/>
                <a:cs typeface="Calibri" pitchFamily="34" charset="0"/>
              </a:rPr>
              <a:t>∙ x + </a:t>
            </a:r>
            <a:r>
              <a:rPr lang="es-ES" sz="4400" i="1" dirty="0">
                <a:solidFill>
                  <a:srgbClr val="FF0000"/>
                </a:solidFill>
                <a:latin typeface="Times New Roman"/>
                <a:cs typeface="Calibri" pitchFamily="34" charset="0"/>
              </a:rPr>
              <a:t>n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s-ES" sz="4400" kern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530881" y="4043478"/>
            <a:ext cx="4357718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m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=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Pendiente.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n  </a:t>
            </a:r>
            <a:r>
              <a:rPr lang="es-CL" sz="2000" b="1" dirty="0">
                <a:latin typeface="Calibri" pitchFamily="34" charset="0"/>
                <a:cs typeface="Calibri" pitchFamily="34" charset="0"/>
              </a:rPr>
              <a:t>=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Coeficiente de posición.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709740" y="2585697"/>
            <a:ext cx="3618064" cy="1080655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cy-GB" sz="800" dirty="0">
              <a:solidFill>
                <a:srgbClr val="3333CC"/>
              </a:solidFill>
              <a:latin typeface="Calibri" pitchFamily="34" charset="0"/>
              <a:cs typeface="Calibri" pitchFamily="34" charset="0"/>
            </a:endParaRPr>
          </a:p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x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(y - </a:t>
            </a:r>
            <a:r>
              <a:rPr lang="es-ES" sz="4400" i="1" dirty="0">
                <a:solidFill>
                  <a:srgbClr val="FF0000"/>
                </a:solidFill>
                <a:latin typeface="Times New Roman"/>
                <a:cs typeface="Calibri" pitchFamily="34" charset="0"/>
              </a:rPr>
              <a:t>n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)/</a:t>
            </a:r>
            <a:r>
              <a:rPr lang="es-ES" sz="4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</a:t>
            </a:r>
            <a:endParaRPr lang="es-ES" sz="4400" kern="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105451"/>
      </p:ext>
    </p:extLst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Modelo de Regresión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828909" y="2002998"/>
            <a:ext cx="4357718" cy="95410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m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=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Pendiente.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n  </a:t>
            </a:r>
            <a:r>
              <a:rPr lang="es-CL" sz="2000" b="1" dirty="0">
                <a:latin typeface="Calibri" pitchFamily="34" charset="0"/>
                <a:cs typeface="Calibri" pitchFamily="34" charset="0"/>
              </a:rPr>
              <a:t>= </a:t>
            </a:r>
            <a:r>
              <a:rPr lang="es-CL" sz="2400" b="1" dirty="0">
                <a:latin typeface="Calibri" pitchFamily="34" charset="0"/>
                <a:cs typeface="Calibri" pitchFamily="34" charset="0"/>
              </a:rPr>
              <a:t>Coeficiente de posición.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64044" y="1218870"/>
            <a:ext cx="3417556" cy="571504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s-ES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</a:t>
            </a:r>
            <a:r>
              <a:rPr lang="es-ES" sz="4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s-ES" sz="4400" i="1" dirty="0">
                <a:solidFill>
                  <a:srgbClr val="3333CC"/>
                </a:solidFill>
                <a:latin typeface="Times New Roman"/>
                <a:cs typeface="Calibri" pitchFamily="34" charset="0"/>
              </a:rPr>
              <a:t>∙ x + </a:t>
            </a:r>
            <a:r>
              <a:rPr lang="es-ES" sz="4400" i="1" dirty="0">
                <a:solidFill>
                  <a:srgbClr val="FF0000"/>
                </a:solidFill>
                <a:latin typeface="Times New Roman"/>
                <a:cs typeface="Calibri" pitchFamily="34" charset="0"/>
              </a:rPr>
              <a:t>n</a:t>
            </a:r>
            <a:r>
              <a:rPr lang="es-ES" sz="4400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s-ES" sz="4400" kern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961" y="3318743"/>
            <a:ext cx="4378959" cy="2468141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40" y="1142253"/>
            <a:ext cx="4413360" cy="471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45627"/>
      </p:ext>
    </p:extLst>
  </p:cSld>
  <p:clrMapOvr>
    <a:masterClrMapping/>
  </p:clrMapOvr>
  <p:transition spd="med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Modelo de Regresión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64044" y="1218870"/>
            <a:ext cx="3417556" cy="571504"/>
          </a:xfrm>
          <a:prstGeom prst="rect">
            <a:avLst/>
          </a:prstGeom>
          <a:solidFill>
            <a:srgbClr val="92D050"/>
          </a:solidFill>
        </p:spPr>
        <p:txBody>
          <a:bodyPr/>
          <a:lstStyle/>
          <a:p>
            <a:pPr marL="342900" indent="-342900"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cy-GB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y</a:t>
            </a:r>
            <a:r>
              <a:rPr lang="es-ES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 = m </a:t>
            </a:r>
            <a:r>
              <a:rPr lang="es-ES" sz="4400" b="1" i="1" dirty="0">
                <a:solidFill>
                  <a:srgbClr val="3333CC"/>
                </a:solidFill>
                <a:latin typeface="Times New Roman"/>
                <a:cs typeface="Calibri" pitchFamily="34" charset="0"/>
              </a:rPr>
              <a:t>∙ x + n</a:t>
            </a:r>
            <a:r>
              <a:rPr lang="es-ES" sz="4400" b="1" dirty="0">
                <a:solidFill>
                  <a:srgbClr val="3333CC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s-ES" sz="4400" b="1" kern="0" dirty="0">
              <a:solidFill>
                <a:srgbClr val="3333CC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97640"/>
            <a:ext cx="4378959" cy="2468141"/>
          </a:xfrm>
          <a:prstGeom prst="rect">
            <a:avLst/>
          </a:prstGeom>
        </p:spPr>
      </p:pic>
      <p:pic>
        <p:nvPicPr>
          <p:cNvPr id="1026" name="Imagen 46">
            <a:extLst>
              <a:ext uri="{FF2B5EF4-FFF2-40B4-BE49-F238E27FC236}">
                <a16:creationId xmlns:a16="http://schemas.microsoft.com/office/drawing/2014/main" id="{608D004C-1C85-4658-A495-91F208D9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2394206"/>
            <a:ext cx="48958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1523420"/>
      </p:ext>
    </p:extLst>
  </p:cSld>
  <p:clrMapOvr>
    <a:masterClrMapping/>
  </p:clrMapOvr>
  <p:transition spd="med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C3FF07C-83A8-E43D-FB25-32AA2582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552" y="469076"/>
            <a:ext cx="7614745" cy="559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9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D84CFC-BB3C-4D93-89D1-1AC91261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222" y="239003"/>
            <a:ext cx="10248275" cy="578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4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Modelo de Regresión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pic>
        <p:nvPicPr>
          <p:cNvPr id="1026" name="Picture 2" descr="Resultado de imagen para variable dependiente e independiente de una funcion line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48" y="1284813"/>
            <a:ext cx="6300716" cy="47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937506"/>
      </p:ext>
    </p:extLst>
  </p:cSld>
  <p:clrMapOvr>
    <a:masterClrMapping/>
  </p:clrMapOvr>
  <p:transition spd="med"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3309918" y="334012"/>
            <a:ext cx="5500726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800" b="1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Función Lineal</a:t>
            </a:r>
            <a:endParaRPr lang="es-ES" sz="2000" b="1" dirty="0">
              <a:solidFill>
                <a:srgbClr val="002060"/>
              </a:solidFill>
              <a:latin typeface="Verdana" pitchFamily="34" charset="0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619851" y="2253426"/>
            <a:ext cx="5723954" cy="18158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y 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	= Variable dependiente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x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	= Variable independiente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m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 	= Pendiente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s-CL" sz="2800" b="1" i="1" dirty="0">
                <a:solidFill>
                  <a:srgbClr val="FF0000"/>
                </a:solidFill>
                <a:cs typeface="Calibri" pitchFamily="34" charset="0"/>
              </a:rPr>
              <a:t>n  	</a:t>
            </a:r>
            <a:r>
              <a:rPr lang="es-CL" sz="2800" b="1" dirty="0">
                <a:latin typeface="Calibri" pitchFamily="34" charset="0"/>
                <a:cs typeface="Calibri" pitchFamily="34" charset="0"/>
              </a:rPr>
              <a:t>= Coeficiente de posición</a:t>
            </a:r>
            <a:endParaRPr lang="es-CL" sz="2400" b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91" y="1245079"/>
            <a:ext cx="51816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46329"/>
      </p:ext>
    </p:extLst>
  </p:cSld>
  <p:clrMapOvr>
    <a:masterClrMapping/>
  </p:clrMapOvr>
  <p:transition spd="med"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B0D1797-80C9-4820-9D3A-5BA09D9068EA}"/>
              </a:ext>
            </a:extLst>
          </p:cNvPr>
          <p:cNvSpPr txBox="1"/>
          <p:nvPr/>
        </p:nvSpPr>
        <p:spPr>
          <a:xfrm>
            <a:off x="2555965" y="2228671"/>
            <a:ext cx="6102843" cy="6463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CL" sz="3600" dirty="0"/>
              <a:t>Funciones Lineales en Python</a:t>
            </a:r>
          </a:p>
        </p:txBody>
      </p:sp>
    </p:spTree>
    <p:extLst>
      <p:ext uri="{BB962C8B-B14F-4D97-AF65-F5344CB8AC3E}">
        <p14:creationId xmlns:p14="http://schemas.microsoft.com/office/powerpoint/2010/main" val="1766077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220</Words>
  <Application>Microsoft Office PowerPoint</Application>
  <PresentationFormat>Panorámica</PresentationFormat>
  <Paragraphs>33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LMMono10-Regular</vt:lpstr>
      <vt:lpstr>LMMonoLt10-Bold</vt:lpstr>
      <vt:lpstr>Times New Roman</vt:lpstr>
      <vt:lpstr>Verdana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 Plaza Vespucio</dc:creator>
  <cp:lastModifiedBy>pvespucio</cp:lastModifiedBy>
  <cp:revision>141</cp:revision>
  <dcterms:created xsi:type="dcterms:W3CDTF">2019-03-28T12:05:04Z</dcterms:created>
  <dcterms:modified xsi:type="dcterms:W3CDTF">2024-09-27T22:39:15Z</dcterms:modified>
</cp:coreProperties>
</file>