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67" r:id="rId2"/>
    <p:sldId id="725" r:id="rId3"/>
    <p:sldId id="831" r:id="rId4"/>
    <p:sldId id="832" r:id="rId5"/>
    <p:sldId id="835" r:id="rId6"/>
    <p:sldId id="833" r:id="rId7"/>
    <p:sldId id="804" r:id="rId8"/>
    <p:sldId id="834" r:id="rId9"/>
    <p:sldId id="822" r:id="rId10"/>
    <p:sldId id="808" r:id="rId11"/>
    <p:sldId id="827" r:id="rId12"/>
    <p:sldId id="826" r:id="rId13"/>
    <p:sldId id="828" r:id="rId14"/>
    <p:sldId id="825" r:id="rId15"/>
    <p:sldId id="824" r:id="rId16"/>
    <p:sldId id="823" r:id="rId17"/>
    <p:sldId id="829" r:id="rId18"/>
    <p:sldId id="811" r:id="rId19"/>
    <p:sldId id="812" r:id="rId20"/>
    <p:sldId id="809" r:id="rId21"/>
    <p:sldId id="810" r:id="rId22"/>
    <p:sldId id="830" r:id="rId23"/>
    <p:sldId id="817" r:id="rId24"/>
    <p:sldId id="813" r:id="rId25"/>
    <p:sldId id="816" r:id="rId26"/>
    <p:sldId id="821" r:id="rId27"/>
    <p:sldId id="814" r:id="rId28"/>
    <p:sldId id="815" r:id="rId2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64" autoAdjust="0"/>
  </p:normalViewPr>
  <p:slideViewPr>
    <p:cSldViewPr snapToGrid="0">
      <p:cViewPr varScale="1">
        <p:scale>
          <a:sx n="67" d="100"/>
          <a:sy n="67" d="100"/>
        </p:scale>
        <p:origin x="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EA4B-2952-48C5-AFB6-BD3EF7E7FFF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876D-2998-4A54-90F1-0232D46816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27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7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8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7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5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8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6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7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3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3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2757BDE-A8AE-050B-A1D6-D6C1B4A4D18F}"/>
              </a:ext>
            </a:extLst>
          </p:cNvPr>
          <p:cNvSpPr txBox="1"/>
          <p:nvPr/>
        </p:nvSpPr>
        <p:spPr>
          <a:xfrm>
            <a:off x="2856784" y="1925678"/>
            <a:ext cx="5505551" cy="10772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R</a:t>
            </a:r>
            <a:r>
              <a:rPr lang="es-CL" dirty="0" err="1"/>
              <a:t>esolución</a:t>
            </a:r>
            <a:r>
              <a:rPr lang="es-CL" dirty="0"/>
              <a:t> de ecuaciones con Python</a:t>
            </a:r>
          </a:p>
        </p:txBody>
      </p:sp>
    </p:spTree>
    <p:extLst>
      <p:ext uri="{BB962C8B-B14F-4D97-AF65-F5344CB8AC3E}">
        <p14:creationId xmlns:p14="http://schemas.microsoft.com/office/powerpoint/2010/main" val="356584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-1" y="146220"/>
            <a:ext cx="1667933" cy="1446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resolución de ecuaciones</a:t>
            </a:r>
          </a:p>
          <a:p>
            <a:r>
              <a:rPr lang="es-E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f(x)=g(x)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50592-D184-40E1-9352-7D61294DEC93}"/>
              </a:ext>
            </a:extLst>
          </p:cNvPr>
          <p:cNvSpPr txBox="1"/>
          <p:nvPr/>
        </p:nvSpPr>
        <p:spPr>
          <a:xfrm>
            <a:off x="8053575" y="1432333"/>
            <a:ext cx="420115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Definir </a:t>
            </a:r>
            <a:r>
              <a:rPr lang="es-ES" dirty="0"/>
              <a:t>funciones iguales </a:t>
            </a:r>
            <a:r>
              <a:rPr lang="es-ES"/>
              <a:t>a cero.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DFC70F-C1E4-40A6-B82F-320D5FB172D2}"/>
              </a:ext>
            </a:extLst>
          </p:cNvPr>
          <p:cNvSpPr txBox="1"/>
          <p:nvPr/>
        </p:nvSpPr>
        <p:spPr>
          <a:xfrm>
            <a:off x="1926750" y="211012"/>
            <a:ext cx="484438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numpy</a:t>
            </a:r>
            <a:r>
              <a:rPr lang="es-ES" sz="1800" dirty="0"/>
              <a:t> as </a:t>
            </a:r>
            <a:r>
              <a:rPr lang="es-ES" sz="1800" dirty="0" err="1"/>
              <a:t>np</a:t>
            </a:r>
            <a:endParaRPr lang="es-ES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from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scipy.optimize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fsolve</a:t>
            </a:r>
            <a:endParaRPr lang="es-ES" sz="1800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D03E2-24FE-48F5-BD0D-32A14ED4344F}"/>
              </a:ext>
            </a:extLst>
          </p:cNvPr>
          <p:cNvSpPr txBox="1"/>
          <p:nvPr/>
        </p:nvSpPr>
        <p:spPr>
          <a:xfrm>
            <a:off x="1913456" y="2701937"/>
            <a:ext cx="462667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/>
              <a:t> X = </a:t>
            </a:r>
            <a:r>
              <a:rPr lang="es-ES" dirty="0" err="1">
                <a:solidFill>
                  <a:srgbClr val="FFFF00"/>
                </a:solidFill>
              </a:rPr>
              <a:t>np.linspace</a:t>
            </a:r>
            <a:r>
              <a:rPr lang="es-ES" dirty="0"/>
              <a:t>(inicio, fin, intervalo)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AEBD-BD3B-43E0-B91E-053DE1BCD7F5}"/>
              </a:ext>
            </a:extLst>
          </p:cNvPr>
          <p:cNvSpPr txBox="1"/>
          <p:nvPr/>
        </p:nvSpPr>
        <p:spPr>
          <a:xfrm>
            <a:off x="1926750" y="4773123"/>
            <a:ext cx="521014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indent="0"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print</a:t>
            </a:r>
            <a:r>
              <a:rPr lang="es-ES"/>
              <a:t>(variable)</a:t>
            </a:r>
            <a:endParaRPr lang="es-ES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5D67B4FC-58BF-4DAD-A825-F71EF47C62A0}"/>
              </a:ext>
            </a:extLst>
          </p:cNvPr>
          <p:cNvSpPr/>
          <p:nvPr/>
        </p:nvSpPr>
        <p:spPr>
          <a:xfrm>
            <a:off x="3893679" y="88644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8F05CD1-DBAE-46DA-B472-9B4E2C547616}"/>
              </a:ext>
            </a:extLst>
          </p:cNvPr>
          <p:cNvSpPr/>
          <p:nvPr/>
        </p:nvSpPr>
        <p:spPr>
          <a:xfrm>
            <a:off x="3971563" y="2409549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E5D09D-87C0-47BF-A10B-558F04E3F252}"/>
              </a:ext>
            </a:extLst>
          </p:cNvPr>
          <p:cNvSpPr/>
          <p:nvPr/>
        </p:nvSpPr>
        <p:spPr>
          <a:xfrm>
            <a:off x="3971563" y="307579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047A3EE-CE92-4537-84A8-2CEF271711C9}"/>
              </a:ext>
            </a:extLst>
          </p:cNvPr>
          <p:cNvSpPr/>
          <p:nvPr/>
        </p:nvSpPr>
        <p:spPr>
          <a:xfrm>
            <a:off x="3984374" y="3774550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B979A9-AD20-48DA-81A6-E9BA84B5411E}"/>
              </a:ext>
            </a:extLst>
          </p:cNvPr>
          <p:cNvSpPr txBox="1"/>
          <p:nvPr/>
        </p:nvSpPr>
        <p:spPr>
          <a:xfrm>
            <a:off x="1913456" y="3370315"/>
            <a:ext cx="582505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 err="1"/>
              <a:t>solucion</a:t>
            </a:r>
            <a:r>
              <a:rPr lang="es-ES" dirty="0"/>
              <a:t> = </a:t>
            </a:r>
            <a:r>
              <a:rPr lang="es-ES" err="1">
                <a:solidFill>
                  <a:srgbClr val="FFFF00"/>
                </a:solidFill>
              </a:rPr>
              <a:t>np</a:t>
            </a:r>
            <a:r>
              <a:rPr lang="es-ES">
                <a:solidFill>
                  <a:srgbClr val="FFFF00"/>
                </a:solidFill>
              </a:rPr>
              <a:t>.round</a:t>
            </a:r>
            <a:r>
              <a:rPr lang="es-ES" dirty="0"/>
              <a:t>(</a:t>
            </a:r>
            <a:r>
              <a:rPr lang="es-ES" dirty="0" err="1"/>
              <a:t>fsolve</a:t>
            </a:r>
            <a:r>
              <a:rPr lang="es-ES" dirty="0"/>
              <a:t>(</a:t>
            </a:r>
            <a:r>
              <a:rPr lang="es-ES" dirty="0" err="1"/>
              <a:t>interseccion</a:t>
            </a:r>
            <a:r>
              <a:rPr lang="es-ES" dirty="0"/>
              <a:t>, x), </a:t>
            </a:r>
            <a:r>
              <a:rPr lang="es-ES" dirty="0" err="1"/>
              <a:t>decimals</a:t>
            </a:r>
            <a:r>
              <a:rPr lang="es-ES" dirty="0"/>
              <a:t> = 1)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E87559-4C64-4462-B3AF-DB4E5DDD40C5}"/>
              </a:ext>
            </a:extLst>
          </p:cNvPr>
          <p:cNvSpPr txBox="1"/>
          <p:nvPr/>
        </p:nvSpPr>
        <p:spPr>
          <a:xfrm>
            <a:off x="8053574" y="424346"/>
            <a:ext cx="349172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Carga las bibliotecas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65542E-57ED-412B-B47D-C10E334383F7}"/>
              </a:ext>
            </a:extLst>
          </p:cNvPr>
          <p:cNvSpPr txBox="1"/>
          <p:nvPr/>
        </p:nvSpPr>
        <p:spPr>
          <a:xfrm>
            <a:off x="1926750" y="1165151"/>
            <a:ext cx="462667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def</a:t>
            </a:r>
            <a:r>
              <a:rPr lang="es-ES" dirty="0"/>
              <a:t> f(x)</a:t>
            </a:r>
          </a:p>
          <a:p>
            <a:r>
              <a:rPr lang="es-ES" dirty="0" err="1"/>
              <a:t>def</a:t>
            </a:r>
            <a:r>
              <a:rPr lang="es-ES" dirty="0"/>
              <a:t> g(x)</a:t>
            </a:r>
          </a:p>
          <a:p>
            <a:r>
              <a:rPr lang="es-ES" dirty="0" err="1">
                <a:solidFill>
                  <a:srgbClr val="FFFF00"/>
                </a:solidFill>
              </a:rPr>
              <a:t>def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interseccion</a:t>
            </a:r>
            <a:r>
              <a:rPr lang="es-ES" dirty="0">
                <a:solidFill>
                  <a:srgbClr val="FFFF00"/>
                </a:solidFill>
              </a:rPr>
              <a:t>(x):</a:t>
            </a:r>
          </a:p>
          <a:p>
            <a:r>
              <a:rPr lang="es-ES" dirty="0"/>
              <a:t>           </a:t>
            </a:r>
            <a:r>
              <a:rPr lang="es-ES" dirty="0" err="1"/>
              <a:t>return</a:t>
            </a:r>
            <a:r>
              <a:rPr lang="es-ES" dirty="0"/>
              <a:t>  </a:t>
            </a:r>
            <a:r>
              <a:rPr lang="es-ES" dirty="0">
                <a:solidFill>
                  <a:srgbClr val="FFFF00"/>
                </a:solidFill>
              </a:rPr>
              <a:t>f(x) – g(x)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FF64BB-4B26-476F-B323-3200A88B76F4}"/>
              </a:ext>
            </a:extLst>
          </p:cNvPr>
          <p:cNvSpPr txBox="1"/>
          <p:nvPr/>
        </p:nvSpPr>
        <p:spPr>
          <a:xfrm>
            <a:off x="8053575" y="2699226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Define el intervalo y los </a:t>
            </a:r>
            <a:r>
              <a:rPr lang="es-ES"/>
              <a:t>puntos de búsqueda.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8B9AC5-0399-47A0-AD99-8261A42F9920}"/>
              </a:ext>
            </a:extLst>
          </p:cNvPr>
          <p:cNvSpPr txBox="1"/>
          <p:nvPr/>
        </p:nvSpPr>
        <p:spPr>
          <a:xfrm>
            <a:off x="8053574" y="4008617"/>
            <a:ext cx="42011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400" dirty="0"/>
              <a:t>Selecciona los resultados sin repetirse y los asigna a una variable tipo arreglo (array).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786580-CBAA-4EB6-A37B-E038272C6C5B}"/>
              </a:ext>
            </a:extLst>
          </p:cNvPr>
          <p:cNvSpPr txBox="1"/>
          <p:nvPr/>
        </p:nvSpPr>
        <p:spPr>
          <a:xfrm>
            <a:off x="1904013" y="4085561"/>
            <a:ext cx="34638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CL" dirty="0"/>
              <a:t>variable = </a:t>
            </a:r>
            <a:r>
              <a:rPr lang="es-CL" dirty="0" err="1">
                <a:solidFill>
                  <a:srgbClr val="FFFF00"/>
                </a:solidFill>
              </a:rPr>
              <a:t>np.unique</a:t>
            </a:r>
            <a:r>
              <a:rPr lang="es-CL" dirty="0"/>
              <a:t>(</a:t>
            </a:r>
            <a:r>
              <a:rPr lang="es-CL" dirty="0" err="1"/>
              <a:t>solucion</a:t>
            </a:r>
            <a:r>
              <a:rPr lang="es-CL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0FB003-94C0-4BF8-B542-73CFAB784097}"/>
              </a:ext>
            </a:extLst>
          </p:cNvPr>
          <p:cNvSpPr txBox="1"/>
          <p:nvPr/>
        </p:nvSpPr>
        <p:spPr>
          <a:xfrm>
            <a:off x="8053575" y="3430768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Redondea </a:t>
            </a:r>
            <a:r>
              <a:rPr lang="es-ES"/>
              <a:t>los resultados.</a:t>
            </a:r>
            <a:endParaRPr lang="es-ES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25C50AA7-EB95-4C9A-9DD7-BB9AFB2980C4}"/>
              </a:ext>
            </a:extLst>
          </p:cNvPr>
          <p:cNvSpPr/>
          <p:nvPr/>
        </p:nvSpPr>
        <p:spPr>
          <a:xfrm>
            <a:off x="3971563" y="4477832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306B9-BDC3-4FBB-B616-D0064349C0A8}"/>
              </a:ext>
            </a:extLst>
          </p:cNvPr>
          <p:cNvSpPr txBox="1"/>
          <p:nvPr/>
        </p:nvSpPr>
        <p:spPr>
          <a:xfrm>
            <a:off x="8103590" y="4852736"/>
            <a:ext cx="37318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Imprimir el o los resultados.</a:t>
            </a:r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D9FC871-27C7-4B51-8856-1E0E8731E000}"/>
              </a:ext>
            </a:extLst>
          </p:cNvPr>
          <p:cNvSpPr/>
          <p:nvPr/>
        </p:nvSpPr>
        <p:spPr>
          <a:xfrm>
            <a:off x="100852" y="1006865"/>
            <a:ext cx="1466226" cy="62409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2E12F0-FCAB-44E5-8700-A6E9628E1C55}"/>
              </a:ext>
            </a:extLst>
          </p:cNvPr>
          <p:cNvSpPr/>
          <p:nvPr/>
        </p:nvSpPr>
        <p:spPr>
          <a:xfrm>
            <a:off x="2312895" y="1644405"/>
            <a:ext cx="2702858" cy="73452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5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C8F055D9-083C-4419-AADE-FDAB2EB5CF36}"/>
              </a:ext>
            </a:extLst>
          </p:cNvPr>
          <p:cNvSpPr/>
          <p:nvPr/>
        </p:nvSpPr>
        <p:spPr>
          <a:xfrm>
            <a:off x="4086811" y="5271796"/>
            <a:ext cx="2096798" cy="5190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A13FC5-CDCC-4B76-97E0-E9A20E93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82" y="216616"/>
            <a:ext cx="7546910" cy="5640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F23929C-7BC1-43C0-B6B3-6904D89BE367}"/>
              </a:ext>
            </a:extLst>
          </p:cNvPr>
          <p:cNvCxnSpPr>
            <a:cxnSpLocks/>
          </p:cNvCxnSpPr>
          <p:nvPr/>
        </p:nvCxnSpPr>
        <p:spPr>
          <a:xfrm>
            <a:off x="4829110" y="2771192"/>
            <a:ext cx="0" cy="2500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FFEA35C-9795-4DA2-9D10-B67177C6308B}"/>
              </a:ext>
            </a:extLst>
          </p:cNvPr>
          <p:cNvSpPr/>
          <p:nvPr/>
        </p:nvSpPr>
        <p:spPr>
          <a:xfrm>
            <a:off x="4711956" y="2559871"/>
            <a:ext cx="223935" cy="21132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4399924-8B41-45E5-9F4B-84504FA28068}"/>
              </a:ext>
            </a:extLst>
          </p:cNvPr>
          <p:cNvCxnSpPr>
            <a:cxnSpLocks/>
          </p:cNvCxnSpPr>
          <p:nvPr/>
        </p:nvCxnSpPr>
        <p:spPr>
          <a:xfrm>
            <a:off x="5466702" y="2447730"/>
            <a:ext cx="0" cy="282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61A330A-69EE-4232-9BCD-3EB79291DA5B}"/>
              </a:ext>
            </a:extLst>
          </p:cNvPr>
          <p:cNvSpPr/>
          <p:nvPr/>
        </p:nvSpPr>
        <p:spPr>
          <a:xfrm>
            <a:off x="5349548" y="2236409"/>
            <a:ext cx="223935" cy="21132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2EBED4-EA66-4C47-BE48-F86352B777AC}"/>
              </a:ext>
            </a:extLst>
          </p:cNvPr>
          <p:cNvSpPr txBox="1"/>
          <p:nvPr/>
        </p:nvSpPr>
        <p:spPr>
          <a:xfrm>
            <a:off x="4221033" y="5324490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Variable[0]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F4C8BA-1D32-4F5F-A3DB-E0687E5E69D6}"/>
              </a:ext>
            </a:extLst>
          </p:cNvPr>
          <p:cNvSpPr txBox="1"/>
          <p:nvPr/>
        </p:nvSpPr>
        <p:spPr>
          <a:xfrm>
            <a:off x="5218913" y="5309120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Variable[1]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A52AF6-1851-4A15-BB01-A511C6A3835E}"/>
              </a:ext>
            </a:extLst>
          </p:cNvPr>
          <p:cNvSpPr txBox="1"/>
          <p:nvPr/>
        </p:nvSpPr>
        <p:spPr>
          <a:xfrm>
            <a:off x="5296676" y="758480"/>
            <a:ext cx="558166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h(x)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FB94902-8A6D-4100-93F0-1D5587C491C4}"/>
              </a:ext>
            </a:extLst>
          </p:cNvPr>
          <p:cNvSpPr txBox="1"/>
          <p:nvPr/>
        </p:nvSpPr>
        <p:spPr>
          <a:xfrm>
            <a:off x="7122368" y="1000388"/>
            <a:ext cx="490840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i(x)</a:t>
            </a:r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EF9B6EF-29D2-4756-8786-797497C68CB9}"/>
              </a:ext>
            </a:extLst>
          </p:cNvPr>
          <p:cNvSpPr/>
          <p:nvPr/>
        </p:nvSpPr>
        <p:spPr>
          <a:xfrm>
            <a:off x="6183608" y="2771192"/>
            <a:ext cx="1679503" cy="1073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8CBA27-A7D2-4A9F-B475-9CB420869B57}"/>
              </a:ext>
            </a:extLst>
          </p:cNvPr>
          <p:cNvSpPr txBox="1"/>
          <p:nvPr/>
        </p:nvSpPr>
        <p:spPr>
          <a:xfrm>
            <a:off x="6392973" y="2938370"/>
            <a:ext cx="1085554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h(x) =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i(x)</a:t>
            </a:r>
            <a:endParaRPr lang="es-C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7A957F05-D0E7-4A4C-B14E-1BFF641B9B3C}"/>
              </a:ext>
            </a:extLst>
          </p:cNvPr>
          <p:cNvSpPr/>
          <p:nvPr/>
        </p:nvSpPr>
        <p:spPr>
          <a:xfrm>
            <a:off x="6842449" y="3458718"/>
            <a:ext cx="223935" cy="21132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8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-1" y="146220"/>
            <a:ext cx="1667933" cy="10156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resolución de ecuaciones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50592-D184-40E1-9352-7D61294DEC93}"/>
              </a:ext>
            </a:extLst>
          </p:cNvPr>
          <p:cNvSpPr txBox="1"/>
          <p:nvPr/>
        </p:nvSpPr>
        <p:spPr>
          <a:xfrm>
            <a:off x="8053575" y="1432333"/>
            <a:ext cx="420115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Definir </a:t>
            </a:r>
            <a:r>
              <a:rPr lang="es-ES" dirty="0"/>
              <a:t>funciones iguales </a:t>
            </a:r>
            <a:r>
              <a:rPr lang="es-ES"/>
              <a:t>a cero.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DFC70F-C1E4-40A6-B82F-320D5FB172D2}"/>
              </a:ext>
            </a:extLst>
          </p:cNvPr>
          <p:cNvSpPr txBox="1"/>
          <p:nvPr/>
        </p:nvSpPr>
        <p:spPr>
          <a:xfrm>
            <a:off x="1926750" y="211012"/>
            <a:ext cx="484438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numpy</a:t>
            </a:r>
            <a:r>
              <a:rPr lang="es-ES" sz="1800" dirty="0"/>
              <a:t> as </a:t>
            </a:r>
            <a:r>
              <a:rPr lang="es-ES" sz="1800" dirty="0" err="1"/>
              <a:t>np</a:t>
            </a:r>
            <a:endParaRPr lang="es-ES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from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sci.optimize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fsolve</a:t>
            </a:r>
            <a:endParaRPr lang="es-ES" sz="1800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D03E2-24FE-48F5-BD0D-32A14ED4344F}"/>
              </a:ext>
            </a:extLst>
          </p:cNvPr>
          <p:cNvSpPr txBox="1"/>
          <p:nvPr/>
        </p:nvSpPr>
        <p:spPr>
          <a:xfrm>
            <a:off x="1913456" y="2701937"/>
            <a:ext cx="462667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/>
              <a:t> X = </a:t>
            </a:r>
            <a:r>
              <a:rPr lang="es-ES" dirty="0" err="1">
                <a:solidFill>
                  <a:srgbClr val="FFFF00"/>
                </a:solidFill>
              </a:rPr>
              <a:t>np.linspace</a:t>
            </a:r>
            <a:r>
              <a:rPr lang="es-ES" dirty="0"/>
              <a:t>(inicio, fin, intervalo)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AEBD-BD3B-43E0-B91E-053DE1BCD7F5}"/>
              </a:ext>
            </a:extLst>
          </p:cNvPr>
          <p:cNvSpPr txBox="1"/>
          <p:nvPr/>
        </p:nvSpPr>
        <p:spPr>
          <a:xfrm>
            <a:off x="1926750" y="4773123"/>
            <a:ext cx="521014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indent="0"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print</a:t>
            </a:r>
            <a:r>
              <a:rPr lang="es-ES" dirty="0"/>
              <a:t>(variable)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5D67B4FC-58BF-4DAD-A825-F71EF47C62A0}"/>
              </a:ext>
            </a:extLst>
          </p:cNvPr>
          <p:cNvSpPr/>
          <p:nvPr/>
        </p:nvSpPr>
        <p:spPr>
          <a:xfrm>
            <a:off x="3893679" y="88644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8F05CD1-DBAE-46DA-B472-9B4E2C547616}"/>
              </a:ext>
            </a:extLst>
          </p:cNvPr>
          <p:cNvSpPr/>
          <p:nvPr/>
        </p:nvSpPr>
        <p:spPr>
          <a:xfrm>
            <a:off x="3971563" y="2409549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E5D09D-87C0-47BF-A10B-558F04E3F252}"/>
              </a:ext>
            </a:extLst>
          </p:cNvPr>
          <p:cNvSpPr/>
          <p:nvPr/>
        </p:nvSpPr>
        <p:spPr>
          <a:xfrm>
            <a:off x="3971563" y="307579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047A3EE-CE92-4537-84A8-2CEF271711C9}"/>
              </a:ext>
            </a:extLst>
          </p:cNvPr>
          <p:cNvSpPr/>
          <p:nvPr/>
        </p:nvSpPr>
        <p:spPr>
          <a:xfrm>
            <a:off x="3984374" y="3774550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B979A9-AD20-48DA-81A6-E9BA84B5411E}"/>
              </a:ext>
            </a:extLst>
          </p:cNvPr>
          <p:cNvSpPr txBox="1"/>
          <p:nvPr/>
        </p:nvSpPr>
        <p:spPr>
          <a:xfrm>
            <a:off x="1913456" y="3370315"/>
            <a:ext cx="582505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 err="1"/>
              <a:t>solucion</a:t>
            </a:r>
            <a:r>
              <a:rPr lang="es-ES" dirty="0"/>
              <a:t> = </a:t>
            </a:r>
            <a:r>
              <a:rPr lang="es-ES" dirty="0" err="1">
                <a:solidFill>
                  <a:srgbClr val="FFFF00"/>
                </a:solidFill>
              </a:rPr>
              <a:t>np.around</a:t>
            </a:r>
            <a:r>
              <a:rPr lang="es-ES" dirty="0"/>
              <a:t>(</a:t>
            </a:r>
            <a:r>
              <a:rPr lang="es-ES" dirty="0" err="1"/>
              <a:t>fsolve</a:t>
            </a:r>
            <a:r>
              <a:rPr lang="es-ES" dirty="0"/>
              <a:t>(</a:t>
            </a:r>
            <a:r>
              <a:rPr lang="es-ES" dirty="0" err="1"/>
              <a:t>interseccion</a:t>
            </a:r>
            <a:r>
              <a:rPr lang="es-ES" dirty="0"/>
              <a:t>, x), </a:t>
            </a:r>
            <a:r>
              <a:rPr lang="es-ES" dirty="0" err="1"/>
              <a:t>decimals</a:t>
            </a:r>
            <a:r>
              <a:rPr lang="es-ES" dirty="0"/>
              <a:t> = 1)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E87559-4C64-4462-B3AF-DB4E5DDD40C5}"/>
              </a:ext>
            </a:extLst>
          </p:cNvPr>
          <p:cNvSpPr txBox="1"/>
          <p:nvPr/>
        </p:nvSpPr>
        <p:spPr>
          <a:xfrm>
            <a:off x="8053574" y="424346"/>
            <a:ext cx="349172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Carga las bibliotecas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65542E-57ED-412B-B47D-C10E334383F7}"/>
              </a:ext>
            </a:extLst>
          </p:cNvPr>
          <p:cNvSpPr txBox="1"/>
          <p:nvPr/>
        </p:nvSpPr>
        <p:spPr>
          <a:xfrm>
            <a:off x="1926750" y="1194051"/>
            <a:ext cx="4626670" cy="1231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def</a:t>
            </a:r>
            <a:r>
              <a:rPr lang="es-ES" dirty="0"/>
              <a:t> f(x)</a:t>
            </a:r>
          </a:p>
          <a:p>
            <a:r>
              <a:rPr lang="es-ES" dirty="0" err="1"/>
              <a:t>def</a:t>
            </a:r>
            <a:r>
              <a:rPr lang="es-ES" dirty="0"/>
              <a:t> g(x)</a:t>
            </a:r>
          </a:p>
          <a:p>
            <a:r>
              <a:rPr lang="es-ES" dirty="0" err="1">
                <a:solidFill>
                  <a:srgbClr val="FFFF00"/>
                </a:solidFill>
              </a:rPr>
              <a:t>def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interseccion</a:t>
            </a:r>
            <a:r>
              <a:rPr lang="es-ES" dirty="0">
                <a:solidFill>
                  <a:srgbClr val="FFFF00"/>
                </a:solidFill>
              </a:rPr>
              <a:t>(x):</a:t>
            </a:r>
          </a:p>
          <a:p>
            <a:r>
              <a:rPr lang="es-ES" dirty="0"/>
              <a:t>           </a:t>
            </a:r>
            <a:r>
              <a:rPr lang="es-ES" dirty="0" err="1"/>
              <a:t>return</a:t>
            </a:r>
            <a:r>
              <a:rPr lang="es-ES" dirty="0"/>
              <a:t>  </a:t>
            </a:r>
            <a:r>
              <a:rPr lang="es-ES" dirty="0">
                <a:solidFill>
                  <a:srgbClr val="FFFF00"/>
                </a:solidFill>
              </a:rPr>
              <a:t>f(x) – </a:t>
            </a:r>
            <a:r>
              <a:rPr lang="es-ES" dirty="0">
                <a:solidFill>
                  <a:srgbClr val="FFC000"/>
                </a:solidFill>
              </a:rPr>
              <a:t>15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FF64BB-4B26-476F-B323-3200A88B76F4}"/>
              </a:ext>
            </a:extLst>
          </p:cNvPr>
          <p:cNvSpPr txBox="1"/>
          <p:nvPr/>
        </p:nvSpPr>
        <p:spPr>
          <a:xfrm>
            <a:off x="8053575" y="2699226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Define el intervalo y los </a:t>
            </a:r>
            <a:r>
              <a:rPr lang="es-ES"/>
              <a:t>puntos de búsqueda.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8B9AC5-0399-47A0-AD99-8261A42F9920}"/>
              </a:ext>
            </a:extLst>
          </p:cNvPr>
          <p:cNvSpPr txBox="1"/>
          <p:nvPr/>
        </p:nvSpPr>
        <p:spPr>
          <a:xfrm>
            <a:off x="8053574" y="4008617"/>
            <a:ext cx="42011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400" dirty="0"/>
              <a:t>Selecciona los resultados sin repetirse y los asigna a una variable tipo arreglo (array).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786580-CBAA-4EB6-A37B-E038272C6C5B}"/>
              </a:ext>
            </a:extLst>
          </p:cNvPr>
          <p:cNvSpPr txBox="1"/>
          <p:nvPr/>
        </p:nvSpPr>
        <p:spPr>
          <a:xfrm>
            <a:off x="1904013" y="4085561"/>
            <a:ext cx="34638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CL" dirty="0"/>
              <a:t>variable = </a:t>
            </a:r>
            <a:r>
              <a:rPr lang="es-CL" dirty="0" err="1">
                <a:solidFill>
                  <a:srgbClr val="FFFF00"/>
                </a:solidFill>
              </a:rPr>
              <a:t>np.unique</a:t>
            </a:r>
            <a:r>
              <a:rPr lang="es-CL" dirty="0"/>
              <a:t>(</a:t>
            </a:r>
            <a:r>
              <a:rPr lang="es-CL" dirty="0" err="1"/>
              <a:t>solucion</a:t>
            </a:r>
            <a:r>
              <a:rPr lang="es-CL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0FB003-94C0-4BF8-B542-73CFAB784097}"/>
              </a:ext>
            </a:extLst>
          </p:cNvPr>
          <p:cNvSpPr txBox="1"/>
          <p:nvPr/>
        </p:nvSpPr>
        <p:spPr>
          <a:xfrm>
            <a:off x="8053575" y="3430768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Redondea </a:t>
            </a:r>
            <a:r>
              <a:rPr lang="es-ES"/>
              <a:t>los resultados.</a:t>
            </a:r>
            <a:endParaRPr lang="es-ES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25C50AA7-EB95-4C9A-9DD7-BB9AFB2980C4}"/>
              </a:ext>
            </a:extLst>
          </p:cNvPr>
          <p:cNvSpPr/>
          <p:nvPr/>
        </p:nvSpPr>
        <p:spPr>
          <a:xfrm>
            <a:off x="3971563" y="4477832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306B9-BDC3-4FBB-B616-D0064349C0A8}"/>
              </a:ext>
            </a:extLst>
          </p:cNvPr>
          <p:cNvSpPr txBox="1"/>
          <p:nvPr/>
        </p:nvSpPr>
        <p:spPr>
          <a:xfrm>
            <a:off x="8103590" y="4852736"/>
            <a:ext cx="37318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Imprimir el o los resultados.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F13523-C6EA-4D2D-AC96-AA41811F3162}"/>
              </a:ext>
            </a:extLst>
          </p:cNvPr>
          <p:cNvSpPr txBox="1"/>
          <p:nvPr/>
        </p:nvSpPr>
        <p:spPr>
          <a:xfrm>
            <a:off x="-1" y="146220"/>
            <a:ext cx="1667933" cy="1446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resolución de ecuaciones</a:t>
            </a:r>
          </a:p>
          <a:p>
            <a:r>
              <a:rPr lang="es-ES" sz="2800" dirty="0">
                <a:solidFill>
                  <a:srgbClr val="FFC000"/>
                </a:solidFill>
              </a:rPr>
              <a:t>f(x)=15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E70BC9E-E746-465E-8DFA-0B074D8E59F8}"/>
              </a:ext>
            </a:extLst>
          </p:cNvPr>
          <p:cNvSpPr/>
          <p:nvPr/>
        </p:nvSpPr>
        <p:spPr>
          <a:xfrm>
            <a:off x="2764858" y="2053133"/>
            <a:ext cx="2257642" cy="3946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2300889-9C4F-4C20-9FB4-F4CCC4A0A25B}"/>
              </a:ext>
            </a:extLst>
          </p:cNvPr>
          <p:cNvSpPr/>
          <p:nvPr/>
        </p:nvSpPr>
        <p:spPr>
          <a:xfrm>
            <a:off x="100852" y="1006865"/>
            <a:ext cx="1466226" cy="62409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50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2894F5C-B559-4E3D-840F-F55F87B0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82" y="216616"/>
            <a:ext cx="7546910" cy="5640996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CDB1CD-639E-4B75-8A3B-6AB74541A077}"/>
              </a:ext>
            </a:extLst>
          </p:cNvPr>
          <p:cNvCxnSpPr>
            <a:cxnSpLocks/>
          </p:cNvCxnSpPr>
          <p:nvPr/>
        </p:nvCxnSpPr>
        <p:spPr>
          <a:xfrm>
            <a:off x="4357396" y="1156996"/>
            <a:ext cx="0" cy="41334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A029CFC6-9888-4D93-8157-D945D04446F3}"/>
              </a:ext>
            </a:extLst>
          </p:cNvPr>
          <p:cNvSpPr/>
          <p:nvPr/>
        </p:nvSpPr>
        <p:spPr>
          <a:xfrm>
            <a:off x="4245428" y="1047041"/>
            <a:ext cx="223935" cy="21132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91169D-67A5-4FE5-9164-ABD1563DE106}"/>
              </a:ext>
            </a:extLst>
          </p:cNvPr>
          <p:cNvCxnSpPr>
            <a:cxnSpLocks/>
          </p:cNvCxnSpPr>
          <p:nvPr/>
        </p:nvCxnSpPr>
        <p:spPr>
          <a:xfrm>
            <a:off x="3331028" y="1129332"/>
            <a:ext cx="914400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DE59ABF7-DC3F-44BB-968C-34AB17BBE71C}"/>
              </a:ext>
            </a:extLst>
          </p:cNvPr>
          <p:cNvSpPr/>
          <p:nvPr/>
        </p:nvSpPr>
        <p:spPr>
          <a:xfrm>
            <a:off x="3194180" y="1022152"/>
            <a:ext cx="223935" cy="21132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A2D19BD-C61D-4FE8-B572-9F3DCEBEA574}"/>
              </a:ext>
            </a:extLst>
          </p:cNvPr>
          <p:cNvSpPr txBox="1"/>
          <p:nvPr/>
        </p:nvSpPr>
        <p:spPr>
          <a:xfrm>
            <a:off x="5296676" y="7584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h(x)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3C7C70-7E1D-49A4-8DFB-2FDDD9AC0258}"/>
              </a:ext>
            </a:extLst>
          </p:cNvPr>
          <p:cNvSpPr txBox="1"/>
          <p:nvPr/>
        </p:nvSpPr>
        <p:spPr>
          <a:xfrm>
            <a:off x="7122368" y="10003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i(x)</a:t>
            </a:r>
            <a:endParaRPr lang="es-C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8BE5EA-735D-4F40-95AE-8799C6AE0397}"/>
              </a:ext>
            </a:extLst>
          </p:cNvPr>
          <p:cNvSpPr txBox="1"/>
          <p:nvPr/>
        </p:nvSpPr>
        <p:spPr>
          <a:xfrm>
            <a:off x="3931775" y="5324490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Variable[0]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79D2217F-6FAC-4E4D-BDCE-C0FD5B0C51DD}"/>
              </a:ext>
            </a:extLst>
          </p:cNvPr>
          <p:cNvSpPr/>
          <p:nvPr/>
        </p:nvSpPr>
        <p:spPr>
          <a:xfrm>
            <a:off x="5676188" y="1047040"/>
            <a:ext cx="223935" cy="21132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95F4C16-4446-4C71-9A94-B2C125B2F3B4}"/>
              </a:ext>
            </a:extLst>
          </p:cNvPr>
          <p:cNvCxnSpPr>
            <a:cxnSpLocks/>
          </p:cNvCxnSpPr>
          <p:nvPr/>
        </p:nvCxnSpPr>
        <p:spPr>
          <a:xfrm>
            <a:off x="5827602" y="1258361"/>
            <a:ext cx="0" cy="40365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DDBF18-169C-4771-B9C5-A6E7E35B9FCA}"/>
              </a:ext>
            </a:extLst>
          </p:cNvPr>
          <p:cNvSpPr txBox="1"/>
          <p:nvPr/>
        </p:nvSpPr>
        <p:spPr>
          <a:xfrm>
            <a:off x="5324068" y="5324711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Variable[1]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7645801-6367-47EE-857A-546F1587B94D}"/>
              </a:ext>
            </a:extLst>
          </p:cNvPr>
          <p:cNvCxnSpPr>
            <a:cxnSpLocks/>
          </p:cNvCxnSpPr>
          <p:nvPr/>
        </p:nvCxnSpPr>
        <p:spPr>
          <a:xfrm>
            <a:off x="4465059" y="1133815"/>
            <a:ext cx="1211129" cy="1888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45D59A-FEB4-47BE-B378-8BA098C2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98" y="1128391"/>
            <a:ext cx="9516803" cy="460121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9953F1C-DEA7-4A98-94A4-ED252BA33A5F}"/>
              </a:ext>
            </a:extLst>
          </p:cNvPr>
          <p:cNvSpPr/>
          <p:nvPr/>
        </p:nvSpPr>
        <p:spPr>
          <a:xfrm>
            <a:off x="1171575" y="4901141"/>
            <a:ext cx="7349067" cy="40428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3BC7B7-B109-42B0-80AE-A727D5075FDE}"/>
              </a:ext>
            </a:extLst>
          </p:cNvPr>
          <p:cNvSpPr txBox="1"/>
          <p:nvPr/>
        </p:nvSpPr>
        <p:spPr>
          <a:xfrm>
            <a:off x="233265" y="146220"/>
            <a:ext cx="3551335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la Metodología de Resolución de Ecuaciones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30B284-7CFF-4A54-A95C-F367CB0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266523"/>
            <a:ext cx="11574490" cy="43249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0A8458-3EFE-49BA-A88B-320361777CC4}"/>
              </a:ext>
            </a:extLst>
          </p:cNvPr>
          <p:cNvSpPr txBox="1"/>
          <p:nvPr/>
        </p:nvSpPr>
        <p:spPr>
          <a:xfrm>
            <a:off x="233265" y="146220"/>
            <a:ext cx="3551335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la Metodología de Resolución de Ecuaciones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1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A53FC1-4909-47AB-B0D2-7982E0E305D3}"/>
              </a:ext>
            </a:extLst>
          </p:cNvPr>
          <p:cNvSpPr/>
          <p:nvPr/>
        </p:nvSpPr>
        <p:spPr>
          <a:xfrm>
            <a:off x="326330" y="2028122"/>
            <a:ext cx="5087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0070C0"/>
                </a:solidFill>
                <a:latin typeface="LMMono10-Italic"/>
              </a:rPr>
              <a:t>np.unique</a:t>
            </a:r>
            <a:r>
              <a:rPr lang="es-ES" sz="3200" b="1" dirty="0">
                <a:solidFill>
                  <a:srgbClr val="0070C0"/>
                </a:solidFill>
                <a:latin typeface="LMMono10-Italic"/>
              </a:rPr>
              <a:t>() </a:t>
            </a:r>
            <a:r>
              <a:rPr lang="es-ES" sz="3200" dirty="0">
                <a:latin typeface="LMMono10-Italic"/>
              </a:rPr>
              <a:t>permite eliminar las soluciones repetidas</a:t>
            </a:r>
            <a:endParaRPr lang="es-CL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3047BF-25EC-4C3E-BAFF-D1BB396F93EB}"/>
              </a:ext>
            </a:extLst>
          </p:cNvPr>
          <p:cNvSpPr txBox="1"/>
          <p:nvPr/>
        </p:nvSpPr>
        <p:spPr>
          <a:xfrm>
            <a:off x="326330" y="488045"/>
            <a:ext cx="3209350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np.unique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B2A3FF-4425-4823-92BC-EF3A86A7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26" y="488045"/>
            <a:ext cx="6177044" cy="5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382A86-183A-480A-A074-7EFEF762007E}"/>
              </a:ext>
            </a:extLst>
          </p:cNvPr>
          <p:cNvSpPr txBox="1"/>
          <p:nvPr/>
        </p:nvSpPr>
        <p:spPr>
          <a:xfrm>
            <a:off x="3930433" y="2321252"/>
            <a:ext cx="2953809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3600" dirty="0">
                <a:solidFill>
                  <a:srgbClr val="92D050"/>
                </a:solidFill>
              </a:rPr>
              <a:t>Vectorización</a:t>
            </a:r>
          </a:p>
          <a:p>
            <a:r>
              <a:rPr lang="es-ES" sz="3600" dirty="0"/>
              <a:t>d</a:t>
            </a:r>
            <a:r>
              <a:rPr lang="es-CL" sz="3600" dirty="0"/>
              <a:t>e </a:t>
            </a:r>
            <a:r>
              <a:rPr lang="es-CL" sz="3600" dirty="0" err="1"/>
              <a:t>Numpy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7856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285548-FD72-47F5-A265-98659253C602}"/>
              </a:ext>
            </a:extLst>
          </p:cNvPr>
          <p:cNvSpPr txBox="1"/>
          <p:nvPr/>
        </p:nvSpPr>
        <p:spPr>
          <a:xfrm>
            <a:off x="160866" y="212534"/>
            <a:ext cx="29538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79A9D-BF5B-4F1D-8930-1BF03880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15" y="551905"/>
            <a:ext cx="7206872" cy="46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8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7C4DBF-472B-4B86-A605-3E2BD9DA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60" y="365624"/>
            <a:ext cx="6667500" cy="4829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DDB114-444A-4394-8DF1-9F46EF03ED20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58346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169334" y="178667"/>
            <a:ext cx="320935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 err="1"/>
              <a:t>Bibioteca</a:t>
            </a:r>
            <a:r>
              <a:rPr lang="es-ES" sz="2000" dirty="0"/>
              <a:t> </a:t>
            </a:r>
            <a:r>
              <a:rPr lang="es-ES" sz="2000" dirty="0" err="1"/>
              <a:t>Scipy.optimize</a:t>
            </a: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51BF10-508C-4F33-9D15-62B5CB7D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49" y="893430"/>
            <a:ext cx="7687251" cy="50711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5A694B6-3F0C-489F-A844-6592C90A450E}"/>
              </a:ext>
            </a:extLst>
          </p:cNvPr>
          <p:cNvSpPr/>
          <p:nvPr/>
        </p:nvSpPr>
        <p:spPr>
          <a:xfrm>
            <a:off x="2926080" y="3048000"/>
            <a:ext cx="8275320" cy="153270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88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0FA6FC-F5EC-47DE-8DB6-2904DFE8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47" y="379911"/>
            <a:ext cx="7934325" cy="5238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E3CA80-070A-4F8D-9299-47349E43A34D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83539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EB9B8A-55E2-4A37-B968-BEACF799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85" y="1340789"/>
            <a:ext cx="9526461" cy="35951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C493B7-B3D4-4BFB-9319-3EB9DD190E2B}"/>
              </a:ext>
            </a:extLst>
          </p:cNvPr>
          <p:cNvSpPr txBox="1"/>
          <p:nvPr/>
        </p:nvSpPr>
        <p:spPr>
          <a:xfrm>
            <a:off x="233265" y="146220"/>
            <a:ext cx="1434667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2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382A86-183A-480A-A074-7EFEF762007E}"/>
              </a:ext>
            </a:extLst>
          </p:cNvPr>
          <p:cNvSpPr txBox="1"/>
          <p:nvPr/>
        </p:nvSpPr>
        <p:spPr>
          <a:xfrm>
            <a:off x="3930433" y="2321252"/>
            <a:ext cx="4635069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3600" dirty="0">
                <a:solidFill>
                  <a:srgbClr val="92D050"/>
                </a:solidFill>
              </a:rPr>
              <a:t>Funciones por tramos</a:t>
            </a:r>
          </a:p>
          <a:p>
            <a:r>
              <a:rPr lang="es-ES" sz="3600" dirty="0"/>
              <a:t>d</a:t>
            </a:r>
            <a:r>
              <a:rPr lang="es-CL" sz="3600" dirty="0"/>
              <a:t>e </a:t>
            </a:r>
            <a:r>
              <a:rPr lang="es-CL" sz="3600" dirty="0" err="1"/>
              <a:t>Numpy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6709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8FD27D-06D1-4E3D-A020-386D7152AA6B}"/>
              </a:ext>
            </a:extLst>
          </p:cNvPr>
          <p:cNvSpPr/>
          <p:nvPr/>
        </p:nvSpPr>
        <p:spPr>
          <a:xfrm>
            <a:off x="3867149" y="661244"/>
            <a:ext cx="7705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dirty="0">
                <a:solidFill>
                  <a:srgbClr val="364151"/>
                </a:solidFill>
                <a:latin typeface="Lora"/>
              </a:rPr>
              <a:t>Es crucial cuando los datos requieren manipulación o evaluación que varía por segmento, permitiendo la definición clara y eficiente de </a:t>
            </a:r>
            <a:r>
              <a:rPr lang="es-ES" i="1" dirty="0">
                <a:solidFill>
                  <a:srgbClr val="00B050"/>
                </a:solidFill>
                <a:latin typeface="Lora"/>
              </a:rPr>
              <a:t>operaciones complejas condicionales sin la necesidad de bucles explícitos o lógica de programación complicada</a:t>
            </a:r>
            <a:r>
              <a:rPr lang="es-ES" dirty="0">
                <a:solidFill>
                  <a:srgbClr val="364151"/>
                </a:solidFill>
                <a:latin typeface="Lora"/>
              </a:rPr>
              <a:t>. Facilita el manejo de casos especiales y </a:t>
            </a:r>
            <a:r>
              <a:rPr lang="es-ES" i="1" dirty="0">
                <a:solidFill>
                  <a:srgbClr val="0070C0"/>
                </a:solidFill>
                <a:latin typeface="Lora"/>
              </a:rPr>
              <a:t>puede usarse para implementar funciones matemáticas por partes</a:t>
            </a:r>
            <a:r>
              <a:rPr lang="es-ES" dirty="0">
                <a:solidFill>
                  <a:srgbClr val="364151"/>
                </a:solidFill>
                <a:latin typeface="Lora"/>
              </a:rPr>
              <a:t>, lo que es común en matemáticas, estadísticas y otras aplicaciones científicas.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3DBF33-8BD4-4D38-9773-6B1D523A5AFE}"/>
              </a:ext>
            </a:extLst>
          </p:cNvPr>
          <p:cNvSpPr txBox="1"/>
          <p:nvPr/>
        </p:nvSpPr>
        <p:spPr>
          <a:xfrm>
            <a:off x="294214" y="850709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/>
              <a:t>Importancia de </a:t>
            </a:r>
            <a:r>
              <a:rPr lang="es-ES" sz="2400" dirty="0" err="1">
                <a:solidFill>
                  <a:srgbClr val="92D050"/>
                </a:solidFill>
              </a:rPr>
              <a:t>np.piecewise</a:t>
            </a:r>
            <a:endParaRPr lang="es-CL" sz="2400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7F78CD-4D64-4F59-9F2F-EDA9DF9FEBDD}"/>
              </a:ext>
            </a:extLst>
          </p:cNvPr>
          <p:cNvSpPr txBox="1"/>
          <p:nvPr/>
        </p:nvSpPr>
        <p:spPr>
          <a:xfrm>
            <a:off x="294213" y="3442355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>
                <a:latin typeface="Lora"/>
              </a:rPr>
              <a:t>Donde se emplea</a:t>
            </a:r>
            <a:r>
              <a:rPr lang="es-ES" sz="2400" dirty="0"/>
              <a:t>  </a:t>
            </a:r>
            <a:r>
              <a:rPr lang="es-ES" sz="2400" dirty="0" err="1">
                <a:solidFill>
                  <a:srgbClr val="92D050"/>
                </a:solidFill>
              </a:rPr>
              <a:t>np.piecewise</a:t>
            </a:r>
            <a:endParaRPr lang="es-CL" sz="2400" dirty="0">
              <a:solidFill>
                <a:srgbClr val="92D05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902F30-99AA-4239-B0FC-3428573144F7}"/>
              </a:ext>
            </a:extLst>
          </p:cNvPr>
          <p:cNvSpPr/>
          <p:nvPr/>
        </p:nvSpPr>
        <p:spPr>
          <a:xfrm>
            <a:off x="3781424" y="2913630"/>
            <a:ext cx="7877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b="1" dirty="0">
                <a:solidFill>
                  <a:srgbClr val="FF0000"/>
                </a:solidFill>
                <a:latin typeface="Lora"/>
              </a:rPr>
              <a:t>Modelado estadístico y matemático</a:t>
            </a:r>
            <a:r>
              <a:rPr lang="es-ES" dirty="0">
                <a:solidFill>
                  <a:srgbClr val="364151"/>
                </a:solidFill>
                <a:latin typeface="Lora"/>
              </a:rPr>
              <a:t>: Cuando las fórmulas varían en diferentes rangos del dominio.</a:t>
            </a:r>
          </a:p>
          <a:p>
            <a:pPr algn="just" fontAlgn="base"/>
            <a:br>
              <a:rPr lang="es-ES" dirty="0">
                <a:solidFill>
                  <a:srgbClr val="364151"/>
                </a:solidFill>
                <a:latin typeface="Lora"/>
              </a:rPr>
            </a:br>
            <a:r>
              <a:rPr lang="es-ES" b="1" dirty="0">
                <a:solidFill>
                  <a:srgbClr val="FF0000"/>
                </a:solidFill>
                <a:latin typeface="Lora"/>
              </a:rPr>
              <a:t>Procesamiento de señales y de imágenes</a:t>
            </a:r>
            <a:r>
              <a:rPr lang="es-ES" dirty="0">
                <a:solidFill>
                  <a:srgbClr val="364151"/>
                </a:solidFill>
                <a:latin typeface="Lora"/>
              </a:rPr>
              <a:t>: Para aplicar transformaciones específicas en ciertos rangos de valores.</a:t>
            </a:r>
          </a:p>
          <a:p>
            <a:pPr algn="just" fontAlgn="base"/>
            <a:br>
              <a:rPr lang="es-ES" dirty="0">
                <a:solidFill>
                  <a:srgbClr val="364151"/>
                </a:solidFill>
                <a:latin typeface="Lora"/>
              </a:rPr>
            </a:br>
            <a:r>
              <a:rPr lang="es-ES" b="1" dirty="0">
                <a:solidFill>
                  <a:srgbClr val="FF0000"/>
                </a:solidFill>
                <a:latin typeface="Lora"/>
              </a:rPr>
              <a:t>Ciencia de datos</a:t>
            </a:r>
            <a:r>
              <a:rPr lang="es-ES" dirty="0">
                <a:solidFill>
                  <a:srgbClr val="364151"/>
                </a:solidFill>
                <a:latin typeface="Lora"/>
              </a:rPr>
              <a:t>: Al preparar o ajustar datos, donde diferentes segmentos de un conjunto de datos requieren diferentes tratamientos o ajustes</a:t>
            </a:r>
          </a:p>
        </p:txBody>
      </p:sp>
    </p:spTree>
    <p:extLst>
      <p:ext uri="{BB962C8B-B14F-4D97-AF65-F5344CB8AC3E}">
        <p14:creationId xmlns:p14="http://schemas.microsoft.com/office/powerpoint/2010/main" val="343034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596A66-C2FB-434A-AD55-D94BB275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91" y="513805"/>
            <a:ext cx="5605287" cy="592604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02C0F02-42E2-47A4-982A-8898C803BB04}"/>
              </a:ext>
            </a:extLst>
          </p:cNvPr>
          <p:cNvSpPr/>
          <p:nvPr/>
        </p:nvSpPr>
        <p:spPr>
          <a:xfrm>
            <a:off x="3618411" y="170831"/>
            <a:ext cx="5833499" cy="11914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26AFBD-74DE-47DA-A276-01DC621DBF62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68963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A798BE-47D0-446B-BF0E-C9268C5A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371600"/>
            <a:ext cx="9134475" cy="3181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A52641E-22B6-42E7-9E49-E5D583912D0A}"/>
              </a:ext>
            </a:extLst>
          </p:cNvPr>
          <p:cNvSpPr txBox="1"/>
          <p:nvPr/>
        </p:nvSpPr>
        <p:spPr>
          <a:xfrm>
            <a:off x="160866" y="212534"/>
            <a:ext cx="5106459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Funciones por tramo: </a:t>
            </a:r>
            <a:r>
              <a:rPr lang="es-CL" sz="2400" dirty="0" err="1">
                <a:solidFill>
                  <a:srgbClr val="92D050"/>
                </a:solidFill>
              </a:rPr>
              <a:t>np.piecewise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244439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87DD6A-495B-4EC7-8AAA-107A229154F1}"/>
              </a:ext>
            </a:extLst>
          </p:cNvPr>
          <p:cNvSpPr/>
          <p:nvPr/>
        </p:nvSpPr>
        <p:spPr>
          <a:xfrm>
            <a:off x="2000250" y="1354732"/>
            <a:ext cx="8191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63149"/>
                </a:solidFill>
                <a:latin typeface="__DM_Sans_420ee6"/>
              </a:rPr>
              <a:t>Las expresiones lambda en Python son, en esencia, </a:t>
            </a:r>
            <a:r>
              <a:rPr lang="es-ES" b="1" dirty="0">
                <a:solidFill>
                  <a:srgbClr val="263149"/>
                </a:solidFill>
                <a:latin typeface="__DM_Sans_420ee6"/>
              </a:rPr>
              <a:t>funciones pequeñas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, sin nombre, definidas con la palabra clave </a:t>
            </a:r>
            <a:r>
              <a:rPr lang="es-ES" b="1" dirty="0">
                <a:solidFill>
                  <a:srgbClr val="0070C0"/>
                </a:solidFill>
                <a:latin typeface="__DM_Sans_420ee6"/>
              </a:rPr>
              <a:t>lambda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. </a:t>
            </a:r>
          </a:p>
          <a:p>
            <a:endParaRPr lang="es-ES" dirty="0">
              <a:solidFill>
                <a:srgbClr val="263149"/>
              </a:solidFill>
              <a:latin typeface="__DM_Sans_420ee6"/>
            </a:endParaRPr>
          </a:p>
          <a:p>
            <a:pPr algn="just"/>
            <a:r>
              <a:rPr lang="es-ES" dirty="0">
                <a:solidFill>
                  <a:srgbClr val="263149"/>
                </a:solidFill>
                <a:latin typeface="__DM_Sans_420ee6"/>
              </a:rPr>
              <a:t>Lo que las hace únicas es su capacidad para ser escritas en </a:t>
            </a:r>
            <a:r>
              <a:rPr lang="es-ES" b="1" dirty="0">
                <a:solidFill>
                  <a:srgbClr val="263149"/>
                </a:solidFill>
                <a:latin typeface="__DM_Sans_420ee6"/>
              </a:rPr>
              <a:t>una sola línea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 de código, concentrando una funcionalidad específica en una expresión concisa. A diferencia de las funciones definidas con </a:t>
            </a:r>
            <a:r>
              <a:rPr lang="es-ES" b="1" dirty="0" err="1">
                <a:solidFill>
                  <a:srgbClr val="0070C0"/>
                </a:solidFill>
                <a:latin typeface="__DM_Sans_420ee6"/>
              </a:rPr>
              <a:t>def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, que pueden contener múltiples expresiones y sentencias, una función lambda se limita a una única expresión cuyo resultado es el valor de retorno de la función.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E1A8E-56CA-4A95-B888-A5955BA7F9CA}"/>
              </a:ext>
            </a:extLst>
          </p:cNvPr>
          <p:cNvSpPr txBox="1"/>
          <p:nvPr/>
        </p:nvSpPr>
        <p:spPr>
          <a:xfrm>
            <a:off x="228600" y="190938"/>
            <a:ext cx="2143125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>
                <a:solidFill>
                  <a:srgbClr val="92D05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5127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F86F96-C79A-486C-8BE0-5916F18CB431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 err="1">
                <a:solidFill>
                  <a:srgbClr val="92D050"/>
                </a:solidFill>
              </a:rPr>
              <a:t>Piecewise</a:t>
            </a:r>
            <a:r>
              <a:rPr lang="es-CL" sz="2400" dirty="0">
                <a:solidFill>
                  <a:srgbClr val="92D050"/>
                </a:solidFill>
              </a:rPr>
              <a:t> y lambda</a:t>
            </a: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367D3-D8B5-458A-B282-0B3D8CBF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64" y="2007862"/>
            <a:ext cx="3542546" cy="2842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ECD2F8-AC7A-41E5-9023-A5760869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8" y="1452095"/>
            <a:ext cx="6780612" cy="41556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8C082F-8E73-4685-A24A-078EE165A3A4}"/>
              </a:ext>
            </a:extLst>
          </p:cNvPr>
          <p:cNvSpPr txBox="1"/>
          <p:nvPr/>
        </p:nvSpPr>
        <p:spPr>
          <a:xfrm>
            <a:off x="8014996" y="2903852"/>
            <a:ext cx="420308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-x</a:t>
            </a:r>
            <a:endParaRPr lang="es-CL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47035B-1D8E-4903-B5BF-E432B18F5BDB}"/>
              </a:ext>
            </a:extLst>
          </p:cNvPr>
          <p:cNvSpPr txBox="1"/>
          <p:nvPr/>
        </p:nvSpPr>
        <p:spPr>
          <a:xfrm>
            <a:off x="10293741" y="3107585"/>
            <a:ext cx="325730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x</a:t>
            </a:r>
            <a:endParaRPr lang="es-CL" sz="24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AA8E063-3D41-4866-BC15-E50244FEC644}"/>
              </a:ext>
            </a:extLst>
          </p:cNvPr>
          <p:cNvSpPr/>
          <p:nvPr/>
        </p:nvSpPr>
        <p:spPr>
          <a:xfrm>
            <a:off x="604624" y="4357396"/>
            <a:ext cx="5227009" cy="4927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298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71DA895-FF94-4EC9-AD42-EEF6BBF2BA36}"/>
              </a:ext>
            </a:extLst>
          </p:cNvPr>
          <p:cNvSpPr txBox="1"/>
          <p:nvPr/>
        </p:nvSpPr>
        <p:spPr>
          <a:xfrm>
            <a:off x="160866" y="212534"/>
            <a:ext cx="4168538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Funciones por tramo </a:t>
            </a:r>
            <a:r>
              <a:rPr lang="es-CL" sz="2400" dirty="0" err="1">
                <a:solidFill>
                  <a:srgbClr val="92D050"/>
                </a:solidFill>
              </a:rPr>
              <a:t>Piecewise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B7D73-AE89-407F-9366-CBCE7C9F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79" y="2128314"/>
            <a:ext cx="6386266" cy="324518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F37B29-80F7-4676-9FF9-F27AF8D387E5}"/>
              </a:ext>
            </a:extLst>
          </p:cNvPr>
          <p:cNvCxnSpPr>
            <a:cxnSpLocks/>
          </p:cNvCxnSpPr>
          <p:nvPr/>
        </p:nvCxnSpPr>
        <p:spPr>
          <a:xfrm flipH="1">
            <a:off x="6096002" y="1628619"/>
            <a:ext cx="697660" cy="1394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4885D93-6F1D-481B-8040-872C38977EE5}"/>
              </a:ext>
            </a:extLst>
          </p:cNvPr>
          <p:cNvCxnSpPr>
            <a:cxnSpLocks/>
          </p:cNvCxnSpPr>
          <p:nvPr/>
        </p:nvCxnSpPr>
        <p:spPr>
          <a:xfrm flipH="1">
            <a:off x="7053944" y="1731106"/>
            <a:ext cx="625150" cy="1040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7F987EA-F702-49F8-9D47-22A3BF7EDFFA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8394331" y="1628619"/>
            <a:ext cx="352321" cy="11759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rir llave 19">
            <a:extLst>
              <a:ext uri="{FF2B5EF4-FFF2-40B4-BE49-F238E27FC236}">
                <a16:creationId xmlns:a16="http://schemas.microsoft.com/office/drawing/2014/main" id="{69F614AB-767A-42BF-9D44-A976EA1D9B0F}"/>
              </a:ext>
            </a:extLst>
          </p:cNvPr>
          <p:cNvSpPr/>
          <p:nvPr/>
        </p:nvSpPr>
        <p:spPr>
          <a:xfrm rot="5400000">
            <a:off x="8251757" y="2594852"/>
            <a:ext cx="285149" cy="70464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EAC8B7BE-8351-4662-84D4-E0FF7E0DCA2C}"/>
              </a:ext>
            </a:extLst>
          </p:cNvPr>
          <p:cNvSpPr/>
          <p:nvPr/>
        </p:nvSpPr>
        <p:spPr>
          <a:xfrm rot="5400000">
            <a:off x="6919893" y="2268374"/>
            <a:ext cx="285149" cy="1438525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B57EA0A0-D6A1-4415-91D1-4AFF9F4D7AB1}"/>
              </a:ext>
            </a:extLst>
          </p:cNvPr>
          <p:cNvSpPr/>
          <p:nvPr/>
        </p:nvSpPr>
        <p:spPr>
          <a:xfrm rot="5400000">
            <a:off x="5960597" y="3013440"/>
            <a:ext cx="178597" cy="197951"/>
          </a:xfrm>
          <a:prstGeom prst="leftBrace">
            <a:avLst>
              <a:gd name="adj1" fmla="val 11998"/>
              <a:gd name="adj2" fmla="val 4395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20CE02A-36C9-4C0B-8485-6978E986749D}"/>
              </a:ext>
            </a:extLst>
          </p:cNvPr>
          <p:cNvSpPr txBox="1"/>
          <p:nvPr/>
        </p:nvSpPr>
        <p:spPr>
          <a:xfrm>
            <a:off x="5122506" y="1262109"/>
            <a:ext cx="55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b = </a:t>
            </a:r>
            <a:r>
              <a:rPr lang="es-ES" sz="1600" b="1" dirty="0" err="1"/>
              <a:t>np.piecewise</a:t>
            </a:r>
            <a:r>
              <a:rPr lang="es-ES" sz="1600" b="1" dirty="0"/>
              <a:t>(variable, condiciones, funciones)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13792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4FD751-AB27-4084-A65D-C8A6225F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55" y="341947"/>
            <a:ext cx="8020700" cy="408416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01471D3-FCB8-41AD-AD36-AE37A34DCA28}"/>
              </a:ext>
            </a:extLst>
          </p:cNvPr>
          <p:cNvSpPr/>
          <p:nvPr/>
        </p:nvSpPr>
        <p:spPr>
          <a:xfrm>
            <a:off x="3183591" y="2818753"/>
            <a:ext cx="4814047" cy="4371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A5BEF0-8A79-482F-939F-9FAD9711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55" y="4426107"/>
            <a:ext cx="8020700" cy="21777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CF9003-52E6-4240-B5F4-758A534BACA9}"/>
              </a:ext>
            </a:extLst>
          </p:cNvPr>
          <p:cNvSpPr txBox="1"/>
          <p:nvPr/>
        </p:nvSpPr>
        <p:spPr>
          <a:xfrm>
            <a:off x="169334" y="178667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Newton-Raphson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8656D9B-AB2B-48C5-B366-41D063F2BC6F}"/>
              </a:ext>
            </a:extLst>
          </p:cNvPr>
          <p:cNvSpPr/>
          <p:nvPr/>
        </p:nvSpPr>
        <p:spPr>
          <a:xfrm>
            <a:off x="2828276" y="341947"/>
            <a:ext cx="7987879" cy="9582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35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E71F3F-0DDA-4415-B584-F615B8C3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62" y="319884"/>
            <a:ext cx="8348637" cy="53612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7AD7B8-25F9-4547-A2D9-00557D3A01AD}"/>
              </a:ext>
            </a:extLst>
          </p:cNvPr>
          <p:cNvSpPr txBox="1"/>
          <p:nvPr/>
        </p:nvSpPr>
        <p:spPr>
          <a:xfrm>
            <a:off x="169334" y="178667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Newton-Raphson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C70A9D-0198-40A4-89BF-A5457E996E64}"/>
              </a:ext>
            </a:extLst>
          </p:cNvPr>
          <p:cNvSpPr/>
          <p:nvPr/>
        </p:nvSpPr>
        <p:spPr>
          <a:xfrm>
            <a:off x="2801962" y="1461440"/>
            <a:ext cx="3184501" cy="4371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8CF9B6F-0BFE-40D2-AF3F-1C9F78DA4B10}"/>
              </a:ext>
            </a:extLst>
          </p:cNvPr>
          <p:cNvSpPr/>
          <p:nvPr/>
        </p:nvSpPr>
        <p:spPr>
          <a:xfrm>
            <a:off x="2911499" y="1941420"/>
            <a:ext cx="1503339" cy="27314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EAD83F1-282A-4CA8-9173-7F40A81115B3}"/>
              </a:ext>
            </a:extLst>
          </p:cNvPr>
          <p:cNvSpPr/>
          <p:nvPr/>
        </p:nvSpPr>
        <p:spPr>
          <a:xfrm>
            <a:off x="2878159" y="2722482"/>
            <a:ext cx="1503339" cy="27314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C2B7DB-EC5E-4F13-B114-5438F79AAEFB}"/>
              </a:ext>
            </a:extLst>
          </p:cNvPr>
          <p:cNvSpPr/>
          <p:nvPr/>
        </p:nvSpPr>
        <p:spPr>
          <a:xfrm>
            <a:off x="2873391" y="4346502"/>
            <a:ext cx="1503339" cy="27314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52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2945F76-576F-41A9-A177-C7DC78E16D8F}"/>
              </a:ext>
            </a:extLst>
          </p:cNvPr>
          <p:cNvSpPr/>
          <p:nvPr/>
        </p:nvSpPr>
        <p:spPr>
          <a:xfrm>
            <a:off x="717164" y="1254428"/>
            <a:ext cx="11186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https://upload.wikimedia.org/wikipedia/commons/archive/e/e0/20120507184546%21NewtonIteration_Ani.gif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00713E-96F8-42B6-B2CB-A6C45357EFC5}"/>
              </a:ext>
            </a:extLst>
          </p:cNvPr>
          <p:cNvSpPr txBox="1"/>
          <p:nvPr/>
        </p:nvSpPr>
        <p:spPr>
          <a:xfrm>
            <a:off x="169334" y="178667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Newton-Raphson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34E45A7-1DB9-4388-90C9-5BD6BBCC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1780922"/>
            <a:ext cx="516327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E0520-41C6-452D-9798-CF7D3509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20" y="266330"/>
            <a:ext cx="6878010" cy="52966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397DB4-1788-423E-8CDA-74287F9C148E}"/>
              </a:ext>
            </a:extLst>
          </p:cNvPr>
          <p:cNvSpPr txBox="1"/>
          <p:nvPr/>
        </p:nvSpPr>
        <p:spPr>
          <a:xfrm>
            <a:off x="110068" y="266330"/>
            <a:ext cx="215899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</a:t>
            </a:r>
            <a:r>
              <a:rPr lang="es-ES" sz="2000" dirty="0" err="1"/>
              <a:t>fsolve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325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2C19AD5-FD73-477C-BD35-78E76D3E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01" y="279584"/>
            <a:ext cx="6897063" cy="49441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4F4A3E-C892-43C2-ADE4-2897507CEA8A}"/>
              </a:ext>
            </a:extLst>
          </p:cNvPr>
          <p:cNvSpPr txBox="1"/>
          <p:nvPr/>
        </p:nvSpPr>
        <p:spPr>
          <a:xfrm>
            <a:off x="65133" y="720534"/>
            <a:ext cx="322839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X = </a:t>
            </a:r>
            <a:r>
              <a:rPr lang="es-ES" sz="2000" dirty="0" err="1"/>
              <a:t>np</a:t>
            </a:r>
            <a:r>
              <a:rPr lang="es-ES" sz="2000" dirty="0"/>
              <a:t>. </a:t>
            </a:r>
            <a:r>
              <a:rPr lang="es-ES" sz="2000" dirty="0" err="1"/>
              <a:t>linspace</a:t>
            </a:r>
            <a:r>
              <a:rPr lang="es-ES" sz="2000" dirty="0"/>
              <a:t>(inicio, fin, n)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6676C1-6EBF-4D00-AAAF-5E0909D9D737}"/>
              </a:ext>
            </a:extLst>
          </p:cNvPr>
          <p:cNvSpPr txBox="1"/>
          <p:nvPr/>
        </p:nvSpPr>
        <p:spPr>
          <a:xfrm>
            <a:off x="65134" y="1499467"/>
            <a:ext cx="288713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 err="1"/>
              <a:t>fsolve</a:t>
            </a:r>
            <a:r>
              <a:rPr lang="es-ES" sz="2000" dirty="0"/>
              <a:t>(f(x),x) </a:t>
            </a:r>
          </a:p>
        </p:txBody>
      </p:sp>
    </p:spTree>
    <p:extLst>
      <p:ext uri="{BB962C8B-B14F-4D97-AF65-F5344CB8AC3E}">
        <p14:creationId xmlns:p14="http://schemas.microsoft.com/office/powerpoint/2010/main" val="8640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8BF900-C9C3-467E-8A8D-E5BF17CA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87" y="104360"/>
            <a:ext cx="6992326" cy="594443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185E34-3B5F-4573-B531-B44AA5536392}"/>
              </a:ext>
            </a:extLst>
          </p:cNvPr>
          <p:cNvSpPr txBox="1"/>
          <p:nvPr/>
        </p:nvSpPr>
        <p:spPr>
          <a:xfrm>
            <a:off x="110068" y="266330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</a:t>
            </a:r>
            <a:r>
              <a:rPr lang="es-ES" sz="2000" dirty="0" err="1"/>
              <a:t>fsolve</a:t>
            </a:r>
            <a:r>
              <a:rPr lang="es-ES" sz="2000" dirty="0"/>
              <a:t> con </a:t>
            </a:r>
            <a:r>
              <a:rPr lang="es-ES" sz="2000" dirty="0" err="1"/>
              <a:t>linspace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058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319DF6-D79C-413F-9BC3-F7CB4C1C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27" y="135467"/>
            <a:ext cx="5590073" cy="56098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DD5CF13-78F5-41CF-A999-0B38A179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58" y="2878197"/>
            <a:ext cx="5759942" cy="273446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CFF2ADA4-CB20-4A20-BA63-FC9DCE5D76C0}"/>
              </a:ext>
            </a:extLst>
          </p:cNvPr>
          <p:cNvSpPr/>
          <p:nvPr/>
        </p:nvSpPr>
        <p:spPr>
          <a:xfrm>
            <a:off x="8100700" y="3359366"/>
            <a:ext cx="3347962" cy="70878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8C18E00-F71E-44B4-9DA7-712FAC5E3C70}"/>
              </a:ext>
            </a:extLst>
          </p:cNvPr>
          <p:cNvSpPr/>
          <p:nvPr/>
        </p:nvSpPr>
        <p:spPr>
          <a:xfrm>
            <a:off x="8383469" y="4021714"/>
            <a:ext cx="3347962" cy="44742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1495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6301</TotalTime>
  <Words>700</Words>
  <Application>Microsoft Office PowerPoint</Application>
  <PresentationFormat>Panorámica</PresentationFormat>
  <Paragraphs>92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__DM_Sans_420ee6</vt:lpstr>
      <vt:lpstr>Arial</vt:lpstr>
      <vt:lpstr>Calibri</vt:lpstr>
      <vt:lpstr>Calibri Light</vt:lpstr>
      <vt:lpstr>LMMono10-Italic</vt:lpstr>
      <vt:lpstr>Lora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 Plaza Vespucio</dc:creator>
  <cp:lastModifiedBy>pvespucio</cp:lastModifiedBy>
  <cp:revision>359</cp:revision>
  <dcterms:created xsi:type="dcterms:W3CDTF">2019-03-28T12:05:04Z</dcterms:created>
  <dcterms:modified xsi:type="dcterms:W3CDTF">2024-09-27T23:08:10Z</dcterms:modified>
</cp:coreProperties>
</file>