
<file path=[Content_Types].xml><?xml version="1.0" encoding="utf-8"?>
<Types xmlns="http://schemas.openxmlformats.org/package/2006/content-types">
  <Default Extension="png" ContentType="image/png"/>
  <Default Extension="bin" ContentType="application/vnd.openxmlformats-officedocument.oleObject"/>
  <Default Extension="emf" ContentType="image/x-emf"/>
  <Default Extension="jpeg" ContentType="image/jpeg"/>
  <Default Extension="rels" ContentType="application/vnd.openxmlformats-package.relationships+xml"/>
  <Default Extension="xml" ContentType="application/xml"/>
  <Default Extension="vml" ContentType="application/vnd.openxmlformats-officedocument.vmlDrawin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Override1.xml" ContentType="application/vnd.openxmlformats-officedocument.themeOverride+xml"/>
  <Override PartName="/ppt/theme/themeOverride2.xml" ContentType="application/vnd.openxmlformats-officedocument.themeOverride+xml"/>
  <Override PartName="/ppt/theme/themeOverride3.xml" ContentType="application/vnd.openxmlformats-officedocument.themeOverride+xml"/>
  <Override PartName="/ppt/theme/themeOverride4.xml" ContentType="application/vnd.openxmlformats-officedocument.themeOverride+xml"/>
  <Override PartName="/ppt/theme/themeOverride5.xml" ContentType="application/vnd.openxmlformats-officedocument.themeOverride+xml"/>
  <Override PartName="/ppt/theme/themeOverride6.xml" ContentType="application/vnd.openxmlformats-officedocument.themeOverride+xml"/>
  <Override PartName="/ppt/theme/themeOverride7.xml" ContentType="application/vnd.openxmlformats-officedocument.themeOverride+xml"/>
  <Override PartName="/ppt/theme/themeOverride8.xml" ContentType="application/vnd.openxmlformats-officedocument.themeOverride+xml"/>
  <Override PartName="/ppt/theme/themeOverride9.xml" ContentType="application/vnd.openxmlformats-officedocument.themeOverride+xml"/>
  <Override PartName="/ppt/theme/themeOverride10.xml" ContentType="application/vnd.openxmlformats-officedocument.themeOverride+xml"/>
  <Override PartName="/ppt/theme/themeOverride11.xml" ContentType="application/vnd.openxmlformats-officedocument.themeOverride+xml"/>
  <Override PartName="/ppt/theme/themeOverride12.xml" ContentType="application/vnd.openxmlformats-officedocument.themeOverr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80" r:id="rId2"/>
    <p:sldId id="290" r:id="rId3"/>
    <p:sldId id="291" r:id="rId4"/>
    <p:sldId id="276" r:id="rId5"/>
    <p:sldId id="263" r:id="rId6"/>
    <p:sldId id="262" r:id="rId7"/>
    <p:sldId id="264" r:id="rId8"/>
    <p:sldId id="260" r:id="rId9"/>
    <p:sldId id="279" r:id="rId10"/>
    <p:sldId id="258" r:id="rId11"/>
    <p:sldId id="256" r:id="rId12"/>
    <p:sldId id="259" r:id="rId13"/>
    <p:sldId id="257" r:id="rId14"/>
    <p:sldId id="274" r:id="rId15"/>
    <p:sldId id="273" r:id="rId16"/>
    <p:sldId id="271" r:id="rId17"/>
    <p:sldId id="289" r:id="rId18"/>
    <p:sldId id="275" r:id="rId19"/>
    <p:sldId id="281" r:id="rId20"/>
    <p:sldId id="282" r:id="rId21"/>
    <p:sldId id="283" r:id="rId22"/>
    <p:sldId id="293" r:id="rId23"/>
    <p:sldId id="292" r:id="rId2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20027" autoAdjust="0"/>
    <p:restoredTop sz="94660"/>
  </p:normalViewPr>
  <p:slideViewPr>
    <p:cSldViewPr snapToGrid="0">
      <p:cViewPr varScale="1">
        <p:scale>
          <a:sx n="113" d="100"/>
          <a:sy n="113" d="100"/>
        </p:scale>
        <p:origin x="222" y="11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viewProps" Target="viewProps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tableStyles" Target="tableStyle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heme" Target="theme/theme1.xml"/></Relationships>
</file>

<file path=ppt/drawings/_rels/vmlDrawing1.vml.rels><?xml version="1.0" encoding="UTF-8" standalone="yes"?>
<Relationships xmlns="http://schemas.openxmlformats.org/package/2006/relationships"><Relationship Id="rId3" Type="http://schemas.openxmlformats.org/officeDocument/2006/relationships/image" Target="../media/image4.emf"/><Relationship Id="rId2" Type="http://schemas.openxmlformats.org/officeDocument/2006/relationships/image" Target="../media/image3.emf"/><Relationship Id="rId1" Type="http://schemas.openxmlformats.org/officeDocument/2006/relationships/image" Target="../media/image2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2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11-10-2024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1937717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11-10-2024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77814331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11-10-2024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4000398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11-10-2024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9128217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fecha 3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11-10-2024</a:t>
            </a:fld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42481759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11-10-2024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5463419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Marcador de contenido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Marcador de contenido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11-10-2024</a:t>
            </a:fld>
            <a:endParaRPr lang="es-CL"/>
          </a:p>
        </p:txBody>
      </p:sp>
      <p:sp>
        <p:nvSpPr>
          <p:cNvPr id="8" name="Marcador de pie de página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713165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4" name="Marcador de pie de página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  <p:sp>
        <p:nvSpPr>
          <p:cNvPr id="6" name="Marcador de fecha 1"/>
          <p:cNvSpPr txBox="1">
            <a:spLocks/>
          </p:cNvSpPr>
          <p:nvPr/>
        </p:nvSpPr>
        <p:spPr>
          <a:xfrm>
            <a:off x="557893" y="5929086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8691481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79609604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11-10-2024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72045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Marcador de fecha 4"/>
          <p:cNvSpPr>
            <a:spLocks noGrp="1"/>
          </p:cNvSpPr>
          <p:nvPr>
            <p:ph type="dt" sz="half" idx="10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/>
          <a:lstStyle/>
          <a:p>
            <a:fld id="{F799E091-9680-4866-BAFD-0F7832C10B00}" type="datetimeFigureOut">
              <a:rPr lang="es-CL" smtClean="0"/>
              <a:t>11-10-2024</a:t>
            </a:fld>
            <a:endParaRPr lang="es-CL"/>
          </a:p>
        </p:txBody>
      </p:sp>
      <p:sp>
        <p:nvSpPr>
          <p:cNvPr id="6" name="Marcador de pie de página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147790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pie de página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A212352-063E-4673-9C43-CD09AFA53EE3}" type="slidenum">
              <a:rPr lang="es-CL" smtClean="0"/>
              <a:t>‹Nº›</a:t>
            </a:fld>
            <a:endParaRPr lang="es-CL"/>
          </a:p>
        </p:txBody>
      </p:sp>
      <p:sp>
        <p:nvSpPr>
          <p:cNvPr id="7" name="Marcador de fecha 1"/>
          <p:cNvSpPr txBox="1">
            <a:spLocks/>
          </p:cNvSpPr>
          <p:nvPr/>
        </p:nvSpPr>
        <p:spPr>
          <a:xfrm>
            <a:off x="549728" y="599440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s-CL"/>
            </a:defPPr>
            <a:lvl1pPr marL="0" algn="l" defTabSz="914400" rtl="0" eaLnBrk="1" latinLnBrk="0" hangingPunct="1">
              <a:defRPr sz="1200" b="1" i="1" kern="1200">
                <a:solidFill>
                  <a:srgbClr val="002060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s-CL"/>
              <a:t>Profesor: Miguel Cárcamo P.</a:t>
            </a:r>
            <a:endParaRPr lang="es-CL" dirty="0"/>
          </a:p>
        </p:txBody>
      </p:sp>
    </p:spTree>
    <p:extLst>
      <p:ext uri="{BB962C8B-B14F-4D97-AF65-F5344CB8AC3E}">
        <p14:creationId xmlns:p14="http://schemas.microsoft.com/office/powerpoint/2010/main" val="240511749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slideLayout" Target="../slideLayouts/slideLayout2.xml"/><Relationship Id="rId1" Type="http://schemas.openxmlformats.org/officeDocument/2006/relationships/themeOverride" Target="../theme/themeOverride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slideLayout" Target="../slideLayouts/slideLayout1.xml"/><Relationship Id="rId1" Type="http://schemas.openxmlformats.org/officeDocument/2006/relationships/themeOverride" Target="../theme/themeOverride6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8.xml"/><Relationship Id="rId4" Type="http://schemas.openxmlformats.org/officeDocument/2006/relationships/image" Target="../media/image2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9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0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1.xml"/><Relationship Id="rId4" Type="http://schemas.openxmlformats.org/officeDocument/2006/relationships/image" Target="../media/image27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29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2.xml"/><Relationship Id="rId4" Type="http://schemas.openxmlformats.org/officeDocument/2006/relationships/image" Target="../media/image30.png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33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5.png"/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8" Type="http://schemas.openxmlformats.org/officeDocument/2006/relationships/image" Target="../media/image37.png"/><Relationship Id="rId3" Type="http://schemas.openxmlformats.org/officeDocument/2006/relationships/image" Target="../media/image5.png"/><Relationship Id="rId7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6" Type="http://schemas.openxmlformats.org/officeDocument/2006/relationships/image" Target="../media/image2.emf"/><Relationship Id="rId5" Type="http://schemas.openxmlformats.org/officeDocument/2006/relationships/oleObject" Target="../embeddings/oleObject4.bin"/><Relationship Id="rId4" Type="http://schemas.openxmlformats.org/officeDocument/2006/relationships/image" Target="../media/image6.png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8" Type="http://schemas.openxmlformats.org/officeDocument/2006/relationships/image" Target="../media/image3.emf"/><Relationship Id="rId13" Type="http://schemas.openxmlformats.org/officeDocument/2006/relationships/image" Target="../media/image9.png"/><Relationship Id="rId3" Type="http://schemas.openxmlformats.org/officeDocument/2006/relationships/image" Target="../media/image5.png"/><Relationship Id="rId7" Type="http://schemas.openxmlformats.org/officeDocument/2006/relationships/oleObject" Target="../embeddings/oleObject2.bin"/><Relationship Id="rId12" Type="http://schemas.openxmlformats.org/officeDocument/2006/relationships/image" Target="../media/image8.png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1.vml"/><Relationship Id="rId6" Type="http://schemas.openxmlformats.org/officeDocument/2006/relationships/image" Target="../media/image2.emf"/><Relationship Id="rId11" Type="http://schemas.openxmlformats.org/officeDocument/2006/relationships/image" Target="../media/image7.png"/><Relationship Id="rId5" Type="http://schemas.openxmlformats.org/officeDocument/2006/relationships/oleObject" Target="../embeddings/oleObject1.bin"/><Relationship Id="rId10" Type="http://schemas.openxmlformats.org/officeDocument/2006/relationships/image" Target="../media/image4.emf"/><Relationship Id="rId4" Type="http://schemas.openxmlformats.org/officeDocument/2006/relationships/image" Target="../media/image6.png"/><Relationship Id="rId9" Type="http://schemas.openxmlformats.org/officeDocument/2006/relationships/oleObject" Target="../embeddings/oleObject3.bin"/><Relationship Id="rId14" Type="http://schemas.openxmlformats.org/officeDocument/2006/relationships/image" Target="../media/image10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1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slideLayout" Target="../slideLayouts/slideLayout4.xml"/><Relationship Id="rId1" Type="http://schemas.openxmlformats.org/officeDocument/2006/relationships/themeOverride" Target="../theme/themeOverride3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slideLayout" Target="../slideLayouts/slideLayout7.xml"/><Relationship Id="rId1" Type="http://schemas.openxmlformats.org/officeDocument/2006/relationships/themeOverride" Target="../theme/themeOverride4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9D73488C-EFE9-4517-BA31-EB5A6196749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460544" y="2184400"/>
            <a:ext cx="3845300" cy="15441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1058135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7F38A179-1591-4BF0-B4D9-498F3C85FA3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37757" y="1561839"/>
            <a:ext cx="8316486" cy="3734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059274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C0E2C06-D72E-4856-9C82-84D7FA5B947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18731" y="1461813"/>
            <a:ext cx="8154538" cy="3934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141143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EF15B0F9-A7DB-448B-82ED-9275C69E158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90998" y="2905052"/>
            <a:ext cx="1810003" cy="1047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5920601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6265E545-ABBF-4460-A5C9-6F199684F7D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86165" y="548291"/>
            <a:ext cx="7773485" cy="1857634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9EA82B4-B763-4C33-8D3C-2E64FB03246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86165" y="2705621"/>
            <a:ext cx="8240275" cy="302937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8442812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BE29163-932E-4D9D-AB33-8FFCAD52512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7250" y="373629"/>
            <a:ext cx="6569927" cy="3336726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C5798D1-FE37-4FAE-A916-3F84F7842F78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072002" y="3710355"/>
            <a:ext cx="3645238" cy="2321607"/>
          </a:xfrm>
          <a:prstGeom prst="rect">
            <a:avLst/>
          </a:prstGeom>
        </p:spPr>
      </p:pic>
      <p:pic>
        <p:nvPicPr>
          <p:cNvPr id="6" name="Imagen 5">
            <a:extLst>
              <a:ext uri="{FF2B5EF4-FFF2-40B4-BE49-F238E27FC236}">
                <a16:creationId xmlns:a16="http://schemas.microsoft.com/office/drawing/2014/main" id="{0D837996-EED0-4D2E-A037-7188B2516ECC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072002" y="373629"/>
            <a:ext cx="4448796" cy="3200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451911639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6A58C1B-AA8A-46B2-966E-E670CBB8ACD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1099" y="1604708"/>
            <a:ext cx="8249801" cy="364858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7388396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BCA8D8D4-5152-4DA7-BD04-2BAD22EBFC7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56229" y="187303"/>
            <a:ext cx="8116433" cy="3810532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58D53ACC-6055-4483-BC7C-F68ECADD58A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425292" y="204888"/>
            <a:ext cx="3610479" cy="2200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12925818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2EFED675-B757-4E34-858B-0A18123DF04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764826" y="1968500"/>
            <a:ext cx="3339365" cy="136689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2199803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0257931-05A1-4B2F-8E8F-B9857A5F737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98009" y="278163"/>
            <a:ext cx="6301729" cy="2859118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F2ED7F2E-0593-40FB-82FA-200B05955241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3013097" y="3337930"/>
            <a:ext cx="7373281" cy="27704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6297979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59DDD279-91E1-4B3D-BDE1-68252D4B97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" y="128679"/>
            <a:ext cx="7209692" cy="3536830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8CFA495-4E90-49D1-B24A-98C2DB5F212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433579" y="128679"/>
            <a:ext cx="4154683" cy="2923989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5E532A86-576A-4ECB-BDD9-84319C191719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7433579" y="3366571"/>
            <a:ext cx="3324689" cy="201958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9282681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ángulo 1">
            <a:extLst>
              <a:ext uri="{FF2B5EF4-FFF2-40B4-BE49-F238E27FC236}">
                <a16:creationId xmlns:a16="http://schemas.microsoft.com/office/drawing/2014/main" id="{6FB1AB7F-3AAD-4BF9-86FC-AA5E67BC9B56}"/>
              </a:ext>
            </a:extLst>
          </p:cNvPr>
          <p:cNvSpPr/>
          <p:nvPr/>
        </p:nvSpPr>
        <p:spPr>
          <a:xfrm>
            <a:off x="1181100" y="1859340"/>
            <a:ext cx="9105900" cy="156966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ES" sz="2400" b="1" dirty="0">
                <a:solidFill>
                  <a:srgbClr val="1F1F1F"/>
                </a:solidFill>
                <a:latin typeface="Google Sans"/>
              </a:rPr>
              <a:t>Una </a:t>
            </a:r>
            <a:r>
              <a:rPr lang="es-ES" sz="2400" b="1" dirty="0">
                <a:solidFill>
                  <a:srgbClr val="FF0000"/>
                </a:solidFill>
                <a:latin typeface="Google Sans"/>
              </a:rPr>
              <a:t>función discreta</a:t>
            </a:r>
            <a:r>
              <a:rPr lang="es-ES" sz="2400" b="1" dirty="0">
                <a:solidFill>
                  <a:srgbClr val="1F1F1F"/>
                </a:solidFill>
                <a:latin typeface="Google Sans"/>
              </a:rPr>
              <a:t> tiene como dominio un conjunto numerable o discreto. Una sucesión se define como una función cuyo dominio son los enteros positivos y su imagen es un subconjunto de los reales, representando una lista de números en orden.</a:t>
            </a:r>
            <a:endParaRPr lang="es-CL" sz="2400" b="1" dirty="0"/>
          </a:p>
        </p:txBody>
      </p:sp>
      <p:sp>
        <p:nvSpPr>
          <p:cNvPr id="3" name="CuadroTexto 2">
            <a:extLst>
              <a:ext uri="{FF2B5EF4-FFF2-40B4-BE49-F238E27FC236}">
                <a16:creationId xmlns:a16="http://schemas.microsoft.com/office/drawing/2014/main" id="{FA53A724-8E43-4D27-B03A-DC0E96980238}"/>
              </a:ext>
            </a:extLst>
          </p:cNvPr>
          <p:cNvSpPr txBox="1"/>
          <p:nvPr/>
        </p:nvSpPr>
        <p:spPr>
          <a:xfrm>
            <a:off x="169334" y="178667"/>
            <a:ext cx="4161366" cy="58477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dirty="0"/>
              <a:t>Funciones Discretas</a:t>
            </a:r>
          </a:p>
        </p:txBody>
      </p:sp>
    </p:spTree>
    <p:extLst>
      <p:ext uri="{BB962C8B-B14F-4D97-AF65-F5344CB8AC3E}">
        <p14:creationId xmlns:p14="http://schemas.microsoft.com/office/powerpoint/2010/main" val="377058399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D76B1541-6033-4F42-B242-8E513889877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7515" y="164333"/>
            <a:ext cx="8154538" cy="366763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36E38AF1-49E1-457A-8C67-0A0B0B9DDEB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526427" y="164333"/>
            <a:ext cx="3458058" cy="22386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01915407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0AB77995-1276-448F-A828-E39F19DADDD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67118" y="748864"/>
            <a:ext cx="9746340" cy="372153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434492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CuadroTexto 4">
            <a:extLst>
              <a:ext uri="{FF2B5EF4-FFF2-40B4-BE49-F238E27FC236}">
                <a16:creationId xmlns:a16="http://schemas.microsoft.com/office/drawing/2014/main" id="{7CD4D156-D55C-4D8E-8BE4-EDA4C16123B5}"/>
              </a:ext>
            </a:extLst>
          </p:cNvPr>
          <p:cNvSpPr txBox="1"/>
          <p:nvPr/>
        </p:nvSpPr>
        <p:spPr>
          <a:xfrm>
            <a:off x="1124236" y="397285"/>
            <a:ext cx="330383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400" dirty="0"/>
              <a:t>Sucesiones </a:t>
            </a:r>
            <a:r>
              <a:rPr lang="es-ES" sz="2400" dirty="0">
                <a:solidFill>
                  <a:srgbClr val="FFFF00"/>
                </a:solidFill>
              </a:rPr>
              <a:t>Aritméticas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72B542-0ABD-43E0-AF9C-F142FEBA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322835" y="1038829"/>
            <a:ext cx="3566070" cy="3803019"/>
          </a:xfrm>
          <a:prstGeom prst="rect">
            <a:avLst/>
          </a:prstGeom>
        </p:spPr>
      </p:pic>
      <p:pic>
        <p:nvPicPr>
          <p:cNvPr id="9" name="Imagen 8">
            <a:extLst>
              <a:ext uri="{FF2B5EF4-FFF2-40B4-BE49-F238E27FC236}">
                <a16:creationId xmlns:a16="http://schemas.microsoft.com/office/drawing/2014/main" id="{88039D94-5285-4ADF-9622-ABD3157D8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210791" y="2559322"/>
            <a:ext cx="1398841" cy="330761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6A82173C-AB19-4167-89B3-067782044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328490693"/>
              </p:ext>
            </p:extLst>
          </p:nvPr>
        </p:nvGraphicFramePr>
        <p:xfrm>
          <a:off x="880690" y="1077691"/>
          <a:ext cx="350837" cy="3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Bitmap Image" r:id="rId5" imgW="394910" imgH="386110" progId="PBrush">
                  <p:embed/>
                </p:oleObj>
              </mc:Choice>
              <mc:Fallback>
                <p:oleObj name="Bitmap Image" r:id="rId5" imgW="394910" imgH="386110" progId="PBrush">
                  <p:embed/>
                  <p:pic>
                    <p:nvPicPr>
                      <p:cNvPr id="10" name="Objeto 9">
                        <a:extLst>
                          <a:ext uri="{FF2B5EF4-FFF2-40B4-BE49-F238E27FC236}">
                            <a16:creationId xmlns:a16="http://schemas.microsoft.com/office/drawing/2014/main" id="{6A82173C-AB19-4167-89B3-067782044A96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880690" y="1077691"/>
                        <a:ext cx="350837" cy="342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13" name="Imagen 12">
            <a:extLst>
              <a:ext uri="{FF2B5EF4-FFF2-40B4-BE49-F238E27FC236}">
                <a16:creationId xmlns:a16="http://schemas.microsoft.com/office/drawing/2014/main" id="{B79A6E16-2527-439A-95F4-F2D58B7814F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09632" y="4546601"/>
            <a:ext cx="152421" cy="181000"/>
          </a:xfrm>
          <a:prstGeom prst="rect">
            <a:avLst/>
          </a:prstGeom>
        </p:spPr>
      </p:pic>
      <p:sp>
        <p:nvSpPr>
          <p:cNvPr id="17" name="CuadroTexto 16">
            <a:extLst>
              <a:ext uri="{FF2B5EF4-FFF2-40B4-BE49-F238E27FC236}">
                <a16:creationId xmlns:a16="http://schemas.microsoft.com/office/drawing/2014/main" id="{3E7F9584-8CB2-4654-A019-2EEB4D7CF131}"/>
              </a:ext>
            </a:extLst>
          </p:cNvPr>
          <p:cNvSpPr txBox="1"/>
          <p:nvPr/>
        </p:nvSpPr>
        <p:spPr>
          <a:xfrm>
            <a:off x="6829586" y="331710"/>
            <a:ext cx="330383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2400" b="1">
                <a:solidFill>
                  <a:schemeClr val="bg1"/>
                </a:solidFill>
              </a:defRPr>
            </a:lvl1pPr>
            <a:lvl2pPr>
              <a:defRPr>
                <a:solidFill>
                  <a:schemeClr val="tx1"/>
                </a:solidFill>
              </a:defRPr>
            </a:lvl2pPr>
            <a:lvl3pPr>
              <a:defRPr>
                <a:solidFill>
                  <a:schemeClr val="tx1"/>
                </a:solidFill>
              </a:defRPr>
            </a:lvl3pPr>
            <a:lvl4pPr>
              <a:defRPr>
                <a:solidFill>
                  <a:schemeClr val="tx1"/>
                </a:solidFill>
              </a:defRPr>
            </a:lvl4pPr>
            <a:lvl5pPr>
              <a:defRPr>
                <a:solidFill>
                  <a:schemeClr val="tx1"/>
                </a:solidFill>
              </a:defRPr>
            </a:lvl5pPr>
            <a:lvl6pPr>
              <a:defRPr>
                <a:solidFill>
                  <a:schemeClr val="tx1"/>
                </a:solidFill>
              </a:defRPr>
            </a:lvl6pPr>
            <a:lvl7pPr>
              <a:defRPr>
                <a:solidFill>
                  <a:schemeClr val="tx1"/>
                </a:solidFill>
              </a:defRPr>
            </a:lvl7pPr>
            <a:lvl8pPr>
              <a:defRPr>
                <a:solidFill>
                  <a:schemeClr val="tx1"/>
                </a:solidFill>
              </a:defRPr>
            </a:lvl8pPr>
            <a:lvl9pPr>
              <a:defRPr>
                <a:solidFill>
                  <a:schemeClr val="tx1"/>
                </a:solidFill>
              </a:defRPr>
            </a:lvl9pPr>
          </a:lstStyle>
          <a:p>
            <a:r>
              <a:rPr lang="es-ES" dirty="0"/>
              <a:t>Sucesiones </a:t>
            </a:r>
            <a:r>
              <a:rPr lang="es-ES" dirty="0">
                <a:solidFill>
                  <a:srgbClr val="FFFF00"/>
                </a:solidFill>
              </a:rPr>
              <a:t>Geométricas</a:t>
            </a:r>
          </a:p>
        </p:txBody>
      </p:sp>
      <p:pic>
        <p:nvPicPr>
          <p:cNvPr id="6" name="Imagen 5">
            <a:extLst>
              <a:ext uri="{FF2B5EF4-FFF2-40B4-BE49-F238E27FC236}">
                <a16:creationId xmlns:a16="http://schemas.microsoft.com/office/drawing/2014/main" id="{B8E06AFD-1E9E-4AFD-BD5F-AE4FDE8347EB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6886303" y="1248883"/>
            <a:ext cx="2283098" cy="3625114"/>
          </a:xfrm>
          <a:prstGeom prst="rect">
            <a:avLst/>
          </a:prstGeom>
        </p:spPr>
      </p:pic>
      <p:sp>
        <p:nvSpPr>
          <p:cNvPr id="18" name="CuadroTexto 17">
            <a:extLst>
              <a:ext uri="{FF2B5EF4-FFF2-40B4-BE49-F238E27FC236}">
                <a16:creationId xmlns:a16="http://schemas.microsoft.com/office/drawing/2014/main" id="{BD1594FE-5E3B-4273-BC29-52BEE05F0190}"/>
              </a:ext>
            </a:extLst>
          </p:cNvPr>
          <p:cNvSpPr txBox="1"/>
          <p:nvPr/>
        </p:nvSpPr>
        <p:spPr>
          <a:xfrm>
            <a:off x="9228666" y="1585724"/>
            <a:ext cx="840295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b</a:t>
            </a:r>
            <a:r>
              <a:rPr lang="es-ES" b="1" baseline="-25000" dirty="0">
                <a:solidFill>
                  <a:srgbClr val="0070C0"/>
                </a:solidFill>
              </a:rPr>
              <a:t>1</a:t>
            </a:r>
            <a:r>
              <a:rPr lang="es-ES" dirty="0"/>
              <a:t> = 3</a:t>
            </a:r>
          </a:p>
          <a:p>
            <a:r>
              <a:rPr lang="es-ES" dirty="0"/>
              <a:t>b</a:t>
            </a:r>
            <a:r>
              <a:rPr lang="es-ES" baseline="-25000" dirty="0"/>
              <a:t>2</a:t>
            </a:r>
            <a:r>
              <a:rPr lang="es-ES" dirty="0"/>
              <a:t> = 6</a:t>
            </a:r>
          </a:p>
          <a:p>
            <a:r>
              <a:rPr lang="es-ES" dirty="0"/>
              <a:t>b</a:t>
            </a:r>
            <a:r>
              <a:rPr lang="es-ES" baseline="-25000" dirty="0"/>
              <a:t>3</a:t>
            </a:r>
            <a:r>
              <a:rPr lang="es-ES" dirty="0"/>
              <a:t> = 12</a:t>
            </a:r>
          </a:p>
          <a:p>
            <a:endParaRPr lang="es-CL" dirty="0"/>
          </a:p>
        </p:txBody>
      </p:sp>
      <p:sp>
        <p:nvSpPr>
          <p:cNvPr id="19" name="CuadroTexto 18">
            <a:extLst>
              <a:ext uri="{FF2B5EF4-FFF2-40B4-BE49-F238E27FC236}">
                <a16:creationId xmlns:a16="http://schemas.microsoft.com/office/drawing/2014/main" id="{04D2FF4A-4BDE-4784-82CB-FDF218A1D747}"/>
              </a:ext>
            </a:extLst>
          </p:cNvPr>
          <p:cNvSpPr txBox="1"/>
          <p:nvPr/>
        </p:nvSpPr>
        <p:spPr>
          <a:xfrm>
            <a:off x="6779223" y="5041315"/>
            <a:ext cx="2170787" cy="923330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>
            <a:defPPr>
              <a:defRPr lang="es-CL"/>
            </a:defPPr>
            <a:lvl1pPr>
              <a:defRPr>
                <a:solidFill>
                  <a:schemeClr val="lt1"/>
                </a:solidFill>
              </a:defRPr>
            </a:lvl1pPr>
            <a:lvl2pPr>
              <a:defRPr>
                <a:solidFill>
                  <a:schemeClr val="lt1"/>
                </a:solidFill>
              </a:defRPr>
            </a:lvl2pPr>
            <a:lvl3pPr>
              <a:defRPr>
                <a:solidFill>
                  <a:schemeClr val="lt1"/>
                </a:solidFill>
              </a:defRPr>
            </a:lvl3pPr>
            <a:lvl4pPr>
              <a:defRPr>
                <a:solidFill>
                  <a:schemeClr val="lt1"/>
                </a:solidFill>
              </a:defRPr>
            </a:lvl4pPr>
            <a:lvl5pPr>
              <a:defRPr>
                <a:solidFill>
                  <a:schemeClr val="lt1"/>
                </a:solidFill>
              </a:defRPr>
            </a:lvl5pPr>
            <a:lvl6pPr>
              <a:defRPr>
                <a:solidFill>
                  <a:schemeClr val="lt1"/>
                </a:solidFill>
              </a:defRPr>
            </a:lvl6pPr>
            <a:lvl7pPr>
              <a:defRPr>
                <a:solidFill>
                  <a:schemeClr val="lt1"/>
                </a:solidFill>
              </a:defRPr>
            </a:lvl7pPr>
            <a:lvl8pPr>
              <a:defRPr>
                <a:solidFill>
                  <a:schemeClr val="lt1"/>
                </a:solidFill>
              </a:defRPr>
            </a:lvl8pPr>
            <a:lvl9pPr>
              <a:defRPr>
                <a:solidFill>
                  <a:schemeClr val="lt1"/>
                </a:solidFill>
              </a:defRPr>
            </a:lvl9pPr>
          </a:lstStyle>
          <a:p>
            <a:r>
              <a:rPr lang="es-ES"/>
              <a:t>r = b2</a:t>
            </a:r>
            <a:r>
              <a:rPr lang="es-ES" dirty="0"/>
              <a:t> </a:t>
            </a:r>
            <a:r>
              <a:rPr lang="es-ES"/>
              <a:t>/ b1 </a:t>
            </a:r>
            <a:r>
              <a:rPr lang="es-ES" dirty="0"/>
              <a:t>= 6 / 3 = 2</a:t>
            </a:r>
          </a:p>
          <a:p>
            <a:endParaRPr lang="es-ES" dirty="0"/>
          </a:p>
          <a:p>
            <a:r>
              <a:rPr lang="es-ES" dirty="0"/>
              <a:t>r </a:t>
            </a:r>
            <a:r>
              <a:rPr lang="es-ES"/>
              <a:t>= b3 / b2 = 12 / 6 = 2</a:t>
            </a:r>
            <a:endParaRPr lang="es-ES" dirty="0"/>
          </a:p>
        </p:txBody>
      </p:sp>
      <p:sp>
        <p:nvSpPr>
          <p:cNvPr id="20" name="CuadroTexto 19">
            <a:extLst>
              <a:ext uri="{FF2B5EF4-FFF2-40B4-BE49-F238E27FC236}">
                <a16:creationId xmlns:a16="http://schemas.microsoft.com/office/drawing/2014/main" id="{A6597116-C2D3-4253-96E3-495E8C67574D}"/>
              </a:ext>
            </a:extLst>
          </p:cNvPr>
          <p:cNvSpPr txBox="1"/>
          <p:nvPr/>
        </p:nvSpPr>
        <p:spPr>
          <a:xfrm>
            <a:off x="703725" y="5008442"/>
            <a:ext cx="2196435" cy="923330"/>
          </a:xfrm>
          <a:prstGeom prst="rect">
            <a:avLst/>
          </a:prstGeom>
        </p:spPr>
        <p:style>
          <a:lnRef idx="2">
            <a:schemeClr val="dk1">
              <a:shade val="50000"/>
            </a:schemeClr>
          </a:lnRef>
          <a:fillRef idx="1">
            <a:schemeClr val="dk1"/>
          </a:fillRef>
          <a:effectRef idx="0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dirty="0"/>
              <a:t>d = a</a:t>
            </a:r>
            <a:r>
              <a:rPr lang="es-ES" b="1" baseline="-25000" dirty="0">
                <a:solidFill>
                  <a:srgbClr val="FF0000"/>
                </a:solidFill>
              </a:rPr>
              <a:t>2</a:t>
            </a:r>
            <a:r>
              <a:rPr lang="es-ES" dirty="0"/>
              <a:t> - a</a:t>
            </a:r>
            <a:r>
              <a:rPr lang="es-ES" b="1" baseline="-25000" dirty="0">
                <a:solidFill>
                  <a:srgbClr val="FF0000"/>
                </a:solidFill>
              </a:rPr>
              <a:t>1</a:t>
            </a:r>
            <a:r>
              <a:rPr lang="es-ES" baseline="-25000" dirty="0"/>
              <a:t> </a:t>
            </a:r>
            <a:r>
              <a:rPr lang="es-ES" dirty="0"/>
              <a:t>= 7 - 4 = 3</a:t>
            </a:r>
          </a:p>
          <a:p>
            <a:endParaRPr lang="es-ES" dirty="0"/>
          </a:p>
          <a:p>
            <a:r>
              <a:rPr lang="es-ES" dirty="0"/>
              <a:t>d = a</a:t>
            </a:r>
            <a:r>
              <a:rPr lang="es-ES" b="1" baseline="-25000" dirty="0">
                <a:solidFill>
                  <a:srgbClr val="FF0000"/>
                </a:solidFill>
              </a:rPr>
              <a:t>3</a:t>
            </a:r>
            <a:r>
              <a:rPr lang="es-ES" dirty="0"/>
              <a:t> – a</a:t>
            </a:r>
            <a:r>
              <a:rPr lang="es-ES" b="1" baseline="-25000" dirty="0">
                <a:solidFill>
                  <a:srgbClr val="FF0000"/>
                </a:solidFill>
              </a:rPr>
              <a:t>2</a:t>
            </a:r>
            <a:r>
              <a:rPr lang="es-ES" baseline="-25000" dirty="0"/>
              <a:t> </a:t>
            </a:r>
            <a:r>
              <a:rPr lang="es-ES" dirty="0"/>
              <a:t>= 10 - 7 = 3</a:t>
            </a:r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78479A40-6A35-4613-A6C6-484897266DDF}"/>
              </a:ext>
            </a:extLst>
          </p:cNvPr>
          <p:cNvSpPr txBox="1"/>
          <p:nvPr/>
        </p:nvSpPr>
        <p:spPr>
          <a:xfrm>
            <a:off x="4013529" y="1599604"/>
            <a:ext cx="829073" cy="120032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b="1" dirty="0">
                <a:solidFill>
                  <a:srgbClr val="0070C0"/>
                </a:solidFill>
              </a:rPr>
              <a:t>a</a:t>
            </a:r>
            <a:r>
              <a:rPr lang="es-ES" b="1" baseline="-25000" dirty="0">
                <a:solidFill>
                  <a:srgbClr val="0070C0"/>
                </a:solidFill>
              </a:rPr>
              <a:t>1</a:t>
            </a:r>
            <a:r>
              <a:rPr lang="es-ES" dirty="0"/>
              <a:t> = 4</a:t>
            </a:r>
          </a:p>
          <a:p>
            <a:r>
              <a:rPr lang="es-ES" dirty="0"/>
              <a:t>a</a:t>
            </a:r>
            <a:r>
              <a:rPr lang="es-ES" baseline="-25000" dirty="0"/>
              <a:t>2</a:t>
            </a:r>
            <a:r>
              <a:rPr lang="es-ES" dirty="0"/>
              <a:t> = 7</a:t>
            </a:r>
          </a:p>
          <a:p>
            <a:r>
              <a:rPr lang="es-ES" dirty="0"/>
              <a:t>a</a:t>
            </a:r>
            <a:r>
              <a:rPr lang="es-ES" baseline="-25000" dirty="0"/>
              <a:t>3</a:t>
            </a:r>
            <a:r>
              <a:rPr lang="es-ES" dirty="0"/>
              <a:t> = 10</a:t>
            </a:r>
          </a:p>
          <a:p>
            <a:endParaRPr lang="es-CL" dirty="0"/>
          </a:p>
        </p:txBody>
      </p:sp>
      <p:sp>
        <p:nvSpPr>
          <p:cNvPr id="22" name="CuadroTexto 21">
            <a:extLst>
              <a:ext uri="{FF2B5EF4-FFF2-40B4-BE49-F238E27FC236}">
                <a16:creationId xmlns:a16="http://schemas.microsoft.com/office/drawing/2014/main" id="{309C2A30-1E85-47A5-9A11-BBEE79462137}"/>
              </a:ext>
            </a:extLst>
          </p:cNvPr>
          <p:cNvSpPr txBox="1"/>
          <p:nvPr/>
        </p:nvSpPr>
        <p:spPr>
          <a:xfrm>
            <a:off x="9442883" y="2716390"/>
            <a:ext cx="2024913" cy="2308324"/>
          </a:xfrm>
          <a:prstGeom prst="rect">
            <a:avLst/>
          </a:prstGeom>
        </p:spPr>
        <p:style>
          <a:lnRef idx="2">
            <a:schemeClr val="accent5">
              <a:shade val="50000"/>
            </a:schemeClr>
          </a:lnRef>
          <a:fillRef idx="1">
            <a:schemeClr val="accent5"/>
          </a:fillRef>
          <a:effectRef idx="0">
            <a:schemeClr val="accent5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b="1" dirty="0"/>
              <a:t>b </a:t>
            </a:r>
            <a:r>
              <a:rPr lang="es-ES" b="1" baseline="-25000" dirty="0"/>
              <a:t>n</a:t>
            </a:r>
            <a:r>
              <a:rPr lang="es-ES" b="1" dirty="0"/>
              <a:t> = b</a:t>
            </a:r>
            <a:r>
              <a:rPr lang="es-ES" b="1" baseline="-25000" dirty="0">
                <a:solidFill>
                  <a:srgbClr val="FF0000"/>
                </a:solidFill>
              </a:rPr>
              <a:t>1</a:t>
            </a:r>
            <a:r>
              <a:rPr lang="es-ES" b="1" baseline="-25000" dirty="0"/>
              <a:t> </a:t>
            </a:r>
            <a:r>
              <a:rPr lang="es-ES" b="1" dirty="0"/>
              <a:t>* r </a:t>
            </a:r>
            <a:r>
              <a:rPr lang="es-ES" b="1" baseline="30000" dirty="0"/>
              <a:t>(n – 1)</a:t>
            </a:r>
          </a:p>
          <a:p>
            <a:endParaRPr lang="es-ES" b="1" dirty="0"/>
          </a:p>
          <a:p>
            <a:r>
              <a:rPr lang="es-ES" b="1" i="1" u="sng" dirty="0"/>
              <a:t>En Python</a:t>
            </a:r>
          </a:p>
          <a:p>
            <a:endParaRPr lang="es-ES" b="1" i="1" u="sng" dirty="0"/>
          </a:p>
          <a:p>
            <a:r>
              <a:rPr lang="es-ES" b="1" dirty="0"/>
              <a:t>b </a:t>
            </a:r>
            <a:r>
              <a:rPr lang="es-ES" b="1" baseline="-25000" dirty="0"/>
              <a:t>n</a:t>
            </a:r>
            <a:r>
              <a:rPr lang="es-ES" baseline="-25000" dirty="0"/>
              <a:t> </a:t>
            </a:r>
            <a:r>
              <a:rPr lang="es-ES" b="1" dirty="0"/>
              <a:t>= b</a:t>
            </a:r>
            <a:r>
              <a:rPr lang="es-ES" b="1" baseline="-25000" dirty="0">
                <a:solidFill>
                  <a:srgbClr val="FF0000"/>
                </a:solidFill>
              </a:rPr>
              <a:t>1</a:t>
            </a:r>
            <a:r>
              <a:rPr lang="es-ES" b="1" baseline="-25000" dirty="0"/>
              <a:t> </a:t>
            </a:r>
            <a:r>
              <a:rPr lang="es-ES" b="1" dirty="0"/>
              <a:t>* r **(n – 1)</a:t>
            </a:r>
          </a:p>
          <a:p>
            <a:endParaRPr lang="es-ES" b="1" dirty="0"/>
          </a:p>
          <a:p>
            <a:r>
              <a:rPr lang="es-ES" b="1" dirty="0"/>
              <a:t>b </a:t>
            </a:r>
            <a:r>
              <a:rPr lang="es-ES" b="1" baseline="-25000" dirty="0"/>
              <a:t>n</a:t>
            </a:r>
            <a:r>
              <a:rPr lang="es-ES" baseline="-25000" dirty="0"/>
              <a:t> </a:t>
            </a:r>
            <a:r>
              <a:rPr lang="es-ES" b="1" dirty="0"/>
              <a:t>= 3</a:t>
            </a:r>
            <a:r>
              <a:rPr lang="es-ES" b="1" baseline="-25000" dirty="0"/>
              <a:t> </a:t>
            </a:r>
            <a:r>
              <a:rPr lang="es-ES" b="1" dirty="0"/>
              <a:t>* 2 **(n – 1)</a:t>
            </a:r>
          </a:p>
          <a:p>
            <a:endParaRPr lang="es-ES" b="1" dirty="0"/>
          </a:p>
        </p:txBody>
      </p:sp>
      <p:sp>
        <p:nvSpPr>
          <p:cNvPr id="23" name="CuadroTexto 22">
            <a:extLst>
              <a:ext uri="{FF2B5EF4-FFF2-40B4-BE49-F238E27FC236}">
                <a16:creationId xmlns:a16="http://schemas.microsoft.com/office/drawing/2014/main" id="{E5D234F7-218A-4E3D-AFCF-FF0A2A7957AC}"/>
              </a:ext>
            </a:extLst>
          </p:cNvPr>
          <p:cNvSpPr txBox="1"/>
          <p:nvPr/>
        </p:nvSpPr>
        <p:spPr>
          <a:xfrm>
            <a:off x="3976270" y="2696431"/>
            <a:ext cx="2055371" cy="2031325"/>
          </a:xfrm>
          <a:prstGeom prst="rect">
            <a:avLst/>
          </a:prstGeom>
        </p:spPr>
        <p:style>
          <a:lnRef idx="3">
            <a:schemeClr val="lt1"/>
          </a:lnRef>
          <a:fillRef idx="1">
            <a:schemeClr val="dk1"/>
          </a:fillRef>
          <a:effectRef idx="1">
            <a:schemeClr val="dk1"/>
          </a:effectRef>
          <a:fontRef idx="minor">
            <a:schemeClr val="lt1"/>
          </a:fontRef>
        </p:style>
        <p:txBody>
          <a:bodyPr wrap="none" rtlCol="0">
            <a:spAutoFit/>
          </a:bodyPr>
          <a:lstStyle/>
          <a:p>
            <a:r>
              <a:rPr lang="es-ES" b="1" dirty="0"/>
              <a:t>a </a:t>
            </a:r>
            <a:r>
              <a:rPr lang="es-ES" b="1" baseline="-25000" dirty="0"/>
              <a:t>n</a:t>
            </a:r>
            <a:r>
              <a:rPr lang="es-ES" b="1" dirty="0"/>
              <a:t> = a</a:t>
            </a:r>
            <a:r>
              <a:rPr lang="es-ES" b="1" baseline="-25000" dirty="0">
                <a:solidFill>
                  <a:srgbClr val="FF0000"/>
                </a:solidFill>
              </a:rPr>
              <a:t>1</a:t>
            </a:r>
            <a:r>
              <a:rPr lang="es-ES" b="1" baseline="-25000" dirty="0"/>
              <a:t> </a:t>
            </a:r>
            <a:r>
              <a:rPr lang="es-ES" b="1" dirty="0"/>
              <a:t> + (n – 1) d</a:t>
            </a:r>
            <a:endParaRPr lang="es-ES" b="1" baseline="30000" dirty="0"/>
          </a:p>
          <a:p>
            <a:endParaRPr lang="es-ES" b="1" dirty="0"/>
          </a:p>
          <a:p>
            <a:r>
              <a:rPr lang="es-ES" b="1" i="1" u="sng" dirty="0"/>
              <a:t>En Python</a:t>
            </a:r>
          </a:p>
          <a:p>
            <a:endParaRPr lang="es-ES" b="1" i="1" u="sng" dirty="0"/>
          </a:p>
          <a:p>
            <a:r>
              <a:rPr lang="es-ES" b="1" dirty="0"/>
              <a:t>a </a:t>
            </a:r>
            <a:r>
              <a:rPr lang="es-ES" b="1" baseline="-25000" dirty="0"/>
              <a:t>n</a:t>
            </a:r>
            <a:r>
              <a:rPr lang="es-ES" b="1" dirty="0"/>
              <a:t> = a</a:t>
            </a:r>
            <a:r>
              <a:rPr lang="es-ES" b="1" baseline="-25000" dirty="0">
                <a:solidFill>
                  <a:srgbClr val="FF0000"/>
                </a:solidFill>
              </a:rPr>
              <a:t>1</a:t>
            </a:r>
            <a:r>
              <a:rPr lang="es-ES" b="1" baseline="-25000" dirty="0"/>
              <a:t> </a:t>
            </a:r>
            <a:r>
              <a:rPr lang="es-ES" b="1" dirty="0"/>
              <a:t> + (n – 1) * d</a:t>
            </a:r>
            <a:endParaRPr lang="es-ES" b="1" baseline="30000" dirty="0"/>
          </a:p>
          <a:p>
            <a:endParaRPr lang="es-ES" b="1" dirty="0"/>
          </a:p>
          <a:p>
            <a:r>
              <a:rPr lang="es-ES" b="1" dirty="0"/>
              <a:t>a </a:t>
            </a:r>
            <a:r>
              <a:rPr lang="es-ES" b="1" baseline="-25000" dirty="0"/>
              <a:t>n</a:t>
            </a:r>
            <a:r>
              <a:rPr lang="es-ES" b="1" dirty="0"/>
              <a:t> = 4 + (n – 1) * 3</a:t>
            </a:r>
            <a:endParaRPr lang="es-ES" b="1" baseline="30000" dirty="0"/>
          </a:p>
        </p:txBody>
      </p:sp>
    </p:spTree>
    <p:extLst>
      <p:ext uri="{BB962C8B-B14F-4D97-AF65-F5344CB8AC3E}">
        <p14:creationId xmlns:p14="http://schemas.microsoft.com/office/powerpoint/2010/main" val="1609783674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18897949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uadroTexto 2">
            <a:extLst>
              <a:ext uri="{FF2B5EF4-FFF2-40B4-BE49-F238E27FC236}">
                <a16:creationId xmlns:a16="http://schemas.microsoft.com/office/drawing/2014/main" id="{FA53A724-8E43-4D27-B03A-DC0E96980238}"/>
              </a:ext>
            </a:extLst>
          </p:cNvPr>
          <p:cNvSpPr txBox="1"/>
          <p:nvPr/>
        </p:nvSpPr>
        <p:spPr>
          <a:xfrm>
            <a:off x="6400799" y="463685"/>
            <a:ext cx="3640668" cy="830997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400" dirty="0"/>
              <a:t>Funciones Discretas </a:t>
            </a:r>
            <a:r>
              <a:rPr lang="es-ES" sz="2400" dirty="0">
                <a:solidFill>
                  <a:srgbClr val="FFFF00"/>
                </a:solidFill>
              </a:rPr>
              <a:t>Sucesiones (progresiones)</a:t>
            </a:r>
          </a:p>
        </p:txBody>
      </p:sp>
      <p:pic>
        <p:nvPicPr>
          <p:cNvPr id="4" name="Imagen 3">
            <a:extLst>
              <a:ext uri="{FF2B5EF4-FFF2-40B4-BE49-F238E27FC236}">
                <a16:creationId xmlns:a16="http://schemas.microsoft.com/office/drawing/2014/main" id="{E272B542-0ABD-43E0-AF9C-F142FEBACB2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34657" y="1701798"/>
            <a:ext cx="3566070" cy="3803019"/>
          </a:xfrm>
          <a:prstGeom prst="rect">
            <a:avLst/>
          </a:prstGeom>
        </p:spPr>
      </p:pic>
      <p:sp>
        <p:nvSpPr>
          <p:cNvPr id="5" name="CuadroTexto 4">
            <a:extLst>
              <a:ext uri="{FF2B5EF4-FFF2-40B4-BE49-F238E27FC236}">
                <a16:creationId xmlns:a16="http://schemas.microsoft.com/office/drawing/2014/main" id="{7CD4D156-D55C-4D8E-8BE4-EDA4C16123B5}"/>
              </a:ext>
            </a:extLst>
          </p:cNvPr>
          <p:cNvSpPr txBox="1"/>
          <p:nvPr/>
        </p:nvSpPr>
        <p:spPr>
          <a:xfrm>
            <a:off x="1124236" y="397285"/>
            <a:ext cx="3303830" cy="461665"/>
          </a:xfrm>
          <a:prstGeom prst="rect">
            <a:avLst/>
          </a:prstGeom>
          <a:solidFill>
            <a:schemeClr val="tx1"/>
          </a:solidFill>
          <a:ln>
            <a:noFill/>
          </a:ln>
          <a:effectLst>
            <a:outerShdw blurRad="107950" dist="12700" dir="5400000" algn="ctr">
              <a:srgbClr val="000000"/>
            </a:outerShdw>
          </a:effectLst>
          <a:scene3d>
            <a:camera prst="orthographicFront">
              <a:rot lat="0" lon="0" rev="0"/>
            </a:camera>
            <a:lightRig rig="soft" dir="t">
              <a:rot lat="0" lon="0" rev="0"/>
            </a:lightRig>
          </a:scene3d>
          <a:sp3d contourW="44450" prstMaterial="matte">
            <a:bevelT w="63500" h="63500" prst="artDeco"/>
            <a:contourClr>
              <a:srgbClr val="FFFFFF"/>
            </a:contourClr>
          </a:sp3d>
        </p:spPr>
        <p:txBody>
          <a:bodyPr wrap="square" rtlCol="0">
            <a:spAutoFit/>
          </a:bodyPr>
          <a:lstStyle>
            <a:defPPr>
              <a:defRPr lang="es-CL"/>
            </a:defPPr>
            <a:lvl1pPr algn="ctr">
              <a:defRPr sz="3200" b="1">
                <a:solidFill>
                  <a:schemeClr val="bg1"/>
                </a:solidFill>
              </a:defRPr>
            </a:lvl1pPr>
          </a:lstStyle>
          <a:p>
            <a:r>
              <a:rPr lang="es-ES" sz="2400" dirty="0"/>
              <a:t>Funciones Continuas</a:t>
            </a:r>
          </a:p>
        </p:txBody>
      </p:sp>
      <p:pic>
        <p:nvPicPr>
          <p:cNvPr id="9" name="Imagen 8">
            <a:extLst>
              <a:ext uri="{FF2B5EF4-FFF2-40B4-BE49-F238E27FC236}">
                <a16:creationId xmlns:a16="http://schemas.microsoft.com/office/drawing/2014/main" id="{88039D94-5285-4ADF-9622-ABD3157D8BFC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250224" y="3272546"/>
            <a:ext cx="1398841" cy="330761"/>
          </a:xfrm>
          <a:prstGeom prst="rect">
            <a:avLst/>
          </a:prstGeom>
        </p:spPr>
      </p:pic>
      <p:graphicFrame>
        <p:nvGraphicFramePr>
          <p:cNvPr id="10" name="Objeto 9">
            <a:extLst>
              <a:ext uri="{FF2B5EF4-FFF2-40B4-BE49-F238E27FC236}">
                <a16:creationId xmlns:a16="http://schemas.microsoft.com/office/drawing/2014/main" id="{6A82173C-AB19-4167-89B3-067782044A96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2803363"/>
              </p:ext>
            </p:extLst>
          </p:nvPr>
        </p:nvGraphicFramePr>
        <p:xfrm>
          <a:off x="6922030" y="1818850"/>
          <a:ext cx="350837" cy="342384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6" name="Bitmap Image" r:id="rId5" imgW="394910" imgH="386110" progId="PBrush">
                  <p:embed/>
                </p:oleObj>
              </mc:Choice>
              <mc:Fallback>
                <p:oleObj name="Bitmap Image" r:id="rId5" imgW="394910" imgH="386110" progId="PBrush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6"/>
                      <a:stretch>
                        <a:fillRect/>
                      </a:stretch>
                    </p:blipFill>
                    <p:spPr>
                      <a:xfrm>
                        <a:off x="6922030" y="1818850"/>
                        <a:ext cx="350837" cy="342384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grpSp>
        <p:nvGrpSpPr>
          <p:cNvPr id="14" name="Grupo 13">
            <a:extLst>
              <a:ext uri="{FF2B5EF4-FFF2-40B4-BE49-F238E27FC236}">
                <a16:creationId xmlns:a16="http://schemas.microsoft.com/office/drawing/2014/main" id="{E13DCB75-D012-4C2F-8B1D-731BC0ECA1FC}"/>
              </a:ext>
            </a:extLst>
          </p:cNvPr>
          <p:cNvGrpSpPr/>
          <p:nvPr/>
        </p:nvGrpSpPr>
        <p:grpSpPr>
          <a:xfrm>
            <a:off x="972652" y="1650047"/>
            <a:ext cx="3965817" cy="4041651"/>
            <a:chOff x="975379" y="1579918"/>
            <a:chExt cx="4069819" cy="4130849"/>
          </a:xfrm>
        </p:grpSpPr>
        <p:graphicFrame>
          <p:nvGraphicFramePr>
            <p:cNvPr id="7" name="Objeto 6">
              <a:extLst>
                <a:ext uri="{FF2B5EF4-FFF2-40B4-BE49-F238E27FC236}">
                  <a16:creationId xmlns:a16="http://schemas.microsoft.com/office/drawing/2014/main" id="{6B6A78A8-2DE4-4176-B688-234937485EEF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3316846596"/>
                </p:ext>
              </p:extLst>
            </p:nvPr>
          </p:nvGraphicFramePr>
          <p:xfrm>
            <a:off x="975379" y="1579918"/>
            <a:ext cx="4069819" cy="4130849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7" name="Bitmap Image" r:id="rId7" imgW="5398951" imgH="5480260" progId="PBrush">
                    <p:embed/>
                  </p:oleObj>
                </mc:Choice>
                <mc:Fallback>
                  <p:oleObj name="Bitmap Image" r:id="rId7" imgW="5398951" imgH="5480260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8"/>
                        <a:stretch>
                          <a:fillRect/>
                        </a:stretch>
                      </p:blipFill>
                      <p:spPr>
                        <a:xfrm>
                          <a:off x="975379" y="1579918"/>
                          <a:ext cx="4069819" cy="4130849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graphicFrame>
          <p:nvGraphicFramePr>
            <p:cNvPr id="11" name="Objeto 10">
              <a:extLst>
                <a:ext uri="{FF2B5EF4-FFF2-40B4-BE49-F238E27FC236}">
                  <a16:creationId xmlns:a16="http://schemas.microsoft.com/office/drawing/2014/main" id="{3CDB62E4-89D8-404F-9479-49AB3F1868F7}"/>
                </a:ext>
              </a:extLst>
            </p:cNvPr>
            <p:cNvGraphicFramePr>
              <a:graphicFrameLocks noChangeAspect="1"/>
            </p:cNvGraphicFramePr>
            <p:nvPr>
              <p:extLst>
                <p:ext uri="{D42A27DB-BD31-4B8C-83A1-F6EECF244321}">
                  <p14:modId xmlns:p14="http://schemas.microsoft.com/office/powerpoint/2010/main" val="2610974291"/>
                </p:ext>
              </p:extLst>
            </p:nvPr>
          </p:nvGraphicFramePr>
          <p:xfrm>
            <a:off x="2414650" y="1651192"/>
            <a:ext cx="495300" cy="276225"/>
          </p:xfrm>
          <a:graphic>
            <a:graphicData uri="http://schemas.openxmlformats.org/presentationml/2006/ole">
              <mc:AlternateContent xmlns:mc="http://schemas.openxmlformats.org/markup-compatibility/2006">
                <mc:Choice xmlns:v="urn:schemas-microsoft-com:vml" Requires="v">
                  <p:oleObj spid="_x0000_s1038" name="Bitmap Image" r:id="rId9" imgW="495893" imgH="275942" progId="PBrush">
                    <p:embed/>
                  </p:oleObj>
                </mc:Choice>
                <mc:Fallback>
                  <p:oleObj name="Bitmap Image" r:id="rId9" imgW="495893" imgH="275942" progId="PBrush">
                    <p:embed/>
                    <p:pic>
                      <p:nvPicPr>
                        <p:cNvPr id="0" name=""/>
                        <p:cNvPicPr/>
                        <p:nvPr/>
                      </p:nvPicPr>
                      <p:blipFill>
                        <a:blip r:embed="rId10"/>
                        <a:stretch>
                          <a:fillRect/>
                        </a:stretch>
                      </p:blipFill>
                      <p:spPr>
                        <a:xfrm>
                          <a:off x="2414650" y="1651192"/>
                          <a:ext cx="495300" cy="276225"/>
                        </a:xfrm>
                        <a:prstGeom prst="rect">
                          <a:avLst/>
                        </a:prstGeom>
                      </p:spPr>
                    </p:pic>
                  </p:oleObj>
                </mc:Fallback>
              </mc:AlternateContent>
            </a:graphicData>
          </a:graphic>
        </p:graphicFrame>
        <p:pic>
          <p:nvPicPr>
            <p:cNvPr id="12" name="Imagen 11">
              <a:extLst>
                <a:ext uri="{FF2B5EF4-FFF2-40B4-BE49-F238E27FC236}">
                  <a16:creationId xmlns:a16="http://schemas.microsoft.com/office/drawing/2014/main" id="{66EF73A7-B26B-4507-93B6-CB3E2DB421A2}"/>
                </a:ext>
              </a:extLst>
            </p:cNvPr>
            <p:cNvPicPr>
              <a:picLocks noChangeAspect="1"/>
            </p:cNvPicPr>
            <p:nvPr/>
          </p:nvPicPr>
          <p:blipFill>
            <a:blip r:embed="rId11"/>
            <a:stretch>
              <a:fillRect/>
            </a:stretch>
          </p:blipFill>
          <p:spPr>
            <a:xfrm>
              <a:off x="4642831" y="5519762"/>
              <a:ext cx="152421" cy="181000"/>
            </a:xfrm>
            <a:prstGeom prst="rect">
              <a:avLst/>
            </a:prstGeom>
          </p:spPr>
        </p:pic>
      </p:grpSp>
      <p:pic>
        <p:nvPicPr>
          <p:cNvPr id="13" name="Imagen 12">
            <a:extLst>
              <a:ext uri="{FF2B5EF4-FFF2-40B4-BE49-F238E27FC236}">
                <a16:creationId xmlns:a16="http://schemas.microsoft.com/office/drawing/2014/main" id="{B79A6E16-2527-439A-95F4-F2D58B7814FF}"/>
              </a:ext>
            </a:extLst>
          </p:cNvPr>
          <p:cNvPicPr>
            <a:picLocks noChangeAspect="1"/>
          </p:cNvPicPr>
          <p:nvPr/>
        </p:nvPicPr>
        <p:blipFill>
          <a:blip r:embed="rId12"/>
          <a:stretch>
            <a:fillRect/>
          </a:stretch>
        </p:blipFill>
        <p:spPr>
          <a:xfrm>
            <a:off x="9649065" y="5156202"/>
            <a:ext cx="152421" cy="181000"/>
          </a:xfrm>
          <a:prstGeom prst="rect">
            <a:avLst/>
          </a:prstGeom>
        </p:spPr>
      </p:pic>
      <p:pic>
        <p:nvPicPr>
          <p:cNvPr id="15" name="Imagen 14">
            <a:extLst>
              <a:ext uri="{FF2B5EF4-FFF2-40B4-BE49-F238E27FC236}">
                <a16:creationId xmlns:a16="http://schemas.microsoft.com/office/drawing/2014/main" id="{F1DF5242-0050-430A-A3AF-9256A1EA2874}"/>
              </a:ext>
            </a:extLst>
          </p:cNvPr>
          <p:cNvPicPr>
            <a:picLocks noChangeAspect="1"/>
          </p:cNvPicPr>
          <p:nvPr/>
        </p:nvPicPr>
        <p:blipFill>
          <a:blip r:embed="rId13"/>
          <a:stretch>
            <a:fillRect/>
          </a:stretch>
        </p:blipFill>
        <p:spPr>
          <a:xfrm>
            <a:off x="6922030" y="5691698"/>
            <a:ext cx="2181529" cy="314369"/>
          </a:xfrm>
          <a:prstGeom prst="rect">
            <a:avLst/>
          </a:prstGeom>
        </p:spPr>
      </p:pic>
      <p:pic>
        <p:nvPicPr>
          <p:cNvPr id="16" name="Imagen 15">
            <a:extLst>
              <a:ext uri="{FF2B5EF4-FFF2-40B4-BE49-F238E27FC236}">
                <a16:creationId xmlns:a16="http://schemas.microsoft.com/office/drawing/2014/main" id="{FE52FB79-A79C-4839-B73E-1B024911CADD}"/>
              </a:ext>
            </a:extLst>
          </p:cNvPr>
          <p:cNvPicPr>
            <a:picLocks noChangeAspect="1"/>
          </p:cNvPicPr>
          <p:nvPr/>
        </p:nvPicPr>
        <p:blipFill>
          <a:blip r:embed="rId14"/>
          <a:stretch>
            <a:fillRect/>
          </a:stretch>
        </p:blipFill>
        <p:spPr>
          <a:xfrm>
            <a:off x="6922030" y="6192948"/>
            <a:ext cx="2324424" cy="32389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1411660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F5E7F769-C58D-4D38-B8FC-ABE4A128FF1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328336" y="1552313"/>
            <a:ext cx="7535327" cy="3753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8713176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45FFF6CF-14D2-41FA-9FD7-B640C820502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158489" y="1114176"/>
            <a:ext cx="7316221" cy="356284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0055320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1815E593-04FA-43C7-A7A3-F9EEF73A637B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023494" y="1485629"/>
            <a:ext cx="8145012" cy="3886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1922910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85FB8601-AF0F-4BC0-A683-19914AD7EFC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61573" y="1457050"/>
            <a:ext cx="8268854" cy="39439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251965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0">
              <a:schemeClr val="accent4">
                <a:lumMod val="0"/>
                <a:lumOff val="100000"/>
              </a:schemeClr>
            </a:gs>
            <a:gs pos="35000">
              <a:schemeClr val="accent4">
                <a:lumMod val="0"/>
                <a:lumOff val="100000"/>
              </a:schemeClr>
            </a:gs>
            <a:gs pos="100000">
              <a:schemeClr val="accent4">
                <a:lumMod val="100000"/>
              </a:schemeClr>
            </a:gs>
          </a:gsLst>
          <a:path path="circle">
            <a:fillToRect l="50000" t="-80000" r="50000" b="18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Imagen 1">
            <a:extLst>
              <a:ext uri="{FF2B5EF4-FFF2-40B4-BE49-F238E27FC236}">
                <a16:creationId xmlns:a16="http://schemas.microsoft.com/office/drawing/2014/main" id="{C946CC68-89F3-4171-82BE-8B680E147815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842494" y="1471339"/>
            <a:ext cx="8507012" cy="391532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058255633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>
            <a:extLst>
              <a:ext uri="{FF2B5EF4-FFF2-40B4-BE49-F238E27FC236}">
                <a16:creationId xmlns:a16="http://schemas.microsoft.com/office/drawing/2014/main" id="{89A40652-C970-4315-A951-79786C164EE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61599" y="1442760"/>
            <a:ext cx="8068801" cy="397247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27903149"/>
      </p:ext>
    </p:extLst>
  </p:cSld>
  <p:clrMapOvr>
    <a:masterClrMapping/>
  </p:clrMapOvr>
</p:sld>
</file>

<file path=ppt/theme/theme1.xml><?xml version="1.0" encoding="utf-8"?>
<a:theme xmlns:a="http://schemas.openxmlformats.org/drawingml/2006/main" name="1_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Override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0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1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1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2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3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4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5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6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7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8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ppt/theme/themeOverride9.xml><?xml version="1.0" encoding="utf-8"?>
<a:themeOverride xmlns:a="http://schemas.openxmlformats.org/drawingml/2006/main">
  <a:clrScheme name="Office">
    <a:dk1>
      <a:sysClr val="windowText" lastClr="000000"/>
    </a:dk1>
    <a:lt1>
      <a:sysClr val="window" lastClr="FFFFFF"/>
    </a:lt1>
    <a:dk2>
      <a:srgbClr val="44546A"/>
    </a:dk2>
    <a:lt2>
      <a:srgbClr val="E7E6E6"/>
    </a:lt2>
    <a:accent1>
      <a:srgbClr val="5B9BD5"/>
    </a:accent1>
    <a:accent2>
      <a:srgbClr val="ED7D31"/>
    </a:accent2>
    <a:accent3>
      <a:srgbClr val="A5A5A5"/>
    </a:accent3>
    <a:accent4>
      <a:srgbClr val="FFC000"/>
    </a:accent4>
    <a:accent5>
      <a:srgbClr val="4472C4"/>
    </a:accent5>
    <a:accent6>
      <a:srgbClr val="70AD47"/>
    </a:accent6>
    <a:hlink>
      <a:srgbClr val="0563C1"/>
    </a:hlink>
    <a:folHlink>
      <a:srgbClr val="954F72"/>
    </a:folHlink>
  </a:clrScheme>
</a:themeOverrid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456</TotalTime>
  <Words>193</Words>
  <Application>Microsoft Office PowerPoint</Application>
  <PresentationFormat>Panorámica</PresentationFormat>
  <Paragraphs>32</Paragraphs>
  <Slides>23</Slides>
  <Notes>0</Notes>
  <HiddenSlides>0</HiddenSlides>
  <MMClips>0</MMClips>
  <ScaleCrop>false</ScaleCrop>
  <HeadingPairs>
    <vt:vector size="8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Servidores OLE incrustados</vt:lpstr>
      </vt:variant>
      <vt:variant>
        <vt:i4>1</vt:i4>
      </vt:variant>
      <vt:variant>
        <vt:lpstr>Títulos de diapositiva</vt:lpstr>
      </vt:variant>
      <vt:variant>
        <vt:i4>23</vt:i4>
      </vt:variant>
    </vt:vector>
  </HeadingPairs>
  <TitlesOfParts>
    <vt:vector size="29" baseType="lpstr">
      <vt:lpstr>Arial</vt:lpstr>
      <vt:lpstr>Calibri</vt:lpstr>
      <vt:lpstr>Calibri Light</vt:lpstr>
      <vt:lpstr>Google Sans</vt:lpstr>
      <vt:lpstr>1_Tema de Office</vt:lpstr>
      <vt:lpstr>Bitmap Image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Miguel Cárcamo Pinochet</dc:creator>
  <cp:lastModifiedBy>Plaza Vespucio</cp:lastModifiedBy>
  <cp:revision>34</cp:revision>
  <dcterms:created xsi:type="dcterms:W3CDTF">2021-03-19T15:52:29Z</dcterms:created>
  <dcterms:modified xsi:type="dcterms:W3CDTF">2024-10-11T17:01:46Z</dcterms:modified>
</cp:coreProperties>
</file>