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4"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abri\Desktop\Analisis%20Estadistico\Basededatos_SituacionProblemaE2-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Ventas Reales contra Pronostico Empirico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Sheet1!$D$2</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Sheet1!$C$3:$C$14</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Sheet1!$D$3:$D$14</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D5EB-43D7-BEA1-170659F13A14}"/>
            </c:ext>
          </c:extLst>
        </c:ser>
        <c:ser>
          <c:idx val="1"/>
          <c:order val="1"/>
          <c:tx>
            <c:v>Empirica</c:v>
          </c:tx>
          <c:spPr>
            <a:ln w="19050" cap="rnd">
              <a:solidFill>
                <a:srgbClr val="00B050"/>
              </a:solidFill>
              <a:round/>
            </a:ln>
            <a:effectLst/>
          </c:spPr>
          <c:marker>
            <c:symbol val="circle"/>
            <c:size val="5"/>
            <c:spPr>
              <a:solidFill>
                <a:srgbClr val="00B050"/>
              </a:solidFill>
              <a:ln w="9525">
                <a:solidFill>
                  <a:srgbClr val="00B05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Sheet1!$C$4:$C$15</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Sheet1!$E$4:$E$15</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1-D5EB-43D7-BEA1-170659F13A14}"/>
            </c:ext>
          </c:extLst>
        </c:ser>
        <c:dLbls>
          <c:showLegendKey val="0"/>
          <c:showVal val="0"/>
          <c:showCatName val="0"/>
          <c:showSerName val="0"/>
          <c:showPercent val="0"/>
          <c:showBubbleSize val="0"/>
        </c:dLbls>
        <c:axId val="250027663"/>
        <c:axId val="250016143"/>
      </c:scatterChart>
      <c:valAx>
        <c:axId val="250027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16143"/>
        <c:crosses val="autoZero"/>
        <c:crossBetween val="midCat"/>
        <c:majorUnit val="1"/>
      </c:valAx>
      <c:valAx>
        <c:axId val="250016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276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Ventas vs Promedios Moviles Ponderados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13773162527865E-2"/>
          <c:y val="0.16378843692462933"/>
          <c:w val="0.88948870001040803"/>
          <c:h val="0.57679981166965399"/>
        </c:manualLayout>
      </c:layout>
      <c:scatterChart>
        <c:scatterStyle val="lineMarker"/>
        <c:varyColors val="0"/>
        <c:ser>
          <c:idx val="0"/>
          <c:order val="0"/>
          <c:tx>
            <c:strRef>
              <c:f>Sheet1!$D$58</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Sheet1!$C$59:$C$70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Sheet1!$D$59:$D$70</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6C55-498A-A0AA-6F50348E6BB3}"/>
            </c:ext>
          </c:extLst>
        </c:ser>
        <c:ser>
          <c:idx val="1"/>
          <c:order val="1"/>
          <c:tx>
            <c:strRef>
              <c:f>Sheet1!$C$57</c:f>
              <c:strCache>
                <c:ptCount val="1"/>
                <c:pt idx="0">
                  <c:v>Promedios moviles Ponderados de orden k</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Sheet1!$C$62:$C$71</c:f>
              <c:numCache>
                <c:formatCode>General</c:formatCode>
                <c:ptCount val="10"/>
                <c:pt idx="0">
                  <c:v>4</c:v>
                </c:pt>
                <c:pt idx="1">
                  <c:v>5</c:v>
                </c:pt>
                <c:pt idx="2">
                  <c:v>6</c:v>
                </c:pt>
                <c:pt idx="3">
                  <c:v>7</c:v>
                </c:pt>
                <c:pt idx="4">
                  <c:v>8</c:v>
                </c:pt>
                <c:pt idx="5">
                  <c:v>9</c:v>
                </c:pt>
                <c:pt idx="6">
                  <c:v>10</c:v>
                </c:pt>
                <c:pt idx="7">
                  <c:v>11</c:v>
                </c:pt>
                <c:pt idx="8">
                  <c:v>12</c:v>
                </c:pt>
                <c:pt idx="9">
                  <c:v>13</c:v>
                </c:pt>
              </c:numCache>
            </c:numRef>
          </c:xVal>
          <c:yVal>
            <c:numRef>
              <c:f>Sheet1!$E$62:$E$71</c:f>
              <c:numCache>
                <c:formatCode>0.00</c:formatCode>
                <c:ptCount val="10"/>
                <c:pt idx="0">
                  <c:v>6.1666666666666661</c:v>
                </c:pt>
                <c:pt idx="1">
                  <c:v>8.5</c:v>
                </c:pt>
                <c:pt idx="2">
                  <c:v>6.6666666666666661</c:v>
                </c:pt>
                <c:pt idx="3">
                  <c:v>6.5</c:v>
                </c:pt>
                <c:pt idx="4">
                  <c:v>7.5</c:v>
                </c:pt>
                <c:pt idx="5">
                  <c:v>10.166666666666666</c:v>
                </c:pt>
                <c:pt idx="6">
                  <c:v>8.5</c:v>
                </c:pt>
                <c:pt idx="7">
                  <c:v>8</c:v>
                </c:pt>
                <c:pt idx="8">
                  <c:v>8.6666666666666661</c:v>
                </c:pt>
                <c:pt idx="9">
                  <c:v>11.666666666666666</c:v>
                </c:pt>
              </c:numCache>
            </c:numRef>
          </c:yVal>
          <c:smooth val="0"/>
          <c:extLst>
            <c:ext xmlns:c16="http://schemas.microsoft.com/office/drawing/2014/chart" uri="{C3380CC4-5D6E-409C-BE32-E72D297353CC}">
              <c16:uniqueId val="{00000001-6C55-498A-A0AA-6F50348E6BB3}"/>
            </c:ext>
          </c:extLst>
        </c:ser>
        <c:dLbls>
          <c:showLegendKey val="0"/>
          <c:showVal val="0"/>
          <c:showCatName val="0"/>
          <c:showSerName val="0"/>
          <c:showPercent val="0"/>
          <c:showBubbleSize val="0"/>
        </c:dLbls>
        <c:axId val="174996463"/>
        <c:axId val="174987343"/>
      </c:scatterChart>
      <c:valAx>
        <c:axId val="1749964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87343"/>
        <c:crosses val="autoZero"/>
        <c:crossBetween val="midCat"/>
        <c:majorUnit val="1"/>
      </c:valAx>
      <c:valAx>
        <c:axId val="174987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964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Ventas vs Suavizamiento Exponencial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13753829916673E-2"/>
          <c:y val="0.17504932146958033"/>
          <c:w val="0.88948872786032218"/>
          <c:h val="0.56553881211734303"/>
        </c:manualLayout>
      </c:layout>
      <c:scatterChart>
        <c:scatterStyle val="lineMarker"/>
        <c:varyColors val="0"/>
        <c:ser>
          <c:idx val="0"/>
          <c:order val="0"/>
          <c:tx>
            <c:strRef>
              <c:f>Sheet1!$D$77</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Sheet1!$C$78:$C$89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Sheet1!$D$78:$D$89</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0D84-4B7E-AE6D-F247DFA46040}"/>
            </c:ext>
          </c:extLst>
        </c:ser>
        <c:ser>
          <c:idx val="1"/>
          <c:order val="1"/>
          <c:tx>
            <c:strRef>
              <c:f>Sheet1!$C$76</c:f>
              <c:strCache>
                <c:ptCount val="1"/>
                <c:pt idx="0">
                  <c:v>Suavizamiento exponencial</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Sheet1!$C$79:$C$90</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Sheet1!$E$79:$E$90</c:f>
              <c:numCache>
                <c:formatCode>0.00</c:formatCode>
                <c:ptCount val="12"/>
                <c:pt idx="0">
                  <c:v>3</c:v>
                </c:pt>
                <c:pt idx="1">
                  <c:v>3.5407141143210348</c:v>
                </c:pt>
                <c:pt idx="2">
                  <c:v>4.7463135234106311</c:v>
                </c:pt>
                <c:pt idx="3">
                  <c:v>6.1666847384653405</c:v>
                </c:pt>
                <c:pt idx="4">
                  <c:v>5.5809062287792459</c:v>
                </c:pt>
                <c:pt idx="5">
                  <c:v>5.9645682446013089</c:v>
                </c:pt>
                <c:pt idx="6">
                  <c:v>6.7852186412024817</c:v>
                </c:pt>
                <c:pt idx="7">
                  <c:v>8.1950715831025018</c:v>
                </c:pt>
                <c:pt idx="8">
                  <c:v>7.6016184896382306</c:v>
                </c:pt>
                <c:pt idx="9">
                  <c:v>7.7093237424068004</c:v>
                </c:pt>
                <c:pt idx="10">
                  <c:v>8.3286242343171644</c:v>
                </c:pt>
                <c:pt idx="11">
                  <c:v>9.8619206963786503</c:v>
                </c:pt>
              </c:numCache>
            </c:numRef>
          </c:yVal>
          <c:smooth val="0"/>
          <c:extLst>
            <c:ext xmlns:c16="http://schemas.microsoft.com/office/drawing/2014/chart" uri="{C3380CC4-5D6E-409C-BE32-E72D297353CC}">
              <c16:uniqueId val="{00000001-0D84-4B7E-AE6D-F247DFA46040}"/>
            </c:ext>
          </c:extLst>
        </c:ser>
        <c:dLbls>
          <c:showLegendKey val="0"/>
          <c:showVal val="0"/>
          <c:showCatName val="0"/>
          <c:showSerName val="0"/>
          <c:showPercent val="0"/>
          <c:showBubbleSize val="0"/>
        </c:dLbls>
        <c:axId val="175002703"/>
        <c:axId val="174972463"/>
      </c:scatterChart>
      <c:valAx>
        <c:axId val="1750027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72463"/>
        <c:crosses val="autoZero"/>
        <c:crossBetween val="midCat"/>
        <c:majorUnit val="1"/>
      </c:valAx>
      <c:valAx>
        <c:axId val="17497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027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ysClr val="windowText" lastClr="000000">
                    <a:lumMod val="65000"/>
                    <a:lumOff val="35000"/>
                  </a:sysClr>
                </a:solidFill>
              </a:rPr>
              <a:t>Ventas vs Regresion </a:t>
            </a:r>
          </a:p>
        </c:rich>
      </c:tx>
      <c:layout>
        <c:manualLayout>
          <c:xMode val="edge"/>
          <c:yMode val="edge"/>
          <c:x val="0.32820384360176313"/>
          <c:y val="2.81520048660851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13773162527865E-2"/>
          <c:y val="0.17016534758637566"/>
          <c:w val="0.88948870001040803"/>
          <c:h val="0.59116816190018495"/>
        </c:manualLayout>
      </c:layout>
      <c:scatterChart>
        <c:scatterStyle val="lineMarker"/>
        <c:varyColors val="0"/>
        <c:ser>
          <c:idx val="0"/>
          <c:order val="0"/>
          <c:tx>
            <c:strRef>
              <c:f>Sheet1!$D$98</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Sheet1!$C$99:$C$110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Sheet1!$D$99:$D$110</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9133-42CC-9B76-17B559186978}"/>
            </c:ext>
          </c:extLst>
        </c:ser>
        <c:ser>
          <c:idx val="1"/>
          <c:order val="1"/>
          <c:tx>
            <c:strRef>
              <c:f>Sheet1!$C$97</c:f>
              <c:strCache>
                <c:ptCount val="1"/>
                <c:pt idx="0">
                  <c:v>Proyeccion de tendencia</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Sheet1!$C$99:$C$111</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xVal>
          <c:yVal>
            <c:numRef>
              <c:f>Sheet1!$E$99:$E$111</c:f>
              <c:numCache>
                <c:formatCode>0.00</c:formatCode>
                <c:ptCount val="13"/>
                <c:pt idx="0">
                  <c:v>4.6923076923076934</c:v>
                </c:pt>
                <c:pt idx="1">
                  <c:v>5.2937062937062942</c:v>
                </c:pt>
                <c:pt idx="2">
                  <c:v>5.895104895104895</c:v>
                </c:pt>
                <c:pt idx="3">
                  <c:v>6.4965034965034967</c:v>
                </c:pt>
                <c:pt idx="4">
                  <c:v>7.0979020979020984</c:v>
                </c:pt>
                <c:pt idx="5">
                  <c:v>7.6993006993006992</c:v>
                </c:pt>
                <c:pt idx="6">
                  <c:v>8.3006993006993</c:v>
                </c:pt>
                <c:pt idx="7">
                  <c:v>8.9020979020979016</c:v>
                </c:pt>
                <c:pt idx="8">
                  <c:v>9.5034965034965033</c:v>
                </c:pt>
                <c:pt idx="9">
                  <c:v>10.104895104895103</c:v>
                </c:pt>
                <c:pt idx="10">
                  <c:v>10.706293706293705</c:v>
                </c:pt>
                <c:pt idx="11">
                  <c:v>11.307692307692307</c:v>
                </c:pt>
                <c:pt idx="12">
                  <c:v>11.909090909090908</c:v>
                </c:pt>
              </c:numCache>
            </c:numRef>
          </c:yVal>
          <c:smooth val="0"/>
          <c:extLst>
            <c:ext xmlns:c16="http://schemas.microsoft.com/office/drawing/2014/chart" uri="{C3380CC4-5D6E-409C-BE32-E72D297353CC}">
              <c16:uniqueId val="{00000001-9133-42CC-9B76-17B559186978}"/>
            </c:ext>
          </c:extLst>
        </c:ser>
        <c:dLbls>
          <c:showLegendKey val="0"/>
          <c:showVal val="0"/>
          <c:showCatName val="0"/>
          <c:showSerName val="0"/>
          <c:showPercent val="0"/>
          <c:showBubbleSize val="0"/>
        </c:dLbls>
        <c:axId val="250015663"/>
        <c:axId val="250021903"/>
      </c:scatterChart>
      <c:valAx>
        <c:axId val="250015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21903"/>
        <c:crosses val="autoZero"/>
        <c:crossBetween val="midCat"/>
        <c:majorUnit val="1"/>
      </c:valAx>
      <c:valAx>
        <c:axId val="25002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15663"/>
        <c:crosses val="autoZero"/>
        <c:crossBetween val="midCat"/>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Ventas vs Pronostico de Estacionalidad con tendencia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Sheet1!$D$136</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Sheet1!$C$137:$C$148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Sheet1!$D$137:$D$148</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AA9B-47E0-AC03-C5CBFDF1BF00}"/>
            </c:ext>
          </c:extLst>
        </c:ser>
        <c:ser>
          <c:idx val="1"/>
          <c:order val="1"/>
          <c:tx>
            <c:strRef>
              <c:f>Sheet1!$D$135</c:f>
              <c:strCache>
                <c:ptCount val="1"/>
                <c:pt idx="0">
                  <c:v>Estacionalidad con tendencia</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dLbl>
              <c:idx val="10"/>
              <c:layout>
                <c:manualLayout>
                  <c:x val="0"/>
                  <c:y val="-5.299683942178899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9B-47E0-AC03-C5CBFDF1BF00}"/>
                </c:ext>
              </c:extLst>
            </c:dLbl>
            <c:dLbl>
              <c:idx val="11"/>
              <c:layout>
                <c:manualLayout>
                  <c:x val="-4.0211399241442035E-2"/>
                  <c:y val="-3.46892410772511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A9B-47E0-AC03-C5CBFDF1BF0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Sheet1!$C$137:$C$152</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Sheet1!$K$137:$K$152</c:f>
              <c:numCache>
                <c:formatCode>0.00</c:formatCode>
                <c:ptCount val="16"/>
                <c:pt idx="0">
                  <c:v>3.3546548161955814</c:v>
                </c:pt>
                <c:pt idx="1">
                  <c:v>5.2284796567142413</c:v>
                </c:pt>
                <c:pt idx="2">
                  <c:v>7.2654305368257992</c:v>
                </c:pt>
                <c:pt idx="3">
                  <c:v>9.4885315942783262</c:v>
                </c:pt>
                <c:pt idx="4">
                  <c:v>4.3482656254572296</c:v>
                </c:pt>
                <c:pt idx="5">
                  <c:v>6.6703311609507949</c:v>
                </c:pt>
                <c:pt idx="6">
                  <c:v>9.1397872486759351</c:v>
                </c:pt>
                <c:pt idx="7">
                  <c:v>11.788098124388261</c:v>
                </c:pt>
                <c:pt idx="8">
                  <c:v>5.3418764347188787</c:v>
                </c:pt>
                <c:pt idx="9">
                  <c:v>8.1121826651873494</c:v>
                </c:pt>
                <c:pt idx="10">
                  <c:v>11.01414396052607</c:v>
                </c:pt>
                <c:pt idx="11">
                  <c:v>14.087664654498196</c:v>
                </c:pt>
                <c:pt idx="12">
                  <c:v>6.335487243980527</c:v>
                </c:pt>
                <c:pt idx="13">
                  <c:v>9.5540341694239039</c:v>
                </c:pt>
                <c:pt idx="14">
                  <c:v>12.888500672376205</c:v>
                </c:pt>
                <c:pt idx="15">
                  <c:v>16.387231184608133</c:v>
                </c:pt>
              </c:numCache>
            </c:numRef>
          </c:yVal>
          <c:smooth val="0"/>
          <c:extLst>
            <c:ext xmlns:c16="http://schemas.microsoft.com/office/drawing/2014/chart" uri="{C3380CC4-5D6E-409C-BE32-E72D297353CC}">
              <c16:uniqueId val="{00000001-AA9B-47E0-AC03-C5CBFDF1BF00}"/>
            </c:ext>
          </c:extLst>
        </c:ser>
        <c:dLbls>
          <c:showLegendKey val="0"/>
          <c:showVal val="0"/>
          <c:showCatName val="0"/>
          <c:showSerName val="0"/>
          <c:showPercent val="0"/>
          <c:showBubbleSize val="0"/>
        </c:dLbls>
        <c:axId val="174984943"/>
        <c:axId val="174982063"/>
      </c:scatterChart>
      <c:valAx>
        <c:axId val="174984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82063"/>
        <c:crosses val="autoZero"/>
        <c:crossBetween val="midCat"/>
        <c:majorUnit val="1"/>
      </c:valAx>
      <c:valAx>
        <c:axId val="174982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84943"/>
        <c:crosses val="autoZero"/>
        <c:crossBetween val="midCat"/>
      </c:valAx>
      <c:spPr>
        <a:noFill/>
        <a:ln>
          <a:noFill/>
        </a:ln>
        <a:effectLst/>
      </c:spPr>
    </c:plotArea>
    <c:legend>
      <c:legendPos val="b"/>
      <c:layout>
        <c:manualLayout>
          <c:xMode val="edge"/>
          <c:yMode val="edge"/>
          <c:x val="0.30857543867470327"/>
          <c:y val="0.90496559186924252"/>
          <c:w val="0.38767449055956665"/>
          <c:h val="9.503440813075750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Ventas Reales contra Pronostico Periodos Futuros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Sheet1!$D$20</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Sheet1!$C$21:$C$32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Sheet1!$D$21:$D$32</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B559-484D-911C-041CEDDC8563}"/>
            </c:ext>
          </c:extLst>
        </c:ser>
        <c:ser>
          <c:idx val="1"/>
          <c:order val="1"/>
          <c:tx>
            <c:strRef>
              <c:f>Sheet1!$C$19</c:f>
              <c:strCache>
                <c:ptCount val="1"/>
                <c:pt idx="0">
                  <c:v>Serie de tiempo de venta. Para periodos futuros</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Sheet1!$C$22:$C$33</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Sheet1!$E$22:$E$33</c:f>
              <c:numCache>
                <c:formatCode>0.00</c:formatCode>
                <c:ptCount val="12"/>
                <c:pt idx="0">
                  <c:v>3</c:v>
                </c:pt>
                <c:pt idx="1">
                  <c:v>4</c:v>
                </c:pt>
                <c:pt idx="2">
                  <c:v>5.333333333333333</c:v>
                </c:pt>
                <c:pt idx="3">
                  <c:v>6.5</c:v>
                </c:pt>
                <c:pt idx="4">
                  <c:v>6</c:v>
                </c:pt>
                <c:pt idx="5">
                  <c:v>6.166666666666667</c:v>
                </c:pt>
                <c:pt idx="6">
                  <c:v>6.5714285714285712</c:v>
                </c:pt>
                <c:pt idx="7">
                  <c:v>7.25</c:v>
                </c:pt>
                <c:pt idx="8">
                  <c:v>7.1111111111111107</c:v>
                </c:pt>
                <c:pt idx="9">
                  <c:v>7.2</c:v>
                </c:pt>
                <c:pt idx="10">
                  <c:v>7.4545454545454541</c:v>
                </c:pt>
                <c:pt idx="11">
                  <c:v>8</c:v>
                </c:pt>
              </c:numCache>
            </c:numRef>
          </c:yVal>
          <c:smooth val="0"/>
          <c:extLst>
            <c:ext xmlns:c16="http://schemas.microsoft.com/office/drawing/2014/chart" uri="{C3380CC4-5D6E-409C-BE32-E72D297353CC}">
              <c16:uniqueId val="{00000001-B559-484D-911C-041CEDDC8563}"/>
            </c:ext>
          </c:extLst>
        </c:ser>
        <c:dLbls>
          <c:showLegendKey val="0"/>
          <c:showVal val="0"/>
          <c:showCatName val="0"/>
          <c:showSerName val="0"/>
          <c:showPercent val="0"/>
          <c:showBubbleSize val="0"/>
        </c:dLbls>
        <c:axId val="154454607"/>
        <c:axId val="718389407"/>
      </c:scatterChart>
      <c:valAx>
        <c:axId val="154454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389407"/>
        <c:crosses val="autoZero"/>
        <c:crossBetween val="midCat"/>
        <c:majorUnit val="1"/>
      </c:valAx>
      <c:valAx>
        <c:axId val="718389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454607"/>
        <c:crosses val="autoZero"/>
        <c:crossBetween val="midCat"/>
      </c:valAx>
      <c:spPr>
        <a:noFill/>
        <a:ln>
          <a:noFill/>
        </a:ln>
        <a:effectLst/>
      </c:spPr>
    </c:plotArea>
    <c:legend>
      <c:legendPos val="b"/>
      <c:layout>
        <c:manualLayout>
          <c:xMode val="edge"/>
          <c:yMode val="edge"/>
          <c:x val="0.15847050543263097"/>
          <c:y val="0.88075982437679157"/>
          <c:w val="0.83614692790961676"/>
          <c:h val="7.60630114087064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a:t>Ventas vs Promedios Moviles de orden k = 3</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Sheet1!$D$39</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Sheet1!$C$40:$C$51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Sheet1!$D$40:$D$51</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2D72-47A5-B4E5-597AACBF8605}"/>
            </c:ext>
          </c:extLst>
        </c:ser>
        <c:ser>
          <c:idx val="1"/>
          <c:order val="1"/>
          <c:tx>
            <c:strRef>
              <c:f>Sheet1!$C$38</c:f>
              <c:strCache>
                <c:ptCount val="1"/>
                <c:pt idx="0">
                  <c:v>Promedios moviles de orden k 3</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dLbl>
              <c:idx val="0"/>
              <c:layout>
                <c:manualLayout>
                  <c:x val="-1.595734560236018E-2"/>
                  <c:y val="3.495587302705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D72-47A5-B4E5-597AACBF8605}"/>
                </c:ext>
              </c:extLst>
            </c:dLbl>
            <c:dLbl>
              <c:idx val="1"/>
              <c:layout>
                <c:manualLayout>
                  <c:x val="-1.5957345602360264E-2"/>
                  <c:y val="-4.54426349351747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D72-47A5-B4E5-597AACBF8605}"/>
                </c:ext>
              </c:extLst>
            </c:dLbl>
            <c:dLbl>
              <c:idx val="2"/>
              <c:layout>
                <c:manualLayout>
                  <c:x val="-1.595734560236018E-2"/>
                  <c:y val="4.1947047632468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D72-47A5-B4E5-597AACBF8605}"/>
                </c:ext>
              </c:extLst>
            </c:dLbl>
            <c:dLbl>
              <c:idx val="3"/>
              <c:layout>
                <c:manualLayout>
                  <c:x val="-2.0516587203034516E-2"/>
                  <c:y val="4.54426349351746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D72-47A5-B4E5-597AACBF8605}"/>
                </c:ext>
              </c:extLst>
            </c:dLbl>
            <c:dLbl>
              <c:idx val="4"/>
              <c:layout>
                <c:manualLayout>
                  <c:x val="-1.8236966402697431E-2"/>
                  <c:y val="3.84514603297632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72-47A5-B4E5-597AACBF8605}"/>
                </c:ext>
              </c:extLst>
            </c:dLbl>
            <c:dLbl>
              <c:idx val="5"/>
              <c:layout>
                <c:manualLayout>
                  <c:x val="-1.8236966402697348E-2"/>
                  <c:y val="-3.146028572435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D72-47A5-B4E5-597AACBF8605}"/>
                </c:ext>
              </c:extLst>
            </c:dLbl>
            <c:dLbl>
              <c:idx val="6"/>
              <c:layout>
                <c:manualLayout>
                  <c:x val="-2.0516587203034516E-2"/>
                  <c:y val="-3.84514603297632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D72-47A5-B4E5-597AACBF8605}"/>
                </c:ext>
              </c:extLst>
            </c:dLbl>
            <c:dLbl>
              <c:idx val="7"/>
              <c:layout>
                <c:manualLayout>
                  <c:x val="-3.875355360573178E-2"/>
                  <c:y val="2.4469111118940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D72-47A5-B4E5-597AACBF8605}"/>
                </c:ext>
              </c:extLst>
            </c:dLbl>
            <c:dLbl>
              <c:idx val="8"/>
              <c:layout>
                <c:manualLayout>
                  <c:x val="-9.1184832013488405E-3"/>
                  <c:y val="1.04867619081171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D72-47A5-B4E5-597AACBF8605}"/>
                </c:ext>
              </c:extLst>
            </c:dLbl>
            <c:dLbl>
              <c:idx val="9"/>
              <c:layout>
                <c:manualLayout>
                  <c:x val="-5.0151657607417709E-2"/>
                  <c:y val="-3.146028572435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D72-47A5-B4E5-597AACBF8605}"/>
                </c:ext>
              </c:extLst>
            </c:dLbl>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Sheet1!$C$43:$C$52</c:f>
              <c:numCache>
                <c:formatCode>General</c:formatCode>
                <c:ptCount val="10"/>
                <c:pt idx="0">
                  <c:v>4</c:v>
                </c:pt>
                <c:pt idx="1">
                  <c:v>5</c:v>
                </c:pt>
                <c:pt idx="2">
                  <c:v>6</c:v>
                </c:pt>
                <c:pt idx="3">
                  <c:v>7</c:v>
                </c:pt>
                <c:pt idx="4">
                  <c:v>8</c:v>
                </c:pt>
                <c:pt idx="5">
                  <c:v>9</c:v>
                </c:pt>
                <c:pt idx="6">
                  <c:v>10</c:v>
                </c:pt>
                <c:pt idx="7">
                  <c:v>11</c:v>
                </c:pt>
                <c:pt idx="8">
                  <c:v>12</c:v>
                </c:pt>
                <c:pt idx="9">
                  <c:v>13</c:v>
                </c:pt>
              </c:numCache>
            </c:numRef>
          </c:xVal>
          <c:yVal>
            <c:numRef>
              <c:f>Sheet1!$E$43:$E$52</c:f>
              <c:numCache>
                <c:formatCode>0.00</c:formatCode>
                <c:ptCount val="10"/>
                <c:pt idx="0">
                  <c:v>5.333333333333333</c:v>
                </c:pt>
                <c:pt idx="1">
                  <c:v>7.666666666666667</c:v>
                </c:pt>
                <c:pt idx="2">
                  <c:v>7.333333333333333</c:v>
                </c:pt>
                <c:pt idx="3">
                  <c:v>7</c:v>
                </c:pt>
                <c:pt idx="4">
                  <c:v>6.666666666666667</c:v>
                </c:pt>
                <c:pt idx="5">
                  <c:v>9.3333333333333339</c:v>
                </c:pt>
                <c:pt idx="6">
                  <c:v>9</c:v>
                </c:pt>
                <c:pt idx="7">
                  <c:v>8.6666666666666661</c:v>
                </c:pt>
                <c:pt idx="8">
                  <c:v>8</c:v>
                </c:pt>
                <c:pt idx="9">
                  <c:v>10.666666666666666</c:v>
                </c:pt>
              </c:numCache>
            </c:numRef>
          </c:yVal>
          <c:smooth val="0"/>
          <c:extLst>
            <c:ext xmlns:c16="http://schemas.microsoft.com/office/drawing/2014/chart" uri="{C3380CC4-5D6E-409C-BE32-E72D297353CC}">
              <c16:uniqueId val="{00000001-2D72-47A5-B4E5-597AACBF8605}"/>
            </c:ext>
          </c:extLst>
        </c:ser>
        <c:dLbls>
          <c:showLegendKey val="0"/>
          <c:showVal val="0"/>
          <c:showCatName val="0"/>
          <c:showSerName val="0"/>
          <c:showPercent val="0"/>
          <c:showBubbleSize val="0"/>
        </c:dLbls>
        <c:axId val="174991663"/>
        <c:axId val="174978223"/>
      </c:scatterChart>
      <c:valAx>
        <c:axId val="174991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4978223"/>
        <c:crosses val="autoZero"/>
        <c:crossBetween val="midCat"/>
        <c:majorUnit val="1"/>
      </c:valAx>
      <c:valAx>
        <c:axId val="17497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49916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sz="1200"/>
              <a:t>Ventas vs Promedios Moviles Ponderados </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Sheet1!$D$58</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Sheet1!$C$59:$C$70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Sheet1!$D$59:$D$70</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A872-4B30-BB09-EF86E59A9042}"/>
            </c:ext>
          </c:extLst>
        </c:ser>
        <c:ser>
          <c:idx val="1"/>
          <c:order val="1"/>
          <c:tx>
            <c:strRef>
              <c:f>Sheet1!$C$57</c:f>
              <c:strCache>
                <c:ptCount val="1"/>
                <c:pt idx="0">
                  <c:v>Promedios moviles Ponderados de orden k</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dLbl>
              <c:idx val="2"/>
              <c:layout>
                <c:manualLayout>
                  <c:x val="-2.0529197080292053E-2"/>
                  <c:y val="3.95785129188289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872-4B30-BB09-EF86E59A9042}"/>
                </c:ext>
              </c:extLst>
            </c:dLbl>
            <c:dLbl>
              <c:idx val="3"/>
              <c:layout>
                <c:manualLayout>
                  <c:x val="-6.8430656934306573E-3"/>
                  <c:y val="2.51863264028911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872-4B30-BB09-EF86E59A9042}"/>
                </c:ext>
              </c:extLst>
            </c:dLbl>
            <c:dLbl>
              <c:idx val="4"/>
              <c:layout>
                <c:manualLayout>
                  <c:x val="-2.052919708029197E-2"/>
                  <c:y val="2.51863264028911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872-4B30-BB09-EF86E59A9042}"/>
                </c:ext>
              </c:extLst>
            </c:dLbl>
            <c:dLbl>
              <c:idx val="5"/>
              <c:layout>
                <c:manualLayout>
                  <c:x val="-2.5091240875912409E-2"/>
                  <c:y val="-3.5980466289844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872-4B30-BB09-EF86E59A9042}"/>
                </c:ext>
              </c:extLst>
            </c:dLbl>
            <c:dLbl>
              <c:idx val="6"/>
              <c:layout>
                <c:manualLayout>
                  <c:x val="-3.1934306569343235E-2"/>
                  <c:y val="-5.03726528057823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872-4B30-BB09-EF86E59A9042}"/>
                </c:ext>
              </c:extLst>
            </c:dLbl>
            <c:dLbl>
              <c:idx val="7"/>
              <c:layout>
                <c:manualLayout>
                  <c:x val="-1.5967153284671534E-2"/>
                  <c:y val="2.51863264028911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872-4B30-BB09-EF86E59A9042}"/>
                </c:ext>
              </c:extLst>
            </c:dLbl>
            <c:dLbl>
              <c:idx val="9"/>
              <c:layout>
                <c:manualLayout>
                  <c:x val="-5.2463503649635035E-2"/>
                  <c:y val="-4.31765595478133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872-4B30-BB09-EF86E59A9042}"/>
                </c:ext>
              </c:extLst>
            </c:dLbl>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Sheet1!$C$62:$C$71</c:f>
              <c:numCache>
                <c:formatCode>General</c:formatCode>
                <c:ptCount val="10"/>
                <c:pt idx="0">
                  <c:v>4</c:v>
                </c:pt>
                <c:pt idx="1">
                  <c:v>5</c:v>
                </c:pt>
                <c:pt idx="2">
                  <c:v>6</c:v>
                </c:pt>
                <c:pt idx="3">
                  <c:v>7</c:v>
                </c:pt>
                <c:pt idx="4">
                  <c:v>8</c:v>
                </c:pt>
                <c:pt idx="5">
                  <c:v>9</c:v>
                </c:pt>
                <c:pt idx="6">
                  <c:v>10</c:v>
                </c:pt>
                <c:pt idx="7">
                  <c:v>11</c:v>
                </c:pt>
                <c:pt idx="8">
                  <c:v>12</c:v>
                </c:pt>
                <c:pt idx="9">
                  <c:v>13</c:v>
                </c:pt>
              </c:numCache>
            </c:numRef>
          </c:xVal>
          <c:yVal>
            <c:numRef>
              <c:f>Sheet1!$E$62:$E$71</c:f>
              <c:numCache>
                <c:formatCode>0.00</c:formatCode>
                <c:ptCount val="10"/>
                <c:pt idx="0">
                  <c:v>6.1666666666666661</c:v>
                </c:pt>
                <c:pt idx="1">
                  <c:v>8.5</c:v>
                </c:pt>
                <c:pt idx="2">
                  <c:v>6.6666666666666661</c:v>
                </c:pt>
                <c:pt idx="3">
                  <c:v>6.5</c:v>
                </c:pt>
                <c:pt idx="4">
                  <c:v>7.5</c:v>
                </c:pt>
                <c:pt idx="5">
                  <c:v>10.166666666666666</c:v>
                </c:pt>
                <c:pt idx="6">
                  <c:v>8.5</c:v>
                </c:pt>
                <c:pt idx="7">
                  <c:v>8</c:v>
                </c:pt>
                <c:pt idx="8">
                  <c:v>8.6666666666666661</c:v>
                </c:pt>
                <c:pt idx="9">
                  <c:v>11.666666666666666</c:v>
                </c:pt>
              </c:numCache>
            </c:numRef>
          </c:yVal>
          <c:smooth val="0"/>
          <c:extLst>
            <c:ext xmlns:c16="http://schemas.microsoft.com/office/drawing/2014/chart" uri="{C3380CC4-5D6E-409C-BE32-E72D297353CC}">
              <c16:uniqueId val="{00000001-A872-4B30-BB09-EF86E59A9042}"/>
            </c:ext>
          </c:extLst>
        </c:ser>
        <c:dLbls>
          <c:showLegendKey val="0"/>
          <c:showVal val="0"/>
          <c:showCatName val="0"/>
          <c:showSerName val="0"/>
          <c:showPercent val="0"/>
          <c:showBubbleSize val="0"/>
        </c:dLbls>
        <c:axId val="174996463"/>
        <c:axId val="174987343"/>
      </c:scatterChart>
      <c:valAx>
        <c:axId val="1749964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4987343"/>
        <c:crosses val="autoZero"/>
        <c:crossBetween val="midCat"/>
        <c:majorUnit val="1"/>
      </c:valAx>
      <c:valAx>
        <c:axId val="174987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49964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a:t>Ventas vs Suavizamiento Exponencial</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Sheet1!$D$77</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Sheet1!$C$78:$C$89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Sheet1!$D$78:$D$89</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AB54-4B95-B576-29B4802C6DF7}"/>
            </c:ext>
          </c:extLst>
        </c:ser>
        <c:ser>
          <c:idx val="1"/>
          <c:order val="1"/>
          <c:tx>
            <c:strRef>
              <c:f>Sheet1!$C$76</c:f>
              <c:strCache>
                <c:ptCount val="1"/>
                <c:pt idx="0">
                  <c:v>Suavizamiento exponencial</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dLbl>
              <c:idx val="0"/>
              <c:layout>
                <c:manualLayout>
                  <c:x val="-2.2771846538553853E-2"/>
                  <c:y val="2.14852269327752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B54-4B95-B576-29B4802C6DF7}"/>
                </c:ext>
              </c:extLst>
            </c:dLbl>
            <c:dLbl>
              <c:idx val="1"/>
              <c:layout>
                <c:manualLayout>
                  <c:x val="-4.5543693077107622E-3"/>
                  <c:y val="1.07426134663876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B54-4B95-B576-29B4802C6DF7}"/>
                </c:ext>
              </c:extLst>
            </c:dLbl>
            <c:dLbl>
              <c:idx val="2"/>
              <c:layout>
                <c:manualLayout>
                  <c:x val="-1.1385923269276947E-2"/>
                  <c:y val="1.79043557773126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B54-4B95-B576-29B4802C6DF7}"/>
                </c:ext>
              </c:extLst>
            </c:dLbl>
            <c:dLbl>
              <c:idx val="3"/>
              <c:layout>
                <c:manualLayout>
                  <c:x val="-1.8217477230843049E-2"/>
                  <c:y val="-3.9389582710087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B54-4B95-B576-29B4802C6DF7}"/>
                </c:ext>
              </c:extLst>
            </c:dLbl>
            <c:dLbl>
              <c:idx val="4"/>
              <c:layout>
                <c:manualLayout>
                  <c:x val="-2.049466188469843E-2"/>
                  <c:y val="2.86469692437002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B54-4B95-B576-29B4802C6DF7}"/>
                </c:ext>
              </c:extLst>
            </c:dLbl>
            <c:dLbl>
              <c:idx val="5"/>
              <c:layout>
                <c:manualLayout>
                  <c:x val="-1.1385923269276906E-2"/>
                  <c:y val="1.79043557773126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B54-4B95-B576-29B4802C6DF7}"/>
                </c:ext>
              </c:extLst>
            </c:dLbl>
            <c:dLbl>
              <c:idx val="6"/>
              <c:layout>
                <c:manualLayout>
                  <c:x val="-9.1087386154215244E-3"/>
                  <c:y val="1.79043557773127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B54-4B95-B576-29B4802C6DF7}"/>
                </c:ext>
              </c:extLst>
            </c:dLbl>
            <c:dLbl>
              <c:idx val="7"/>
              <c:layout>
                <c:manualLayout>
                  <c:x val="-1.366310792313237E-2"/>
                  <c:y val="-3.93895827100878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B54-4B95-B576-29B4802C6DF7}"/>
                </c:ext>
              </c:extLst>
            </c:dLbl>
            <c:dLbl>
              <c:idx val="8"/>
              <c:layout>
                <c:manualLayout>
                  <c:x val="-2.0494661884698513E-2"/>
                  <c:y val="3.22278403991627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B54-4B95-B576-29B4802C6DF7}"/>
                </c:ext>
              </c:extLst>
            </c:dLbl>
            <c:dLbl>
              <c:idx val="9"/>
              <c:layout>
                <c:manualLayout>
                  <c:x val="-9.1087386154215244E-3"/>
                  <c:y val="2.86469692437002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B54-4B95-B576-29B4802C6DF7}"/>
                </c:ext>
              </c:extLst>
            </c:dLbl>
            <c:dLbl>
              <c:idx val="10"/>
              <c:layout>
                <c:manualLayout>
                  <c:x val="-2.2771846538555481E-3"/>
                  <c:y val="3.2227840399162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B54-4B95-B576-29B4802C6DF7}"/>
                </c:ext>
              </c:extLst>
            </c:dLbl>
            <c:dLbl>
              <c:idx val="11"/>
              <c:layout>
                <c:manualLayout>
                  <c:x val="-4.3266508423252407E-2"/>
                  <c:y val="-4.6551325021012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B54-4B95-B576-29B4802C6DF7}"/>
                </c:ext>
              </c:extLst>
            </c:dLbl>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Sheet1!$C$79:$C$90</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Sheet1!$E$79:$E$90</c:f>
              <c:numCache>
                <c:formatCode>0.00</c:formatCode>
                <c:ptCount val="12"/>
                <c:pt idx="0">
                  <c:v>3</c:v>
                </c:pt>
                <c:pt idx="1">
                  <c:v>3.5407141143210348</c:v>
                </c:pt>
                <c:pt idx="2">
                  <c:v>4.7463135234106311</c:v>
                </c:pt>
                <c:pt idx="3">
                  <c:v>6.1666847384653405</c:v>
                </c:pt>
                <c:pt idx="4">
                  <c:v>5.5809062287792459</c:v>
                </c:pt>
                <c:pt idx="5">
                  <c:v>5.9645682446013089</c:v>
                </c:pt>
                <c:pt idx="6">
                  <c:v>6.7852186412024817</c:v>
                </c:pt>
                <c:pt idx="7">
                  <c:v>8.1950715831025018</c:v>
                </c:pt>
                <c:pt idx="8">
                  <c:v>7.6016184896382306</c:v>
                </c:pt>
                <c:pt idx="9">
                  <c:v>7.7093237424068004</c:v>
                </c:pt>
                <c:pt idx="10">
                  <c:v>8.3286242343171644</c:v>
                </c:pt>
                <c:pt idx="11">
                  <c:v>9.8619206963786503</c:v>
                </c:pt>
              </c:numCache>
            </c:numRef>
          </c:yVal>
          <c:smooth val="0"/>
          <c:extLst>
            <c:ext xmlns:c16="http://schemas.microsoft.com/office/drawing/2014/chart" uri="{C3380CC4-5D6E-409C-BE32-E72D297353CC}">
              <c16:uniqueId val="{00000001-AB54-4B95-B576-29B4802C6DF7}"/>
            </c:ext>
          </c:extLst>
        </c:ser>
        <c:dLbls>
          <c:showLegendKey val="0"/>
          <c:showVal val="0"/>
          <c:showCatName val="0"/>
          <c:showSerName val="0"/>
          <c:showPercent val="0"/>
          <c:showBubbleSize val="0"/>
        </c:dLbls>
        <c:axId val="175002703"/>
        <c:axId val="174972463"/>
      </c:scatterChart>
      <c:valAx>
        <c:axId val="1750027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4972463"/>
        <c:crosses val="autoZero"/>
        <c:crossBetween val="midCat"/>
        <c:majorUnit val="1"/>
      </c:valAx>
      <c:valAx>
        <c:axId val="174972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5002703"/>
        <c:crosses val="autoZero"/>
        <c:crossBetween val="midCat"/>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Ventas vs Proyeccion de tendencia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Sheet1!$D$98</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Sheet1!$C$99:$C$110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Sheet1!$D$99:$D$110</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D934-4F7E-ACD9-0AF05A4A648B}"/>
            </c:ext>
          </c:extLst>
        </c:ser>
        <c:ser>
          <c:idx val="1"/>
          <c:order val="1"/>
          <c:tx>
            <c:strRef>
              <c:f>Sheet1!$C$97</c:f>
              <c:strCache>
                <c:ptCount val="1"/>
                <c:pt idx="0">
                  <c:v>Proyeccion de tendencia</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dLbls>
            <c:dLbl>
              <c:idx val="8"/>
              <c:layout>
                <c:manualLayout>
                  <c:x val="-2.7221212540691157E-2"/>
                  <c:y val="-3.5367562264314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934-4F7E-ACD9-0AF05A4A648B}"/>
                </c:ext>
              </c:extLst>
            </c:dLbl>
            <c:dLbl>
              <c:idx val="9"/>
              <c:layout>
                <c:manualLayout>
                  <c:x val="-3.6294950054255044E-2"/>
                  <c:y val="-3.18308060378833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934-4F7E-ACD9-0AF05A4A648B}"/>
                </c:ext>
              </c:extLst>
            </c:dLbl>
            <c:dLbl>
              <c:idx val="10"/>
              <c:layout>
                <c:manualLayout>
                  <c:x val="-4.3100253189427833E-2"/>
                  <c:y val="-3.89043184907463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934-4F7E-ACD9-0AF05A4A648B}"/>
                </c:ext>
              </c:extLst>
            </c:dLbl>
            <c:dLbl>
              <c:idx val="11"/>
              <c:layout>
                <c:manualLayout>
                  <c:x val="-3.4026515675864115E-2"/>
                  <c:y val="4.24410747171778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934-4F7E-ACD9-0AF05A4A648B}"/>
                </c:ext>
              </c:extLst>
            </c:dLbl>
            <c:dLbl>
              <c:idx val="12"/>
              <c:layout>
                <c:manualLayout>
                  <c:x val="-4.0831818811036737E-2"/>
                  <c:y val="-3.53675622643149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934-4F7E-ACD9-0AF05A4A648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Sheet1!$C$99:$C$111</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xVal>
          <c:yVal>
            <c:numRef>
              <c:f>Sheet1!$E$99:$E$111</c:f>
              <c:numCache>
                <c:formatCode>0.00</c:formatCode>
                <c:ptCount val="13"/>
                <c:pt idx="0">
                  <c:v>4.6923076923076934</c:v>
                </c:pt>
                <c:pt idx="1">
                  <c:v>5.2937062937062942</c:v>
                </c:pt>
                <c:pt idx="2">
                  <c:v>5.895104895104895</c:v>
                </c:pt>
                <c:pt idx="3">
                  <c:v>6.4965034965034967</c:v>
                </c:pt>
                <c:pt idx="4">
                  <c:v>7.0979020979020984</c:v>
                </c:pt>
                <c:pt idx="5">
                  <c:v>7.6993006993006992</c:v>
                </c:pt>
                <c:pt idx="6">
                  <c:v>8.3006993006993</c:v>
                </c:pt>
                <c:pt idx="7">
                  <c:v>8.9020979020979016</c:v>
                </c:pt>
                <c:pt idx="8">
                  <c:v>9.5034965034965033</c:v>
                </c:pt>
                <c:pt idx="9">
                  <c:v>10.104895104895103</c:v>
                </c:pt>
                <c:pt idx="10">
                  <c:v>10.706293706293705</c:v>
                </c:pt>
                <c:pt idx="11">
                  <c:v>11.307692307692307</c:v>
                </c:pt>
                <c:pt idx="12">
                  <c:v>11.909090909090908</c:v>
                </c:pt>
              </c:numCache>
            </c:numRef>
          </c:yVal>
          <c:smooth val="0"/>
          <c:extLst>
            <c:ext xmlns:c16="http://schemas.microsoft.com/office/drawing/2014/chart" uri="{C3380CC4-5D6E-409C-BE32-E72D297353CC}">
              <c16:uniqueId val="{00000001-D934-4F7E-ACD9-0AF05A4A648B}"/>
            </c:ext>
          </c:extLst>
        </c:ser>
        <c:dLbls>
          <c:showLegendKey val="0"/>
          <c:showVal val="0"/>
          <c:showCatName val="0"/>
          <c:showSerName val="0"/>
          <c:showPercent val="0"/>
          <c:showBubbleSize val="0"/>
        </c:dLbls>
        <c:axId val="250015663"/>
        <c:axId val="250021903"/>
      </c:scatterChart>
      <c:valAx>
        <c:axId val="250015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21903"/>
        <c:crosses val="autoZero"/>
        <c:crossBetween val="midCat"/>
        <c:majorUnit val="1"/>
      </c:valAx>
      <c:valAx>
        <c:axId val="25002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156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Ventas vs </a:t>
            </a:r>
            <a:r>
              <a:rPr lang="en-US" dirty="0" err="1"/>
              <a:t>Pronostico</a:t>
            </a:r>
            <a:r>
              <a:rPr lang="en-US" dirty="0"/>
              <a:t> </a:t>
            </a:r>
            <a:r>
              <a:rPr lang="en-US" dirty="0" err="1"/>
              <a:t>Empirico</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703667794447138E-2"/>
          <c:y val="0.20690008077590549"/>
          <c:w val="0.87020441215024458"/>
          <c:h val="0.58629251770898627"/>
        </c:manualLayout>
      </c:layout>
      <c:scatterChart>
        <c:scatterStyle val="lineMarker"/>
        <c:varyColors val="0"/>
        <c:ser>
          <c:idx val="0"/>
          <c:order val="0"/>
          <c:tx>
            <c:strRef>
              <c:f>Sheet1!$D$2</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Sheet1!$C$3:$C$14</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Sheet1!$D$3:$D$14</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EDC1-4270-A636-57F5353D3663}"/>
            </c:ext>
          </c:extLst>
        </c:ser>
        <c:ser>
          <c:idx val="1"/>
          <c:order val="1"/>
          <c:tx>
            <c:v>Empirica</c:v>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Sheet1!$C$4:$C$15</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Sheet1!$E$4:$E$15</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1-EDC1-4270-A636-57F5353D3663}"/>
            </c:ext>
          </c:extLst>
        </c:ser>
        <c:dLbls>
          <c:showLegendKey val="0"/>
          <c:showVal val="0"/>
          <c:showCatName val="0"/>
          <c:showSerName val="0"/>
          <c:showPercent val="0"/>
          <c:showBubbleSize val="0"/>
        </c:dLbls>
        <c:axId val="250027663"/>
        <c:axId val="250016143"/>
      </c:scatterChart>
      <c:valAx>
        <c:axId val="250027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16143"/>
        <c:crosses val="autoZero"/>
        <c:crossBetween val="midCat"/>
        <c:majorUnit val="1"/>
      </c:valAx>
      <c:valAx>
        <c:axId val="250016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00276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ysClr val="windowText" lastClr="000000">
                    <a:lumMod val="65000"/>
                    <a:lumOff val="35000"/>
                  </a:sysClr>
                </a:solidFill>
              </a:rPr>
              <a:t>Ventas vs </a:t>
            </a:r>
            <a:r>
              <a:rPr lang="en-US" sz="1400" b="0" i="0" u="none" strike="noStrike" kern="1200" spc="0" baseline="0" dirty="0" err="1">
                <a:solidFill>
                  <a:sysClr val="windowText" lastClr="000000">
                    <a:lumMod val="65000"/>
                    <a:lumOff val="35000"/>
                  </a:sysClr>
                </a:solidFill>
              </a:rPr>
              <a:t>Pronostico</a:t>
            </a:r>
            <a:r>
              <a:rPr lang="en-US" sz="1400" b="0" i="0" u="none" strike="noStrike" kern="1200" spc="0" baseline="0" dirty="0">
                <a:solidFill>
                  <a:sysClr val="windowText" lastClr="000000">
                    <a:lumMod val="65000"/>
                    <a:lumOff val="35000"/>
                  </a:sysClr>
                </a:solidFill>
              </a:rPr>
              <a:t> </a:t>
            </a:r>
            <a:r>
              <a:rPr lang="en-US" sz="1400" b="0" i="0" u="none" strike="noStrike" kern="1200" spc="0" baseline="0" dirty="0" err="1">
                <a:solidFill>
                  <a:sysClr val="windowText" lastClr="000000">
                    <a:lumMod val="65000"/>
                    <a:lumOff val="35000"/>
                  </a:sysClr>
                </a:solidFill>
              </a:rPr>
              <a:t>Periodos</a:t>
            </a:r>
            <a:r>
              <a:rPr lang="en-US" sz="1400" b="0" i="0" u="none" strike="noStrike" kern="1200" spc="0" baseline="0" dirty="0">
                <a:solidFill>
                  <a:sysClr val="windowText" lastClr="000000">
                    <a:lumMod val="65000"/>
                    <a:lumOff val="35000"/>
                  </a:sysClr>
                </a:solidFill>
              </a:rPr>
              <a:t> </a:t>
            </a:r>
            <a:r>
              <a:rPr lang="en-US" sz="1400" b="0" i="0" u="none" strike="noStrike" kern="1200" spc="0" baseline="0" dirty="0" err="1">
                <a:solidFill>
                  <a:sysClr val="windowText" lastClr="000000">
                    <a:lumMod val="65000"/>
                    <a:lumOff val="35000"/>
                  </a:sysClr>
                </a:solidFill>
              </a:rPr>
              <a:t>Futuros</a:t>
            </a:r>
            <a:endParaRPr lang="en-US" sz="1400" b="0" i="0" u="none" strike="noStrike" kern="1200" spc="0" baseline="0" dirty="0">
              <a:solidFill>
                <a:sysClr val="windowText" lastClr="000000">
                  <a:lumMod val="65000"/>
                  <a:lumOff val="35000"/>
                </a:sysClr>
              </a:solidFill>
            </a:endParaRPr>
          </a:p>
        </c:rich>
      </c:tx>
      <c:layout>
        <c:manualLayout>
          <c:xMode val="edge"/>
          <c:yMode val="edge"/>
          <c:x val="0.14486195163329976"/>
          <c:y val="3.37216345459089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13753829916673E-2"/>
          <c:y val="0.18453355493473386"/>
          <c:w val="0.88948872786032218"/>
          <c:h val="0.57379260554014511"/>
        </c:manualLayout>
      </c:layout>
      <c:scatterChart>
        <c:scatterStyle val="lineMarker"/>
        <c:varyColors val="0"/>
        <c:ser>
          <c:idx val="0"/>
          <c:order val="0"/>
          <c:tx>
            <c:strRef>
              <c:f>Sheet1!$D$20</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Sheet1!$C$21:$C$32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Sheet1!$D$21:$D$32</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DC53-4705-84E4-B32708C3C191}"/>
            </c:ext>
          </c:extLst>
        </c:ser>
        <c:ser>
          <c:idx val="1"/>
          <c:order val="1"/>
          <c:tx>
            <c:strRef>
              <c:f>Sheet1!$C$19</c:f>
              <c:strCache>
                <c:ptCount val="1"/>
                <c:pt idx="0">
                  <c:v>Serie de tiempo de venta. Para periodos futuros</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Sheet1!$C$22:$C$33</c:f>
              <c:numCache>
                <c:formatCode>General</c:formatCode>
                <c:ptCount val="12"/>
                <c:pt idx="0">
                  <c:v>2</c:v>
                </c:pt>
                <c:pt idx="1">
                  <c:v>3</c:v>
                </c:pt>
                <c:pt idx="2">
                  <c:v>4</c:v>
                </c:pt>
                <c:pt idx="3">
                  <c:v>5</c:v>
                </c:pt>
                <c:pt idx="4">
                  <c:v>6</c:v>
                </c:pt>
                <c:pt idx="5">
                  <c:v>7</c:v>
                </c:pt>
                <c:pt idx="6">
                  <c:v>8</c:v>
                </c:pt>
                <c:pt idx="7">
                  <c:v>9</c:v>
                </c:pt>
                <c:pt idx="8">
                  <c:v>10</c:v>
                </c:pt>
                <c:pt idx="9">
                  <c:v>11</c:v>
                </c:pt>
                <c:pt idx="10">
                  <c:v>12</c:v>
                </c:pt>
                <c:pt idx="11">
                  <c:v>13</c:v>
                </c:pt>
              </c:numCache>
            </c:numRef>
          </c:xVal>
          <c:yVal>
            <c:numRef>
              <c:f>Sheet1!$E$22:$E$33</c:f>
              <c:numCache>
                <c:formatCode>0.00</c:formatCode>
                <c:ptCount val="12"/>
                <c:pt idx="0">
                  <c:v>3</c:v>
                </c:pt>
                <c:pt idx="1">
                  <c:v>4</c:v>
                </c:pt>
                <c:pt idx="2">
                  <c:v>5.333333333333333</c:v>
                </c:pt>
                <c:pt idx="3">
                  <c:v>6.5</c:v>
                </c:pt>
                <c:pt idx="4">
                  <c:v>6</c:v>
                </c:pt>
                <c:pt idx="5">
                  <c:v>6.166666666666667</c:v>
                </c:pt>
                <c:pt idx="6">
                  <c:v>6.5714285714285712</c:v>
                </c:pt>
                <c:pt idx="7">
                  <c:v>7.25</c:v>
                </c:pt>
                <c:pt idx="8">
                  <c:v>7.1111111111111107</c:v>
                </c:pt>
                <c:pt idx="9">
                  <c:v>7.2</c:v>
                </c:pt>
                <c:pt idx="10">
                  <c:v>7.4545454545454541</c:v>
                </c:pt>
                <c:pt idx="11">
                  <c:v>8</c:v>
                </c:pt>
              </c:numCache>
            </c:numRef>
          </c:yVal>
          <c:smooth val="0"/>
          <c:extLst>
            <c:ext xmlns:c16="http://schemas.microsoft.com/office/drawing/2014/chart" uri="{C3380CC4-5D6E-409C-BE32-E72D297353CC}">
              <c16:uniqueId val="{00000001-DC53-4705-84E4-B32708C3C191}"/>
            </c:ext>
          </c:extLst>
        </c:ser>
        <c:dLbls>
          <c:showLegendKey val="0"/>
          <c:showVal val="0"/>
          <c:showCatName val="0"/>
          <c:showSerName val="0"/>
          <c:showPercent val="0"/>
          <c:showBubbleSize val="0"/>
        </c:dLbls>
        <c:axId val="154454607"/>
        <c:axId val="718389407"/>
      </c:scatterChart>
      <c:valAx>
        <c:axId val="154454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389407"/>
        <c:crosses val="autoZero"/>
        <c:crossBetween val="midCat"/>
        <c:majorUnit val="1"/>
      </c:valAx>
      <c:valAx>
        <c:axId val="718389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454607"/>
        <c:crosses val="autoZero"/>
        <c:crossBetween val="midCat"/>
      </c:valAx>
      <c:spPr>
        <a:noFill/>
        <a:ln>
          <a:noFill/>
        </a:ln>
        <a:effectLst/>
      </c:spPr>
    </c:plotArea>
    <c:legend>
      <c:legendPos val="b"/>
      <c:layout>
        <c:manualLayout>
          <c:xMode val="edge"/>
          <c:yMode val="edge"/>
          <c:x val="0.15847050543263097"/>
          <c:y val="0.88075982437679157"/>
          <c:w val="0.83614692790961676"/>
          <c:h val="7.60630114087064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Ventas vs Promedios Moviles de orden k =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243095732984339E-2"/>
          <c:y val="0.14689729164172885"/>
          <c:w val="0.87299820176191811"/>
          <c:h val="0.59369084194519439"/>
        </c:manualLayout>
      </c:layout>
      <c:scatterChart>
        <c:scatterStyle val="lineMarker"/>
        <c:varyColors val="0"/>
        <c:ser>
          <c:idx val="0"/>
          <c:order val="0"/>
          <c:tx>
            <c:strRef>
              <c:f>Sheet1!$D$39</c:f>
              <c:strCache>
                <c:ptCount val="1"/>
                <c:pt idx="0">
                  <c:v>Ventas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Sheet1!$C$40:$C$51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Sheet1!$D$40:$D$51</c:f>
              <c:numCache>
                <c:formatCode>General</c:formatCode>
                <c:ptCount val="12"/>
                <c:pt idx="0">
                  <c:v>3</c:v>
                </c:pt>
                <c:pt idx="1">
                  <c:v>5</c:v>
                </c:pt>
                <c:pt idx="2">
                  <c:v>8</c:v>
                </c:pt>
                <c:pt idx="3">
                  <c:v>10</c:v>
                </c:pt>
                <c:pt idx="4">
                  <c:v>4</c:v>
                </c:pt>
                <c:pt idx="5">
                  <c:v>7</c:v>
                </c:pt>
                <c:pt idx="6">
                  <c:v>9</c:v>
                </c:pt>
                <c:pt idx="7">
                  <c:v>12</c:v>
                </c:pt>
                <c:pt idx="8">
                  <c:v>6</c:v>
                </c:pt>
                <c:pt idx="9">
                  <c:v>8</c:v>
                </c:pt>
                <c:pt idx="10">
                  <c:v>10</c:v>
                </c:pt>
                <c:pt idx="11">
                  <c:v>14</c:v>
                </c:pt>
              </c:numCache>
            </c:numRef>
          </c:yVal>
          <c:smooth val="0"/>
          <c:extLst>
            <c:ext xmlns:c16="http://schemas.microsoft.com/office/drawing/2014/chart" uri="{C3380CC4-5D6E-409C-BE32-E72D297353CC}">
              <c16:uniqueId val="{00000000-5D44-42C4-B6D7-8B266A243E75}"/>
            </c:ext>
          </c:extLst>
        </c:ser>
        <c:ser>
          <c:idx val="1"/>
          <c:order val="1"/>
          <c:tx>
            <c:strRef>
              <c:f>Sheet1!$C$38</c:f>
              <c:strCache>
                <c:ptCount val="1"/>
                <c:pt idx="0">
                  <c:v>Promedios moviles de orden k 3</c:v>
                </c:pt>
              </c:strCache>
            </c:strRef>
          </c:tx>
          <c:spPr>
            <a:ln w="19050" cap="rnd">
              <a:solidFill>
                <a:srgbClr val="00B050"/>
              </a:solidFill>
              <a:round/>
            </a:ln>
            <a:effectLst/>
          </c:spPr>
          <c:marker>
            <c:symbol val="circle"/>
            <c:size val="5"/>
            <c:spPr>
              <a:solidFill>
                <a:srgbClr val="00B050"/>
              </a:solidFill>
              <a:ln w="9525">
                <a:solidFill>
                  <a:srgbClr val="00B050"/>
                </a:solidFill>
              </a:ln>
              <a:effectLst/>
            </c:spPr>
          </c:marker>
          <c:xVal>
            <c:numRef>
              <c:f>Sheet1!$C$43:$C$52</c:f>
              <c:numCache>
                <c:formatCode>General</c:formatCode>
                <c:ptCount val="10"/>
                <c:pt idx="0">
                  <c:v>4</c:v>
                </c:pt>
                <c:pt idx="1">
                  <c:v>5</c:v>
                </c:pt>
                <c:pt idx="2">
                  <c:v>6</c:v>
                </c:pt>
                <c:pt idx="3">
                  <c:v>7</c:v>
                </c:pt>
                <c:pt idx="4">
                  <c:v>8</c:v>
                </c:pt>
                <c:pt idx="5">
                  <c:v>9</c:v>
                </c:pt>
                <c:pt idx="6">
                  <c:v>10</c:v>
                </c:pt>
                <c:pt idx="7">
                  <c:v>11</c:v>
                </c:pt>
                <c:pt idx="8">
                  <c:v>12</c:v>
                </c:pt>
                <c:pt idx="9">
                  <c:v>13</c:v>
                </c:pt>
              </c:numCache>
            </c:numRef>
          </c:xVal>
          <c:yVal>
            <c:numRef>
              <c:f>Sheet1!$E$43:$E$52</c:f>
              <c:numCache>
                <c:formatCode>0.00</c:formatCode>
                <c:ptCount val="10"/>
                <c:pt idx="0">
                  <c:v>5.333333333333333</c:v>
                </c:pt>
                <c:pt idx="1">
                  <c:v>7.666666666666667</c:v>
                </c:pt>
                <c:pt idx="2">
                  <c:v>7.333333333333333</c:v>
                </c:pt>
                <c:pt idx="3">
                  <c:v>7</c:v>
                </c:pt>
                <c:pt idx="4">
                  <c:v>6.666666666666667</c:v>
                </c:pt>
                <c:pt idx="5">
                  <c:v>9.3333333333333339</c:v>
                </c:pt>
                <c:pt idx="6">
                  <c:v>9</c:v>
                </c:pt>
                <c:pt idx="7">
                  <c:v>8.6666666666666661</c:v>
                </c:pt>
                <c:pt idx="8">
                  <c:v>8</c:v>
                </c:pt>
                <c:pt idx="9">
                  <c:v>10.666666666666666</c:v>
                </c:pt>
              </c:numCache>
            </c:numRef>
          </c:yVal>
          <c:smooth val="0"/>
          <c:extLst>
            <c:ext xmlns:c16="http://schemas.microsoft.com/office/drawing/2014/chart" uri="{C3380CC4-5D6E-409C-BE32-E72D297353CC}">
              <c16:uniqueId val="{00000001-5D44-42C4-B6D7-8B266A243E75}"/>
            </c:ext>
          </c:extLst>
        </c:ser>
        <c:dLbls>
          <c:showLegendKey val="0"/>
          <c:showVal val="0"/>
          <c:showCatName val="0"/>
          <c:showSerName val="0"/>
          <c:showPercent val="0"/>
          <c:showBubbleSize val="0"/>
        </c:dLbls>
        <c:axId val="174991663"/>
        <c:axId val="174978223"/>
      </c:scatterChart>
      <c:valAx>
        <c:axId val="174991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78223"/>
        <c:crosses val="autoZero"/>
        <c:crossBetween val="midCat"/>
        <c:majorUnit val="1"/>
      </c:valAx>
      <c:valAx>
        <c:axId val="17497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9916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33C7-32B4-CB74-58E0-58A2F40B8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6150362B-099B-4CC7-7708-D34602EEE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E44D73B0-9D96-268E-607B-E4EB09BEBB71}"/>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A9AB2315-2F63-422E-FD09-FC95F1F2C37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C2A7C58-B355-C1C6-CA2C-361F2D403B45}"/>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291347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5360-4588-3070-C05A-23EB72E70405}"/>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56194E03-C3D7-5095-AAEC-56A3FA76B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26A25F5-F68C-6956-029C-303074F0C662}"/>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C129BCB4-2B07-972B-068E-BC43A56388D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87130100-8B42-13D4-9175-35A0E74A2C3A}"/>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157171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FDAB0-6BB8-4E47-D257-1307D5E19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3475A5E-87F7-C46A-15E5-88C596969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08AEF37-60AD-9861-1DCE-3BF6515FF3D4}"/>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3F965B3B-3DBD-A4F1-BE4C-5839A0CD58A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735DBA7-E1A9-0129-625D-99062A3516E2}"/>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141754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FD2F-5C5E-8AE4-964E-090D1D45F695}"/>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0615EE9B-1758-AFAC-6219-0039F53C5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6BD46B9-A399-F148-3691-A8B1335738BA}"/>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FEE888C2-F0E5-681A-1168-37280075AB3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CB3F473-2BFB-2FE3-31E2-FE4E0FBA61ED}"/>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113640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0D8D-476F-8C4E-2D01-369B68672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3F351272-3C5F-6CA4-2807-785F8E52E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91BA6-F7BB-1FEE-FF5D-BB9C4B132BE2}"/>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E2511EE1-A80A-C1C3-00E6-419D2582237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C6F54B3-CB20-161D-32F1-5106FA7B7F14}"/>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42084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023D-7765-F2D9-D040-9DA67E7968B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5A2C726-C867-AA34-251E-04F1CF42F7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D26B60A3-5DB0-5DCF-4511-E999D5447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9FF1071A-A445-B0AA-1EC4-2C9EA19F6E28}"/>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6" name="Footer Placeholder 5">
            <a:extLst>
              <a:ext uri="{FF2B5EF4-FFF2-40B4-BE49-F238E27FC236}">
                <a16:creationId xmlns:a16="http://schemas.microsoft.com/office/drawing/2014/main" id="{B8E51758-3F60-F382-606E-C99B7B519169}"/>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3A0C171-35EB-7E41-F9A5-7095C64DDBD2}"/>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19515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2290-E326-F40A-E1DF-6FDA998705FB}"/>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435F653-DB80-A81E-323E-A78364DC1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D4679-8DBB-81FD-8ED8-F86C4E14D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C8973ADB-6F0F-F32F-4C58-25A3583F68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0F4E2-D2B2-80B1-A1A9-F975E3D19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7E57A5CC-BD0C-FD48-1D65-5D28A7887B30}"/>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8" name="Footer Placeholder 7">
            <a:extLst>
              <a:ext uri="{FF2B5EF4-FFF2-40B4-BE49-F238E27FC236}">
                <a16:creationId xmlns:a16="http://schemas.microsoft.com/office/drawing/2014/main" id="{92E388DC-1EF9-5828-65BB-E4A19F3A4FBE}"/>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606B36F9-5B8A-C8D3-6837-22AE9DB63A6F}"/>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49884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D413-CB10-7EA6-884C-576E6E522228}"/>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582BB14F-94C4-8B95-2A18-7CC223D54170}"/>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4" name="Footer Placeholder 3">
            <a:extLst>
              <a:ext uri="{FF2B5EF4-FFF2-40B4-BE49-F238E27FC236}">
                <a16:creationId xmlns:a16="http://schemas.microsoft.com/office/drawing/2014/main" id="{23E4BABB-3ECF-487A-B989-E85B71D6553F}"/>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6097682B-7A11-FC39-E2DB-1E398DCFFEEB}"/>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69765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BEA30-BE1F-257A-7923-1CD925C82A57}"/>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3" name="Footer Placeholder 2">
            <a:extLst>
              <a:ext uri="{FF2B5EF4-FFF2-40B4-BE49-F238E27FC236}">
                <a16:creationId xmlns:a16="http://schemas.microsoft.com/office/drawing/2014/main" id="{6C9B4234-8403-C9D8-F6D6-5B5819B00DC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25742EE1-4E4E-458A-7C6D-C961697C2E00}"/>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283216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3C92-9079-15DE-0032-843BD6FE8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9707A0F8-454C-9F9A-AFE8-F0506A70E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311FD3F0-9816-68D5-217E-3DAC0CA2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A420E-88C7-8ADA-E05F-2834545823D2}"/>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6" name="Footer Placeholder 5">
            <a:extLst>
              <a:ext uri="{FF2B5EF4-FFF2-40B4-BE49-F238E27FC236}">
                <a16:creationId xmlns:a16="http://schemas.microsoft.com/office/drawing/2014/main" id="{56C74358-CD0E-7456-7A8A-1656F0AEF6F3}"/>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2BC29565-0998-EA94-2B5B-48E67FC6FB74}"/>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188175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BA2D-577E-B3C7-ED7D-2AC82EA17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12AE2A3B-6F81-5774-1C54-0191D070D1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E4B3B156-DFF0-BEA3-51A1-84B816D4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08B5D-F708-FED9-DF96-606C0016061B}"/>
              </a:ext>
            </a:extLst>
          </p:cNvPr>
          <p:cNvSpPr>
            <a:spLocks noGrp="1"/>
          </p:cNvSpPr>
          <p:nvPr>
            <p:ph type="dt" sz="half" idx="10"/>
          </p:nvPr>
        </p:nvSpPr>
        <p:spPr/>
        <p:txBody>
          <a:bodyPr/>
          <a:lstStyle/>
          <a:p>
            <a:fld id="{D7570188-6D4F-4C1A-B1E1-CA7C9B871529}" type="datetimeFigureOut">
              <a:rPr lang="es-MX" smtClean="0"/>
              <a:t>11/06/2023</a:t>
            </a:fld>
            <a:endParaRPr lang="es-MX"/>
          </a:p>
        </p:txBody>
      </p:sp>
      <p:sp>
        <p:nvSpPr>
          <p:cNvPr id="6" name="Footer Placeholder 5">
            <a:extLst>
              <a:ext uri="{FF2B5EF4-FFF2-40B4-BE49-F238E27FC236}">
                <a16:creationId xmlns:a16="http://schemas.microsoft.com/office/drawing/2014/main" id="{A8C2DB7E-051D-C707-8FE6-72C2ADE070B9}"/>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9E8BDB2-732D-9231-9382-D32F359150FA}"/>
              </a:ext>
            </a:extLst>
          </p:cNvPr>
          <p:cNvSpPr>
            <a:spLocks noGrp="1"/>
          </p:cNvSpPr>
          <p:nvPr>
            <p:ph type="sldNum" sz="quarter" idx="12"/>
          </p:nvPr>
        </p:nvSpPr>
        <p:spPr/>
        <p:txBody>
          <a:bodyPr/>
          <a:lstStyle/>
          <a:p>
            <a:fld id="{9CF06DC9-F4C5-49D2-A33B-24885076FC3A}" type="slidenum">
              <a:rPr lang="es-MX" smtClean="0"/>
              <a:t>‹#›</a:t>
            </a:fld>
            <a:endParaRPr lang="es-MX"/>
          </a:p>
        </p:txBody>
      </p:sp>
    </p:spTree>
    <p:extLst>
      <p:ext uri="{BB962C8B-B14F-4D97-AF65-F5344CB8AC3E}">
        <p14:creationId xmlns:p14="http://schemas.microsoft.com/office/powerpoint/2010/main" val="20346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2F7908-F7B4-5FF0-B216-DCFFBE418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68F03AF1-5C4F-D1EB-E4AB-78C07504D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66AE89E6-46B1-8D55-6B1E-94A4E0079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70188-6D4F-4C1A-B1E1-CA7C9B871529}" type="datetimeFigureOut">
              <a:rPr lang="es-MX" smtClean="0"/>
              <a:t>11/06/2023</a:t>
            </a:fld>
            <a:endParaRPr lang="es-MX"/>
          </a:p>
        </p:txBody>
      </p:sp>
      <p:sp>
        <p:nvSpPr>
          <p:cNvPr id="5" name="Footer Placeholder 4">
            <a:extLst>
              <a:ext uri="{FF2B5EF4-FFF2-40B4-BE49-F238E27FC236}">
                <a16:creationId xmlns:a16="http://schemas.microsoft.com/office/drawing/2014/main" id="{6AF7503E-FDFA-FF03-0019-1B0A3A970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9165AD21-A71C-E873-3485-D8A67F706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06DC9-F4C5-49D2-A33B-24885076FC3A}" type="slidenum">
              <a:rPr lang="es-MX" smtClean="0"/>
              <a:t>‹#›</a:t>
            </a:fld>
            <a:endParaRPr lang="es-MX"/>
          </a:p>
        </p:txBody>
      </p:sp>
    </p:spTree>
    <p:extLst>
      <p:ext uri="{BB962C8B-B14F-4D97-AF65-F5344CB8AC3E}">
        <p14:creationId xmlns:p14="http://schemas.microsoft.com/office/powerpoint/2010/main" val="1368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4900-C7F4-63AD-8C03-BE155A0CCE36}"/>
              </a:ext>
            </a:extLst>
          </p:cNvPr>
          <p:cNvSpPr>
            <a:spLocks noGrp="1"/>
          </p:cNvSpPr>
          <p:nvPr>
            <p:ph type="ctrTitle"/>
          </p:nvPr>
        </p:nvSpPr>
        <p:spPr>
          <a:xfrm>
            <a:off x="1524000" y="2103632"/>
            <a:ext cx="9144000" cy="2387600"/>
          </a:xfrm>
        </p:spPr>
        <p:txBody>
          <a:bodyPr>
            <a:noAutofit/>
          </a:bodyPr>
          <a:lstStyle/>
          <a:p>
            <a:r>
              <a:rPr lang="es-MX" sz="3600" b="1" dirty="0"/>
              <a:t>Comparación de Métodos de Pronóstico de Series de Tiempo para Ventas de Automóviles: </a:t>
            </a:r>
            <a:br>
              <a:rPr lang="es-MX" sz="3600" b="1" dirty="0"/>
            </a:br>
            <a:r>
              <a:rPr lang="es-MX" sz="3600" b="1" dirty="0"/>
              <a:t>Una Perspectiva Analítica</a:t>
            </a:r>
          </a:p>
        </p:txBody>
      </p:sp>
      <p:sp>
        <p:nvSpPr>
          <p:cNvPr id="3" name="Subtitle 2">
            <a:extLst>
              <a:ext uri="{FF2B5EF4-FFF2-40B4-BE49-F238E27FC236}">
                <a16:creationId xmlns:a16="http://schemas.microsoft.com/office/drawing/2014/main" id="{C84C2D66-2CA4-870F-05CF-CBB74F36F63B}"/>
              </a:ext>
            </a:extLst>
          </p:cNvPr>
          <p:cNvSpPr>
            <a:spLocks noGrp="1"/>
          </p:cNvSpPr>
          <p:nvPr>
            <p:ph type="subTitle" idx="1"/>
          </p:nvPr>
        </p:nvSpPr>
        <p:spPr>
          <a:xfrm>
            <a:off x="1524000" y="4703050"/>
            <a:ext cx="9144000" cy="1655762"/>
          </a:xfrm>
        </p:spPr>
        <p:txBody>
          <a:bodyPr>
            <a:normAutofit/>
          </a:bodyPr>
          <a:lstStyle/>
          <a:p>
            <a:r>
              <a:rPr lang="es-MX" sz="2000" dirty="0"/>
              <a:t>Gabriel Eduardo Melendez Zavala - A01638293</a:t>
            </a:r>
          </a:p>
          <a:p>
            <a:r>
              <a:rPr lang="es-MX" sz="2000" dirty="0"/>
              <a:t>Alejandro Noé Gonzáles Flores - A01637642</a:t>
            </a:r>
          </a:p>
          <a:p>
            <a:r>
              <a:rPr lang="es-MX" sz="2000" dirty="0"/>
              <a:t>Guillermo Villegas Morales - A01637169</a:t>
            </a:r>
          </a:p>
          <a:p>
            <a:r>
              <a:rPr lang="es-MX" sz="2000" dirty="0"/>
              <a:t>Adara Luisa Pulido Sánchez - A01642450</a:t>
            </a:r>
          </a:p>
        </p:txBody>
      </p:sp>
      <p:pic>
        <p:nvPicPr>
          <p:cNvPr id="4" name="Picture 3">
            <a:extLst>
              <a:ext uri="{FF2B5EF4-FFF2-40B4-BE49-F238E27FC236}">
                <a16:creationId xmlns:a16="http://schemas.microsoft.com/office/drawing/2014/main" id="{3542834D-A58B-4937-29E5-78B60716D442}"/>
              </a:ext>
            </a:extLst>
          </p:cNvPr>
          <p:cNvPicPr>
            <a:picLocks noChangeAspect="1"/>
          </p:cNvPicPr>
          <p:nvPr/>
        </p:nvPicPr>
        <p:blipFill>
          <a:blip r:embed="rId2"/>
          <a:stretch>
            <a:fillRect/>
          </a:stretch>
        </p:blipFill>
        <p:spPr>
          <a:xfrm>
            <a:off x="5069146" y="0"/>
            <a:ext cx="2333625" cy="2857500"/>
          </a:xfrm>
          <a:prstGeom prst="rect">
            <a:avLst/>
          </a:prstGeom>
        </p:spPr>
      </p:pic>
    </p:spTree>
    <p:extLst>
      <p:ext uri="{BB962C8B-B14F-4D97-AF65-F5344CB8AC3E}">
        <p14:creationId xmlns:p14="http://schemas.microsoft.com/office/powerpoint/2010/main" val="17763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59C44F9-E76E-0D29-F088-6FDE20046E46}"/>
              </a:ext>
            </a:extLst>
          </p:cNvPr>
          <p:cNvGraphicFramePr>
            <a:graphicFrameLocks/>
          </p:cNvGraphicFramePr>
          <p:nvPr>
            <p:extLst>
              <p:ext uri="{D42A27DB-BD31-4B8C-83A1-F6EECF244321}">
                <p14:modId xmlns:p14="http://schemas.microsoft.com/office/powerpoint/2010/main" val="3329587720"/>
              </p:ext>
            </p:extLst>
          </p:nvPr>
        </p:nvGraphicFramePr>
        <p:xfrm>
          <a:off x="183709" y="962802"/>
          <a:ext cx="7895771" cy="439329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BBADA868-7048-B1AA-1D0A-472856DDB47B}"/>
              </a:ext>
            </a:extLst>
          </p:cNvPr>
          <p:cNvSpPr/>
          <p:nvPr/>
        </p:nvSpPr>
        <p:spPr>
          <a:xfrm>
            <a:off x="5974079" y="1586205"/>
            <a:ext cx="1960881" cy="2376196"/>
          </a:xfrm>
          <a:prstGeom prst="rect">
            <a:avLst/>
          </a:prstGeom>
          <a:solidFill>
            <a:schemeClr val="bg1">
              <a:lumMod val="85000"/>
              <a:alpha val="2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 name="Table 6">
            <a:extLst>
              <a:ext uri="{FF2B5EF4-FFF2-40B4-BE49-F238E27FC236}">
                <a16:creationId xmlns:a16="http://schemas.microsoft.com/office/drawing/2014/main" id="{9351479E-DA40-6AB8-BD63-8B068619A6BA}"/>
              </a:ext>
            </a:extLst>
          </p:cNvPr>
          <p:cNvGraphicFramePr>
            <a:graphicFrameLocks noGrp="1"/>
          </p:cNvGraphicFramePr>
          <p:nvPr>
            <p:extLst>
              <p:ext uri="{D42A27DB-BD31-4B8C-83A1-F6EECF244321}">
                <p14:modId xmlns:p14="http://schemas.microsoft.com/office/powerpoint/2010/main" val="4031967922"/>
              </p:ext>
            </p:extLst>
          </p:nvPr>
        </p:nvGraphicFramePr>
        <p:xfrm>
          <a:off x="8270241" y="4044638"/>
          <a:ext cx="3666930" cy="1104900"/>
        </p:xfrm>
        <a:graphic>
          <a:graphicData uri="http://schemas.openxmlformats.org/drawingml/2006/table">
            <a:tbl>
              <a:tblPr>
                <a:tableStyleId>{5C22544A-7EE6-4342-B048-85BDC9FD1C3A}</a:tableStyleId>
              </a:tblPr>
              <a:tblGrid>
                <a:gridCol w="711495">
                  <a:extLst>
                    <a:ext uri="{9D8B030D-6E8A-4147-A177-3AD203B41FA5}">
                      <a16:colId xmlns:a16="http://schemas.microsoft.com/office/drawing/2014/main" val="4189772816"/>
                    </a:ext>
                  </a:extLst>
                </a:gridCol>
                <a:gridCol w="2955435">
                  <a:extLst>
                    <a:ext uri="{9D8B030D-6E8A-4147-A177-3AD203B41FA5}">
                      <a16:colId xmlns:a16="http://schemas.microsoft.com/office/drawing/2014/main" val="1029610090"/>
                    </a:ext>
                  </a:extLst>
                </a:gridCol>
              </a:tblGrid>
              <a:tr h="190500">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 de </a:t>
                      </a:r>
                      <a:r>
                        <a:rPr lang="en-US" sz="1400" u="none" strike="noStrike" dirty="0" err="1">
                          <a:effectLst/>
                        </a:rPr>
                        <a:t>Pronosticos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2000975"/>
                  </a:ext>
                </a:extLst>
              </a:tr>
              <a:tr h="190500">
                <a:tc>
                  <a:txBody>
                    <a:bodyPr/>
                    <a:lstStyle/>
                    <a:p>
                      <a:pPr algn="ctr" fontAlgn="b"/>
                      <a:r>
                        <a:rPr lang="en-US" sz="1400" u="none" strike="noStrike">
                          <a:effectLst/>
                        </a:rPr>
                        <a:t>0.0134</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9327480"/>
                  </a:ext>
                </a:extLst>
              </a:tr>
              <a:tr h="190500">
                <a:tc>
                  <a:txBody>
                    <a:bodyPr/>
                    <a:lstStyle/>
                    <a:p>
                      <a:pPr algn="ctr" fontAlgn="b"/>
                      <a:r>
                        <a:rPr lang="en-US" sz="1400" u="none" strike="noStrike">
                          <a:effectLst/>
                        </a:rPr>
                        <a:t>0.39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EAM. Error Absoluto medio</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3679964"/>
                  </a:ext>
                </a:extLst>
              </a:tr>
              <a:tr h="190500">
                <a:tc>
                  <a:txBody>
                    <a:bodyPr/>
                    <a:lstStyle/>
                    <a:p>
                      <a:pPr algn="ctr" fontAlgn="b"/>
                      <a:r>
                        <a:rPr lang="en-US" sz="1400" u="none" strike="noStrike">
                          <a:effectLst/>
                        </a:rPr>
                        <a:t>0.23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8862034"/>
                  </a:ext>
                </a:extLst>
              </a:tr>
              <a:tr h="190500">
                <a:tc>
                  <a:txBody>
                    <a:bodyPr/>
                    <a:lstStyle/>
                    <a:p>
                      <a:pPr algn="ctr" fontAlgn="b"/>
                      <a:r>
                        <a:rPr lang="en-US" sz="1400" u="none" strike="noStrike">
                          <a:effectLst/>
                        </a:rPr>
                        <a:t>5.88%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a:t>
                      </a:r>
                      <a:r>
                        <a:rPr lang="es-ES" sz="1400" u="none" strike="noStrike" dirty="0" err="1">
                          <a:effectLst/>
                        </a:rPr>
                        <a:t>Porcetual</a:t>
                      </a:r>
                      <a:r>
                        <a:rPr lang="es-ES" sz="1400" u="none" strike="noStrike" dirty="0">
                          <a:effectLst/>
                        </a:rPr>
                        <a:t>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2852701"/>
                  </a:ext>
                </a:extLst>
              </a:tr>
            </a:tbl>
          </a:graphicData>
        </a:graphic>
      </p:graphicFrame>
      <p:sp>
        <p:nvSpPr>
          <p:cNvPr id="10" name="TextBox 9">
            <a:extLst>
              <a:ext uri="{FF2B5EF4-FFF2-40B4-BE49-F238E27FC236}">
                <a16:creationId xmlns:a16="http://schemas.microsoft.com/office/drawing/2014/main" id="{1AD5CE8C-C1C2-6796-6686-5B65EA85CA25}"/>
              </a:ext>
            </a:extLst>
          </p:cNvPr>
          <p:cNvSpPr txBox="1"/>
          <p:nvPr/>
        </p:nvSpPr>
        <p:spPr>
          <a:xfrm>
            <a:off x="111760" y="5665152"/>
            <a:ext cx="11896531" cy="923330"/>
          </a:xfrm>
          <a:prstGeom prst="rect">
            <a:avLst/>
          </a:prstGeom>
          <a:noFill/>
        </p:spPr>
        <p:txBody>
          <a:bodyPr wrap="square" rtlCol="0">
            <a:spAutoFit/>
          </a:bodyPr>
          <a:lstStyle/>
          <a:p>
            <a:r>
              <a:rPr lang="es-ES" dirty="0"/>
              <a:t>El pronóstico de estacionalidad con tendencia es una técnica que permite predecir valores futuros en una serie de tiempo que tiene tanto un componente de tendencia como patrones estacionales repetitivos. Este método utiliza técnicas de descomposición para separar los componentes de tendencia y la estacionalidad.</a:t>
            </a:r>
          </a:p>
        </p:txBody>
      </p:sp>
      <p:pic>
        <p:nvPicPr>
          <p:cNvPr id="12" name="Graphic 11" descr="Checkmark with solid fill">
            <a:extLst>
              <a:ext uri="{FF2B5EF4-FFF2-40B4-BE49-F238E27FC236}">
                <a16:creationId xmlns:a16="http://schemas.microsoft.com/office/drawing/2014/main" id="{9F0F22E8-4729-5A4B-D30F-3E187F6781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1154" y="523863"/>
            <a:ext cx="4500880" cy="4500880"/>
          </a:xfrm>
          <a:prstGeom prst="rect">
            <a:avLst/>
          </a:prstGeom>
        </p:spPr>
      </p:pic>
      <p:sp>
        <p:nvSpPr>
          <p:cNvPr id="14" name="Title 1">
            <a:extLst>
              <a:ext uri="{FF2B5EF4-FFF2-40B4-BE49-F238E27FC236}">
                <a16:creationId xmlns:a16="http://schemas.microsoft.com/office/drawing/2014/main" id="{7ABB1F50-3300-1075-7192-92E71940C977}"/>
              </a:ext>
            </a:extLst>
          </p:cNvPr>
          <p:cNvSpPr>
            <a:spLocks noGrp="1"/>
          </p:cNvSpPr>
          <p:nvPr>
            <p:ph type="title"/>
          </p:nvPr>
        </p:nvSpPr>
        <p:spPr>
          <a:xfrm>
            <a:off x="838200" y="86020"/>
            <a:ext cx="10515600" cy="727886"/>
          </a:xfrm>
        </p:spPr>
        <p:txBody>
          <a:bodyPr/>
          <a:lstStyle/>
          <a:p>
            <a:pPr algn="ctr"/>
            <a:r>
              <a:rPr lang="en-US" b="1" dirty="0" err="1"/>
              <a:t>Método</a:t>
            </a:r>
            <a:r>
              <a:rPr lang="en-US" b="1" dirty="0"/>
              <a:t> de </a:t>
            </a:r>
            <a:r>
              <a:rPr lang="en-US" b="1" dirty="0" err="1"/>
              <a:t>Estacionalidad</a:t>
            </a:r>
            <a:r>
              <a:rPr lang="en-US" b="1" dirty="0"/>
              <a:t> con </a:t>
            </a:r>
            <a:r>
              <a:rPr lang="en-US" b="1" dirty="0" err="1"/>
              <a:t>Tendencia</a:t>
            </a:r>
            <a:r>
              <a:rPr lang="en-US" b="1" dirty="0"/>
              <a:t> </a:t>
            </a:r>
            <a:endParaRPr lang="es-MX" b="1" dirty="0"/>
          </a:p>
        </p:txBody>
      </p:sp>
      <p:pic>
        <p:nvPicPr>
          <p:cNvPr id="15" name="Picture 14">
            <a:extLst>
              <a:ext uri="{FF2B5EF4-FFF2-40B4-BE49-F238E27FC236}">
                <a16:creationId xmlns:a16="http://schemas.microsoft.com/office/drawing/2014/main" id="{4B828431-9F97-1DE7-BBE5-620B41E27A7F}"/>
              </a:ext>
            </a:extLst>
          </p:cNvPr>
          <p:cNvPicPr>
            <a:picLocks noChangeAspect="1"/>
          </p:cNvPicPr>
          <p:nvPr/>
        </p:nvPicPr>
        <p:blipFill>
          <a:blip r:embed="rId5"/>
          <a:stretch>
            <a:fillRect/>
          </a:stretch>
        </p:blipFill>
        <p:spPr>
          <a:xfrm>
            <a:off x="9392537" y="1141866"/>
            <a:ext cx="1422338" cy="1763310"/>
          </a:xfrm>
          <a:prstGeom prst="rect">
            <a:avLst/>
          </a:prstGeom>
        </p:spPr>
      </p:pic>
      <p:sp>
        <p:nvSpPr>
          <p:cNvPr id="17" name="TextBox 16">
            <a:extLst>
              <a:ext uri="{FF2B5EF4-FFF2-40B4-BE49-F238E27FC236}">
                <a16:creationId xmlns:a16="http://schemas.microsoft.com/office/drawing/2014/main" id="{05B93230-BCE3-D6D7-0856-CDC774AB5E5A}"/>
              </a:ext>
            </a:extLst>
          </p:cNvPr>
          <p:cNvSpPr txBox="1"/>
          <p:nvPr/>
        </p:nvSpPr>
        <p:spPr>
          <a:xfrm>
            <a:off x="8691982" y="3290241"/>
            <a:ext cx="2823448" cy="369332"/>
          </a:xfrm>
          <a:prstGeom prst="rect">
            <a:avLst/>
          </a:prstGeom>
          <a:noFill/>
          <a:ln>
            <a:solidFill>
              <a:schemeClr val="tx1"/>
            </a:solidFill>
          </a:ln>
        </p:spPr>
        <p:txBody>
          <a:bodyPr wrap="square">
            <a:spAutoFit/>
          </a:bodyPr>
          <a:lstStyle/>
          <a:p>
            <a:r>
              <a:rPr lang="en-US" sz="1800" b="0" i="0" u="none" strike="noStrike" dirty="0">
                <a:effectLst/>
                <a:latin typeface="Calibri" panose="020F0502020204030204" pitchFamily="34" charset="0"/>
              </a:rPr>
              <a:t>T(t) = </a:t>
            </a:r>
            <a:r>
              <a:rPr lang="en-US" sz="1800" u="none" strike="noStrike" dirty="0">
                <a:effectLst/>
              </a:rPr>
              <a:t>5.098781</a:t>
            </a:r>
            <a:r>
              <a:rPr lang="en-US" dirty="0">
                <a:solidFill>
                  <a:srgbClr val="FF0000"/>
                </a:solidFill>
                <a:latin typeface="Calibri" panose="020F0502020204030204" pitchFamily="34" charset="0"/>
              </a:rPr>
              <a:t> </a:t>
            </a:r>
            <a:r>
              <a:rPr lang="en-US" sz="1800" b="0" i="0" u="none" strike="noStrike" dirty="0">
                <a:effectLst/>
                <a:latin typeface="Calibri" panose="020F0502020204030204" pitchFamily="34" charset="0"/>
              </a:rPr>
              <a:t>+ </a:t>
            </a:r>
            <a:r>
              <a:rPr lang="en-US" sz="1800" u="none" strike="noStrike" dirty="0">
                <a:effectLst/>
              </a:rPr>
              <a:t>0.407743t</a:t>
            </a:r>
            <a:r>
              <a:rPr lang="en-US" dirty="0"/>
              <a:t> </a:t>
            </a:r>
            <a:endParaRPr lang="es-MX" dirty="0"/>
          </a:p>
        </p:txBody>
      </p:sp>
    </p:spTree>
    <p:extLst>
      <p:ext uri="{BB962C8B-B14F-4D97-AF65-F5344CB8AC3E}">
        <p14:creationId xmlns:p14="http://schemas.microsoft.com/office/powerpoint/2010/main" val="28392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7FFC-2EC3-8B88-5CCE-54A5E53E8593}"/>
              </a:ext>
            </a:extLst>
          </p:cNvPr>
          <p:cNvSpPr>
            <a:spLocks noGrp="1"/>
          </p:cNvSpPr>
          <p:nvPr>
            <p:ph type="title"/>
          </p:nvPr>
        </p:nvSpPr>
        <p:spPr>
          <a:xfrm>
            <a:off x="838200" y="0"/>
            <a:ext cx="10515600" cy="1325563"/>
          </a:xfrm>
        </p:spPr>
        <p:txBody>
          <a:bodyPr/>
          <a:lstStyle/>
          <a:p>
            <a:pPr algn="ctr"/>
            <a:r>
              <a:rPr lang="es-MX" b="1" dirty="0" err="1"/>
              <a:t>Conclusion</a:t>
            </a:r>
            <a:endParaRPr lang="es-MX" b="1" dirty="0"/>
          </a:p>
        </p:txBody>
      </p:sp>
      <p:sp>
        <p:nvSpPr>
          <p:cNvPr id="3" name="Content Placeholder 2">
            <a:extLst>
              <a:ext uri="{FF2B5EF4-FFF2-40B4-BE49-F238E27FC236}">
                <a16:creationId xmlns:a16="http://schemas.microsoft.com/office/drawing/2014/main" id="{26E65E99-AEF5-835A-C492-042A2BC48EB2}"/>
              </a:ext>
            </a:extLst>
          </p:cNvPr>
          <p:cNvSpPr>
            <a:spLocks noGrp="1"/>
          </p:cNvSpPr>
          <p:nvPr>
            <p:ph idx="1"/>
          </p:nvPr>
        </p:nvSpPr>
        <p:spPr>
          <a:xfrm>
            <a:off x="475861" y="1517714"/>
            <a:ext cx="10877939" cy="4351338"/>
          </a:xfrm>
        </p:spPr>
        <p:txBody>
          <a:bodyPr/>
          <a:lstStyle/>
          <a:p>
            <a:pPr marL="0" indent="0" algn="ctr">
              <a:buNone/>
            </a:pPr>
            <a:r>
              <a:rPr lang="es-ES" dirty="0"/>
              <a:t>En conclusión, al comparar diferentes métodos de pronóstico de series de tiempo para las ventas de autos, se ha determinado que el método de estacionalidad con tendencia es el más adecuado para predecir con precisión las proyecciones de ventas. Este enfoque ha demostrado ser efectivo al capturar los patrones estacionales en el mercado automotriz.</a:t>
            </a:r>
          </a:p>
          <a:p>
            <a:pPr marL="0" indent="0" algn="ctr">
              <a:buNone/>
            </a:pPr>
            <a:r>
              <a:rPr lang="es-ES" dirty="0"/>
              <a:t>En resumen, al utilizar el método de estacionalidad con tendencia, hemos obtenido pronósticos más confiables y precisos para las ventas de autos. Esto nos permitirá tomar decisiones estratégicas y anticipar de manera efectiva las demandas cambiantes del mercado.</a:t>
            </a:r>
            <a:endParaRPr lang="es-MX" dirty="0"/>
          </a:p>
        </p:txBody>
      </p:sp>
    </p:spTree>
    <p:extLst>
      <p:ext uri="{BB962C8B-B14F-4D97-AF65-F5344CB8AC3E}">
        <p14:creationId xmlns:p14="http://schemas.microsoft.com/office/powerpoint/2010/main" val="213721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6A33-AF0A-DE01-3132-EDA76766E26D}"/>
              </a:ext>
            </a:extLst>
          </p:cNvPr>
          <p:cNvSpPr>
            <a:spLocks noGrp="1"/>
          </p:cNvSpPr>
          <p:nvPr>
            <p:ph type="title"/>
          </p:nvPr>
        </p:nvSpPr>
        <p:spPr/>
        <p:txBody>
          <a:bodyPr/>
          <a:lstStyle/>
          <a:p>
            <a:pPr algn="ctr"/>
            <a:r>
              <a:rPr lang="es-MX" b="1" dirty="0"/>
              <a:t>OBJETIVO DEL TRABAJO</a:t>
            </a:r>
          </a:p>
        </p:txBody>
      </p:sp>
      <p:sp>
        <p:nvSpPr>
          <p:cNvPr id="3" name="Content Placeholder 2">
            <a:extLst>
              <a:ext uri="{FF2B5EF4-FFF2-40B4-BE49-F238E27FC236}">
                <a16:creationId xmlns:a16="http://schemas.microsoft.com/office/drawing/2014/main" id="{9B6960C0-E76E-3898-669C-58EA3F53F82C}"/>
              </a:ext>
            </a:extLst>
          </p:cNvPr>
          <p:cNvSpPr>
            <a:spLocks noGrp="1"/>
          </p:cNvSpPr>
          <p:nvPr>
            <p:ph idx="1"/>
          </p:nvPr>
        </p:nvSpPr>
        <p:spPr>
          <a:xfrm>
            <a:off x="838200" y="1825625"/>
            <a:ext cx="10515600" cy="1710677"/>
          </a:xfrm>
        </p:spPr>
        <p:txBody>
          <a:bodyPr/>
          <a:lstStyle/>
          <a:p>
            <a:pPr marL="0" indent="0" algn="ctr">
              <a:buNone/>
            </a:pPr>
            <a:r>
              <a:rPr lang="es-ES" dirty="0"/>
              <a:t>Evaluar y seleccionar el método de pronóstico de series de tiempo más adecuado para determinar proyecciones precisas de ventas de autos para el próximo año, basándose en los datos recopilados de las ventas de los últimos tres años.</a:t>
            </a:r>
            <a:endParaRPr lang="es-MX" dirty="0"/>
          </a:p>
        </p:txBody>
      </p:sp>
      <p:pic>
        <p:nvPicPr>
          <p:cNvPr id="4" name="Picture 3">
            <a:extLst>
              <a:ext uri="{FF2B5EF4-FFF2-40B4-BE49-F238E27FC236}">
                <a16:creationId xmlns:a16="http://schemas.microsoft.com/office/drawing/2014/main" id="{6FA2884A-8C5E-FF44-60BB-03BAD9D02740}"/>
              </a:ext>
            </a:extLst>
          </p:cNvPr>
          <p:cNvPicPr>
            <a:picLocks noChangeAspect="1"/>
          </p:cNvPicPr>
          <p:nvPr/>
        </p:nvPicPr>
        <p:blipFill>
          <a:blip r:embed="rId2"/>
          <a:stretch>
            <a:fillRect/>
          </a:stretch>
        </p:blipFill>
        <p:spPr>
          <a:xfrm>
            <a:off x="464975" y="3536302"/>
            <a:ext cx="5284353" cy="2972448"/>
          </a:xfrm>
          <a:prstGeom prst="rect">
            <a:avLst/>
          </a:prstGeom>
        </p:spPr>
      </p:pic>
      <p:pic>
        <p:nvPicPr>
          <p:cNvPr id="5" name="Picture 4">
            <a:extLst>
              <a:ext uri="{FF2B5EF4-FFF2-40B4-BE49-F238E27FC236}">
                <a16:creationId xmlns:a16="http://schemas.microsoft.com/office/drawing/2014/main" id="{DA55A618-F9EA-1E54-0A61-F143CF54873E}"/>
              </a:ext>
            </a:extLst>
          </p:cNvPr>
          <p:cNvPicPr>
            <a:picLocks noChangeAspect="1"/>
          </p:cNvPicPr>
          <p:nvPr/>
        </p:nvPicPr>
        <p:blipFill>
          <a:blip r:embed="rId3"/>
          <a:stretch>
            <a:fillRect/>
          </a:stretch>
        </p:blipFill>
        <p:spPr>
          <a:xfrm>
            <a:off x="6442674" y="3587244"/>
            <a:ext cx="5100035" cy="2870564"/>
          </a:xfrm>
          <a:prstGeom prst="rect">
            <a:avLst/>
          </a:prstGeom>
        </p:spPr>
      </p:pic>
    </p:spTree>
    <p:extLst>
      <p:ext uri="{BB962C8B-B14F-4D97-AF65-F5344CB8AC3E}">
        <p14:creationId xmlns:p14="http://schemas.microsoft.com/office/powerpoint/2010/main" val="13810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41D726-0755-8C77-69FA-425EA7A46317}"/>
              </a:ext>
            </a:extLst>
          </p:cNvPr>
          <p:cNvSpPr/>
          <p:nvPr/>
        </p:nvSpPr>
        <p:spPr>
          <a:xfrm>
            <a:off x="5250180" y="2225039"/>
            <a:ext cx="289560" cy="487681"/>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12EA7505-1C70-6475-BF60-08AC0790CCFE}"/>
              </a:ext>
            </a:extLst>
          </p:cNvPr>
          <p:cNvSpPr>
            <a:spLocks noGrp="1"/>
          </p:cNvSpPr>
          <p:nvPr>
            <p:ph type="title"/>
          </p:nvPr>
        </p:nvSpPr>
        <p:spPr/>
        <p:txBody>
          <a:bodyPr/>
          <a:lstStyle/>
          <a:p>
            <a:pPr algn="ctr"/>
            <a:r>
              <a:rPr lang="en-US" b="1" dirty="0" err="1"/>
              <a:t>Método</a:t>
            </a:r>
            <a:r>
              <a:rPr lang="en-US" b="1" dirty="0"/>
              <a:t> </a:t>
            </a:r>
            <a:r>
              <a:rPr lang="en-US" b="1" dirty="0" err="1"/>
              <a:t>Empírico</a:t>
            </a:r>
            <a:r>
              <a:rPr lang="en-US" b="1" dirty="0"/>
              <a:t> </a:t>
            </a:r>
            <a:endParaRPr lang="es-MX" b="1" dirty="0"/>
          </a:p>
        </p:txBody>
      </p:sp>
      <p:graphicFrame>
        <p:nvGraphicFramePr>
          <p:cNvPr id="5" name="Chart 4">
            <a:extLst>
              <a:ext uri="{FF2B5EF4-FFF2-40B4-BE49-F238E27FC236}">
                <a16:creationId xmlns:a16="http://schemas.microsoft.com/office/drawing/2014/main" id="{7CD12FC0-70EE-B014-9B99-99210E03312D}"/>
              </a:ext>
            </a:extLst>
          </p:cNvPr>
          <p:cNvGraphicFramePr>
            <a:graphicFrameLocks/>
          </p:cNvGraphicFramePr>
          <p:nvPr>
            <p:extLst>
              <p:ext uri="{D42A27DB-BD31-4B8C-83A1-F6EECF244321}">
                <p14:modId xmlns:p14="http://schemas.microsoft.com/office/powerpoint/2010/main" val="619552050"/>
              </p:ext>
            </p:extLst>
          </p:nvPr>
        </p:nvGraphicFramePr>
        <p:xfrm>
          <a:off x="124408" y="1708426"/>
          <a:ext cx="5857292" cy="34411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7B89FE3-911E-94EF-306F-71618453CEB6}"/>
              </a:ext>
            </a:extLst>
          </p:cNvPr>
          <p:cNvSpPr txBox="1"/>
          <p:nvPr/>
        </p:nvSpPr>
        <p:spPr>
          <a:xfrm>
            <a:off x="345233" y="5578772"/>
            <a:ext cx="11775232" cy="646331"/>
          </a:xfrm>
          <a:prstGeom prst="rect">
            <a:avLst/>
          </a:prstGeom>
          <a:noFill/>
        </p:spPr>
        <p:txBody>
          <a:bodyPr wrap="square" rtlCol="0">
            <a:spAutoFit/>
          </a:bodyPr>
          <a:lstStyle/>
          <a:p>
            <a:r>
              <a:rPr lang="es-ES" dirty="0"/>
              <a:t>Los pronósticos por método empírico tienen como objetivo predecir eventos futuros basándose en datos y patrones pasados. Utilizan la observación y análisis de información histórica para estimar tendencias o comportamientos futuros.</a:t>
            </a:r>
          </a:p>
        </p:txBody>
      </p:sp>
      <p:graphicFrame>
        <p:nvGraphicFramePr>
          <p:cNvPr id="7" name="Table 6">
            <a:extLst>
              <a:ext uri="{FF2B5EF4-FFF2-40B4-BE49-F238E27FC236}">
                <a16:creationId xmlns:a16="http://schemas.microsoft.com/office/drawing/2014/main" id="{8011544E-99DF-5FDC-D4CA-7ECEEE886E61}"/>
              </a:ext>
            </a:extLst>
          </p:cNvPr>
          <p:cNvGraphicFramePr>
            <a:graphicFrameLocks noGrp="1"/>
          </p:cNvGraphicFramePr>
          <p:nvPr>
            <p:extLst>
              <p:ext uri="{D42A27DB-BD31-4B8C-83A1-F6EECF244321}">
                <p14:modId xmlns:p14="http://schemas.microsoft.com/office/powerpoint/2010/main" val="132258761"/>
              </p:ext>
            </p:extLst>
          </p:nvPr>
        </p:nvGraphicFramePr>
        <p:xfrm>
          <a:off x="7023618" y="2766217"/>
          <a:ext cx="4390054" cy="1325565"/>
        </p:xfrm>
        <a:graphic>
          <a:graphicData uri="http://schemas.openxmlformats.org/drawingml/2006/table">
            <a:tbl>
              <a:tblPr>
                <a:tableStyleId>{5C22544A-7EE6-4342-B048-85BDC9FD1C3A}</a:tableStyleId>
              </a:tblPr>
              <a:tblGrid>
                <a:gridCol w="1092882">
                  <a:extLst>
                    <a:ext uri="{9D8B030D-6E8A-4147-A177-3AD203B41FA5}">
                      <a16:colId xmlns:a16="http://schemas.microsoft.com/office/drawing/2014/main" val="2162263843"/>
                    </a:ext>
                  </a:extLst>
                </a:gridCol>
                <a:gridCol w="3297172">
                  <a:extLst>
                    <a:ext uri="{9D8B030D-6E8A-4147-A177-3AD203B41FA5}">
                      <a16:colId xmlns:a16="http://schemas.microsoft.com/office/drawing/2014/main" val="254772864"/>
                    </a:ext>
                  </a:extLst>
                </a:gridCol>
              </a:tblGrid>
              <a:tr h="265113">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 de </a:t>
                      </a:r>
                      <a:r>
                        <a:rPr lang="en-US" sz="1400" u="none" strike="noStrike" dirty="0" err="1">
                          <a:effectLst/>
                        </a:rPr>
                        <a:t>Pronosticos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780126"/>
                  </a:ext>
                </a:extLst>
              </a:tr>
              <a:tr h="265113">
                <a:tc>
                  <a:txBody>
                    <a:bodyPr/>
                    <a:lstStyle/>
                    <a:p>
                      <a:pPr algn="ctr" fontAlgn="b"/>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err="1">
                          <a:effectLst/>
                        </a:rPr>
                        <a:t>Promedio</a:t>
                      </a:r>
                      <a:r>
                        <a:rPr lang="en-US" sz="1400" u="none" strike="noStrike" dirty="0">
                          <a:effectLst/>
                        </a:rPr>
                        <a:t> de error </a:t>
                      </a:r>
                      <a:r>
                        <a:rPr lang="en-US" sz="1400" u="none" strike="noStrike" dirty="0" err="1">
                          <a:effectLst/>
                        </a:rPr>
                        <a:t>pronosticados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8491540"/>
                  </a:ext>
                </a:extLst>
              </a:tr>
              <a:tr h="265113">
                <a:tc>
                  <a:txBody>
                    <a:bodyPr/>
                    <a:lstStyle/>
                    <a:p>
                      <a:pPr algn="ctr" fontAlgn="b"/>
                      <a:r>
                        <a:rPr lang="en-US" sz="1400" u="none" strike="noStrike">
                          <a:effectLst/>
                        </a:rPr>
                        <a:t>3.18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EAM. Error </a:t>
                      </a:r>
                      <a:r>
                        <a:rPr lang="en-US" sz="1400" u="none" strike="noStrike" dirty="0" err="1">
                          <a:effectLst/>
                        </a:rPr>
                        <a:t>Absoluto</a:t>
                      </a:r>
                      <a:r>
                        <a:rPr lang="en-US" sz="1400" u="none" strike="noStrike" dirty="0">
                          <a:effectLst/>
                        </a:rPr>
                        <a:t> medio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7311104"/>
                  </a:ext>
                </a:extLst>
              </a:tr>
              <a:tr h="265113">
                <a:tc>
                  <a:txBody>
                    <a:bodyPr/>
                    <a:lstStyle/>
                    <a:p>
                      <a:pPr algn="ctr" fontAlgn="b"/>
                      <a:r>
                        <a:rPr lang="en-US" sz="1400" u="none" strike="noStrike">
                          <a:effectLst/>
                        </a:rPr>
                        <a:t>12.27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S" sz="1400" u="none" strike="noStrike" dirty="0">
                          <a:effectLst/>
                        </a:rPr>
                        <a:t>CME. Cuadrado Medio del Error</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2450030"/>
                  </a:ext>
                </a:extLst>
              </a:tr>
              <a:tr h="265113">
                <a:tc>
                  <a:txBody>
                    <a:bodyPr/>
                    <a:lstStyle/>
                    <a:p>
                      <a:pPr algn="ctr" fontAlgn="b"/>
                      <a:r>
                        <a:rPr lang="en-US" sz="1400" u="none" strike="noStrike" dirty="0">
                          <a:effectLst/>
                        </a:rPr>
                        <a:t>46.47%</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1400" u="none" strike="noStrike" dirty="0">
                          <a:effectLst/>
                        </a:rPr>
                        <a:t>EPAM. Error Porcentual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9480382"/>
                  </a:ext>
                </a:extLst>
              </a:tr>
            </a:tbl>
          </a:graphicData>
        </a:graphic>
      </p:graphicFrame>
    </p:spTree>
    <p:extLst>
      <p:ext uri="{BB962C8B-B14F-4D97-AF65-F5344CB8AC3E}">
        <p14:creationId xmlns:p14="http://schemas.microsoft.com/office/powerpoint/2010/main" val="184066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BCDA0D-70A7-D8A8-2236-70B5A58B17E5}"/>
              </a:ext>
            </a:extLst>
          </p:cNvPr>
          <p:cNvSpPr/>
          <p:nvPr/>
        </p:nvSpPr>
        <p:spPr>
          <a:xfrm>
            <a:off x="5123180" y="3373120"/>
            <a:ext cx="332740" cy="426720"/>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5" name="Chart 4">
            <a:extLst>
              <a:ext uri="{FF2B5EF4-FFF2-40B4-BE49-F238E27FC236}">
                <a16:creationId xmlns:a16="http://schemas.microsoft.com/office/drawing/2014/main" id="{8C95E864-EB6D-0E05-2479-C22A5245B68E}"/>
              </a:ext>
            </a:extLst>
          </p:cNvPr>
          <p:cNvGraphicFramePr>
            <a:graphicFrameLocks/>
          </p:cNvGraphicFramePr>
          <p:nvPr>
            <p:extLst>
              <p:ext uri="{D42A27DB-BD31-4B8C-83A1-F6EECF244321}">
                <p14:modId xmlns:p14="http://schemas.microsoft.com/office/powerpoint/2010/main" val="1600554305"/>
              </p:ext>
            </p:extLst>
          </p:nvPr>
        </p:nvGraphicFramePr>
        <p:xfrm>
          <a:off x="178888" y="1960881"/>
          <a:ext cx="5673272" cy="3474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ED809CCB-D8C8-6522-C514-2E0BC2E2F6ED}"/>
              </a:ext>
            </a:extLst>
          </p:cNvPr>
          <p:cNvGraphicFramePr>
            <a:graphicFrameLocks noGrp="1"/>
          </p:cNvGraphicFramePr>
          <p:nvPr>
            <p:extLst>
              <p:ext uri="{D42A27DB-BD31-4B8C-83A1-F6EECF244321}">
                <p14:modId xmlns:p14="http://schemas.microsoft.com/office/powerpoint/2010/main" val="869197696"/>
              </p:ext>
            </p:extLst>
          </p:nvPr>
        </p:nvGraphicFramePr>
        <p:xfrm>
          <a:off x="7148220" y="2987362"/>
          <a:ext cx="4140849" cy="1198235"/>
        </p:xfrm>
        <a:graphic>
          <a:graphicData uri="http://schemas.openxmlformats.org/drawingml/2006/table">
            <a:tbl>
              <a:tblPr>
                <a:tableStyleId>{5C22544A-7EE6-4342-B048-85BDC9FD1C3A}</a:tableStyleId>
              </a:tblPr>
              <a:tblGrid>
                <a:gridCol w="1030844">
                  <a:extLst>
                    <a:ext uri="{9D8B030D-6E8A-4147-A177-3AD203B41FA5}">
                      <a16:colId xmlns:a16="http://schemas.microsoft.com/office/drawing/2014/main" val="3185311373"/>
                    </a:ext>
                  </a:extLst>
                </a:gridCol>
                <a:gridCol w="3110005">
                  <a:extLst>
                    <a:ext uri="{9D8B030D-6E8A-4147-A177-3AD203B41FA5}">
                      <a16:colId xmlns:a16="http://schemas.microsoft.com/office/drawing/2014/main" val="855896334"/>
                    </a:ext>
                  </a:extLst>
                </a:gridCol>
              </a:tblGrid>
              <a:tr h="239647">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 de Pronosticos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4703150"/>
                  </a:ext>
                </a:extLst>
              </a:tr>
              <a:tr h="239647">
                <a:tc>
                  <a:txBody>
                    <a:bodyPr/>
                    <a:lstStyle/>
                    <a:p>
                      <a:pPr algn="ctr" fontAlgn="b"/>
                      <a:r>
                        <a:rPr lang="en-US" sz="1400" u="none" strike="noStrike">
                          <a:effectLst/>
                        </a:rPr>
                        <a:t>2.4012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3501282"/>
                  </a:ext>
                </a:extLst>
              </a:tr>
              <a:tr h="239647">
                <a:tc>
                  <a:txBody>
                    <a:bodyPr/>
                    <a:lstStyle/>
                    <a:p>
                      <a:pPr algn="ctr" fontAlgn="b"/>
                      <a:r>
                        <a:rPr lang="en-US" sz="1400" u="none" strike="noStrike">
                          <a:effectLst/>
                        </a:rPr>
                        <a:t>3.08</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EAM. Error Absoluto medio</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986739"/>
                  </a:ext>
                </a:extLst>
              </a:tr>
              <a:tr h="239647">
                <a:tc>
                  <a:txBody>
                    <a:bodyPr/>
                    <a:lstStyle/>
                    <a:p>
                      <a:pPr algn="ctr" fontAlgn="b"/>
                      <a:r>
                        <a:rPr lang="en-US" sz="1400" u="none" strike="noStrike">
                          <a:effectLst/>
                        </a:rPr>
                        <a:t>12.69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5421890"/>
                  </a:ext>
                </a:extLst>
              </a:tr>
              <a:tr h="239647">
                <a:tc>
                  <a:txBody>
                    <a:bodyPr/>
                    <a:lstStyle/>
                    <a:p>
                      <a:pPr algn="ctr" fontAlgn="b"/>
                      <a:r>
                        <a:rPr lang="en-US" sz="1400" u="none" strike="noStrike" dirty="0">
                          <a:effectLst/>
                        </a:rPr>
                        <a:t>36.08%</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Porcentual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7604337"/>
                  </a:ext>
                </a:extLst>
              </a:tr>
            </a:tbl>
          </a:graphicData>
        </a:graphic>
      </p:graphicFrame>
      <p:sp>
        <p:nvSpPr>
          <p:cNvPr id="8" name="TextBox 7">
            <a:extLst>
              <a:ext uri="{FF2B5EF4-FFF2-40B4-BE49-F238E27FC236}">
                <a16:creationId xmlns:a16="http://schemas.microsoft.com/office/drawing/2014/main" id="{E5372BC0-A168-C58B-48B9-0F5640058F0B}"/>
              </a:ext>
            </a:extLst>
          </p:cNvPr>
          <p:cNvSpPr txBox="1"/>
          <p:nvPr/>
        </p:nvSpPr>
        <p:spPr>
          <a:xfrm>
            <a:off x="224738" y="5705794"/>
            <a:ext cx="11742524" cy="646331"/>
          </a:xfrm>
          <a:prstGeom prst="rect">
            <a:avLst/>
          </a:prstGeom>
          <a:noFill/>
        </p:spPr>
        <p:txBody>
          <a:bodyPr wrap="square" rtlCol="0">
            <a:spAutoFit/>
          </a:bodyPr>
          <a:lstStyle/>
          <a:p>
            <a:r>
              <a:rPr lang="es-ES" dirty="0"/>
              <a:t>Los pronósticos por este método tienen como objetivo predecir eventos futuros basándose en  todos los datos y patrones pasados. Utilizan la observación y análisis de información histórica para estimar tendencias o comportamientos futuros.</a:t>
            </a:r>
          </a:p>
        </p:txBody>
      </p:sp>
      <p:sp>
        <p:nvSpPr>
          <p:cNvPr id="10" name="Title 1">
            <a:extLst>
              <a:ext uri="{FF2B5EF4-FFF2-40B4-BE49-F238E27FC236}">
                <a16:creationId xmlns:a16="http://schemas.microsoft.com/office/drawing/2014/main" id="{318C50BA-A74B-78C5-00F9-EA5EAB141ED8}"/>
              </a:ext>
            </a:extLst>
          </p:cNvPr>
          <p:cNvSpPr>
            <a:spLocks noGrp="1"/>
          </p:cNvSpPr>
          <p:nvPr>
            <p:ph type="title"/>
          </p:nvPr>
        </p:nvSpPr>
        <p:spPr>
          <a:xfrm>
            <a:off x="838200" y="365125"/>
            <a:ext cx="10515600" cy="1325563"/>
          </a:xfrm>
        </p:spPr>
        <p:txBody>
          <a:bodyPr/>
          <a:lstStyle/>
          <a:p>
            <a:pPr algn="ctr"/>
            <a:r>
              <a:rPr lang="en-US" b="1" dirty="0" err="1"/>
              <a:t>Método</a:t>
            </a:r>
            <a:r>
              <a:rPr lang="en-US" b="1" dirty="0"/>
              <a:t> </a:t>
            </a:r>
            <a:r>
              <a:rPr lang="en-US" b="1" dirty="0" err="1"/>
              <a:t>Periodos</a:t>
            </a:r>
            <a:r>
              <a:rPr lang="en-US" b="1" dirty="0"/>
              <a:t> </a:t>
            </a:r>
            <a:r>
              <a:rPr lang="en-US" b="1" dirty="0" err="1"/>
              <a:t>Futuros</a:t>
            </a:r>
            <a:r>
              <a:rPr lang="en-US" b="1" dirty="0"/>
              <a:t> </a:t>
            </a:r>
            <a:endParaRPr lang="es-MX" b="1" dirty="0"/>
          </a:p>
        </p:txBody>
      </p:sp>
    </p:spTree>
    <p:extLst>
      <p:ext uri="{BB962C8B-B14F-4D97-AF65-F5344CB8AC3E}">
        <p14:creationId xmlns:p14="http://schemas.microsoft.com/office/powerpoint/2010/main" val="98795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3752B4-0EA2-F167-A5D8-FFA861579848}"/>
              </a:ext>
            </a:extLst>
          </p:cNvPr>
          <p:cNvSpPr/>
          <p:nvPr/>
        </p:nvSpPr>
        <p:spPr>
          <a:xfrm>
            <a:off x="5355590" y="2771576"/>
            <a:ext cx="535940" cy="426720"/>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Chart 2">
            <a:extLst>
              <a:ext uri="{FF2B5EF4-FFF2-40B4-BE49-F238E27FC236}">
                <a16:creationId xmlns:a16="http://schemas.microsoft.com/office/drawing/2014/main" id="{6D23E6A3-3319-26A7-F435-848B88505EA2}"/>
              </a:ext>
            </a:extLst>
          </p:cNvPr>
          <p:cNvGraphicFramePr>
            <a:graphicFrameLocks/>
          </p:cNvGraphicFramePr>
          <p:nvPr>
            <p:extLst>
              <p:ext uri="{D42A27DB-BD31-4B8C-83A1-F6EECF244321}">
                <p14:modId xmlns:p14="http://schemas.microsoft.com/office/powerpoint/2010/main" val="2764332138"/>
              </p:ext>
            </p:extLst>
          </p:nvPr>
        </p:nvGraphicFramePr>
        <p:xfrm>
          <a:off x="88018" y="1812608"/>
          <a:ext cx="6180702" cy="363315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7BCC81D-5459-E1BD-0619-A8EE289D432D}"/>
              </a:ext>
            </a:extLst>
          </p:cNvPr>
          <p:cNvSpPr txBox="1"/>
          <p:nvPr/>
        </p:nvSpPr>
        <p:spPr>
          <a:xfrm>
            <a:off x="279917" y="5552082"/>
            <a:ext cx="11495315" cy="923330"/>
          </a:xfrm>
          <a:prstGeom prst="rect">
            <a:avLst/>
          </a:prstGeom>
          <a:noFill/>
        </p:spPr>
        <p:txBody>
          <a:bodyPr wrap="square" rtlCol="0">
            <a:spAutoFit/>
          </a:bodyPr>
          <a:lstStyle/>
          <a:p>
            <a:r>
              <a:rPr lang="es-ES" dirty="0"/>
              <a:t>El promedio móvil de orden 3 es una técnica de pronóstico que suaviza las fluctuaciones en una serie de tiempo. Consiste en calcular el promedio de tres valores consecutivos y utilizarlo como pronóstico para el siguiente punto. Es útil para capturar la tendencia general y eliminar el ruido en los datos históricos.</a:t>
            </a:r>
          </a:p>
        </p:txBody>
      </p:sp>
      <p:graphicFrame>
        <p:nvGraphicFramePr>
          <p:cNvPr id="7" name="Table 6">
            <a:extLst>
              <a:ext uri="{FF2B5EF4-FFF2-40B4-BE49-F238E27FC236}">
                <a16:creationId xmlns:a16="http://schemas.microsoft.com/office/drawing/2014/main" id="{E0ED46CE-A65A-8B3C-4495-88A05CD1830E}"/>
              </a:ext>
            </a:extLst>
          </p:cNvPr>
          <p:cNvGraphicFramePr>
            <a:graphicFrameLocks noGrp="1"/>
          </p:cNvGraphicFramePr>
          <p:nvPr>
            <p:extLst>
              <p:ext uri="{D42A27DB-BD31-4B8C-83A1-F6EECF244321}">
                <p14:modId xmlns:p14="http://schemas.microsoft.com/office/powerpoint/2010/main" val="1487098765"/>
              </p:ext>
            </p:extLst>
          </p:nvPr>
        </p:nvGraphicFramePr>
        <p:xfrm>
          <a:off x="7072242" y="3152934"/>
          <a:ext cx="3910718" cy="1104900"/>
        </p:xfrm>
        <a:graphic>
          <a:graphicData uri="http://schemas.openxmlformats.org/drawingml/2006/table">
            <a:tbl>
              <a:tblPr>
                <a:tableStyleId>{5C22544A-7EE6-4342-B048-85BDC9FD1C3A}</a:tableStyleId>
              </a:tblPr>
              <a:tblGrid>
                <a:gridCol w="973554">
                  <a:extLst>
                    <a:ext uri="{9D8B030D-6E8A-4147-A177-3AD203B41FA5}">
                      <a16:colId xmlns:a16="http://schemas.microsoft.com/office/drawing/2014/main" val="449532871"/>
                    </a:ext>
                  </a:extLst>
                </a:gridCol>
                <a:gridCol w="2937164">
                  <a:extLst>
                    <a:ext uri="{9D8B030D-6E8A-4147-A177-3AD203B41FA5}">
                      <a16:colId xmlns:a16="http://schemas.microsoft.com/office/drawing/2014/main" val="3013242545"/>
                    </a:ext>
                  </a:extLst>
                </a:gridCol>
              </a:tblGrid>
              <a:tr h="190500">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 de Pronosticos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2200556"/>
                  </a:ext>
                </a:extLst>
              </a:tr>
              <a:tr h="190500">
                <a:tc>
                  <a:txBody>
                    <a:bodyPr/>
                    <a:lstStyle/>
                    <a:p>
                      <a:pPr algn="ctr" fontAlgn="b"/>
                      <a:r>
                        <a:rPr lang="en-US" sz="1400" u="none" strike="noStrike">
                          <a:effectLst/>
                        </a:rPr>
                        <a:t>1.2222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3500074"/>
                  </a:ext>
                </a:extLst>
              </a:tr>
              <a:tr h="190500">
                <a:tc>
                  <a:txBody>
                    <a:bodyPr/>
                    <a:lstStyle/>
                    <a:p>
                      <a:pPr algn="ctr" fontAlgn="b"/>
                      <a:r>
                        <a:rPr lang="en-US" sz="1400" u="none" strike="noStrike">
                          <a:effectLst/>
                        </a:rPr>
                        <a:t>3.07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EAM. Error Absoluto medio</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4584673"/>
                  </a:ext>
                </a:extLst>
              </a:tr>
              <a:tr h="190500">
                <a:tc>
                  <a:txBody>
                    <a:bodyPr/>
                    <a:lstStyle/>
                    <a:p>
                      <a:pPr algn="ctr" fontAlgn="b"/>
                      <a:r>
                        <a:rPr lang="en-US" sz="1400" u="none" strike="noStrike">
                          <a:effectLst/>
                        </a:rPr>
                        <a:t>13.07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398554"/>
                  </a:ext>
                </a:extLst>
              </a:tr>
              <a:tr h="190500">
                <a:tc>
                  <a:txBody>
                    <a:bodyPr/>
                    <a:lstStyle/>
                    <a:p>
                      <a:pPr algn="ctr" fontAlgn="b"/>
                      <a:r>
                        <a:rPr lang="en-US" sz="1400" u="none" strike="noStrike" dirty="0">
                          <a:effectLst/>
                        </a:rPr>
                        <a:t>37.11%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Porcentual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5417147"/>
                  </a:ext>
                </a:extLst>
              </a:tr>
            </a:tbl>
          </a:graphicData>
        </a:graphic>
      </p:graphicFrame>
      <p:sp>
        <p:nvSpPr>
          <p:cNvPr id="8" name="Title 1">
            <a:extLst>
              <a:ext uri="{FF2B5EF4-FFF2-40B4-BE49-F238E27FC236}">
                <a16:creationId xmlns:a16="http://schemas.microsoft.com/office/drawing/2014/main" id="{B3A9DFCE-1DAF-EEFD-47C9-206A13C6311F}"/>
              </a:ext>
            </a:extLst>
          </p:cNvPr>
          <p:cNvSpPr>
            <a:spLocks noGrp="1"/>
          </p:cNvSpPr>
          <p:nvPr>
            <p:ph type="title"/>
          </p:nvPr>
        </p:nvSpPr>
        <p:spPr>
          <a:xfrm>
            <a:off x="838200" y="365125"/>
            <a:ext cx="10515600" cy="1325563"/>
          </a:xfrm>
        </p:spPr>
        <p:txBody>
          <a:bodyPr/>
          <a:lstStyle/>
          <a:p>
            <a:pPr algn="ctr"/>
            <a:r>
              <a:rPr lang="en-US" b="1" dirty="0" err="1"/>
              <a:t>Método</a:t>
            </a:r>
            <a:r>
              <a:rPr lang="en-US" b="1" dirty="0"/>
              <a:t> </a:t>
            </a:r>
            <a:r>
              <a:rPr lang="en-US" b="1" dirty="0" err="1"/>
              <a:t>Promedios</a:t>
            </a:r>
            <a:r>
              <a:rPr lang="en-US" b="1" dirty="0"/>
              <a:t> </a:t>
            </a:r>
            <a:r>
              <a:rPr lang="en-US" b="1" dirty="0" err="1"/>
              <a:t>Moviles</a:t>
            </a:r>
            <a:r>
              <a:rPr lang="en-US" b="1" dirty="0"/>
              <a:t> de </a:t>
            </a:r>
            <a:r>
              <a:rPr lang="en-US" b="1" dirty="0" err="1"/>
              <a:t>orden</a:t>
            </a:r>
            <a:r>
              <a:rPr lang="en-US" b="1" dirty="0"/>
              <a:t> k = 3 </a:t>
            </a:r>
            <a:endParaRPr lang="es-MX" b="1" dirty="0"/>
          </a:p>
        </p:txBody>
      </p:sp>
    </p:spTree>
    <p:extLst>
      <p:ext uri="{BB962C8B-B14F-4D97-AF65-F5344CB8AC3E}">
        <p14:creationId xmlns:p14="http://schemas.microsoft.com/office/powerpoint/2010/main" val="10765967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BD08C7-D390-7C8F-9483-AA533DF0388E}"/>
              </a:ext>
            </a:extLst>
          </p:cNvPr>
          <p:cNvSpPr/>
          <p:nvPr/>
        </p:nvSpPr>
        <p:spPr>
          <a:xfrm>
            <a:off x="4836160" y="2659380"/>
            <a:ext cx="535940" cy="426720"/>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Chart 2">
            <a:extLst>
              <a:ext uri="{FF2B5EF4-FFF2-40B4-BE49-F238E27FC236}">
                <a16:creationId xmlns:a16="http://schemas.microsoft.com/office/drawing/2014/main" id="{6A0534DA-C424-35BC-360A-EA32E7F7D0C5}"/>
              </a:ext>
            </a:extLst>
          </p:cNvPr>
          <p:cNvGraphicFramePr>
            <a:graphicFrameLocks/>
          </p:cNvGraphicFramePr>
          <p:nvPr>
            <p:extLst>
              <p:ext uri="{D42A27DB-BD31-4B8C-83A1-F6EECF244321}">
                <p14:modId xmlns:p14="http://schemas.microsoft.com/office/powerpoint/2010/main" val="3927950934"/>
              </p:ext>
            </p:extLst>
          </p:nvPr>
        </p:nvGraphicFramePr>
        <p:xfrm>
          <a:off x="111760" y="1849120"/>
          <a:ext cx="5567680" cy="35296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5756D5A8-1191-2B11-F607-B31C2CE69BF9}"/>
              </a:ext>
            </a:extLst>
          </p:cNvPr>
          <p:cNvGraphicFramePr>
            <a:graphicFrameLocks noGrp="1"/>
          </p:cNvGraphicFramePr>
          <p:nvPr>
            <p:extLst>
              <p:ext uri="{D42A27DB-BD31-4B8C-83A1-F6EECF244321}">
                <p14:modId xmlns:p14="http://schemas.microsoft.com/office/powerpoint/2010/main" val="2336046394"/>
              </p:ext>
            </p:extLst>
          </p:nvPr>
        </p:nvGraphicFramePr>
        <p:xfrm>
          <a:off x="7109926" y="3023870"/>
          <a:ext cx="3890865" cy="1104900"/>
        </p:xfrm>
        <a:graphic>
          <a:graphicData uri="http://schemas.openxmlformats.org/drawingml/2006/table">
            <a:tbl>
              <a:tblPr>
                <a:tableStyleId>{5C22544A-7EE6-4342-B048-85BDC9FD1C3A}</a:tableStyleId>
              </a:tblPr>
              <a:tblGrid>
                <a:gridCol w="968611">
                  <a:extLst>
                    <a:ext uri="{9D8B030D-6E8A-4147-A177-3AD203B41FA5}">
                      <a16:colId xmlns:a16="http://schemas.microsoft.com/office/drawing/2014/main" val="2957486539"/>
                    </a:ext>
                  </a:extLst>
                </a:gridCol>
                <a:gridCol w="2922254">
                  <a:extLst>
                    <a:ext uri="{9D8B030D-6E8A-4147-A177-3AD203B41FA5}">
                      <a16:colId xmlns:a16="http://schemas.microsoft.com/office/drawing/2014/main" val="1183100248"/>
                    </a:ext>
                  </a:extLst>
                </a:gridCol>
              </a:tblGrid>
              <a:tr h="190500">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 de </a:t>
                      </a:r>
                      <a:r>
                        <a:rPr lang="en-US" sz="1400" u="none" strike="noStrike" dirty="0" err="1">
                          <a:effectLst/>
                        </a:rPr>
                        <a:t>Pronosticos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95645"/>
                  </a:ext>
                </a:extLst>
              </a:tr>
              <a:tr h="190500">
                <a:tc>
                  <a:txBody>
                    <a:bodyPr/>
                    <a:lstStyle/>
                    <a:p>
                      <a:pPr algn="ctr" fontAlgn="b"/>
                      <a:r>
                        <a:rPr lang="en-US" sz="1400" u="none" strike="noStrike">
                          <a:effectLst/>
                        </a:rPr>
                        <a:t>1.0370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5189579"/>
                  </a:ext>
                </a:extLst>
              </a:tr>
              <a:tr h="190500">
                <a:tc>
                  <a:txBody>
                    <a:bodyPr/>
                    <a:lstStyle/>
                    <a:p>
                      <a:pPr algn="ctr" fontAlgn="b"/>
                      <a:r>
                        <a:rPr lang="en-US" sz="1400" u="none" strike="noStrike">
                          <a:effectLst/>
                        </a:rPr>
                        <a:t>3.07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EAM. Error </a:t>
                      </a:r>
                      <a:r>
                        <a:rPr lang="en-US" sz="1400" u="none" strike="noStrike" dirty="0" err="1">
                          <a:effectLst/>
                        </a:rPr>
                        <a:t>Absoluto</a:t>
                      </a:r>
                      <a:r>
                        <a:rPr lang="en-US" sz="1400" u="none" strike="noStrike" dirty="0">
                          <a:effectLst/>
                        </a:rPr>
                        <a:t> medio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3939736"/>
                  </a:ext>
                </a:extLst>
              </a:tr>
              <a:tr h="190500">
                <a:tc>
                  <a:txBody>
                    <a:bodyPr/>
                    <a:lstStyle/>
                    <a:p>
                      <a:pPr algn="ctr" fontAlgn="b"/>
                      <a:r>
                        <a:rPr lang="en-US" sz="1400" u="none" strike="noStrike">
                          <a:effectLst/>
                        </a:rPr>
                        <a:t>12.40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3149151"/>
                  </a:ext>
                </a:extLst>
              </a:tr>
              <a:tr h="190500">
                <a:tc>
                  <a:txBody>
                    <a:bodyPr/>
                    <a:lstStyle/>
                    <a:p>
                      <a:pPr algn="ctr" fontAlgn="b"/>
                      <a:r>
                        <a:rPr lang="en-US" sz="1400" u="none" strike="noStrike" dirty="0">
                          <a:effectLst/>
                        </a:rPr>
                        <a:t>39.41%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Porcentual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86738"/>
                  </a:ext>
                </a:extLst>
              </a:tr>
            </a:tbl>
          </a:graphicData>
        </a:graphic>
      </p:graphicFrame>
      <p:sp>
        <p:nvSpPr>
          <p:cNvPr id="7" name="TextBox 6">
            <a:extLst>
              <a:ext uri="{FF2B5EF4-FFF2-40B4-BE49-F238E27FC236}">
                <a16:creationId xmlns:a16="http://schemas.microsoft.com/office/drawing/2014/main" id="{E3A915B0-0508-CB8B-479B-E7DFB498B152}"/>
              </a:ext>
            </a:extLst>
          </p:cNvPr>
          <p:cNvSpPr txBox="1"/>
          <p:nvPr/>
        </p:nvSpPr>
        <p:spPr>
          <a:xfrm>
            <a:off x="111760" y="5461952"/>
            <a:ext cx="12080240" cy="1200329"/>
          </a:xfrm>
          <a:prstGeom prst="rect">
            <a:avLst/>
          </a:prstGeom>
          <a:noFill/>
        </p:spPr>
        <p:txBody>
          <a:bodyPr wrap="square" rtlCol="0">
            <a:spAutoFit/>
          </a:bodyPr>
          <a:lstStyle/>
          <a:p>
            <a:r>
              <a:rPr lang="es-ES" dirty="0"/>
              <a:t>El promedio móvil ponderado es una técnica de pronóstico que asigna pesos diferentes a los valores pasados de una serie de tiempo. Se calcula tomando una combinación lineal de los valores pasados, donde los pesos se asignan en función de su importancia relativa. Este método permite dar mayor énfasis a los valores más recientes o relevantes, lo que puede resultar en pronósticos más precisos en situaciones donde ciertos periodos tienen mayor influencia.</a:t>
            </a:r>
          </a:p>
        </p:txBody>
      </p:sp>
      <p:sp>
        <p:nvSpPr>
          <p:cNvPr id="11" name="Title 1">
            <a:extLst>
              <a:ext uri="{FF2B5EF4-FFF2-40B4-BE49-F238E27FC236}">
                <a16:creationId xmlns:a16="http://schemas.microsoft.com/office/drawing/2014/main" id="{FD0FC85C-B934-D926-9E1A-D990AEA62CD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t>Método</a:t>
            </a:r>
            <a:r>
              <a:rPr lang="en-US" b="1" dirty="0"/>
              <a:t> </a:t>
            </a:r>
            <a:r>
              <a:rPr lang="en-US" b="1" dirty="0" err="1"/>
              <a:t>Promedios</a:t>
            </a:r>
            <a:r>
              <a:rPr lang="en-US" b="1" dirty="0"/>
              <a:t> </a:t>
            </a:r>
            <a:r>
              <a:rPr lang="en-US" b="1" dirty="0" err="1"/>
              <a:t>Moviles</a:t>
            </a:r>
            <a:r>
              <a:rPr lang="en-US" b="1" dirty="0"/>
              <a:t> </a:t>
            </a:r>
            <a:r>
              <a:rPr lang="en-US" b="1" dirty="0" err="1"/>
              <a:t>Ponderados</a:t>
            </a:r>
            <a:endParaRPr lang="es-MX" b="1" dirty="0"/>
          </a:p>
        </p:txBody>
      </p:sp>
      <p:sp>
        <p:nvSpPr>
          <p:cNvPr id="12" name="TextBox 11">
            <a:extLst>
              <a:ext uri="{FF2B5EF4-FFF2-40B4-BE49-F238E27FC236}">
                <a16:creationId xmlns:a16="http://schemas.microsoft.com/office/drawing/2014/main" id="{46A98218-29C6-D222-4875-1B012E414B3D}"/>
              </a:ext>
            </a:extLst>
          </p:cNvPr>
          <p:cNvSpPr txBox="1"/>
          <p:nvPr/>
        </p:nvSpPr>
        <p:spPr>
          <a:xfrm>
            <a:off x="7416800" y="1926226"/>
            <a:ext cx="2783840" cy="861774"/>
          </a:xfrm>
          <a:prstGeom prst="rect">
            <a:avLst/>
          </a:prstGeom>
          <a:noFill/>
        </p:spPr>
        <p:txBody>
          <a:bodyPr wrap="square" rtlCol="0">
            <a:spAutoFit/>
          </a:bodyPr>
          <a:lstStyle/>
          <a:p>
            <a:r>
              <a:rPr lang="en-US" sz="1600" dirty="0"/>
              <a:t>(3/6): al valor m</a:t>
            </a:r>
            <a:r>
              <a:rPr lang="es-MX" sz="1600" dirty="0" err="1"/>
              <a:t>ás</a:t>
            </a:r>
            <a:r>
              <a:rPr lang="es-MX" sz="1600" dirty="0"/>
              <a:t> reciente</a:t>
            </a:r>
          </a:p>
          <a:p>
            <a:r>
              <a:rPr lang="es-MX" sz="1600" dirty="0"/>
              <a:t>(2/6)</a:t>
            </a:r>
            <a:r>
              <a:rPr lang="en-US" sz="1600" dirty="0"/>
              <a:t>: al valor </a:t>
            </a:r>
            <a:r>
              <a:rPr lang="en-US" sz="1600" dirty="0" err="1"/>
              <a:t>previo</a:t>
            </a:r>
            <a:endParaRPr lang="en-US" sz="1600" dirty="0"/>
          </a:p>
          <a:p>
            <a:r>
              <a:rPr lang="es-MX" sz="1600" dirty="0"/>
              <a:t>(1/6)</a:t>
            </a:r>
            <a:r>
              <a:rPr lang="en-US" sz="1600" dirty="0"/>
              <a:t>: al ultimo valor</a:t>
            </a:r>
            <a:endParaRPr lang="es-MX" sz="1600" dirty="0"/>
          </a:p>
        </p:txBody>
      </p:sp>
    </p:spTree>
    <p:extLst>
      <p:ext uri="{BB962C8B-B14F-4D97-AF65-F5344CB8AC3E}">
        <p14:creationId xmlns:p14="http://schemas.microsoft.com/office/powerpoint/2010/main" val="246193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02403B-BB74-67D1-D991-12D09D80EDFD}"/>
              </a:ext>
            </a:extLst>
          </p:cNvPr>
          <p:cNvSpPr/>
          <p:nvPr/>
        </p:nvSpPr>
        <p:spPr>
          <a:xfrm>
            <a:off x="4870450" y="2922270"/>
            <a:ext cx="535940" cy="426720"/>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Chart 2">
            <a:extLst>
              <a:ext uri="{FF2B5EF4-FFF2-40B4-BE49-F238E27FC236}">
                <a16:creationId xmlns:a16="http://schemas.microsoft.com/office/drawing/2014/main" id="{719491FB-46D5-93CD-F936-DA11B61BCC5C}"/>
              </a:ext>
            </a:extLst>
          </p:cNvPr>
          <p:cNvGraphicFramePr>
            <a:graphicFrameLocks/>
          </p:cNvGraphicFramePr>
          <p:nvPr>
            <p:extLst>
              <p:ext uri="{D42A27DB-BD31-4B8C-83A1-F6EECF244321}">
                <p14:modId xmlns:p14="http://schemas.microsoft.com/office/powerpoint/2010/main" val="2036927767"/>
              </p:ext>
            </p:extLst>
          </p:nvPr>
        </p:nvGraphicFramePr>
        <p:xfrm>
          <a:off x="123942" y="1847461"/>
          <a:ext cx="5577062" cy="35466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C5B0BFF1-2C20-9944-C3FB-E7DF60F9ED8D}"/>
              </a:ext>
            </a:extLst>
          </p:cNvPr>
          <p:cNvGraphicFramePr>
            <a:graphicFrameLocks noGrp="1"/>
          </p:cNvGraphicFramePr>
          <p:nvPr>
            <p:extLst>
              <p:ext uri="{D42A27DB-BD31-4B8C-83A1-F6EECF244321}">
                <p14:modId xmlns:p14="http://schemas.microsoft.com/office/powerpoint/2010/main" val="2555320818"/>
              </p:ext>
            </p:extLst>
          </p:nvPr>
        </p:nvGraphicFramePr>
        <p:xfrm>
          <a:off x="7142997" y="3144522"/>
          <a:ext cx="4081729" cy="1104900"/>
        </p:xfrm>
        <a:graphic>
          <a:graphicData uri="http://schemas.openxmlformats.org/drawingml/2006/table">
            <a:tbl>
              <a:tblPr>
                <a:tableStyleId>{5C22544A-7EE6-4342-B048-85BDC9FD1C3A}</a:tableStyleId>
              </a:tblPr>
              <a:tblGrid>
                <a:gridCol w="1016128">
                  <a:extLst>
                    <a:ext uri="{9D8B030D-6E8A-4147-A177-3AD203B41FA5}">
                      <a16:colId xmlns:a16="http://schemas.microsoft.com/office/drawing/2014/main" val="3135718885"/>
                    </a:ext>
                  </a:extLst>
                </a:gridCol>
                <a:gridCol w="3065601">
                  <a:extLst>
                    <a:ext uri="{9D8B030D-6E8A-4147-A177-3AD203B41FA5}">
                      <a16:colId xmlns:a16="http://schemas.microsoft.com/office/drawing/2014/main" val="2166282124"/>
                    </a:ext>
                  </a:extLst>
                </a:gridCol>
              </a:tblGrid>
              <a:tr h="190500">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 de Pronosticos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7813268"/>
                  </a:ext>
                </a:extLst>
              </a:tr>
              <a:tr h="190500">
                <a:tc>
                  <a:txBody>
                    <a:bodyPr/>
                    <a:lstStyle/>
                    <a:p>
                      <a:pPr algn="ctr" fontAlgn="b"/>
                      <a:r>
                        <a:rPr lang="en-US" sz="1400" u="none" strike="noStrike">
                          <a:effectLst/>
                        </a:rPr>
                        <a:t>2.3074</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0425401"/>
                  </a:ext>
                </a:extLst>
              </a:tr>
              <a:tr h="190500">
                <a:tc>
                  <a:txBody>
                    <a:bodyPr/>
                    <a:lstStyle/>
                    <a:p>
                      <a:pPr algn="ctr" fontAlgn="b"/>
                      <a:r>
                        <a:rPr lang="en-US" sz="1400" u="none" strike="noStrike">
                          <a:effectLst/>
                        </a:rPr>
                        <a:t>3.10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EAM. Error </a:t>
                      </a:r>
                      <a:r>
                        <a:rPr lang="en-US" sz="1400" u="none" strike="noStrike" dirty="0" err="1">
                          <a:effectLst/>
                        </a:rPr>
                        <a:t>Absoluto</a:t>
                      </a:r>
                      <a:r>
                        <a:rPr lang="en-US" sz="1400" u="none" strike="noStrike" dirty="0">
                          <a:effectLst/>
                        </a:rPr>
                        <a:t> medio</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1688810"/>
                  </a:ext>
                </a:extLst>
              </a:tr>
              <a:tr h="190500">
                <a:tc>
                  <a:txBody>
                    <a:bodyPr/>
                    <a:lstStyle/>
                    <a:p>
                      <a:pPr algn="ctr" fontAlgn="b"/>
                      <a:r>
                        <a:rPr lang="en-US" sz="1400" u="none" strike="noStrike">
                          <a:effectLst/>
                        </a:rPr>
                        <a:t>12.45</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3315142"/>
                  </a:ext>
                </a:extLst>
              </a:tr>
              <a:tr h="190500">
                <a:tc>
                  <a:txBody>
                    <a:bodyPr/>
                    <a:lstStyle/>
                    <a:p>
                      <a:pPr algn="ctr" fontAlgn="b"/>
                      <a:r>
                        <a:rPr lang="en-US" sz="1400" u="none" strike="noStrike" dirty="0">
                          <a:effectLst/>
                        </a:rPr>
                        <a:t>36.81%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Porcentual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1490201"/>
                  </a:ext>
                </a:extLst>
              </a:tr>
            </a:tbl>
          </a:graphicData>
        </a:graphic>
      </p:graphicFrame>
      <p:sp>
        <p:nvSpPr>
          <p:cNvPr id="7" name="TextBox 6">
            <a:extLst>
              <a:ext uri="{FF2B5EF4-FFF2-40B4-BE49-F238E27FC236}">
                <a16:creationId xmlns:a16="http://schemas.microsoft.com/office/drawing/2014/main" id="{30828711-5FB8-3400-090E-8B943EC26629}"/>
              </a:ext>
            </a:extLst>
          </p:cNvPr>
          <p:cNvSpPr txBox="1"/>
          <p:nvPr/>
        </p:nvSpPr>
        <p:spPr>
          <a:xfrm>
            <a:off x="111760" y="5461952"/>
            <a:ext cx="12080240" cy="1200329"/>
          </a:xfrm>
          <a:prstGeom prst="rect">
            <a:avLst/>
          </a:prstGeom>
          <a:noFill/>
        </p:spPr>
        <p:txBody>
          <a:bodyPr wrap="square" rtlCol="0">
            <a:spAutoFit/>
          </a:bodyPr>
          <a:lstStyle/>
          <a:p>
            <a:r>
              <a:rPr lang="es-ES" dirty="0"/>
              <a:t>El suavizamiento exponencial es una técnica de pronóstico que asigna pesos exponenciales decrecientes a los valores pasados de una serie de tiempo. Se utiliza un factor de suavización para determinar la importancia relativa de los valores pasados y ajustar el peso de manera exponencial. Este método es especialmente útil cuando se desea dar mayor importancia a los valores más recientes, ya que su peso disminuye gradualmente con el tiempo.</a:t>
            </a:r>
          </a:p>
        </p:txBody>
      </p:sp>
      <p:sp>
        <p:nvSpPr>
          <p:cNvPr id="8" name="Title 1">
            <a:extLst>
              <a:ext uri="{FF2B5EF4-FFF2-40B4-BE49-F238E27FC236}">
                <a16:creationId xmlns:a16="http://schemas.microsoft.com/office/drawing/2014/main" id="{8FBC9251-9A2C-F049-2C5A-1294C8469C7F}"/>
              </a:ext>
            </a:extLst>
          </p:cNvPr>
          <p:cNvSpPr>
            <a:spLocks noGrp="1"/>
          </p:cNvSpPr>
          <p:nvPr>
            <p:ph type="title"/>
          </p:nvPr>
        </p:nvSpPr>
        <p:spPr>
          <a:xfrm>
            <a:off x="838200" y="365125"/>
            <a:ext cx="10515600" cy="1325563"/>
          </a:xfrm>
        </p:spPr>
        <p:txBody>
          <a:bodyPr/>
          <a:lstStyle/>
          <a:p>
            <a:pPr algn="ctr"/>
            <a:r>
              <a:rPr lang="en-US" b="1" dirty="0" err="1"/>
              <a:t>Método</a:t>
            </a:r>
            <a:r>
              <a:rPr lang="en-US" b="1" dirty="0"/>
              <a:t> </a:t>
            </a:r>
            <a:r>
              <a:rPr lang="en-US" b="1" dirty="0" err="1"/>
              <a:t>Suavizacion</a:t>
            </a:r>
            <a:r>
              <a:rPr lang="en-US" b="1" dirty="0"/>
              <a:t> </a:t>
            </a:r>
            <a:r>
              <a:rPr lang="en-US" b="1" dirty="0" err="1"/>
              <a:t>Exponencial</a:t>
            </a:r>
            <a:r>
              <a:rPr lang="en-US" b="1" dirty="0"/>
              <a:t> </a:t>
            </a:r>
            <a:endParaRPr lang="es-MX" b="1" dirty="0"/>
          </a:p>
        </p:txBody>
      </p:sp>
      <p:sp>
        <p:nvSpPr>
          <p:cNvPr id="10" name="TextBox 9">
            <a:extLst>
              <a:ext uri="{FF2B5EF4-FFF2-40B4-BE49-F238E27FC236}">
                <a16:creationId xmlns:a16="http://schemas.microsoft.com/office/drawing/2014/main" id="{1DD228B7-A52B-2EE1-2DC2-6316196BD91F}"/>
              </a:ext>
            </a:extLst>
          </p:cNvPr>
          <p:cNvSpPr txBox="1"/>
          <p:nvPr/>
        </p:nvSpPr>
        <p:spPr>
          <a:xfrm>
            <a:off x="7514201" y="1847461"/>
            <a:ext cx="1976120" cy="646331"/>
          </a:xfrm>
          <a:prstGeom prst="rect">
            <a:avLst/>
          </a:prstGeom>
          <a:noFill/>
          <a:ln>
            <a:solidFill>
              <a:schemeClr val="tx1"/>
            </a:solidFill>
          </a:ln>
        </p:spPr>
        <p:txBody>
          <a:bodyPr wrap="square">
            <a:spAutoFit/>
          </a:bodyPr>
          <a:lstStyle/>
          <a:p>
            <a:r>
              <a:rPr lang="el-GR" sz="1800" b="0" i="0" u="none" strike="noStrike" dirty="0">
                <a:solidFill>
                  <a:srgbClr val="000000"/>
                </a:solidFill>
                <a:effectLst/>
                <a:latin typeface="Calibri" panose="020F0502020204030204" pitchFamily="34" charset="0"/>
              </a:rPr>
              <a:t>α= </a:t>
            </a:r>
            <a:r>
              <a:rPr lang="el-GR" dirty="0"/>
              <a:t> </a:t>
            </a:r>
            <a:r>
              <a:rPr lang="el-GR" sz="1800" b="0" i="0" u="none" strike="noStrike" dirty="0">
                <a:solidFill>
                  <a:srgbClr val="000000"/>
                </a:solidFill>
                <a:effectLst/>
                <a:latin typeface="Calibri" panose="020F0502020204030204" pitchFamily="34" charset="0"/>
              </a:rPr>
              <a:t>0.270357057</a:t>
            </a:r>
            <a:r>
              <a:rPr lang="el-GR" dirty="0"/>
              <a:t> </a:t>
            </a:r>
            <a:endParaRPr lang="en-US" dirty="0"/>
          </a:p>
          <a:p>
            <a:r>
              <a:rPr lang="el-GR" sz="1800" b="0" i="0" u="none" strike="noStrike" dirty="0">
                <a:solidFill>
                  <a:srgbClr val="000000"/>
                </a:solidFill>
                <a:effectLst/>
                <a:latin typeface="Calibri" panose="020F0502020204030204" pitchFamily="34" charset="0"/>
              </a:rPr>
              <a:t>1-α=</a:t>
            </a:r>
            <a:r>
              <a:rPr lang="el-GR" dirty="0"/>
              <a:t> </a:t>
            </a:r>
            <a:r>
              <a:rPr lang="el-GR" sz="1800" b="0" i="0" u="none" strike="noStrike" dirty="0">
                <a:solidFill>
                  <a:srgbClr val="000000"/>
                </a:solidFill>
                <a:effectLst/>
                <a:latin typeface="Calibri" panose="020F0502020204030204" pitchFamily="34" charset="0"/>
              </a:rPr>
              <a:t>0.729642943</a:t>
            </a:r>
            <a:r>
              <a:rPr lang="el-GR" dirty="0"/>
              <a:t> </a:t>
            </a:r>
            <a:endParaRPr lang="es-MX" dirty="0"/>
          </a:p>
        </p:txBody>
      </p:sp>
      <p:sp>
        <p:nvSpPr>
          <p:cNvPr id="11" name="Thought Bubble: Cloud 10">
            <a:extLst>
              <a:ext uri="{FF2B5EF4-FFF2-40B4-BE49-F238E27FC236}">
                <a16:creationId xmlns:a16="http://schemas.microsoft.com/office/drawing/2014/main" id="{1588C573-83DB-31F0-A563-F9ED6F18D575}"/>
              </a:ext>
            </a:extLst>
          </p:cNvPr>
          <p:cNvSpPr/>
          <p:nvPr/>
        </p:nvSpPr>
        <p:spPr>
          <a:xfrm>
            <a:off x="10091938" y="1875477"/>
            <a:ext cx="1815582" cy="1200330"/>
          </a:xfrm>
          <a:prstGeom prst="cloudCallout">
            <a:avLst>
              <a:gd name="adj1" fmla="val -77011"/>
              <a:gd name="adj2" fmla="val -2589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t>Se </a:t>
            </a:r>
            <a:r>
              <a:rPr lang="en-US" sz="1200" dirty="0" err="1"/>
              <a:t>utilizo</a:t>
            </a:r>
            <a:r>
              <a:rPr lang="en-US" sz="1200" dirty="0"/>
              <a:t> solver de excel para </a:t>
            </a:r>
            <a:r>
              <a:rPr lang="en-US" sz="1200" dirty="0" err="1"/>
              <a:t>optimizar</a:t>
            </a:r>
            <a:r>
              <a:rPr lang="en-US" sz="1200" dirty="0"/>
              <a:t> alfa</a:t>
            </a:r>
            <a:endParaRPr lang="es-MX" sz="1200" dirty="0"/>
          </a:p>
        </p:txBody>
      </p:sp>
    </p:spTree>
    <p:extLst>
      <p:ext uri="{BB962C8B-B14F-4D97-AF65-F5344CB8AC3E}">
        <p14:creationId xmlns:p14="http://schemas.microsoft.com/office/powerpoint/2010/main" val="195798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9E8705-2775-95B5-946D-16D0F150AD24}"/>
              </a:ext>
            </a:extLst>
          </p:cNvPr>
          <p:cNvSpPr/>
          <p:nvPr/>
        </p:nvSpPr>
        <p:spPr>
          <a:xfrm>
            <a:off x="4904352" y="2657695"/>
            <a:ext cx="535940" cy="426720"/>
          </a:xfrm>
          <a:prstGeom prst="rect">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Chart 2">
            <a:extLst>
              <a:ext uri="{FF2B5EF4-FFF2-40B4-BE49-F238E27FC236}">
                <a16:creationId xmlns:a16="http://schemas.microsoft.com/office/drawing/2014/main" id="{A4E07818-B0F8-0C4B-AA23-0897F37C0D07}"/>
              </a:ext>
            </a:extLst>
          </p:cNvPr>
          <p:cNvGraphicFramePr>
            <a:graphicFrameLocks/>
          </p:cNvGraphicFramePr>
          <p:nvPr>
            <p:extLst>
              <p:ext uri="{D42A27DB-BD31-4B8C-83A1-F6EECF244321}">
                <p14:modId xmlns:p14="http://schemas.microsoft.com/office/powerpoint/2010/main" val="2570502267"/>
              </p:ext>
            </p:extLst>
          </p:nvPr>
        </p:nvGraphicFramePr>
        <p:xfrm>
          <a:off x="111760" y="1800807"/>
          <a:ext cx="5598575" cy="359086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F674D92-941D-F9C2-C146-67594D2BB27F}"/>
              </a:ext>
            </a:extLst>
          </p:cNvPr>
          <p:cNvSpPr txBox="1"/>
          <p:nvPr/>
        </p:nvSpPr>
        <p:spPr>
          <a:xfrm>
            <a:off x="111760" y="5461952"/>
            <a:ext cx="12080240" cy="1200329"/>
          </a:xfrm>
          <a:prstGeom prst="rect">
            <a:avLst/>
          </a:prstGeom>
          <a:noFill/>
        </p:spPr>
        <p:txBody>
          <a:bodyPr wrap="square" rtlCol="0">
            <a:spAutoFit/>
          </a:bodyPr>
          <a:lstStyle/>
          <a:p>
            <a:r>
              <a:rPr lang="es-ES" dirty="0"/>
              <a:t>El promedio móvil ponderado es una técnica de pronóstico que asigna pesos diferentes a los valores pasados de una serie de tiempo. Se calcula tomando una combinación lineal de los valores pasados, donde los pesos se asignan en función de su importancia relativa. Este método permite dar mayor énfasis a los valores más recientes o relevantes, lo que puede resultar en pronósticos más precisos en situaciones donde ciertos periodos tienen mayor influencia.</a:t>
            </a:r>
          </a:p>
        </p:txBody>
      </p:sp>
      <p:graphicFrame>
        <p:nvGraphicFramePr>
          <p:cNvPr id="7" name="Table 6">
            <a:extLst>
              <a:ext uri="{FF2B5EF4-FFF2-40B4-BE49-F238E27FC236}">
                <a16:creationId xmlns:a16="http://schemas.microsoft.com/office/drawing/2014/main" id="{787478D9-BCC2-2A4B-7FA6-4229E7057394}"/>
              </a:ext>
            </a:extLst>
          </p:cNvPr>
          <p:cNvGraphicFramePr>
            <a:graphicFrameLocks noGrp="1"/>
          </p:cNvGraphicFramePr>
          <p:nvPr>
            <p:extLst>
              <p:ext uri="{D42A27DB-BD31-4B8C-83A1-F6EECF244321}">
                <p14:modId xmlns:p14="http://schemas.microsoft.com/office/powerpoint/2010/main" val="2200684192"/>
              </p:ext>
            </p:extLst>
          </p:nvPr>
        </p:nvGraphicFramePr>
        <p:xfrm>
          <a:off x="6998348" y="3119987"/>
          <a:ext cx="3899807" cy="1104900"/>
        </p:xfrm>
        <a:graphic>
          <a:graphicData uri="http://schemas.openxmlformats.org/drawingml/2006/table">
            <a:tbl>
              <a:tblPr>
                <a:tableStyleId>{5C22544A-7EE6-4342-B048-85BDC9FD1C3A}</a:tableStyleId>
              </a:tblPr>
              <a:tblGrid>
                <a:gridCol w="970838">
                  <a:extLst>
                    <a:ext uri="{9D8B030D-6E8A-4147-A177-3AD203B41FA5}">
                      <a16:colId xmlns:a16="http://schemas.microsoft.com/office/drawing/2014/main" val="3356574527"/>
                    </a:ext>
                  </a:extLst>
                </a:gridCol>
                <a:gridCol w="2928969">
                  <a:extLst>
                    <a:ext uri="{9D8B030D-6E8A-4147-A177-3AD203B41FA5}">
                      <a16:colId xmlns:a16="http://schemas.microsoft.com/office/drawing/2014/main" val="2638585712"/>
                    </a:ext>
                  </a:extLst>
                </a:gridCol>
              </a:tblGrid>
              <a:tr h="190500">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 de Pronosticos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6340069"/>
                  </a:ext>
                </a:extLst>
              </a:tr>
              <a:tr h="190500">
                <a:tc>
                  <a:txBody>
                    <a:bodyPr/>
                    <a:lstStyle/>
                    <a:p>
                      <a:pPr algn="ctr" fontAlgn="b"/>
                      <a:r>
                        <a:rPr lang="en-US" sz="1400" u="none" strike="noStrike">
                          <a:effectLst/>
                        </a:rPr>
                        <a:t>0.0000</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Promedio de error pronosticados</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9575237"/>
                  </a:ext>
                </a:extLst>
              </a:tr>
              <a:tr h="190500">
                <a:tc>
                  <a:txBody>
                    <a:bodyPr/>
                    <a:lstStyle/>
                    <a:p>
                      <a:pPr algn="ctr" fontAlgn="b"/>
                      <a:r>
                        <a:rPr lang="en-US" sz="1400" u="none" strike="noStrike">
                          <a:effectLst/>
                        </a:rPr>
                        <a:t>2.02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EAM. Error Absoluto medio</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5860944"/>
                  </a:ext>
                </a:extLst>
              </a:tr>
              <a:tr h="190500">
                <a:tc>
                  <a:txBody>
                    <a:bodyPr/>
                    <a:lstStyle/>
                    <a:p>
                      <a:pPr algn="ctr" fontAlgn="b"/>
                      <a:r>
                        <a:rPr lang="en-US" sz="1400" u="none" strike="noStrike">
                          <a:effectLst/>
                        </a:rPr>
                        <a:t>5.36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a:effectLst/>
                        </a:rPr>
                        <a:t>CME. Cuadrado Medio del Error</a:t>
                      </a:r>
                      <a:endParaRPr lang="es-E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760258"/>
                  </a:ext>
                </a:extLst>
              </a:tr>
              <a:tr h="190500">
                <a:tc>
                  <a:txBody>
                    <a:bodyPr/>
                    <a:lstStyle/>
                    <a:p>
                      <a:pPr algn="ctr" fontAlgn="b"/>
                      <a:r>
                        <a:rPr lang="en-US" sz="1400" u="none" strike="noStrike" dirty="0">
                          <a:effectLst/>
                        </a:rPr>
                        <a:t>29.64%</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400" u="none" strike="noStrike" dirty="0">
                          <a:effectLst/>
                        </a:rPr>
                        <a:t>EPAM. Error </a:t>
                      </a:r>
                      <a:r>
                        <a:rPr lang="es-ES" sz="1400" u="none" strike="noStrike" dirty="0" err="1">
                          <a:effectLst/>
                        </a:rPr>
                        <a:t>Porcetual</a:t>
                      </a:r>
                      <a:r>
                        <a:rPr lang="es-ES" sz="1400" u="none" strike="noStrike" dirty="0">
                          <a:effectLst/>
                        </a:rPr>
                        <a:t> Absoluto Medio</a:t>
                      </a:r>
                      <a:endParaRPr lang="es-E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8843795"/>
                  </a:ext>
                </a:extLst>
              </a:tr>
            </a:tbl>
          </a:graphicData>
        </a:graphic>
      </p:graphicFrame>
      <p:sp>
        <p:nvSpPr>
          <p:cNvPr id="8" name="Title 1">
            <a:extLst>
              <a:ext uri="{FF2B5EF4-FFF2-40B4-BE49-F238E27FC236}">
                <a16:creationId xmlns:a16="http://schemas.microsoft.com/office/drawing/2014/main" id="{D663AA73-5330-255E-08BB-41247D48E753}"/>
              </a:ext>
            </a:extLst>
          </p:cNvPr>
          <p:cNvSpPr>
            <a:spLocks noGrp="1"/>
          </p:cNvSpPr>
          <p:nvPr>
            <p:ph type="title"/>
          </p:nvPr>
        </p:nvSpPr>
        <p:spPr>
          <a:xfrm>
            <a:off x="838200" y="365125"/>
            <a:ext cx="10515600" cy="1325563"/>
          </a:xfrm>
        </p:spPr>
        <p:txBody>
          <a:bodyPr/>
          <a:lstStyle/>
          <a:p>
            <a:pPr algn="ctr"/>
            <a:r>
              <a:rPr lang="en-US" b="1" dirty="0" err="1"/>
              <a:t>Método</a:t>
            </a:r>
            <a:r>
              <a:rPr lang="en-US" b="1" dirty="0"/>
              <a:t> de Regresion Lineal </a:t>
            </a:r>
            <a:endParaRPr lang="es-MX" b="1" dirty="0"/>
          </a:p>
        </p:txBody>
      </p:sp>
      <p:sp>
        <p:nvSpPr>
          <p:cNvPr id="10" name="TextBox 9">
            <a:extLst>
              <a:ext uri="{FF2B5EF4-FFF2-40B4-BE49-F238E27FC236}">
                <a16:creationId xmlns:a16="http://schemas.microsoft.com/office/drawing/2014/main" id="{2E1DC7A3-38C2-1EF3-FD52-8E08617D7522}"/>
              </a:ext>
            </a:extLst>
          </p:cNvPr>
          <p:cNvSpPr txBox="1"/>
          <p:nvPr/>
        </p:nvSpPr>
        <p:spPr>
          <a:xfrm>
            <a:off x="7099131" y="2124554"/>
            <a:ext cx="3698240" cy="369332"/>
          </a:xfrm>
          <a:prstGeom prst="rect">
            <a:avLst/>
          </a:prstGeom>
          <a:noFill/>
          <a:ln>
            <a:solidFill>
              <a:schemeClr val="tx1"/>
            </a:solidFill>
          </a:ln>
        </p:spPr>
        <p:txBody>
          <a:bodyPr wrap="square">
            <a:spAutoFit/>
          </a:bodyPr>
          <a:lstStyle/>
          <a:p>
            <a:r>
              <a:rPr lang="en-US" sz="1800" b="0" i="0" u="none" strike="noStrike" dirty="0">
                <a:effectLst/>
                <a:latin typeface="Calibri" panose="020F0502020204030204" pitchFamily="34" charset="0"/>
              </a:rPr>
              <a:t>T(t) = 4.090909091 + 0.601398601t</a:t>
            </a:r>
            <a:r>
              <a:rPr lang="en-US" dirty="0"/>
              <a:t> </a:t>
            </a:r>
            <a:endParaRPr lang="es-MX" dirty="0"/>
          </a:p>
        </p:txBody>
      </p:sp>
    </p:spTree>
    <p:extLst>
      <p:ext uri="{BB962C8B-B14F-4D97-AF65-F5344CB8AC3E}">
        <p14:creationId xmlns:p14="http://schemas.microsoft.com/office/powerpoint/2010/main" val="391347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7999695F-0BD6-2F31-30E9-9A8E630415E4}"/>
              </a:ext>
            </a:extLst>
          </p:cNvPr>
          <p:cNvGraphicFramePr>
            <a:graphicFrameLocks/>
          </p:cNvGraphicFramePr>
          <p:nvPr>
            <p:extLst>
              <p:ext uri="{D42A27DB-BD31-4B8C-83A1-F6EECF244321}">
                <p14:modId xmlns:p14="http://schemas.microsoft.com/office/powerpoint/2010/main" val="874768624"/>
              </p:ext>
            </p:extLst>
          </p:nvPr>
        </p:nvGraphicFramePr>
        <p:xfrm>
          <a:off x="133175" y="697635"/>
          <a:ext cx="3867774" cy="22766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8E3943B-7142-4FA6-D105-5753828FFDCF}"/>
              </a:ext>
            </a:extLst>
          </p:cNvPr>
          <p:cNvGraphicFramePr>
            <a:graphicFrameLocks/>
          </p:cNvGraphicFramePr>
          <p:nvPr>
            <p:extLst>
              <p:ext uri="{D42A27DB-BD31-4B8C-83A1-F6EECF244321}">
                <p14:modId xmlns:p14="http://schemas.microsoft.com/office/powerpoint/2010/main" val="32117875"/>
              </p:ext>
            </p:extLst>
          </p:nvPr>
        </p:nvGraphicFramePr>
        <p:xfrm>
          <a:off x="3977008" y="767629"/>
          <a:ext cx="3968102" cy="2276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7BD8F78-60FD-EAE9-BBCE-C726FDB0D3B5}"/>
              </a:ext>
            </a:extLst>
          </p:cNvPr>
          <p:cNvGraphicFramePr>
            <a:graphicFrameLocks/>
          </p:cNvGraphicFramePr>
          <p:nvPr>
            <p:extLst>
              <p:ext uri="{D42A27DB-BD31-4B8C-83A1-F6EECF244321}">
                <p14:modId xmlns:p14="http://schemas.microsoft.com/office/powerpoint/2010/main" val="1849115137"/>
              </p:ext>
            </p:extLst>
          </p:nvPr>
        </p:nvGraphicFramePr>
        <p:xfrm>
          <a:off x="8056396" y="790941"/>
          <a:ext cx="4052856" cy="22556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2A084C0C-EAF9-EB81-4F07-423FFCE3C0F8}"/>
              </a:ext>
            </a:extLst>
          </p:cNvPr>
          <p:cNvGraphicFramePr>
            <a:graphicFrameLocks/>
          </p:cNvGraphicFramePr>
          <p:nvPr>
            <p:extLst>
              <p:ext uri="{D42A27DB-BD31-4B8C-83A1-F6EECF244321}">
                <p14:modId xmlns:p14="http://schemas.microsoft.com/office/powerpoint/2010/main" val="3699938238"/>
              </p:ext>
            </p:extLst>
          </p:nvPr>
        </p:nvGraphicFramePr>
        <p:xfrm>
          <a:off x="120192" y="3690630"/>
          <a:ext cx="3968101" cy="2255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A0D7894D-F14E-FF05-8617-7171B45519F2}"/>
              </a:ext>
            </a:extLst>
          </p:cNvPr>
          <p:cNvGraphicFramePr>
            <a:graphicFrameLocks/>
          </p:cNvGraphicFramePr>
          <p:nvPr>
            <p:extLst>
              <p:ext uri="{D42A27DB-BD31-4B8C-83A1-F6EECF244321}">
                <p14:modId xmlns:p14="http://schemas.microsoft.com/office/powerpoint/2010/main" val="3446989189"/>
              </p:ext>
            </p:extLst>
          </p:nvPr>
        </p:nvGraphicFramePr>
        <p:xfrm>
          <a:off x="4088295" y="3690631"/>
          <a:ext cx="3968102" cy="22556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4A5E1EFD-32B0-8403-C195-7E48F0433BD4}"/>
              </a:ext>
            </a:extLst>
          </p:cNvPr>
          <p:cNvGraphicFramePr>
            <a:graphicFrameLocks/>
          </p:cNvGraphicFramePr>
          <p:nvPr>
            <p:extLst>
              <p:ext uri="{D42A27DB-BD31-4B8C-83A1-F6EECF244321}">
                <p14:modId xmlns:p14="http://schemas.microsoft.com/office/powerpoint/2010/main" val="4002803720"/>
              </p:ext>
            </p:extLst>
          </p:nvPr>
        </p:nvGraphicFramePr>
        <p:xfrm>
          <a:off x="8056396" y="3690629"/>
          <a:ext cx="3968101" cy="225561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able 10">
            <a:extLst>
              <a:ext uri="{FF2B5EF4-FFF2-40B4-BE49-F238E27FC236}">
                <a16:creationId xmlns:a16="http://schemas.microsoft.com/office/drawing/2014/main" id="{FCE8C1CF-18E0-A80F-0F96-EE252B961D88}"/>
              </a:ext>
            </a:extLst>
          </p:cNvPr>
          <p:cNvGraphicFramePr>
            <a:graphicFrameLocks noGrp="1"/>
          </p:cNvGraphicFramePr>
          <p:nvPr>
            <p:extLst>
              <p:ext uri="{D42A27DB-BD31-4B8C-83A1-F6EECF244321}">
                <p14:modId xmlns:p14="http://schemas.microsoft.com/office/powerpoint/2010/main" val="3764665005"/>
              </p:ext>
            </p:extLst>
          </p:nvPr>
        </p:nvGraphicFramePr>
        <p:xfrm>
          <a:off x="344786" y="2986242"/>
          <a:ext cx="3544877" cy="265113"/>
        </p:xfrm>
        <a:graphic>
          <a:graphicData uri="http://schemas.openxmlformats.org/drawingml/2006/table">
            <a:tbl>
              <a:tblPr>
                <a:tableStyleId>{5C22544A-7EE6-4342-B048-85BDC9FD1C3A}</a:tableStyleId>
              </a:tblPr>
              <a:tblGrid>
                <a:gridCol w="882478">
                  <a:extLst>
                    <a:ext uri="{9D8B030D-6E8A-4147-A177-3AD203B41FA5}">
                      <a16:colId xmlns:a16="http://schemas.microsoft.com/office/drawing/2014/main" val="2276399802"/>
                    </a:ext>
                  </a:extLst>
                </a:gridCol>
                <a:gridCol w="2662399">
                  <a:extLst>
                    <a:ext uri="{9D8B030D-6E8A-4147-A177-3AD203B41FA5}">
                      <a16:colId xmlns:a16="http://schemas.microsoft.com/office/drawing/2014/main" val="1362773515"/>
                    </a:ext>
                  </a:extLst>
                </a:gridCol>
              </a:tblGrid>
              <a:tr h="265113">
                <a:tc>
                  <a:txBody>
                    <a:bodyPr/>
                    <a:lstStyle/>
                    <a:p>
                      <a:pPr algn="ctr" fontAlgn="b"/>
                      <a:r>
                        <a:rPr lang="en-US" sz="1200" u="none" strike="noStrike" dirty="0">
                          <a:effectLst/>
                        </a:rPr>
                        <a:t>46.47%</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S" sz="1200" u="none" strike="noStrike" dirty="0">
                          <a:effectLst/>
                        </a:rPr>
                        <a:t>EPAM. Error Porcentual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6805838"/>
                  </a:ext>
                </a:extLst>
              </a:tr>
            </a:tbl>
          </a:graphicData>
        </a:graphic>
      </p:graphicFrame>
      <p:graphicFrame>
        <p:nvGraphicFramePr>
          <p:cNvPr id="12" name="Table 11">
            <a:extLst>
              <a:ext uri="{FF2B5EF4-FFF2-40B4-BE49-F238E27FC236}">
                <a16:creationId xmlns:a16="http://schemas.microsoft.com/office/drawing/2014/main" id="{1CAE58EB-4B26-4DBD-6149-7AF900074610}"/>
              </a:ext>
            </a:extLst>
          </p:cNvPr>
          <p:cNvGraphicFramePr>
            <a:graphicFrameLocks noGrp="1"/>
          </p:cNvGraphicFramePr>
          <p:nvPr>
            <p:extLst>
              <p:ext uri="{D42A27DB-BD31-4B8C-83A1-F6EECF244321}">
                <p14:modId xmlns:p14="http://schemas.microsoft.com/office/powerpoint/2010/main" val="4026883887"/>
              </p:ext>
            </p:extLst>
          </p:nvPr>
        </p:nvGraphicFramePr>
        <p:xfrm>
          <a:off x="4408022" y="3011708"/>
          <a:ext cx="3354613" cy="239647"/>
        </p:xfrm>
        <a:graphic>
          <a:graphicData uri="http://schemas.openxmlformats.org/drawingml/2006/table">
            <a:tbl>
              <a:tblPr>
                <a:tableStyleId>{5C22544A-7EE6-4342-B048-85BDC9FD1C3A}</a:tableStyleId>
              </a:tblPr>
              <a:tblGrid>
                <a:gridCol w="835115">
                  <a:extLst>
                    <a:ext uri="{9D8B030D-6E8A-4147-A177-3AD203B41FA5}">
                      <a16:colId xmlns:a16="http://schemas.microsoft.com/office/drawing/2014/main" val="469691808"/>
                    </a:ext>
                  </a:extLst>
                </a:gridCol>
                <a:gridCol w="2519498">
                  <a:extLst>
                    <a:ext uri="{9D8B030D-6E8A-4147-A177-3AD203B41FA5}">
                      <a16:colId xmlns:a16="http://schemas.microsoft.com/office/drawing/2014/main" val="3081965840"/>
                    </a:ext>
                  </a:extLst>
                </a:gridCol>
              </a:tblGrid>
              <a:tr h="239647">
                <a:tc>
                  <a:txBody>
                    <a:bodyPr/>
                    <a:lstStyle/>
                    <a:p>
                      <a:pPr algn="ctr" fontAlgn="b"/>
                      <a:r>
                        <a:rPr lang="en-US" sz="1200" u="none" strike="noStrike" dirty="0">
                          <a:effectLst/>
                        </a:rPr>
                        <a:t>36.08%</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200" u="none" strike="noStrike" dirty="0">
                          <a:effectLst/>
                        </a:rPr>
                        <a:t>EPAM. Error Porcentual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3986169"/>
                  </a:ext>
                </a:extLst>
              </a:tr>
            </a:tbl>
          </a:graphicData>
        </a:graphic>
      </p:graphicFrame>
      <p:graphicFrame>
        <p:nvGraphicFramePr>
          <p:cNvPr id="13" name="Table 12">
            <a:extLst>
              <a:ext uri="{FF2B5EF4-FFF2-40B4-BE49-F238E27FC236}">
                <a16:creationId xmlns:a16="http://schemas.microsoft.com/office/drawing/2014/main" id="{3A60E0CA-5BBE-D2A0-41B6-A5907B6FBF55}"/>
              </a:ext>
            </a:extLst>
          </p:cNvPr>
          <p:cNvGraphicFramePr>
            <a:graphicFrameLocks noGrp="1"/>
          </p:cNvGraphicFramePr>
          <p:nvPr>
            <p:extLst>
              <p:ext uri="{D42A27DB-BD31-4B8C-83A1-F6EECF244321}">
                <p14:modId xmlns:p14="http://schemas.microsoft.com/office/powerpoint/2010/main" val="3646199073"/>
              </p:ext>
            </p:extLst>
          </p:nvPr>
        </p:nvGraphicFramePr>
        <p:xfrm>
          <a:off x="8405517" y="3060855"/>
          <a:ext cx="3354613" cy="190500"/>
        </p:xfrm>
        <a:graphic>
          <a:graphicData uri="http://schemas.openxmlformats.org/drawingml/2006/table">
            <a:tbl>
              <a:tblPr>
                <a:tableStyleId>{5C22544A-7EE6-4342-B048-85BDC9FD1C3A}</a:tableStyleId>
              </a:tblPr>
              <a:tblGrid>
                <a:gridCol w="835114">
                  <a:extLst>
                    <a:ext uri="{9D8B030D-6E8A-4147-A177-3AD203B41FA5}">
                      <a16:colId xmlns:a16="http://schemas.microsoft.com/office/drawing/2014/main" val="231078193"/>
                    </a:ext>
                  </a:extLst>
                </a:gridCol>
                <a:gridCol w="2519499">
                  <a:extLst>
                    <a:ext uri="{9D8B030D-6E8A-4147-A177-3AD203B41FA5}">
                      <a16:colId xmlns:a16="http://schemas.microsoft.com/office/drawing/2014/main" val="1539039411"/>
                    </a:ext>
                  </a:extLst>
                </a:gridCol>
              </a:tblGrid>
              <a:tr h="190500">
                <a:tc>
                  <a:txBody>
                    <a:bodyPr/>
                    <a:lstStyle/>
                    <a:p>
                      <a:pPr algn="ctr" fontAlgn="b"/>
                      <a:r>
                        <a:rPr lang="en-US" sz="1200" u="none" strike="noStrike" dirty="0">
                          <a:effectLst/>
                        </a:rPr>
                        <a:t>37.11%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200" u="none" strike="noStrike" dirty="0">
                          <a:effectLst/>
                        </a:rPr>
                        <a:t>EPAM. Error Porcentual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9928998"/>
                  </a:ext>
                </a:extLst>
              </a:tr>
            </a:tbl>
          </a:graphicData>
        </a:graphic>
      </p:graphicFrame>
      <p:graphicFrame>
        <p:nvGraphicFramePr>
          <p:cNvPr id="15" name="Table 14">
            <a:extLst>
              <a:ext uri="{FF2B5EF4-FFF2-40B4-BE49-F238E27FC236}">
                <a16:creationId xmlns:a16="http://schemas.microsoft.com/office/drawing/2014/main" id="{31E682C2-9071-245E-78EF-0C612128B85B}"/>
              </a:ext>
            </a:extLst>
          </p:cNvPr>
          <p:cNvGraphicFramePr>
            <a:graphicFrameLocks noGrp="1"/>
          </p:cNvGraphicFramePr>
          <p:nvPr>
            <p:extLst>
              <p:ext uri="{D42A27DB-BD31-4B8C-83A1-F6EECF244321}">
                <p14:modId xmlns:p14="http://schemas.microsoft.com/office/powerpoint/2010/main" val="2545497032"/>
              </p:ext>
            </p:extLst>
          </p:nvPr>
        </p:nvGraphicFramePr>
        <p:xfrm>
          <a:off x="407701" y="6046284"/>
          <a:ext cx="3393079" cy="190500"/>
        </p:xfrm>
        <a:graphic>
          <a:graphicData uri="http://schemas.openxmlformats.org/drawingml/2006/table">
            <a:tbl>
              <a:tblPr>
                <a:tableStyleId>{5C22544A-7EE6-4342-B048-85BDC9FD1C3A}</a:tableStyleId>
              </a:tblPr>
              <a:tblGrid>
                <a:gridCol w="844689">
                  <a:extLst>
                    <a:ext uri="{9D8B030D-6E8A-4147-A177-3AD203B41FA5}">
                      <a16:colId xmlns:a16="http://schemas.microsoft.com/office/drawing/2014/main" val="4075178245"/>
                    </a:ext>
                  </a:extLst>
                </a:gridCol>
                <a:gridCol w="2548390">
                  <a:extLst>
                    <a:ext uri="{9D8B030D-6E8A-4147-A177-3AD203B41FA5}">
                      <a16:colId xmlns:a16="http://schemas.microsoft.com/office/drawing/2014/main" val="1886082250"/>
                    </a:ext>
                  </a:extLst>
                </a:gridCol>
              </a:tblGrid>
              <a:tr h="190500">
                <a:tc>
                  <a:txBody>
                    <a:bodyPr/>
                    <a:lstStyle/>
                    <a:p>
                      <a:pPr algn="ctr" fontAlgn="b"/>
                      <a:r>
                        <a:rPr lang="en-US" sz="1200" u="none" strike="noStrike" dirty="0">
                          <a:effectLst/>
                        </a:rPr>
                        <a:t>39.41%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200" u="none" strike="noStrike" dirty="0">
                          <a:effectLst/>
                        </a:rPr>
                        <a:t>EPAM. Error Porcentual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2628716"/>
                  </a:ext>
                </a:extLst>
              </a:tr>
            </a:tbl>
          </a:graphicData>
        </a:graphic>
      </p:graphicFrame>
      <p:graphicFrame>
        <p:nvGraphicFramePr>
          <p:cNvPr id="16" name="Table 15">
            <a:extLst>
              <a:ext uri="{FF2B5EF4-FFF2-40B4-BE49-F238E27FC236}">
                <a16:creationId xmlns:a16="http://schemas.microsoft.com/office/drawing/2014/main" id="{906C479F-66E2-4518-BA3E-CF406BF0607D}"/>
              </a:ext>
            </a:extLst>
          </p:cNvPr>
          <p:cNvGraphicFramePr>
            <a:graphicFrameLocks noGrp="1"/>
          </p:cNvGraphicFramePr>
          <p:nvPr>
            <p:extLst>
              <p:ext uri="{D42A27DB-BD31-4B8C-83A1-F6EECF244321}">
                <p14:modId xmlns:p14="http://schemas.microsoft.com/office/powerpoint/2010/main" val="2564799952"/>
              </p:ext>
            </p:extLst>
          </p:nvPr>
        </p:nvGraphicFramePr>
        <p:xfrm>
          <a:off x="4349977" y="6015804"/>
          <a:ext cx="3474126" cy="190500"/>
        </p:xfrm>
        <a:graphic>
          <a:graphicData uri="http://schemas.openxmlformats.org/drawingml/2006/table">
            <a:tbl>
              <a:tblPr>
                <a:tableStyleId>{5C22544A-7EE6-4342-B048-85BDC9FD1C3A}</a:tableStyleId>
              </a:tblPr>
              <a:tblGrid>
                <a:gridCol w="864868">
                  <a:extLst>
                    <a:ext uri="{9D8B030D-6E8A-4147-A177-3AD203B41FA5}">
                      <a16:colId xmlns:a16="http://schemas.microsoft.com/office/drawing/2014/main" val="476442153"/>
                    </a:ext>
                  </a:extLst>
                </a:gridCol>
                <a:gridCol w="2609258">
                  <a:extLst>
                    <a:ext uri="{9D8B030D-6E8A-4147-A177-3AD203B41FA5}">
                      <a16:colId xmlns:a16="http://schemas.microsoft.com/office/drawing/2014/main" val="3091837488"/>
                    </a:ext>
                  </a:extLst>
                </a:gridCol>
              </a:tblGrid>
              <a:tr h="190500">
                <a:tc>
                  <a:txBody>
                    <a:bodyPr/>
                    <a:lstStyle/>
                    <a:p>
                      <a:pPr algn="ctr" fontAlgn="b"/>
                      <a:r>
                        <a:rPr lang="en-US" sz="1200" u="none" strike="noStrike" dirty="0">
                          <a:effectLst/>
                        </a:rPr>
                        <a:t>36.81%</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200" u="none" strike="noStrike" dirty="0">
                          <a:effectLst/>
                        </a:rPr>
                        <a:t>EPAM. Error Porcentual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3303463"/>
                  </a:ext>
                </a:extLst>
              </a:tr>
            </a:tbl>
          </a:graphicData>
        </a:graphic>
      </p:graphicFrame>
      <p:graphicFrame>
        <p:nvGraphicFramePr>
          <p:cNvPr id="17" name="Table 16">
            <a:extLst>
              <a:ext uri="{FF2B5EF4-FFF2-40B4-BE49-F238E27FC236}">
                <a16:creationId xmlns:a16="http://schemas.microsoft.com/office/drawing/2014/main" id="{8BC36291-D486-FAD6-449C-D5ED1ECB46F8}"/>
              </a:ext>
            </a:extLst>
          </p:cNvPr>
          <p:cNvGraphicFramePr>
            <a:graphicFrameLocks noGrp="1"/>
          </p:cNvGraphicFramePr>
          <p:nvPr>
            <p:extLst>
              <p:ext uri="{D42A27DB-BD31-4B8C-83A1-F6EECF244321}">
                <p14:modId xmlns:p14="http://schemas.microsoft.com/office/powerpoint/2010/main" val="3112427710"/>
              </p:ext>
            </p:extLst>
          </p:nvPr>
        </p:nvGraphicFramePr>
        <p:xfrm>
          <a:off x="8373300" y="6015804"/>
          <a:ext cx="3393079" cy="190500"/>
        </p:xfrm>
        <a:graphic>
          <a:graphicData uri="http://schemas.openxmlformats.org/drawingml/2006/table">
            <a:tbl>
              <a:tblPr>
                <a:tableStyleId>{5C22544A-7EE6-4342-B048-85BDC9FD1C3A}</a:tableStyleId>
              </a:tblPr>
              <a:tblGrid>
                <a:gridCol w="844691">
                  <a:extLst>
                    <a:ext uri="{9D8B030D-6E8A-4147-A177-3AD203B41FA5}">
                      <a16:colId xmlns:a16="http://schemas.microsoft.com/office/drawing/2014/main" val="3622133070"/>
                    </a:ext>
                  </a:extLst>
                </a:gridCol>
                <a:gridCol w="2548388">
                  <a:extLst>
                    <a:ext uri="{9D8B030D-6E8A-4147-A177-3AD203B41FA5}">
                      <a16:colId xmlns:a16="http://schemas.microsoft.com/office/drawing/2014/main" val="4147774451"/>
                    </a:ext>
                  </a:extLst>
                </a:gridCol>
              </a:tblGrid>
              <a:tr h="190500">
                <a:tc>
                  <a:txBody>
                    <a:bodyPr/>
                    <a:lstStyle/>
                    <a:p>
                      <a:pPr algn="ctr" fontAlgn="b"/>
                      <a:r>
                        <a:rPr lang="en-US" sz="1200" u="none" strike="noStrike" dirty="0">
                          <a:effectLst/>
                        </a:rPr>
                        <a:t>29.64%</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200" u="none" strike="noStrike" dirty="0">
                          <a:effectLst/>
                        </a:rPr>
                        <a:t>EPAM. Error </a:t>
                      </a:r>
                      <a:r>
                        <a:rPr lang="es-ES" sz="1200" u="none" strike="noStrike" dirty="0" err="1">
                          <a:effectLst/>
                        </a:rPr>
                        <a:t>Porcetual</a:t>
                      </a:r>
                      <a:r>
                        <a:rPr lang="es-ES" sz="1200" u="none" strike="noStrike" dirty="0">
                          <a:effectLst/>
                        </a:rPr>
                        <a:t> Absoluto Medio</a:t>
                      </a:r>
                      <a:endParaRPr lang="es-E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67089"/>
                  </a:ext>
                </a:extLst>
              </a:tr>
            </a:tbl>
          </a:graphicData>
        </a:graphic>
      </p:graphicFrame>
      <p:sp>
        <p:nvSpPr>
          <p:cNvPr id="19" name="TextBox 18">
            <a:extLst>
              <a:ext uri="{FF2B5EF4-FFF2-40B4-BE49-F238E27FC236}">
                <a16:creationId xmlns:a16="http://schemas.microsoft.com/office/drawing/2014/main" id="{26061FC3-6E9F-B4A9-2DEC-9DD2A7220413}"/>
              </a:ext>
            </a:extLst>
          </p:cNvPr>
          <p:cNvSpPr txBox="1"/>
          <p:nvPr/>
        </p:nvSpPr>
        <p:spPr>
          <a:xfrm>
            <a:off x="1127121" y="3251355"/>
            <a:ext cx="2118049"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14</a:t>
            </a:r>
            <a:endParaRPr lang="es-MX" sz="1400" dirty="0">
              <a:highlight>
                <a:srgbClr val="FFFF00"/>
              </a:highlight>
            </a:endParaRPr>
          </a:p>
        </p:txBody>
      </p:sp>
      <p:sp>
        <p:nvSpPr>
          <p:cNvPr id="20" name="TextBox 19">
            <a:extLst>
              <a:ext uri="{FF2B5EF4-FFF2-40B4-BE49-F238E27FC236}">
                <a16:creationId xmlns:a16="http://schemas.microsoft.com/office/drawing/2014/main" id="{D0684F87-C6C5-FCFE-EE09-7914A3CF1AA5}"/>
              </a:ext>
            </a:extLst>
          </p:cNvPr>
          <p:cNvSpPr txBox="1"/>
          <p:nvPr/>
        </p:nvSpPr>
        <p:spPr>
          <a:xfrm>
            <a:off x="5134902" y="3259637"/>
            <a:ext cx="2118049"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8</a:t>
            </a:r>
            <a:endParaRPr lang="es-MX" sz="1400" dirty="0">
              <a:highlight>
                <a:srgbClr val="FFFF00"/>
              </a:highlight>
            </a:endParaRPr>
          </a:p>
        </p:txBody>
      </p:sp>
      <p:sp>
        <p:nvSpPr>
          <p:cNvPr id="21" name="TextBox 20">
            <a:extLst>
              <a:ext uri="{FF2B5EF4-FFF2-40B4-BE49-F238E27FC236}">
                <a16:creationId xmlns:a16="http://schemas.microsoft.com/office/drawing/2014/main" id="{526C510C-505A-D699-C7EF-528193D6A1FE}"/>
              </a:ext>
            </a:extLst>
          </p:cNvPr>
          <p:cNvSpPr txBox="1"/>
          <p:nvPr/>
        </p:nvSpPr>
        <p:spPr>
          <a:xfrm>
            <a:off x="9113655" y="3259636"/>
            <a:ext cx="2431823"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10.67</a:t>
            </a:r>
            <a:endParaRPr lang="es-MX" sz="1400" dirty="0">
              <a:highlight>
                <a:srgbClr val="FFFF00"/>
              </a:highlight>
            </a:endParaRPr>
          </a:p>
        </p:txBody>
      </p:sp>
      <p:cxnSp>
        <p:nvCxnSpPr>
          <p:cNvPr id="23" name="Straight Connector 22">
            <a:extLst>
              <a:ext uri="{FF2B5EF4-FFF2-40B4-BE49-F238E27FC236}">
                <a16:creationId xmlns:a16="http://schemas.microsoft.com/office/drawing/2014/main" id="{D2108561-7956-0A38-4A7A-1E687BA46D46}"/>
              </a:ext>
            </a:extLst>
          </p:cNvPr>
          <p:cNvCxnSpPr/>
          <p:nvPr/>
        </p:nvCxnSpPr>
        <p:spPr>
          <a:xfrm>
            <a:off x="83011" y="3690629"/>
            <a:ext cx="12026241"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BBB078-CAFD-AD5D-3445-CED64EFFD245}"/>
              </a:ext>
            </a:extLst>
          </p:cNvPr>
          <p:cNvSpPr txBox="1"/>
          <p:nvPr/>
        </p:nvSpPr>
        <p:spPr>
          <a:xfrm>
            <a:off x="970233" y="6236784"/>
            <a:ext cx="2431823"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11.67</a:t>
            </a:r>
            <a:endParaRPr lang="es-MX" sz="1400" dirty="0">
              <a:highlight>
                <a:srgbClr val="FFFF00"/>
              </a:highlight>
            </a:endParaRPr>
          </a:p>
        </p:txBody>
      </p:sp>
      <p:sp>
        <p:nvSpPr>
          <p:cNvPr id="25" name="TextBox 24">
            <a:extLst>
              <a:ext uri="{FF2B5EF4-FFF2-40B4-BE49-F238E27FC236}">
                <a16:creationId xmlns:a16="http://schemas.microsoft.com/office/drawing/2014/main" id="{00EDC8BC-69EC-DC11-D3B8-C98069C406E2}"/>
              </a:ext>
            </a:extLst>
          </p:cNvPr>
          <p:cNvSpPr txBox="1"/>
          <p:nvPr/>
        </p:nvSpPr>
        <p:spPr>
          <a:xfrm>
            <a:off x="4978014" y="6206304"/>
            <a:ext cx="2431823"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9.86</a:t>
            </a:r>
            <a:endParaRPr lang="es-MX" sz="1400" dirty="0">
              <a:highlight>
                <a:srgbClr val="FFFF00"/>
              </a:highlight>
            </a:endParaRPr>
          </a:p>
        </p:txBody>
      </p:sp>
      <p:sp>
        <p:nvSpPr>
          <p:cNvPr id="26" name="TextBox 25">
            <a:extLst>
              <a:ext uri="{FF2B5EF4-FFF2-40B4-BE49-F238E27FC236}">
                <a16:creationId xmlns:a16="http://schemas.microsoft.com/office/drawing/2014/main" id="{C5294B02-B648-7FE9-9448-31C6CE36A501}"/>
              </a:ext>
            </a:extLst>
          </p:cNvPr>
          <p:cNvSpPr txBox="1"/>
          <p:nvPr/>
        </p:nvSpPr>
        <p:spPr>
          <a:xfrm>
            <a:off x="8985795" y="6213311"/>
            <a:ext cx="2431823" cy="307777"/>
          </a:xfrm>
          <a:prstGeom prst="rect">
            <a:avLst/>
          </a:prstGeom>
          <a:noFill/>
        </p:spPr>
        <p:txBody>
          <a:bodyPr wrap="square" rtlCol="0">
            <a:spAutoFit/>
          </a:bodyPr>
          <a:lstStyle/>
          <a:p>
            <a:r>
              <a:rPr lang="en-US" sz="1400" dirty="0"/>
              <a:t>Valor pronosticado </a:t>
            </a:r>
            <a:r>
              <a:rPr lang="en-US" sz="1400" dirty="0">
                <a:highlight>
                  <a:srgbClr val="FFFF00"/>
                </a:highlight>
              </a:rPr>
              <a:t>t</a:t>
            </a:r>
            <a:r>
              <a:rPr lang="en-US" sz="1400" baseline="-25000" dirty="0">
                <a:highlight>
                  <a:srgbClr val="FFFF00"/>
                </a:highlight>
              </a:rPr>
              <a:t>13 </a:t>
            </a:r>
            <a:r>
              <a:rPr lang="en-US" sz="1400" dirty="0">
                <a:highlight>
                  <a:srgbClr val="FFFF00"/>
                </a:highlight>
              </a:rPr>
              <a:t>= 11.91</a:t>
            </a:r>
            <a:endParaRPr lang="es-MX" sz="1400" dirty="0">
              <a:highlight>
                <a:srgbClr val="FFFF00"/>
              </a:highlight>
            </a:endParaRPr>
          </a:p>
        </p:txBody>
      </p:sp>
      <p:sp>
        <p:nvSpPr>
          <p:cNvPr id="27" name="Multiplication Sign 26">
            <a:extLst>
              <a:ext uri="{FF2B5EF4-FFF2-40B4-BE49-F238E27FC236}">
                <a16:creationId xmlns:a16="http://schemas.microsoft.com/office/drawing/2014/main" id="{0A93B217-007A-2A58-325E-280EC28383CE}"/>
              </a:ext>
            </a:extLst>
          </p:cNvPr>
          <p:cNvSpPr/>
          <p:nvPr/>
        </p:nvSpPr>
        <p:spPr>
          <a:xfrm>
            <a:off x="569167" y="697635"/>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Multiplication Sign 27">
            <a:extLst>
              <a:ext uri="{FF2B5EF4-FFF2-40B4-BE49-F238E27FC236}">
                <a16:creationId xmlns:a16="http://schemas.microsoft.com/office/drawing/2014/main" id="{941FD857-B3B6-4598-A5E9-4C36CD306CC8}"/>
              </a:ext>
            </a:extLst>
          </p:cNvPr>
          <p:cNvSpPr/>
          <p:nvPr/>
        </p:nvSpPr>
        <p:spPr>
          <a:xfrm>
            <a:off x="4636885" y="654353"/>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Multiplication Sign 28">
            <a:extLst>
              <a:ext uri="{FF2B5EF4-FFF2-40B4-BE49-F238E27FC236}">
                <a16:creationId xmlns:a16="http://schemas.microsoft.com/office/drawing/2014/main" id="{69B66978-16E2-C3B0-37D6-9079ABE3626F}"/>
              </a:ext>
            </a:extLst>
          </p:cNvPr>
          <p:cNvSpPr/>
          <p:nvPr/>
        </p:nvSpPr>
        <p:spPr>
          <a:xfrm>
            <a:off x="8785608" y="629527"/>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Multiplication Sign 29">
            <a:extLst>
              <a:ext uri="{FF2B5EF4-FFF2-40B4-BE49-F238E27FC236}">
                <a16:creationId xmlns:a16="http://schemas.microsoft.com/office/drawing/2014/main" id="{3B97C896-EDB1-76A4-56A0-298E7056FEF6}"/>
              </a:ext>
            </a:extLst>
          </p:cNvPr>
          <p:cNvSpPr/>
          <p:nvPr/>
        </p:nvSpPr>
        <p:spPr>
          <a:xfrm>
            <a:off x="646522" y="3519779"/>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Multiplication Sign 30">
            <a:extLst>
              <a:ext uri="{FF2B5EF4-FFF2-40B4-BE49-F238E27FC236}">
                <a16:creationId xmlns:a16="http://schemas.microsoft.com/office/drawing/2014/main" id="{89DF5345-AD01-DD18-AEE8-8DE777F90A96}"/>
              </a:ext>
            </a:extLst>
          </p:cNvPr>
          <p:cNvSpPr/>
          <p:nvPr/>
        </p:nvSpPr>
        <p:spPr>
          <a:xfrm>
            <a:off x="4587023" y="3519779"/>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Multiplication Sign 31">
            <a:extLst>
              <a:ext uri="{FF2B5EF4-FFF2-40B4-BE49-F238E27FC236}">
                <a16:creationId xmlns:a16="http://schemas.microsoft.com/office/drawing/2014/main" id="{80210D1F-74F2-81F7-D29E-9718B68E45C9}"/>
              </a:ext>
            </a:extLst>
          </p:cNvPr>
          <p:cNvSpPr/>
          <p:nvPr/>
        </p:nvSpPr>
        <p:spPr>
          <a:xfrm>
            <a:off x="8646050" y="3519779"/>
            <a:ext cx="3114080" cy="2363220"/>
          </a:xfrm>
          <a:prstGeom prst="mathMultiply">
            <a:avLst/>
          </a:prstGeom>
          <a:solidFill>
            <a:srgbClr val="FF0000">
              <a:alpha val="4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Title 1">
            <a:extLst>
              <a:ext uri="{FF2B5EF4-FFF2-40B4-BE49-F238E27FC236}">
                <a16:creationId xmlns:a16="http://schemas.microsoft.com/office/drawing/2014/main" id="{94C38B25-5FC7-2290-B371-F0AD503A124B}"/>
              </a:ext>
            </a:extLst>
          </p:cNvPr>
          <p:cNvSpPr>
            <a:spLocks noGrp="1"/>
          </p:cNvSpPr>
          <p:nvPr>
            <p:ph type="title"/>
          </p:nvPr>
        </p:nvSpPr>
        <p:spPr>
          <a:xfrm>
            <a:off x="886263" y="-27840"/>
            <a:ext cx="10515600" cy="852802"/>
          </a:xfrm>
        </p:spPr>
        <p:txBody>
          <a:bodyPr/>
          <a:lstStyle/>
          <a:p>
            <a:pPr algn="ctr"/>
            <a:r>
              <a:rPr lang="en-US" b="1" dirty="0" err="1"/>
              <a:t>Comparativo</a:t>
            </a:r>
            <a:r>
              <a:rPr lang="en-US" b="1" dirty="0"/>
              <a:t> de m</a:t>
            </a:r>
            <a:r>
              <a:rPr lang="es-MX" b="1" dirty="0"/>
              <a:t>é</a:t>
            </a:r>
            <a:r>
              <a:rPr lang="en-US" b="1" dirty="0" err="1"/>
              <a:t>todos</a:t>
            </a:r>
            <a:endParaRPr lang="es-MX" b="1" dirty="0"/>
          </a:p>
        </p:txBody>
      </p:sp>
    </p:spTree>
    <p:extLst>
      <p:ext uri="{BB962C8B-B14F-4D97-AF65-F5344CB8AC3E}">
        <p14:creationId xmlns:p14="http://schemas.microsoft.com/office/powerpoint/2010/main" val="285077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25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7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25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75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 2013 - 2022</Template>
  <TotalTime>546</TotalTime>
  <Words>1063</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Comparación de Métodos de Pronóstico de Series de Tiempo para Ventas de Automóviles:  Una Perspectiva Analítica</vt:lpstr>
      <vt:lpstr>OBJETIVO DEL TRABAJO</vt:lpstr>
      <vt:lpstr>Método Empírico </vt:lpstr>
      <vt:lpstr>Método Periodos Futuros </vt:lpstr>
      <vt:lpstr>Método Promedios Moviles de orden k = 3 </vt:lpstr>
      <vt:lpstr>PowerPoint Presentation</vt:lpstr>
      <vt:lpstr>Método Suavizacion Exponencial </vt:lpstr>
      <vt:lpstr>Método de Regresion Lineal </vt:lpstr>
      <vt:lpstr>Comparativo de métodos</vt:lpstr>
      <vt:lpstr>Método de Estacionalidad con Tendencia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Eduardo Meléndez Zavala</dc:creator>
  <cp:lastModifiedBy>Gabriel Eduardo Meléndez Zavala</cp:lastModifiedBy>
  <cp:revision>21</cp:revision>
  <dcterms:created xsi:type="dcterms:W3CDTF">2023-06-11T20:29:09Z</dcterms:created>
  <dcterms:modified xsi:type="dcterms:W3CDTF">2023-06-12T05:49:59Z</dcterms:modified>
</cp:coreProperties>
</file>