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handoutMasterIdLst>
    <p:handoutMasterId r:id="rId30"/>
  </p:handoutMasterIdLst>
  <p:sldIdLst>
    <p:sldId id="256" r:id="rId2"/>
    <p:sldId id="257" r:id="rId3"/>
    <p:sldId id="258" r:id="rId4"/>
    <p:sldId id="263" r:id="rId5"/>
    <p:sldId id="264" r:id="rId6"/>
    <p:sldId id="265" r:id="rId7"/>
    <p:sldId id="266" r:id="rId8"/>
    <p:sldId id="268" r:id="rId9"/>
    <p:sldId id="267" r:id="rId10"/>
    <p:sldId id="259" r:id="rId11"/>
    <p:sldId id="260" r:id="rId12"/>
    <p:sldId id="261" r:id="rId13"/>
    <p:sldId id="262"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8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28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D001EC-D90E-794F-B936-EC2668873382}" type="datetimeFigureOut">
              <a:rPr lang="en-US" smtClean="0"/>
              <a:t>24.09.2017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2CEB67-F45F-6F4E-81B2-E987A397D189}" type="slidenum">
              <a:rPr lang="en-US" smtClean="0"/>
              <a:t>‹#›</a:t>
            </a:fld>
            <a:endParaRPr lang="en-US"/>
          </a:p>
        </p:txBody>
      </p:sp>
    </p:spTree>
    <p:extLst>
      <p:ext uri="{BB962C8B-B14F-4D97-AF65-F5344CB8AC3E}">
        <p14:creationId xmlns:p14="http://schemas.microsoft.com/office/powerpoint/2010/main" val="4523106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718-18C0-444C-8BEE-4B63D20A4AAA}" type="datetimeFigureOut">
              <a:rPr lang="en-US" smtClean="0"/>
              <a:t>24.09.2017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ED224-4798-B141-A895-B759EA380654}" type="slidenum">
              <a:rPr lang="en-US" smtClean="0"/>
              <a:t>‹#›</a:t>
            </a:fld>
            <a:endParaRPr lang="en-US"/>
          </a:p>
        </p:txBody>
      </p:sp>
    </p:spTree>
    <p:extLst>
      <p:ext uri="{BB962C8B-B14F-4D97-AF65-F5344CB8AC3E}">
        <p14:creationId xmlns:p14="http://schemas.microsoft.com/office/powerpoint/2010/main" val="9322252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cell is coated with a lawn of 2 types of oligonucleotides.</a:t>
            </a:r>
            <a:endParaRPr lang="en-US" dirty="0"/>
          </a:p>
        </p:txBody>
      </p:sp>
      <p:sp>
        <p:nvSpPr>
          <p:cNvPr id="4" name="Slide Number Placeholder 3"/>
          <p:cNvSpPr>
            <a:spLocks noGrp="1"/>
          </p:cNvSpPr>
          <p:nvPr>
            <p:ph type="sldNum" sz="quarter" idx="10"/>
          </p:nvPr>
        </p:nvSpPr>
        <p:spPr/>
        <p:txBody>
          <a:bodyPr/>
          <a:lstStyle/>
          <a:p>
            <a:fld id="{5E982F02-69E2-F04A-87C9-CDB21DCDA3E9}" type="slidenum">
              <a:rPr lang="en-US" smtClean="0"/>
              <a:t>5</a:t>
            </a:fld>
            <a:endParaRPr lang="en-US"/>
          </a:p>
        </p:txBody>
      </p:sp>
    </p:spTree>
    <p:extLst>
      <p:ext uri="{BB962C8B-B14F-4D97-AF65-F5344CB8AC3E}">
        <p14:creationId xmlns:p14="http://schemas.microsoft.com/office/powerpoint/2010/main" val="2027881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module measures the GC content across the whole length of each sequence in a file and compares it to a </a:t>
            </a:r>
            <a:r>
              <a:rPr lang="en-US" dirty="0" err="1" smtClean="0"/>
              <a:t>modelled</a:t>
            </a:r>
            <a:r>
              <a:rPr lang="en-US" dirty="0" smtClean="0"/>
              <a:t> normal distribution of GC content. </a:t>
            </a:r>
          </a:p>
          <a:p>
            <a:r>
              <a:rPr lang="en-US" dirty="0" smtClean="0"/>
              <a:t>In a normal random library you would expect to see a roughly normal distribution of GC content where the central peak corresponds to the overall GC content of the underlying genome. Since we don't know the the GC content of the genome the modal GC content is calculated from the observed data and used to build a reference distribution. </a:t>
            </a:r>
          </a:p>
          <a:p>
            <a:r>
              <a:rPr lang="en-US" dirty="0" smtClean="0"/>
              <a:t>An unusually shaped distribution could indicate a contaminated library or some other kinds of biased subset. A normal distribution which is shifted indicates some systematic bias which is independent of base position.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19</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20</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23</a:t>
            </a:fld>
            <a:endParaRPr lang="de-DE"/>
          </a:p>
        </p:txBody>
      </p:sp>
    </p:spTree>
    <p:extLst>
      <p:ext uri="{BB962C8B-B14F-4D97-AF65-F5344CB8AC3E}">
        <p14:creationId xmlns:p14="http://schemas.microsoft.com/office/powerpoint/2010/main" val="139128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26</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27</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flow cell containing millions of unique clusters is now loaded into the </a:t>
            </a:r>
            <a:r>
              <a:rPr lang="en-US" dirty="0" err="1" smtClean="0"/>
              <a:t>Illumina</a:t>
            </a:r>
            <a:r>
              <a:rPr lang="en-US" dirty="0" smtClean="0"/>
              <a:t> sequencer for automated cycles of extension and imaging. </a:t>
            </a:r>
          </a:p>
          <a:p>
            <a:endParaRPr lang="en-US" dirty="0" smtClean="0"/>
          </a:p>
          <a:p>
            <a:r>
              <a:rPr lang="en-US" dirty="0" smtClean="0"/>
              <a:t>The sequencing primers anneals to </a:t>
            </a:r>
            <a:r>
              <a:rPr lang="en-US" smtClean="0"/>
              <a:t>the adapter </a:t>
            </a:r>
            <a:r>
              <a:rPr lang="en-US" dirty="0" smtClean="0"/>
              <a:t>and the sequencing by synthesis reaction starts.</a:t>
            </a:r>
          </a:p>
          <a:p>
            <a:r>
              <a:rPr lang="en-US" dirty="0" smtClean="0"/>
              <a:t>In each cycle of sequencing, all the 4 nucleotides, labeled with different dyes, are flowed into the flow cell.</a:t>
            </a:r>
          </a:p>
          <a:p>
            <a:r>
              <a:rPr lang="en-US" dirty="0" smtClean="0"/>
              <a:t>These nucleotides are 3‘ blocked  reversible  terminators. They have a chemical protecting group that does not allow the incorporation of another nucleotide, within the same cycle.</a:t>
            </a:r>
          </a:p>
          <a:p>
            <a:r>
              <a:rPr lang="en-US" dirty="0" smtClean="0"/>
              <a:t>Only one nucleotide  per cycle will be incorporated, the fluorescent emission identifies which of the four bases was incorporated at that position.</a:t>
            </a:r>
          </a:p>
          <a:p>
            <a:r>
              <a:rPr lang="en-US" dirty="0" smtClean="0"/>
              <a:t>After imaging, the chemical blocking group is removed and  the second synthesis cycle starts.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E982F02-69E2-F04A-87C9-CDB21DCDA3E9}" type="slidenum">
              <a:rPr lang="en-US" smtClean="0"/>
              <a:t>8</a:t>
            </a:fld>
            <a:endParaRPr lang="en-US"/>
          </a:p>
        </p:txBody>
      </p:sp>
    </p:spTree>
    <p:extLst>
      <p:ext uri="{BB962C8B-B14F-4D97-AF65-F5344CB8AC3E}">
        <p14:creationId xmlns:p14="http://schemas.microsoft.com/office/powerpoint/2010/main" val="192200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10</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11</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12</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14</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15</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per sequence quality score report allows you to see if a subset of your sequences have universally low quality values. It is often the case that a subset of sequences will have universally poor quality, often because they are poorly imaged (on the edge of the field of view </a:t>
            </a:r>
            <a:r>
              <a:rPr lang="en-US" dirty="0" err="1" smtClean="0"/>
              <a:t>etc</a:t>
            </a:r>
            <a:r>
              <a:rPr lang="en-US" dirty="0" smtClean="0"/>
              <a:t>), however these should represent only a small percentage of the total sequences. </a:t>
            </a:r>
          </a:p>
          <a:p>
            <a:r>
              <a:rPr lang="en-US" dirty="0" smtClean="0"/>
              <a:t>If a significant proportion of the sequences in a run have overall low quality then this could indicate some kind of systematic problem - possibly with just part of the run (for example one end of a </a:t>
            </a:r>
            <a:r>
              <a:rPr lang="en-US" dirty="0" err="1" smtClean="0"/>
              <a:t>flowcell</a:t>
            </a:r>
            <a:r>
              <a:rPr lang="en-US" smtClean="0"/>
              <a:t>). </a:t>
            </a:r>
          </a:p>
          <a:p>
            <a:endParaRPr lang="en-US" dirty="0"/>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16</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Bisulfite sequencing is the use of bisulfite treatment of DNA to determine its pattern of methylation. </a:t>
            </a:r>
          </a:p>
        </p:txBody>
      </p:sp>
      <p:sp>
        <p:nvSpPr>
          <p:cNvPr id="4" name="Slide Number Placeholder 3"/>
          <p:cNvSpPr>
            <a:spLocks noGrp="1"/>
          </p:cNvSpPr>
          <p:nvPr>
            <p:ph type="sldNum" sz="quarter" idx="10"/>
          </p:nvPr>
        </p:nvSpPr>
        <p:spPr/>
        <p:txBody>
          <a:bodyPr/>
          <a:lstStyle/>
          <a:p>
            <a:pPr>
              <a:defRPr/>
            </a:pPr>
            <a:fld id="{8C8C37F7-57D6-4024-A0DB-0B1CFB2EAF03}" type="slidenum">
              <a:rPr lang="de-DE" smtClean="0"/>
              <a:pPr>
                <a:defRPr/>
              </a:pPr>
              <a:t>18</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2947"/>
            <a:ext cx="7772400" cy="1470025"/>
          </a:xfrm>
        </p:spPr>
        <p:txBody>
          <a:bodyPr anchor="t" anchorCtr="0">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85800" y="2792896"/>
            <a:ext cx="7772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FC95ABD9-65DF-3346-9A39-1FC44615B15A}" type="slidenum">
              <a:rPr lang="en-US" smtClean="0"/>
              <a:t>‹#›</a:t>
            </a:fld>
            <a:endParaRPr lang="en-US"/>
          </a:p>
        </p:txBody>
      </p:sp>
      <p:pic>
        <p:nvPicPr>
          <p:cNvPr id="8" name="Grafik 9" descr="uzh_eth_logo_e_pos_standard+.tif"/>
          <p:cNvPicPr>
            <a:picLocks noChangeAspect="1"/>
          </p:cNvPicPr>
          <p:nvPr userDrawn="1"/>
        </p:nvPicPr>
        <p:blipFill>
          <a:blip r:embed="rId2" cstate="print"/>
          <a:stretch>
            <a:fillRect/>
          </a:stretch>
        </p:blipFill>
        <p:spPr>
          <a:xfrm>
            <a:off x="467544" y="6093296"/>
            <a:ext cx="4125468" cy="684276"/>
          </a:xfrm>
          <a:prstGeom prst="rect">
            <a:avLst/>
          </a:prstGeom>
        </p:spPr>
      </p:pic>
    </p:spTree>
    <p:extLst>
      <p:ext uri="{BB962C8B-B14F-4D97-AF65-F5344CB8AC3E}">
        <p14:creationId xmlns:p14="http://schemas.microsoft.com/office/powerpoint/2010/main" val="292093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C95ABD9-65DF-3346-9A39-1FC44615B15A}" type="slidenum">
              <a:rPr lang="en-US" smtClean="0"/>
              <a:t>‹#›</a:t>
            </a:fld>
            <a:endParaRPr lang="en-US"/>
          </a:p>
        </p:txBody>
      </p:sp>
    </p:spTree>
    <p:extLst>
      <p:ext uri="{BB962C8B-B14F-4D97-AF65-F5344CB8AC3E}">
        <p14:creationId xmlns:p14="http://schemas.microsoft.com/office/powerpoint/2010/main" val="226086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63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FC95ABD9-65DF-3346-9A39-1FC44615B15A}" type="slidenum">
              <a:rPr lang="en-US" smtClean="0"/>
              <a:t>‹#›</a:t>
            </a:fld>
            <a:endParaRPr lang="en-US"/>
          </a:p>
        </p:txBody>
      </p:sp>
    </p:spTree>
    <p:extLst>
      <p:ext uri="{BB962C8B-B14F-4D97-AF65-F5344CB8AC3E}">
        <p14:creationId xmlns:p14="http://schemas.microsoft.com/office/powerpoint/2010/main" val="335314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6"/>
          <p:cNvSpPr>
            <a:spLocks noGrp="1"/>
          </p:cNvSpPr>
          <p:nvPr>
            <p:ph type="sldNum" sz="quarter" idx="12"/>
          </p:nvPr>
        </p:nvSpPr>
        <p:spPr/>
        <p:txBody>
          <a:bodyPr/>
          <a:lstStyle/>
          <a:p>
            <a:fld id="{FC95ABD9-65DF-3346-9A39-1FC44615B15A}" type="slidenum">
              <a:rPr lang="en-US" smtClean="0"/>
              <a:t>‹#›</a:t>
            </a:fld>
            <a:endParaRPr lang="en-US" dirty="0"/>
          </a:p>
        </p:txBody>
      </p:sp>
    </p:spTree>
    <p:extLst>
      <p:ext uri="{BB962C8B-B14F-4D97-AF65-F5344CB8AC3E}">
        <p14:creationId xmlns:p14="http://schemas.microsoft.com/office/powerpoint/2010/main" val="165119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FC95ABD9-65DF-3346-9A39-1FC44615B15A}" type="slidenum">
              <a:rPr lang="en-US" smtClean="0"/>
              <a:t>‹#›</a:t>
            </a:fld>
            <a:endParaRPr lang="en-US"/>
          </a:p>
        </p:txBody>
      </p:sp>
    </p:spTree>
    <p:extLst>
      <p:ext uri="{BB962C8B-B14F-4D97-AF65-F5344CB8AC3E}">
        <p14:creationId xmlns:p14="http://schemas.microsoft.com/office/powerpoint/2010/main" val="169874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FC95ABD9-65DF-3346-9A39-1FC44615B15A}" type="slidenum">
              <a:rPr lang="en-US" smtClean="0"/>
              <a:t>‹#›</a:t>
            </a:fld>
            <a:endParaRPr lang="en-US"/>
          </a:p>
        </p:txBody>
      </p:sp>
    </p:spTree>
    <p:extLst>
      <p:ext uri="{BB962C8B-B14F-4D97-AF65-F5344CB8AC3E}">
        <p14:creationId xmlns:p14="http://schemas.microsoft.com/office/powerpoint/2010/main" val="224823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95ABD9-65DF-3346-9A39-1FC44615B15A}" type="slidenum">
              <a:rPr lang="en-US" smtClean="0"/>
              <a:t>‹#›</a:t>
            </a:fld>
            <a:endParaRPr lang="en-US"/>
          </a:p>
        </p:txBody>
      </p:sp>
    </p:spTree>
    <p:extLst>
      <p:ext uri="{BB962C8B-B14F-4D97-AF65-F5344CB8AC3E}">
        <p14:creationId xmlns:p14="http://schemas.microsoft.com/office/powerpoint/2010/main" val="152671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C95ABD9-65DF-3346-9A39-1FC44615B15A}" type="slidenum">
              <a:rPr lang="en-US" smtClean="0"/>
              <a:t>‹#›</a:t>
            </a:fld>
            <a:endParaRPr lang="en-US"/>
          </a:p>
        </p:txBody>
      </p:sp>
    </p:spTree>
    <p:extLst>
      <p:ext uri="{BB962C8B-B14F-4D97-AF65-F5344CB8AC3E}">
        <p14:creationId xmlns:p14="http://schemas.microsoft.com/office/powerpoint/2010/main" val="204442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C95ABD9-65DF-3346-9A39-1FC44615B15A}" type="slidenum">
              <a:rPr lang="en-US" smtClean="0"/>
              <a:t>‹#›</a:t>
            </a:fld>
            <a:endParaRPr lang="en-US"/>
          </a:p>
        </p:txBody>
      </p:sp>
    </p:spTree>
    <p:extLst>
      <p:ext uri="{BB962C8B-B14F-4D97-AF65-F5344CB8AC3E}">
        <p14:creationId xmlns:p14="http://schemas.microsoft.com/office/powerpoint/2010/main" val="316384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C95ABD9-65DF-3346-9A39-1FC44615B15A}" type="slidenum">
              <a:rPr lang="en-US" smtClean="0"/>
              <a:t>‹#›</a:t>
            </a:fld>
            <a:endParaRPr lang="en-US"/>
          </a:p>
        </p:txBody>
      </p:sp>
    </p:spTree>
    <p:extLst>
      <p:ext uri="{BB962C8B-B14F-4D97-AF65-F5344CB8AC3E}">
        <p14:creationId xmlns:p14="http://schemas.microsoft.com/office/powerpoint/2010/main" val="12859126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39913"/>
            <a:ext cx="8229600" cy="48591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80501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6553200" y="6488866"/>
            <a:ext cx="2133600" cy="365125"/>
          </a:xfrm>
          <a:prstGeom prst="rect">
            <a:avLst/>
          </a:prstGeom>
        </p:spPr>
        <p:txBody>
          <a:bodyPr vert="horz" lIns="91440" tIns="45720" rIns="91440" bIns="45720" rtlCol="0" anchor="ctr"/>
          <a:lstStyle>
            <a:lvl1pPr algn="r">
              <a:defRPr sz="1200">
                <a:solidFill>
                  <a:srgbClr val="0F83FF"/>
                </a:solidFill>
              </a:defRPr>
            </a:lvl1pPr>
          </a:lstStyle>
          <a:p>
            <a:fld id="{FC95ABD9-65DF-3346-9A39-1FC44615B15A}" type="slidenum">
              <a:rPr lang="en-US" smtClean="0"/>
              <a:pPr/>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7384"/>
            <a:ext cx="9144000" cy="652617"/>
          </a:xfrm>
          <a:prstGeom prst="rect">
            <a:avLst/>
          </a:prstGeom>
        </p:spPr>
      </p:pic>
    </p:spTree>
    <p:extLst>
      <p:ext uri="{BB962C8B-B14F-4D97-AF65-F5344CB8AC3E}">
        <p14:creationId xmlns:p14="http://schemas.microsoft.com/office/powerpoint/2010/main" val="1630987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176213" indent="-176213" algn="l" defTabSz="457200" rtl="0" eaLnBrk="1" latinLnBrk="0" hangingPunct="1">
        <a:spcBef>
          <a:spcPts val="300"/>
        </a:spcBef>
        <a:buClr>
          <a:srgbClr val="0F83FF"/>
        </a:buClr>
        <a:buFont typeface="Arial"/>
        <a:buChar char="•"/>
        <a:defRPr sz="2000" kern="1200">
          <a:solidFill>
            <a:schemeClr val="tx1"/>
          </a:solidFill>
          <a:latin typeface="+mn-lt"/>
          <a:ea typeface="+mn-ea"/>
          <a:cs typeface="+mn-cs"/>
        </a:defRPr>
      </a:lvl1pPr>
      <a:lvl2pPr marL="717550" indent="-260350" algn="l" defTabSz="457200" rtl="0" eaLnBrk="1" latinLnBrk="0" hangingPunct="1">
        <a:spcBef>
          <a:spcPts val="300"/>
        </a:spcBef>
        <a:buClr>
          <a:srgbClr val="0F83FF"/>
        </a:buClr>
        <a:buFont typeface="Arial"/>
        <a:buChar char="–"/>
        <a:defRPr sz="2000" kern="1200">
          <a:solidFill>
            <a:schemeClr val="tx1"/>
          </a:solidFill>
          <a:latin typeface="+mn-lt"/>
          <a:ea typeface="+mn-ea"/>
          <a:cs typeface="+mn-cs"/>
        </a:defRPr>
      </a:lvl2pPr>
      <a:lvl3pPr marL="1169988" indent="-255588" algn="l" defTabSz="457200" rtl="0" eaLnBrk="1" latinLnBrk="0" hangingPunct="1">
        <a:spcBef>
          <a:spcPts val="300"/>
        </a:spcBef>
        <a:buClr>
          <a:srgbClr val="0F83FF"/>
        </a:buClr>
        <a:buFont typeface="Lucida Grande"/>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jpe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17.jpe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17.jpe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prinseq.sourceforge.net/" TargetMode="External"/><Relationship Id="rId4" Type="http://schemas.openxmlformats.org/officeDocument/2006/relationships/hyperlink" Target="http://www.usadellab.org/cms/?page=trimmomatic" TargetMode="External"/><Relationship Id="rId5" Type="http://schemas.openxmlformats.org/officeDocument/2006/relationships/hyperlink" Target="http://sourceforge.net/projects/theflexibleadap/" TargetMode="External"/><Relationship Id="rId6" Type="http://schemas.openxmlformats.org/officeDocument/2006/relationships/hyperlink" Target="http://hannonlab.cshl.edu/fastx_toolkit/" TargetMode="External"/><Relationship Id="rId7" Type="http://schemas.openxmlformats.org/officeDocument/2006/relationships/hyperlink" Target="http://tagcleaner.sourceforge.net/" TargetMode="External"/><Relationship Id="rId8" Type="http://schemas.openxmlformats.org/officeDocument/2006/relationships/hyperlink" Target="http://deconseq.sourceforge.net/"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NGS</a:t>
            </a:r>
            <a:endParaRPr lang="en-US" dirty="0"/>
          </a:p>
        </p:txBody>
      </p:sp>
      <p:sp>
        <p:nvSpPr>
          <p:cNvPr id="3" name="Subtitle 2"/>
          <p:cNvSpPr>
            <a:spLocks noGrp="1"/>
          </p:cNvSpPr>
          <p:nvPr>
            <p:ph type="subTitle" idx="1"/>
          </p:nvPr>
        </p:nvSpPr>
        <p:spPr/>
        <p:txBody>
          <a:bodyPr/>
          <a:lstStyle/>
          <a:p>
            <a:r>
              <a:rPr lang="en-US" dirty="0" smtClean="0"/>
              <a:t>Hubert Rehrauer</a:t>
            </a:r>
            <a:endParaRPr lang="en-US" dirty="0"/>
          </a:p>
        </p:txBody>
      </p:sp>
    </p:spTree>
    <p:extLst>
      <p:ext uri="{BB962C8B-B14F-4D97-AF65-F5344CB8AC3E}">
        <p14:creationId xmlns:p14="http://schemas.microsoft.com/office/powerpoint/2010/main" val="38949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descr="https://encrypted-tbn3.gstatic.com/images?q=tbn:ANd9GcQB_EIsbpNsCiP0-ky_Ku3_aw5aeHBun69RYxgJEQJRU-T4Eg1u"/>
          <p:cNvPicPr>
            <a:picLocks noChangeAspect="1" noChangeArrowheads="1"/>
          </p:cNvPicPr>
          <p:nvPr/>
        </p:nvPicPr>
        <p:blipFill>
          <a:blip r:embed="rId3"/>
          <a:srcRect/>
          <a:stretch>
            <a:fillRect/>
          </a:stretch>
        </p:blipFill>
        <p:spPr bwMode="auto">
          <a:xfrm>
            <a:off x="6219825" y="1752600"/>
            <a:ext cx="2619375" cy="1743076"/>
          </a:xfrm>
          <a:prstGeom prst="rect">
            <a:avLst/>
          </a:prstGeom>
          <a:noFill/>
        </p:spPr>
      </p:pic>
      <p:sp>
        <p:nvSpPr>
          <p:cNvPr id="2" name="Title 1"/>
          <p:cNvSpPr>
            <a:spLocks noGrp="1"/>
          </p:cNvSpPr>
          <p:nvPr>
            <p:ph type="title"/>
          </p:nvPr>
        </p:nvSpPr>
        <p:spPr>
          <a:xfrm>
            <a:off x="0" y="685800"/>
            <a:ext cx="7239000" cy="1569660"/>
          </a:xfrm>
        </p:spPr>
        <p:txBody>
          <a:bodyPr>
            <a:noAutofit/>
          </a:bodyPr>
          <a:lstStyle/>
          <a:p>
            <a:r>
              <a:rPr lang="de-CH" sz="2800" b="1" dirty="0" smtClean="0"/>
              <a:t>Phred scores </a:t>
            </a:r>
            <a:r>
              <a:rPr lang="de-CH" sz="2800" dirty="0" smtClean="0"/>
              <a:t>measure base call accuracy</a:t>
            </a:r>
            <a:br>
              <a:rPr lang="de-CH" sz="2800" dirty="0" smtClean="0"/>
            </a:br>
            <a:r>
              <a:rPr lang="de-CH" sz="2800" dirty="0" smtClean="0"/>
              <a:t> </a:t>
            </a:r>
            <a:endParaRPr lang="en-US" sz="2800" dirty="0"/>
          </a:p>
        </p:txBody>
      </p:sp>
      <p:sp>
        <p:nvSpPr>
          <p:cNvPr id="6" name="Content Placeholder 5"/>
          <p:cNvSpPr>
            <a:spLocks noGrp="1"/>
          </p:cNvSpPr>
          <p:nvPr>
            <p:ph sz="half" idx="1"/>
          </p:nvPr>
        </p:nvSpPr>
        <p:spPr>
          <a:xfrm>
            <a:off x="457200" y="1600200"/>
            <a:ext cx="4114800" cy="4953000"/>
          </a:xfrm>
        </p:spPr>
        <p:txBody>
          <a:bodyPr/>
          <a:lstStyle/>
          <a:p>
            <a:pPr>
              <a:buFont typeface="Arial" pitchFamily="34" charset="0"/>
              <a:buChar char="•"/>
            </a:pPr>
            <a:endParaRPr lang="de-CH" sz="2400" dirty="0" smtClean="0"/>
          </a:p>
          <a:p>
            <a:pPr>
              <a:buFont typeface="Arial" pitchFamily="34" charset="0"/>
              <a:buChar char="•"/>
            </a:pPr>
            <a:r>
              <a:rPr lang="en-US" dirty="0" smtClean="0"/>
              <a:t>P </a:t>
            </a:r>
          </a:p>
          <a:p>
            <a:pPr lvl="1">
              <a:buFont typeface="Arial" pitchFamily="34" charset="0"/>
              <a:buChar char="•"/>
            </a:pPr>
            <a:r>
              <a:rPr lang="en-US" dirty="0" smtClean="0"/>
              <a:t>error probability of a given base call</a:t>
            </a:r>
          </a:p>
          <a:p>
            <a:pPr>
              <a:buFont typeface="Arial" pitchFamily="34" charset="0"/>
              <a:buChar char="•"/>
            </a:pPr>
            <a:r>
              <a:rPr lang="en-US" i="1" dirty="0" smtClean="0"/>
              <a:t>Q</a:t>
            </a:r>
          </a:p>
          <a:p>
            <a:pPr lvl="1">
              <a:buFont typeface="Arial" pitchFamily="34" charset="0"/>
              <a:buChar char="•"/>
            </a:pPr>
            <a:r>
              <a:rPr lang="en-US" i="1" dirty="0" smtClean="0"/>
              <a:t> -10log</a:t>
            </a:r>
            <a:r>
              <a:rPr lang="en-US" i="1" baseline="-25000" dirty="0" smtClean="0"/>
              <a:t>10</a:t>
            </a:r>
            <a:r>
              <a:rPr lang="en-US" i="1" dirty="0" smtClean="0"/>
              <a:t>P </a:t>
            </a:r>
          </a:p>
          <a:p>
            <a:pPr>
              <a:buFont typeface="Arial" pitchFamily="34" charset="0"/>
              <a:buChar char="•"/>
            </a:pPr>
            <a:r>
              <a:rPr lang="de-CH" dirty="0" smtClean="0"/>
              <a:t>Assign to each base</a:t>
            </a:r>
          </a:p>
          <a:p>
            <a:pPr>
              <a:buFont typeface="Arial" pitchFamily="34" charset="0"/>
              <a:buChar char="•"/>
            </a:pPr>
            <a:r>
              <a:rPr lang="de-CH" dirty="0" smtClean="0"/>
              <a:t>Range from 0-41</a:t>
            </a:r>
          </a:p>
          <a:p>
            <a:pPr>
              <a:buFont typeface="Arial" pitchFamily="34" charset="0"/>
              <a:buChar char="•"/>
            </a:pPr>
            <a:endParaRPr lang="de-CH" sz="2400" dirty="0" smtClean="0"/>
          </a:p>
          <a:p>
            <a:pPr>
              <a:buFont typeface="Arial" pitchFamily="34" charset="0"/>
              <a:buChar char="•"/>
            </a:pPr>
            <a:endParaRPr lang="en-US" sz="2400" i="1" dirty="0" smtClean="0"/>
          </a:p>
          <a:p>
            <a:pPr>
              <a:buFont typeface="Arial" pitchFamily="34" charset="0"/>
              <a:buChar char="•"/>
            </a:pPr>
            <a:endParaRPr lang="de-CH" sz="2400" dirty="0" smtClean="0"/>
          </a:p>
          <a:p>
            <a:pPr>
              <a:buFont typeface="Arial" pitchFamily="34" charset="0"/>
              <a:buChar char="•"/>
            </a:pPr>
            <a:endParaRPr lang="de-CH" sz="2400" dirty="0" smtClean="0"/>
          </a:p>
          <a:p>
            <a:pPr>
              <a:buFont typeface="Arial" pitchFamily="34" charset="0"/>
              <a:buChar char="•"/>
            </a:pPr>
            <a:endParaRPr lang="de-CH" sz="2400" dirty="0" smtClean="0"/>
          </a:p>
          <a:p>
            <a:pPr>
              <a:buFont typeface="Arial" pitchFamily="34" charset="0"/>
              <a:buChar char="•"/>
            </a:pPr>
            <a:endParaRPr lang="de-CH" sz="2400" dirty="0" smtClean="0"/>
          </a:p>
          <a:p>
            <a:pPr>
              <a:buFont typeface="Arial" pitchFamily="34" charset="0"/>
              <a:buChar char="•"/>
            </a:pPr>
            <a:endParaRPr lang="de-CH" sz="2400" dirty="0" smtClean="0"/>
          </a:p>
          <a:p>
            <a:pPr>
              <a:buFont typeface="Arial" pitchFamily="34" charset="0"/>
              <a:buChar char="•"/>
            </a:pPr>
            <a:endParaRPr lang="de-CH" sz="2400" dirty="0" smtClean="0"/>
          </a:p>
          <a:p>
            <a:pPr>
              <a:buFont typeface="Arial" pitchFamily="34" charset="0"/>
              <a:buChar char="•"/>
            </a:pPr>
            <a:endParaRPr lang="de-CH" sz="2400" dirty="0" smtClean="0"/>
          </a:p>
          <a:p>
            <a:pPr>
              <a:buFont typeface="Arial" pitchFamily="34" charset="0"/>
              <a:buChar char="•"/>
            </a:pPr>
            <a:endParaRPr lang="de-CH" sz="2400" dirty="0" smtClean="0"/>
          </a:p>
        </p:txBody>
      </p:sp>
      <p:sp>
        <p:nvSpPr>
          <p:cNvPr id="4" name="Slide Number Placeholder 3"/>
          <p:cNvSpPr>
            <a:spLocks noGrp="1"/>
          </p:cNvSpPr>
          <p:nvPr>
            <p:ph type="sldNum" sz="quarter" idx="4294967295"/>
          </p:nvPr>
        </p:nvSpPr>
        <p:spPr>
          <a:xfrm>
            <a:off x="3429000" y="6096000"/>
            <a:ext cx="5715000" cy="685800"/>
          </a:xfrm>
          <a:prstGeom prst="rect">
            <a:avLst/>
          </a:prstGeom>
        </p:spPr>
        <p:txBody>
          <a:bodyPr/>
          <a:lstStyle/>
          <a:p>
            <a:pPr algn="l">
              <a:lnSpc>
                <a:spcPct val="150000"/>
              </a:lnSpc>
            </a:pPr>
            <a:r>
              <a:rPr lang="en-US" sz="1600" dirty="0" smtClean="0">
                <a:solidFill>
                  <a:schemeClr val="tx1"/>
                </a:solidFill>
                <a:latin typeface="+mn-lt"/>
              </a:rPr>
              <a:t>Ewing B, Green P. 1998. Genome Res. 8(3):186-194.</a:t>
            </a:r>
          </a:p>
          <a:p>
            <a:pPr algn="l">
              <a:lnSpc>
                <a:spcPct val="150000"/>
              </a:lnSpc>
            </a:pPr>
            <a:r>
              <a:rPr lang="en-US" sz="1600" dirty="0" smtClean="0">
                <a:solidFill>
                  <a:schemeClr val="tx1"/>
                </a:solidFill>
                <a:latin typeface="+mn-lt"/>
              </a:rPr>
              <a:t>http://en.wikipedia.org/wiki/Phred_quality_score</a:t>
            </a:r>
            <a:endParaRPr lang="de-DE" sz="1600" dirty="0">
              <a:solidFill>
                <a:schemeClr val="tx1"/>
              </a:solidFill>
              <a:latin typeface="+mn-lt"/>
            </a:endParaRPr>
          </a:p>
        </p:txBody>
      </p:sp>
      <p:pic>
        <p:nvPicPr>
          <p:cNvPr id="35844" name="Picture 4"/>
          <p:cNvPicPr>
            <a:picLocks noChangeAspect="1" noChangeArrowheads="1"/>
          </p:cNvPicPr>
          <p:nvPr/>
        </p:nvPicPr>
        <p:blipFill>
          <a:blip r:embed="rId4"/>
          <a:srcRect/>
          <a:stretch>
            <a:fillRect/>
          </a:stretch>
        </p:blipFill>
        <p:spPr bwMode="auto">
          <a:xfrm>
            <a:off x="4114800" y="3124200"/>
            <a:ext cx="4914900" cy="2328863"/>
          </a:xfrm>
          <a:prstGeom prst="rect">
            <a:avLst/>
          </a:prstGeom>
          <a:noFill/>
          <a:ln w="9525">
            <a:noFill/>
            <a:miter lim="800000"/>
            <a:headEnd/>
            <a:tailEnd/>
          </a:ln>
          <a:effectLst/>
        </p:spPr>
      </p:pic>
    </p:spTree>
    <p:extLst>
      <p:ext uri="{BB962C8B-B14F-4D97-AF65-F5344CB8AC3E}">
        <p14:creationId xmlns:p14="http://schemas.microsoft.com/office/powerpoint/2010/main" val="22533377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a:xfrm>
            <a:off x="226275" y="698212"/>
            <a:ext cx="8229600" cy="584775"/>
          </a:xfrm>
        </p:spPr>
        <p:txBody>
          <a:bodyPr>
            <a:noAutofit/>
          </a:bodyPr>
          <a:lstStyle/>
          <a:p>
            <a:r>
              <a:rPr lang="de-CH" sz="2800" b="1" dirty="0" smtClean="0"/>
              <a:t>Phred scores </a:t>
            </a:r>
            <a:r>
              <a:rPr lang="de-CH" sz="2800" dirty="0" smtClean="0"/>
              <a:t>are stored with sequences</a:t>
            </a:r>
            <a:endParaRPr lang="en-US" sz="2800" dirty="0"/>
          </a:p>
        </p:txBody>
      </p:sp>
      <p:sp>
        <p:nvSpPr>
          <p:cNvPr id="28" name="Content Placeholder 27"/>
          <p:cNvSpPr>
            <a:spLocks noGrp="1"/>
          </p:cNvSpPr>
          <p:nvPr>
            <p:ph idx="1"/>
          </p:nvPr>
        </p:nvSpPr>
        <p:spPr/>
        <p:txBody>
          <a:bodyPr/>
          <a:lstStyle/>
          <a:p>
            <a:pPr>
              <a:buFont typeface="Arial" pitchFamily="34" charset="0"/>
              <a:buChar char="•"/>
            </a:pPr>
            <a:r>
              <a:rPr lang="de-CH" sz="2800" dirty="0" smtClean="0"/>
              <a:t>FASTQ</a:t>
            </a:r>
          </a:p>
          <a:p>
            <a:pPr lvl="1">
              <a:buFont typeface="Arial" pitchFamily="34" charset="0"/>
              <a:buChar char="•"/>
            </a:pPr>
            <a:r>
              <a:rPr lang="en-US" sz="2000" dirty="0" smtClean="0"/>
              <a:t>4 lines:</a:t>
            </a:r>
          </a:p>
          <a:p>
            <a:pPr marL="1104900" lvl="2" indent="-342900">
              <a:buFont typeface="+mj-lt"/>
              <a:buAutoNum type="arabicPeriod"/>
            </a:pPr>
            <a:r>
              <a:rPr lang="en-US" sz="2000" dirty="0" smtClean="0"/>
              <a:t>Header line for Read (starts with “</a:t>
            </a:r>
            <a:r>
              <a:rPr lang="en-US" sz="2000" dirty="0" smtClean="0">
                <a:solidFill>
                  <a:srgbClr val="0F83FF"/>
                </a:solidFill>
              </a:rPr>
              <a:t>@</a:t>
            </a:r>
            <a:r>
              <a:rPr lang="en-US" sz="2000" dirty="0" smtClean="0"/>
              <a:t>” and the sequence ID)</a:t>
            </a:r>
          </a:p>
          <a:p>
            <a:pPr marL="1104900" lvl="2" indent="-342900">
              <a:buFont typeface="+mj-lt"/>
              <a:buAutoNum type="arabicPeriod"/>
            </a:pPr>
            <a:r>
              <a:rPr lang="en-US" sz="2000" dirty="0" smtClean="0">
                <a:solidFill>
                  <a:srgbClr val="0F83FF"/>
                </a:solidFill>
              </a:rPr>
              <a:t>Sequence</a:t>
            </a:r>
          </a:p>
          <a:p>
            <a:pPr marL="1104900" lvl="2" indent="-342900">
              <a:buFont typeface="+mj-lt"/>
              <a:buAutoNum type="arabicPeriod"/>
            </a:pPr>
            <a:r>
              <a:rPr lang="en-US" sz="2000" dirty="0" smtClean="0"/>
              <a:t>Header line for Qualities (starts with “</a:t>
            </a:r>
            <a:r>
              <a:rPr lang="en-US" sz="2000" dirty="0" smtClean="0">
                <a:solidFill>
                  <a:srgbClr val="0F83FF"/>
                </a:solidFill>
              </a:rPr>
              <a:t>+</a:t>
            </a:r>
            <a:r>
              <a:rPr lang="en-US" sz="2000" dirty="0" smtClean="0"/>
              <a:t>”)</a:t>
            </a:r>
          </a:p>
          <a:p>
            <a:pPr marL="1104900" lvl="2" indent="-342900">
              <a:buFont typeface="+mj-lt"/>
              <a:buAutoNum type="arabicPeriod"/>
            </a:pPr>
            <a:r>
              <a:rPr lang="en-US" sz="2000" dirty="0" smtClean="0">
                <a:solidFill>
                  <a:srgbClr val="0F83FF"/>
                </a:solidFill>
              </a:rPr>
              <a:t>Quality score </a:t>
            </a:r>
            <a:r>
              <a:rPr lang="en-US" sz="2000" dirty="0" smtClean="0"/>
              <a:t>(represented in ASCII format)</a:t>
            </a:r>
            <a:endParaRPr lang="de-CH" sz="2000" dirty="0" smtClean="0"/>
          </a:p>
          <a:p>
            <a:pPr lvl="2">
              <a:buFont typeface="Arial" pitchFamily="34" charset="0"/>
              <a:buChar char="•"/>
            </a:pPr>
            <a:endParaRPr lang="en-US" sz="2000" dirty="0"/>
          </a:p>
        </p:txBody>
      </p:sp>
      <p:sp>
        <p:nvSpPr>
          <p:cNvPr id="6" name="Rectangle 5"/>
          <p:cNvSpPr/>
          <p:nvPr/>
        </p:nvSpPr>
        <p:spPr>
          <a:xfrm>
            <a:off x="609600" y="4417874"/>
            <a:ext cx="8077200" cy="1754326"/>
          </a:xfrm>
          <a:prstGeom prst="rect">
            <a:avLst/>
          </a:prstGeom>
          <a:ln>
            <a:solidFill>
              <a:schemeClr val="tx1"/>
            </a:solidFill>
          </a:ln>
        </p:spPr>
        <p:txBody>
          <a:bodyPr wrap="square">
            <a:spAutoFit/>
          </a:bodyPr>
          <a:lstStyle/>
          <a:p>
            <a:pPr algn="l">
              <a:lnSpc>
                <a:spcPct val="150000"/>
              </a:lnSpc>
            </a:pPr>
            <a:r>
              <a:rPr lang="en-US" sz="1800" dirty="0" smtClean="0">
                <a:latin typeface="Courier" pitchFamily="49" charset="0"/>
              </a:rPr>
              <a:t>@HWI-ST1034:40:C08PJACXX:2:1101:20681:1994 1:N:0:ATCACG</a:t>
            </a:r>
            <a:br>
              <a:rPr lang="en-US" sz="1800" dirty="0" smtClean="0">
                <a:latin typeface="Courier" pitchFamily="49" charset="0"/>
              </a:rPr>
            </a:br>
            <a:r>
              <a:rPr lang="en-US" sz="1800" dirty="0" smtClean="0">
                <a:latin typeface="Courier" pitchFamily="49" charset="0"/>
              </a:rPr>
              <a:t>CTCGNAGACTGGCAACTTGTTCTGGTTTACTGCACCTTCTTTTAAAGGCAGAAAGGC</a:t>
            </a:r>
            <a:br>
              <a:rPr lang="en-US" sz="1800" dirty="0" smtClean="0">
                <a:latin typeface="Courier" pitchFamily="49" charset="0"/>
              </a:rPr>
            </a:br>
            <a:r>
              <a:rPr lang="en-US" sz="1800" dirty="0" smtClean="0">
                <a:latin typeface="Courier" pitchFamily="49" charset="0"/>
              </a:rPr>
              <a:t>+</a:t>
            </a:r>
            <a:br>
              <a:rPr lang="en-US" sz="1800" dirty="0" smtClean="0">
                <a:latin typeface="Courier" pitchFamily="49" charset="0"/>
              </a:rPr>
            </a:br>
            <a:r>
              <a:rPr lang="en-US" sz="1800" dirty="0" smtClean="0">
                <a:latin typeface="Courier" pitchFamily="49" charset="0"/>
              </a:rPr>
              <a:t>CCCF#2ADHHHGHJJJIJJHIIIJJHIJJJJJJJJJBGIIJJJJJJJJJJJJJJJIJ</a:t>
            </a:r>
            <a:endParaRPr lang="en-US" sz="1800" dirty="0">
              <a:latin typeface="Courier" pitchFamily="49" charset="0"/>
            </a:endParaRPr>
          </a:p>
        </p:txBody>
      </p:sp>
    </p:spTree>
    <p:extLst>
      <p:ext uri="{BB962C8B-B14F-4D97-AF65-F5344CB8AC3E}">
        <p14:creationId xmlns:p14="http://schemas.microsoft.com/office/powerpoint/2010/main" val="2660229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838200"/>
            <a:ext cx="8229600" cy="58477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CH" sz="2800" b="1" i="0" u="none" strike="noStrike" kern="0" cap="none" spc="0" normalizeH="0" baseline="0" noProof="0" dirty="0" smtClean="0">
                <a:ln>
                  <a:noFill/>
                </a:ln>
                <a:solidFill>
                  <a:schemeClr val="tx1"/>
                </a:solidFill>
                <a:effectLst/>
                <a:uLnTx/>
                <a:uFillTx/>
                <a:latin typeface="+mj-lt"/>
                <a:ea typeface="+mj-ea"/>
                <a:cs typeface="+mj-cs"/>
              </a:rPr>
              <a:t>Phred scores </a:t>
            </a:r>
            <a:r>
              <a:rPr kumimoji="0" lang="de-CH" sz="2800" i="0" u="none" strike="noStrike" kern="0" cap="none" spc="0" normalizeH="0" baseline="0" noProof="0" dirty="0" smtClean="0">
                <a:ln>
                  <a:noFill/>
                </a:ln>
                <a:solidFill>
                  <a:schemeClr val="tx1"/>
                </a:solidFill>
                <a:effectLst/>
                <a:uLnTx/>
                <a:uFillTx/>
                <a:latin typeface="+mj-lt"/>
                <a:ea typeface="+mj-ea"/>
                <a:cs typeface="+mj-cs"/>
              </a:rPr>
              <a:t>can be </a:t>
            </a:r>
            <a:r>
              <a:rPr kumimoji="0" lang="de-CH" sz="2800" b="1" i="0" u="none" strike="noStrike" kern="0" cap="none" spc="0" normalizeH="0" baseline="0" noProof="0" dirty="0" smtClean="0">
                <a:ln>
                  <a:noFill/>
                </a:ln>
                <a:solidFill>
                  <a:schemeClr val="tx1"/>
                </a:solidFill>
                <a:effectLst/>
                <a:uLnTx/>
                <a:uFillTx/>
                <a:latin typeface="+mj-lt"/>
                <a:ea typeface="+mj-ea"/>
                <a:cs typeface="+mj-cs"/>
              </a:rPr>
              <a:t>ASCII encoded</a:t>
            </a:r>
            <a:endParaRPr kumimoji="0" lang="en-US" sz="2800" b="1" i="0" u="none" strike="noStrike" kern="0" cap="none" spc="0" normalizeH="0" baseline="0" noProof="0" dirty="0">
              <a:ln>
                <a:noFill/>
              </a:ln>
              <a:solidFill>
                <a:schemeClr val="tx1"/>
              </a:solidFill>
              <a:effectLst/>
              <a:uLnTx/>
              <a:uFillTx/>
              <a:latin typeface="+mj-lt"/>
              <a:ea typeface="+mj-ea"/>
              <a:cs typeface="+mj-cs"/>
            </a:endParaRPr>
          </a:p>
        </p:txBody>
      </p:sp>
      <p:sp>
        <p:nvSpPr>
          <p:cNvPr id="6" name="Content Placeholder 5"/>
          <p:cNvSpPr>
            <a:spLocks noGrp="1"/>
          </p:cNvSpPr>
          <p:nvPr>
            <p:ph sz="half" idx="1"/>
          </p:nvPr>
        </p:nvSpPr>
        <p:spPr>
          <a:xfrm>
            <a:off x="609600" y="1905000"/>
            <a:ext cx="7467600" cy="4525963"/>
          </a:xfrm>
        </p:spPr>
        <p:txBody>
          <a:bodyPr/>
          <a:lstStyle/>
          <a:p>
            <a:pPr lvl="0"/>
            <a:r>
              <a:rPr lang="en-US" dirty="0" smtClean="0"/>
              <a:t>A</a:t>
            </a:r>
            <a:r>
              <a:rPr lang="de-CH" dirty="0" smtClean="0"/>
              <a:t>dd an offset and convert the sum </a:t>
            </a:r>
            <a:r>
              <a:rPr lang="de-CH" dirty="0" err="1" smtClean="0"/>
              <a:t>to</a:t>
            </a:r>
            <a:r>
              <a:rPr lang="de-CH" dirty="0" smtClean="0"/>
              <a:t> ASCII</a:t>
            </a:r>
          </a:p>
          <a:p>
            <a:pPr lvl="0"/>
            <a:endParaRPr lang="de-CH" dirty="0" smtClean="0"/>
          </a:p>
          <a:p>
            <a:pPr lvl="0"/>
            <a:r>
              <a:rPr lang="de-CH" dirty="0" smtClean="0"/>
              <a:t>Current format</a:t>
            </a:r>
          </a:p>
          <a:p>
            <a:pPr lvl="1">
              <a:buFont typeface="Arial" pitchFamily="34" charset="0"/>
              <a:buChar char="•"/>
            </a:pPr>
            <a:r>
              <a:rPr lang="de-CH" b="1" dirty="0" smtClean="0"/>
              <a:t>Illumina 1.9 ( i.e. Sanger format) </a:t>
            </a:r>
          </a:p>
          <a:p>
            <a:pPr lvl="1">
              <a:buFont typeface="Arial" pitchFamily="34" charset="0"/>
              <a:buChar char="•"/>
            </a:pPr>
            <a:r>
              <a:rPr lang="de-CH" dirty="0" smtClean="0"/>
              <a:t>Phred scoring: 0-41;</a:t>
            </a:r>
          </a:p>
          <a:p>
            <a:pPr lvl="1">
              <a:buFont typeface="Arial" pitchFamily="34" charset="0"/>
              <a:buChar char="•"/>
            </a:pPr>
            <a:r>
              <a:rPr lang="de-CH" dirty="0" smtClean="0"/>
              <a:t>Offset: 33</a:t>
            </a:r>
          </a:p>
          <a:p>
            <a:pPr lvl="1">
              <a:buFont typeface="Arial" pitchFamily="34" charset="0"/>
              <a:buChar char="•"/>
            </a:pPr>
            <a:r>
              <a:rPr lang="de-CH" dirty="0" smtClean="0"/>
              <a:t>41+33=74 (J)</a:t>
            </a:r>
          </a:p>
          <a:p>
            <a:pPr lvl="1">
              <a:buFont typeface="Arial" pitchFamily="34" charset="0"/>
              <a:buChar char="•"/>
            </a:pPr>
            <a:r>
              <a:rPr lang="de-CH" dirty="0" smtClean="0"/>
              <a:t>All current sequencers</a:t>
            </a:r>
          </a:p>
          <a:p>
            <a:endParaRPr lang="en-US" sz="2400" dirty="0"/>
          </a:p>
        </p:txBody>
      </p:sp>
    </p:spTree>
    <p:extLst>
      <p:ext uri="{BB962C8B-B14F-4D97-AF65-F5344CB8AC3E}">
        <p14:creationId xmlns:p14="http://schemas.microsoft.com/office/powerpoint/2010/main" val="29324857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11004" y="914400"/>
            <a:ext cx="8428196" cy="5740241"/>
          </a:xfrm>
          <a:prstGeom prst="rect">
            <a:avLst/>
          </a:prstGeom>
          <a:noFill/>
          <a:ln w="9525">
            <a:noFill/>
            <a:miter lim="800000"/>
            <a:headEnd/>
            <a:tailEnd/>
          </a:ln>
          <a:effectLst/>
        </p:spPr>
      </p:pic>
      <p:sp>
        <p:nvSpPr>
          <p:cNvPr id="4" name="Rectangle 3"/>
          <p:cNvSpPr/>
          <p:nvPr/>
        </p:nvSpPr>
        <p:spPr bwMode="auto">
          <a:xfrm>
            <a:off x="762000" y="914400"/>
            <a:ext cx="533400" cy="5562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ts val="8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Verdana" pitchFamily="34" charset="0"/>
            </a:endParaRPr>
          </a:p>
        </p:txBody>
      </p:sp>
      <p:cxnSp>
        <p:nvCxnSpPr>
          <p:cNvPr id="3" name="Straight Connector 2"/>
          <p:cNvCxnSpPr/>
          <p:nvPr/>
        </p:nvCxnSpPr>
        <p:spPr>
          <a:xfrm>
            <a:off x="3657600" y="1371600"/>
            <a:ext cx="53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6477000" y="2971800"/>
            <a:ext cx="533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7247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de-CH" sz="2800" dirty="0" smtClean="0"/>
              <a:t>Quality control is to know your reads</a:t>
            </a:r>
            <a:endParaRPr lang="en-US" sz="2800" dirty="0"/>
          </a:p>
        </p:txBody>
      </p:sp>
      <p:sp>
        <p:nvSpPr>
          <p:cNvPr id="5" name="Content Placeholder 4"/>
          <p:cNvSpPr>
            <a:spLocks noGrp="1"/>
          </p:cNvSpPr>
          <p:nvPr>
            <p:ph sz="half" idx="2"/>
          </p:nvPr>
        </p:nvSpPr>
        <p:spPr/>
        <p:txBody>
          <a:bodyPr/>
          <a:lstStyle/>
          <a:p>
            <a:r>
              <a:rPr lang="en-US" dirty="0" smtClean="0"/>
              <a:t>Sequencing errors</a:t>
            </a:r>
          </a:p>
          <a:p>
            <a:pPr lvl="1">
              <a:buFont typeface="Arial"/>
              <a:buChar char="•"/>
            </a:pPr>
            <a:r>
              <a:rPr lang="en-US" dirty="0" smtClean="0"/>
              <a:t>Chemical, optical, computational</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03821856"/>
              </p:ext>
            </p:extLst>
          </p:nvPr>
        </p:nvGraphicFramePr>
        <p:xfrm>
          <a:off x="3962400" y="3261360"/>
          <a:ext cx="4953000" cy="2682240"/>
        </p:xfrm>
        <a:graphic>
          <a:graphicData uri="http://schemas.openxmlformats.org/drawingml/2006/table">
            <a:tbl>
              <a:tblPr firstRow="1" bandRow="1">
                <a:tableStyleId>{2D5ABB26-0587-4C30-8999-92F81FD0307C}</a:tableStyleId>
              </a:tblPr>
              <a:tblGrid>
                <a:gridCol w="2133600"/>
                <a:gridCol w="1600200"/>
                <a:gridCol w="1219200"/>
              </a:tblGrid>
              <a:tr h="241300">
                <a:tc>
                  <a:txBody>
                    <a:bodyPr/>
                    <a:lstStyle/>
                    <a:p>
                      <a:r>
                        <a:rPr lang="de-CH" sz="2000" dirty="0" smtClean="0"/>
                        <a:t>Platform</a:t>
                      </a:r>
                      <a:endParaRPr lang="en-US" sz="2000" dirty="0"/>
                    </a:p>
                  </a:txBody>
                  <a:tcPr>
                    <a:solidFill>
                      <a:schemeClr val="accent1"/>
                    </a:solidFill>
                  </a:tcPr>
                </a:tc>
                <a:tc>
                  <a:txBody>
                    <a:bodyPr/>
                    <a:lstStyle/>
                    <a:p>
                      <a:r>
                        <a:rPr lang="de-CH" sz="2000" dirty="0" smtClean="0"/>
                        <a:t>Primary</a:t>
                      </a:r>
                      <a:r>
                        <a:rPr lang="de-CH" sz="2000" baseline="0" dirty="0" smtClean="0"/>
                        <a:t> error</a:t>
                      </a:r>
                      <a:endParaRPr lang="en-US" sz="2000" dirty="0"/>
                    </a:p>
                  </a:txBody>
                  <a:tcPr>
                    <a:solidFill>
                      <a:schemeClr val="accent1"/>
                    </a:solidFill>
                  </a:tcPr>
                </a:tc>
                <a:tc>
                  <a:txBody>
                    <a:bodyPr/>
                    <a:lstStyle/>
                    <a:p>
                      <a:r>
                        <a:rPr lang="de-CH" sz="2000" dirty="0" smtClean="0"/>
                        <a:t>Error rate (%)</a:t>
                      </a:r>
                      <a:endParaRPr lang="en-US" sz="2000" dirty="0"/>
                    </a:p>
                  </a:txBody>
                  <a:tcPr>
                    <a:solidFill>
                      <a:schemeClr val="accent1"/>
                    </a:solidFill>
                  </a:tcPr>
                </a:tc>
              </a:tr>
              <a:tr h="241300">
                <a:tc>
                  <a:txBody>
                    <a:bodyPr/>
                    <a:lstStyle/>
                    <a:p>
                      <a:r>
                        <a:rPr lang="de-CH" sz="2000" dirty="0" smtClean="0"/>
                        <a:t>Illumina</a:t>
                      </a:r>
                      <a:endParaRPr lang="en-US" sz="2000" dirty="0"/>
                    </a:p>
                  </a:txBody>
                  <a:tcPr/>
                </a:tc>
                <a:tc>
                  <a:txBody>
                    <a:bodyPr/>
                    <a:lstStyle/>
                    <a:p>
                      <a:r>
                        <a:rPr lang="de-CH" sz="2000" dirty="0" smtClean="0"/>
                        <a:t>Substitution</a:t>
                      </a:r>
                      <a:endParaRPr lang="en-US" sz="2000" dirty="0"/>
                    </a:p>
                  </a:txBody>
                  <a:tcPr/>
                </a:tc>
                <a:tc>
                  <a:txBody>
                    <a:bodyPr/>
                    <a:lstStyle/>
                    <a:p>
                      <a:r>
                        <a:rPr lang="de-CH" sz="2000" dirty="0" smtClean="0"/>
                        <a:t>0.1</a:t>
                      </a:r>
                      <a:endParaRPr lang="en-US" sz="2000" dirty="0"/>
                    </a:p>
                  </a:txBody>
                  <a:tcPr/>
                </a:tc>
              </a:tr>
              <a:tr h="241300">
                <a:tc>
                  <a:txBody>
                    <a:bodyPr/>
                    <a:lstStyle/>
                    <a:p>
                      <a:r>
                        <a:rPr lang="de-CH" sz="2000" dirty="0" smtClean="0"/>
                        <a:t>PacBio</a:t>
                      </a:r>
                      <a:endParaRPr lang="en-US" sz="2000" dirty="0"/>
                    </a:p>
                  </a:txBody>
                  <a:tcPr>
                    <a:solidFill>
                      <a:srgbClr val="C0C0C0"/>
                    </a:solidFill>
                  </a:tcPr>
                </a:tc>
                <a:tc>
                  <a:txBody>
                    <a:bodyPr/>
                    <a:lstStyle/>
                    <a:p>
                      <a:r>
                        <a:rPr lang="de-CH" sz="2000" dirty="0" err="1" smtClean="0"/>
                        <a:t>Indel</a:t>
                      </a:r>
                      <a:endParaRPr lang="en-US" sz="2000" dirty="0"/>
                    </a:p>
                  </a:txBody>
                  <a:tcPr>
                    <a:solidFill>
                      <a:srgbClr val="C0C0C0"/>
                    </a:solidFill>
                  </a:tcPr>
                </a:tc>
                <a:tc>
                  <a:txBody>
                    <a:bodyPr/>
                    <a:lstStyle/>
                    <a:p>
                      <a:r>
                        <a:rPr lang="de-CH" sz="2000" dirty="0" smtClean="0"/>
                        <a:t>12</a:t>
                      </a:r>
                      <a:endParaRPr lang="en-US" sz="2000" dirty="0"/>
                    </a:p>
                  </a:txBody>
                  <a:tcPr>
                    <a:solidFill>
                      <a:srgbClr val="C0C0C0"/>
                    </a:solidFill>
                  </a:tcPr>
                </a:tc>
              </a:tr>
              <a:tr h="241300">
                <a:tc>
                  <a:txBody>
                    <a:bodyPr/>
                    <a:lstStyle/>
                    <a:p>
                      <a:r>
                        <a:rPr lang="de-CH" sz="2000" dirty="0" smtClean="0"/>
                        <a:t>PGM</a:t>
                      </a:r>
                      <a:endParaRPr lang="en-US" sz="2000" dirty="0"/>
                    </a:p>
                  </a:txBody>
                  <a:tcPr/>
                </a:tc>
                <a:tc>
                  <a:txBody>
                    <a:bodyPr/>
                    <a:lstStyle/>
                    <a:p>
                      <a:r>
                        <a:rPr lang="de-CH" sz="2000" dirty="0" smtClean="0"/>
                        <a:t>Indel</a:t>
                      </a:r>
                      <a:endParaRPr lang="en-US" sz="2000" dirty="0"/>
                    </a:p>
                  </a:txBody>
                  <a:tcPr/>
                </a:tc>
                <a:tc>
                  <a:txBody>
                    <a:bodyPr/>
                    <a:lstStyle/>
                    <a:p>
                      <a:r>
                        <a:rPr lang="de-CH" sz="2000" dirty="0" smtClean="0"/>
                        <a:t>1</a:t>
                      </a:r>
                      <a:endParaRPr lang="en-US" sz="2000" dirty="0"/>
                    </a:p>
                  </a:txBody>
                  <a:tcPr/>
                </a:tc>
              </a:tr>
              <a:tr h="241300">
                <a:tc>
                  <a:txBody>
                    <a:bodyPr/>
                    <a:lstStyle/>
                    <a:p>
                      <a:r>
                        <a:rPr lang="de-CH" sz="2000" dirty="0" smtClean="0"/>
                        <a:t>454</a:t>
                      </a:r>
                      <a:endParaRPr lang="en-US" sz="2000" dirty="0"/>
                    </a:p>
                  </a:txBody>
                  <a:tcPr>
                    <a:solidFill>
                      <a:srgbClr val="C0C0C0"/>
                    </a:solidFill>
                  </a:tcPr>
                </a:tc>
                <a:tc>
                  <a:txBody>
                    <a:bodyPr/>
                    <a:lstStyle/>
                    <a:p>
                      <a:r>
                        <a:rPr lang="de-CH" sz="2000" dirty="0" smtClean="0"/>
                        <a:t>Indel</a:t>
                      </a:r>
                      <a:endParaRPr lang="en-US" sz="2000" dirty="0"/>
                    </a:p>
                  </a:txBody>
                  <a:tcPr>
                    <a:solidFill>
                      <a:srgbClr val="C0C0C0"/>
                    </a:solidFill>
                  </a:tcPr>
                </a:tc>
                <a:tc>
                  <a:txBody>
                    <a:bodyPr/>
                    <a:lstStyle/>
                    <a:p>
                      <a:r>
                        <a:rPr lang="de-CH" sz="2000" dirty="0" smtClean="0"/>
                        <a:t>1</a:t>
                      </a:r>
                      <a:endParaRPr lang="en-US" sz="2000" dirty="0"/>
                    </a:p>
                  </a:txBody>
                  <a:tcPr>
                    <a:solidFill>
                      <a:srgbClr val="C0C0C0"/>
                    </a:solidFill>
                  </a:tcPr>
                </a:tc>
              </a:tr>
              <a:tr h="241300">
                <a:tc>
                  <a:txBody>
                    <a:bodyPr/>
                    <a:lstStyle/>
                    <a:p>
                      <a:r>
                        <a:rPr lang="de-CH" sz="2000" dirty="0" smtClean="0"/>
                        <a:t>Oxford</a:t>
                      </a:r>
                      <a:r>
                        <a:rPr lang="de-CH" sz="2000" baseline="0" dirty="0" smtClean="0"/>
                        <a:t> </a:t>
                      </a:r>
                      <a:r>
                        <a:rPr lang="de-CH" sz="2000" baseline="0" dirty="0" err="1" smtClean="0"/>
                        <a:t>Nanopore</a:t>
                      </a:r>
                      <a:endParaRPr lang="en-US" sz="2000" dirty="0"/>
                    </a:p>
                  </a:txBody>
                  <a:tcPr/>
                </a:tc>
                <a:tc>
                  <a:txBody>
                    <a:bodyPr/>
                    <a:lstStyle/>
                    <a:p>
                      <a:r>
                        <a:rPr lang="de-CH" sz="2000" dirty="0" err="1" smtClean="0"/>
                        <a:t>Indel</a:t>
                      </a:r>
                      <a:endParaRPr lang="en-US" sz="2000" dirty="0"/>
                    </a:p>
                  </a:txBody>
                  <a:tcPr/>
                </a:tc>
                <a:tc>
                  <a:txBody>
                    <a:bodyPr/>
                    <a:lstStyle/>
                    <a:p>
                      <a:r>
                        <a:rPr lang="de-CH" sz="2000" dirty="0" smtClean="0"/>
                        <a:t>20-40</a:t>
                      </a:r>
                      <a:endParaRPr lang="en-US" sz="2000" dirty="0"/>
                    </a:p>
                  </a:txBody>
                  <a:tcPr/>
                </a:tc>
              </a:tr>
            </a:tbl>
          </a:graphicData>
        </a:graphic>
      </p:graphicFrame>
      <p:sp>
        <p:nvSpPr>
          <p:cNvPr id="6" name="TextBox 5"/>
          <p:cNvSpPr txBox="1"/>
          <p:nvPr/>
        </p:nvSpPr>
        <p:spPr>
          <a:xfrm>
            <a:off x="2286000" y="6255603"/>
            <a:ext cx="6858000" cy="830997"/>
          </a:xfrm>
          <a:prstGeom prst="rect">
            <a:avLst/>
          </a:prstGeom>
          <a:noFill/>
        </p:spPr>
        <p:txBody>
          <a:bodyPr wrap="square" rtlCol="0">
            <a:spAutoFit/>
          </a:bodyPr>
          <a:lstStyle/>
          <a:p>
            <a:pPr marL="0" lvl="1" algn="l">
              <a:lnSpc>
                <a:spcPct val="100000"/>
              </a:lnSpc>
            </a:pPr>
            <a:r>
              <a:rPr lang="en-US" sz="1600" dirty="0" smtClean="0">
                <a:latin typeface="+mn-lt"/>
              </a:rPr>
              <a:t>Glenn, TC. 2011. Molecular Ecology Resources. </a:t>
            </a:r>
          </a:p>
          <a:p>
            <a:pPr marL="0" lvl="1" algn="l">
              <a:lnSpc>
                <a:spcPct val="100000"/>
              </a:lnSpc>
            </a:pPr>
            <a:r>
              <a:rPr lang="pt-BR" sz="1600" dirty="0" smtClean="0">
                <a:latin typeface="+mn-lt"/>
              </a:rPr>
              <a:t>Carneiro , MO. 2012. BMC Genomics</a:t>
            </a:r>
            <a:endParaRPr lang="de-CH" sz="1600" dirty="0" smtClean="0">
              <a:latin typeface="+mn-lt"/>
            </a:endParaRPr>
          </a:p>
          <a:p>
            <a:pPr algn="l">
              <a:lnSpc>
                <a:spcPct val="100000"/>
              </a:lnSpc>
            </a:pPr>
            <a:endParaRPr lang="en-US" sz="1600" dirty="0">
              <a:latin typeface="+mn-lt"/>
            </a:endParaRPr>
          </a:p>
        </p:txBody>
      </p:sp>
      <p:pic>
        <p:nvPicPr>
          <p:cNvPr id="9" name="Picture 16" descr="http://pmtips.net/wp-content/uploads/2011/11/quality-assurance1.jpg"/>
          <p:cNvPicPr>
            <a:picLocks noChangeAspect="1" noChangeArrowheads="1"/>
          </p:cNvPicPr>
          <p:nvPr/>
        </p:nvPicPr>
        <p:blipFill>
          <a:blip r:embed="rId3"/>
          <a:srcRect r="40116" b="15018"/>
          <a:stretch>
            <a:fillRect/>
          </a:stretch>
        </p:blipFill>
        <p:spPr bwMode="auto">
          <a:xfrm>
            <a:off x="133350" y="5105400"/>
            <a:ext cx="2000250" cy="1691758"/>
          </a:xfrm>
          <a:prstGeom prst="rect">
            <a:avLst/>
          </a:prstGeom>
          <a:noFill/>
        </p:spPr>
      </p:pic>
      <p:sp>
        <p:nvSpPr>
          <p:cNvPr id="12" name="Content Placeholder 11"/>
          <p:cNvSpPr>
            <a:spLocks noGrp="1"/>
          </p:cNvSpPr>
          <p:nvPr>
            <p:ph sz="half" idx="1"/>
          </p:nvPr>
        </p:nvSpPr>
        <p:spPr/>
        <p:txBody>
          <a:bodyPr/>
          <a:lstStyle/>
          <a:p>
            <a:r>
              <a:rPr lang="en-US" dirty="0" smtClean="0"/>
              <a:t>Library construction could introduce bias</a:t>
            </a:r>
          </a:p>
          <a:p>
            <a:pPr lvl="1">
              <a:buFont typeface="Arial"/>
              <a:buChar char="•"/>
            </a:pPr>
            <a:r>
              <a:rPr lang="en-US" dirty="0" smtClean="0"/>
              <a:t>Fragmentation, ligation, amplification</a:t>
            </a:r>
          </a:p>
          <a:p>
            <a:pPr lvl="1">
              <a:buFont typeface="Arial"/>
              <a:buChar char="•"/>
            </a:pPr>
            <a:r>
              <a:rPr lang="en-US" dirty="0" smtClean="0"/>
              <a:t>GC bias</a:t>
            </a:r>
          </a:p>
          <a:p>
            <a:pPr lvl="1">
              <a:buFont typeface="Arial"/>
              <a:buChar char="•"/>
            </a:pPr>
            <a:r>
              <a:rPr lang="en-US" dirty="0" smtClean="0"/>
              <a:t>Over-amplification</a:t>
            </a:r>
          </a:p>
          <a:p>
            <a:pPr lvl="1">
              <a:buFont typeface="Arial"/>
              <a:buChar char="•"/>
            </a:pPr>
            <a:r>
              <a:rPr lang="en-US" dirty="0" smtClean="0"/>
              <a:t>Contamination</a:t>
            </a:r>
            <a:endParaRPr lang="en-US" dirty="0"/>
          </a:p>
        </p:txBody>
      </p:sp>
    </p:spTree>
    <p:extLst>
      <p:ext uri="{BB962C8B-B14F-4D97-AF65-F5344CB8AC3E}">
        <p14:creationId xmlns:p14="http://schemas.microsoft.com/office/powerpoint/2010/main" val="19198982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CH" dirty="0"/>
              <a:t>P</a:t>
            </a:r>
            <a:r>
              <a:rPr lang="de-CH" dirty="0" smtClean="0"/>
              <a:t>er </a:t>
            </a:r>
            <a:r>
              <a:rPr lang="de-CH" dirty="0" err="1" smtClean="0"/>
              <a:t>base</a:t>
            </a:r>
            <a:r>
              <a:rPr lang="de-CH" dirty="0" smtClean="0"/>
              <a:t> </a:t>
            </a:r>
            <a:r>
              <a:rPr lang="de-CH" dirty="0" err="1" smtClean="0"/>
              <a:t>sequence</a:t>
            </a:r>
            <a:r>
              <a:rPr lang="de-CH" dirty="0" smtClean="0"/>
              <a:t> </a:t>
            </a:r>
            <a:r>
              <a:rPr lang="de-CH" dirty="0" err="1" smtClean="0"/>
              <a:t>quality</a:t>
            </a:r>
            <a:r>
              <a:rPr lang="de-CH" dirty="0" smtClean="0"/>
              <a:t> </a:t>
            </a:r>
            <a:r>
              <a:rPr lang="de-CH" dirty="0">
                <a:solidFill>
                  <a:srgbClr val="0F83FF"/>
                </a:solidFill>
              </a:rPr>
              <a:t>- </a:t>
            </a:r>
            <a:r>
              <a:rPr lang="de-CH" dirty="0" err="1">
                <a:solidFill>
                  <a:srgbClr val="0F83FF"/>
                </a:solidFill>
              </a:rPr>
              <a:t>FastQC</a:t>
            </a:r>
            <a:endParaRPr lang="en-US" dirty="0"/>
          </a:p>
        </p:txBody>
      </p:sp>
      <p:sp>
        <p:nvSpPr>
          <p:cNvPr id="3" name="Content Placeholder 2"/>
          <p:cNvSpPr>
            <a:spLocks noGrp="1"/>
          </p:cNvSpPr>
          <p:nvPr>
            <p:ph idx="1"/>
          </p:nvPr>
        </p:nvSpPr>
        <p:spPr/>
        <p:txBody>
          <a:bodyPr>
            <a:normAutofit/>
          </a:bodyPr>
          <a:lstStyle/>
          <a:p>
            <a:r>
              <a:rPr lang="en-US" sz="2400" dirty="0"/>
              <a:t>R</a:t>
            </a:r>
            <a:r>
              <a:rPr lang="en-US" sz="2400" dirty="0" smtClean="0"/>
              <a:t>ange </a:t>
            </a:r>
            <a:r>
              <a:rPr lang="en-US" sz="2400" dirty="0"/>
              <a:t>of quality values across all bases at each position</a:t>
            </a:r>
          </a:p>
        </p:txBody>
      </p:sp>
      <p:pic>
        <p:nvPicPr>
          <p:cNvPr id="1026" name="Picture 2" descr="Per base quality graph"/>
          <p:cNvPicPr preferRelativeResize="0">
            <a:picLocks noChangeAspect="1" noChangeArrowheads="1"/>
          </p:cNvPicPr>
          <p:nvPr/>
        </p:nvPicPr>
        <p:blipFill>
          <a:blip r:embed="rId3"/>
          <a:srcRect/>
          <a:stretch>
            <a:fillRect/>
          </a:stretch>
        </p:blipFill>
        <p:spPr bwMode="auto">
          <a:xfrm>
            <a:off x="612648" y="4419600"/>
            <a:ext cx="6093562" cy="2048256"/>
          </a:xfrm>
          <a:prstGeom prst="rect">
            <a:avLst/>
          </a:prstGeom>
          <a:noFill/>
        </p:spPr>
      </p:pic>
      <p:pic>
        <p:nvPicPr>
          <p:cNvPr id="6" name="Picture 4" descr="http://fgcz-bfabric.uzh.ch/repo/p1055/Sequencing/fastqc/workunit_103976/1448-L001_R2_fastqc/Images/per_base_quality.png"/>
          <p:cNvPicPr preferRelativeResize="0">
            <a:picLocks noChangeAspect="1" noChangeArrowheads="1"/>
          </p:cNvPicPr>
          <p:nvPr/>
        </p:nvPicPr>
        <p:blipFill>
          <a:blip r:embed="rId4"/>
          <a:srcRect/>
          <a:stretch>
            <a:fillRect/>
          </a:stretch>
        </p:blipFill>
        <p:spPr bwMode="auto">
          <a:xfrm>
            <a:off x="612648" y="2209800"/>
            <a:ext cx="6093562" cy="2048256"/>
          </a:xfrm>
          <a:prstGeom prst="rect">
            <a:avLst/>
          </a:prstGeom>
          <a:noFill/>
        </p:spPr>
      </p:pic>
      <p:pic>
        <p:nvPicPr>
          <p:cNvPr id="1031" name="Picture 7" descr="http://www.womenssavingclub.com/wp-content/uploads/2011/01/CheckMark.jpg"/>
          <p:cNvPicPr>
            <a:picLocks noChangeAspect="1" noChangeArrowheads="1"/>
          </p:cNvPicPr>
          <p:nvPr/>
        </p:nvPicPr>
        <p:blipFill>
          <a:blip r:embed="rId5"/>
          <a:srcRect/>
          <a:stretch>
            <a:fillRect/>
          </a:stretch>
        </p:blipFill>
        <p:spPr bwMode="auto">
          <a:xfrm>
            <a:off x="76200" y="2362200"/>
            <a:ext cx="508000" cy="561340"/>
          </a:xfrm>
          <a:prstGeom prst="rect">
            <a:avLst/>
          </a:prstGeom>
          <a:noFill/>
        </p:spPr>
      </p:pic>
      <p:pic>
        <p:nvPicPr>
          <p:cNvPr id="1035" name="Picture 11" descr="http://png-2.findicons.com/files/icons/766/base_software/128/close_box_red.png"/>
          <p:cNvPicPr>
            <a:picLocks noChangeAspect="1" noChangeArrowheads="1"/>
          </p:cNvPicPr>
          <p:nvPr/>
        </p:nvPicPr>
        <p:blipFill>
          <a:blip r:embed="rId6"/>
          <a:srcRect/>
          <a:stretch>
            <a:fillRect/>
          </a:stretch>
        </p:blipFill>
        <p:spPr bwMode="auto">
          <a:xfrm>
            <a:off x="76200" y="4572000"/>
            <a:ext cx="520127" cy="520127"/>
          </a:xfrm>
          <a:prstGeom prst="rect">
            <a:avLst/>
          </a:prstGeom>
          <a:noFill/>
        </p:spPr>
      </p:pic>
      <p:sp>
        <p:nvSpPr>
          <p:cNvPr id="7" name="TextBox 6"/>
          <p:cNvSpPr txBox="1"/>
          <p:nvPr/>
        </p:nvSpPr>
        <p:spPr>
          <a:xfrm>
            <a:off x="762000" y="3048000"/>
            <a:ext cx="4800600" cy="1077218"/>
          </a:xfrm>
          <a:prstGeom prst="rect">
            <a:avLst/>
          </a:prstGeom>
          <a:noFill/>
        </p:spPr>
        <p:txBody>
          <a:bodyPr wrap="square" rtlCol="0">
            <a:spAutoFit/>
          </a:bodyPr>
          <a:lstStyle/>
          <a:p>
            <a:pPr marL="285750" indent="-285750" algn="l">
              <a:lnSpc>
                <a:spcPct val="100000"/>
              </a:lnSpc>
              <a:buFont typeface="Arial"/>
              <a:buChar char="•"/>
            </a:pPr>
            <a:r>
              <a:rPr lang="de-CH" sz="1600" b="1" dirty="0" smtClean="0">
                <a:latin typeface="+mn-lt"/>
              </a:rPr>
              <a:t>High and relatively consistent quality along </a:t>
            </a:r>
            <a:r>
              <a:rPr lang="de-CH" sz="1600" b="1" dirty="0" err="1" smtClean="0">
                <a:latin typeface="+mn-lt"/>
              </a:rPr>
              <a:t>the</a:t>
            </a:r>
            <a:r>
              <a:rPr lang="de-CH" sz="1600" b="1" dirty="0" smtClean="0">
                <a:latin typeface="+mn-lt"/>
              </a:rPr>
              <a:t> </a:t>
            </a:r>
            <a:r>
              <a:rPr lang="de-CH" sz="1600" b="1" dirty="0" err="1" smtClean="0">
                <a:latin typeface="+mn-lt"/>
              </a:rPr>
              <a:t>reads</a:t>
            </a:r>
            <a:endParaRPr lang="de-CH" sz="1600" b="1" dirty="0" smtClean="0">
              <a:latin typeface="+mn-lt"/>
            </a:endParaRPr>
          </a:p>
          <a:p>
            <a:pPr marL="285750" indent="-285750" algn="l">
              <a:lnSpc>
                <a:spcPct val="100000"/>
              </a:lnSpc>
              <a:buFont typeface="Arial"/>
              <a:buChar char="•"/>
            </a:pPr>
            <a:r>
              <a:rPr lang="de-CH" sz="1600" b="1" dirty="0" smtClean="0">
                <a:latin typeface="+mn-lt"/>
              </a:rPr>
              <a:t>Quality </a:t>
            </a:r>
            <a:r>
              <a:rPr lang="de-CH" sz="1600" b="1" dirty="0" err="1" smtClean="0">
                <a:latin typeface="+mn-lt"/>
              </a:rPr>
              <a:t>degrades</a:t>
            </a:r>
            <a:r>
              <a:rPr lang="de-CH" sz="1600" b="1" dirty="0" smtClean="0">
                <a:latin typeface="+mn-lt"/>
              </a:rPr>
              <a:t> </a:t>
            </a:r>
            <a:r>
              <a:rPr lang="de-CH" sz="1600" b="1" dirty="0" err="1" smtClean="0">
                <a:latin typeface="+mn-lt"/>
              </a:rPr>
              <a:t>with</a:t>
            </a:r>
            <a:r>
              <a:rPr lang="de-CH" sz="1600" b="1" dirty="0" smtClean="0">
                <a:latin typeface="+mn-lt"/>
              </a:rPr>
              <a:t> </a:t>
            </a:r>
            <a:r>
              <a:rPr lang="de-CH" sz="1600" b="1" dirty="0" err="1" smtClean="0">
                <a:latin typeface="+mn-lt"/>
              </a:rPr>
              <a:t>increasing</a:t>
            </a:r>
            <a:r>
              <a:rPr lang="de-CH" sz="1600" b="1" dirty="0" smtClean="0">
                <a:latin typeface="+mn-lt"/>
              </a:rPr>
              <a:t> </a:t>
            </a:r>
            <a:r>
              <a:rPr lang="de-CH" sz="1600" b="1" dirty="0" err="1" smtClean="0">
                <a:latin typeface="+mn-lt"/>
              </a:rPr>
              <a:t>length</a:t>
            </a:r>
            <a:r>
              <a:rPr lang="de-CH" sz="1600" b="1" dirty="0" smtClean="0">
                <a:latin typeface="+mn-lt"/>
              </a:rPr>
              <a:t> </a:t>
            </a:r>
            <a:r>
              <a:rPr lang="de-CH" sz="1600" b="1" dirty="0" err="1" smtClean="0">
                <a:latin typeface="+mn-lt"/>
              </a:rPr>
              <a:t>is</a:t>
            </a:r>
            <a:r>
              <a:rPr lang="de-CH" sz="1600" b="1" dirty="0" smtClean="0">
                <a:latin typeface="+mn-lt"/>
              </a:rPr>
              <a:t> normal – </a:t>
            </a:r>
            <a:r>
              <a:rPr lang="de-CH" sz="1600" b="1" dirty="0" err="1" smtClean="0">
                <a:latin typeface="+mn-lt"/>
              </a:rPr>
              <a:t>quality</a:t>
            </a:r>
            <a:r>
              <a:rPr lang="de-CH" sz="1600" b="1" dirty="0" smtClean="0">
                <a:latin typeface="+mn-lt"/>
              </a:rPr>
              <a:t> </a:t>
            </a:r>
            <a:r>
              <a:rPr lang="de-CH" sz="1600" b="1" dirty="0" err="1" smtClean="0">
                <a:latin typeface="+mn-lt"/>
              </a:rPr>
              <a:t>trimming</a:t>
            </a:r>
            <a:endParaRPr lang="en-US" sz="1600" b="1" dirty="0">
              <a:latin typeface="+mn-lt"/>
            </a:endParaRPr>
          </a:p>
        </p:txBody>
      </p:sp>
      <p:sp>
        <p:nvSpPr>
          <p:cNvPr id="8" name="TextBox 7"/>
          <p:cNvSpPr txBox="1"/>
          <p:nvPr/>
        </p:nvSpPr>
        <p:spPr>
          <a:xfrm>
            <a:off x="762000" y="5181600"/>
            <a:ext cx="4800600" cy="830997"/>
          </a:xfrm>
          <a:prstGeom prst="rect">
            <a:avLst/>
          </a:prstGeom>
          <a:noFill/>
        </p:spPr>
        <p:txBody>
          <a:bodyPr wrap="square" rtlCol="0">
            <a:spAutoFit/>
          </a:bodyPr>
          <a:lstStyle/>
          <a:p>
            <a:pPr marL="285750" indent="-285750" algn="l">
              <a:lnSpc>
                <a:spcPct val="100000"/>
              </a:lnSpc>
              <a:buFont typeface="Arial"/>
              <a:buChar char="•"/>
            </a:pPr>
            <a:r>
              <a:rPr lang="de-CH" sz="1600" b="1" dirty="0" smtClean="0">
                <a:latin typeface="+mn-lt"/>
              </a:rPr>
              <a:t>Poor </a:t>
            </a:r>
            <a:r>
              <a:rPr lang="de-CH" sz="1600" b="1" dirty="0" err="1" smtClean="0">
                <a:latin typeface="+mn-lt"/>
              </a:rPr>
              <a:t>quality</a:t>
            </a:r>
            <a:r>
              <a:rPr lang="de-CH" sz="1600" b="1" dirty="0" smtClean="0">
                <a:latin typeface="+mn-lt"/>
              </a:rPr>
              <a:t> </a:t>
            </a:r>
            <a:r>
              <a:rPr lang="de-CH" sz="1600" b="1" dirty="0" err="1" smtClean="0">
                <a:latin typeface="+mn-lt"/>
              </a:rPr>
              <a:t>at</a:t>
            </a:r>
            <a:r>
              <a:rPr lang="de-CH" sz="1600" b="1" dirty="0" smtClean="0">
                <a:latin typeface="+mn-lt"/>
              </a:rPr>
              <a:t> </a:t>
            </a:r>
            <a:r>
              <a:rPr lang="de-CH" sz="1600" b="1" dirty="0" err="1" smtClean="0">
                <a:latin typeface="+mn-lt"/>
              </a:rPr>
              <a:t>the</a:t>
            </a:r>
            <a:r>
              <a:rPr lang="de-CH" sz="1600" b="1" dirty="0" smtClean="0">
                <a:latin typeface="+mn-lt"/>
              </a:rPr>
              <a:t> </a:t>
            </a:r>
            <a:r>
              <a:rPr lang="de-CH" sz="1600" b="1" dirty="0" err="1" smtClean="0">
                <a:latin typeface="+mn-lt"/>
              </a:rPr>
              <a:t>beginning</a:t>
            </a:r>
            <a:r>
              <a:rPr lang="de-CH" sz="1600" b="1" dirty="0" smtClean="0">
                <a:latin typeface="+mn-lt"/>
              </a:rPr>
              <a:t> – per </a:t>
            </a:r>
            <a:r>
              <a:rPr lang="de-CH" sz="1600" b="1" dirty="0" err="1" smtClean="0">
                <a:latin typeface="+mn-lt"/>
              </a:rPr>
              <a:t>tile</a:t>
            </a:r>
            <a:r>
              <a:rPr lang="de-CH" sz="1600" b="1" dirty="0" smtClean="0">
                <a:latin typeface="+mn-lt"/>
              </a:rPr>
              <a:t> </a:t>
            </a:r>
            <a:r>
              <a:rPr lang="de-CH" sz="1600" b="1" dirty="0" err="1" smtClean="0">
                <a:latin typeface="+mn-lt"/>
              </a:rPr>
              <a:t>sequence</a:t>
            </a:r>
            <a:r>
              <a:rPr lang="de-CH" sz="1600" b="1" dirty="0" smtClean="0">
                <a:latin typeface="+mn-lt"/>
              </a:rPr>
              <a:t> </a:t>
            </a:r>
            <a:r>
              <a:rPr lang="de-CH" sz="1600" b="1" dirty="0" err="1" smtClean="0">
                <a:latin typeface="+mn-lt"/>
              </a:rPr>
              <a:t>quality</a:t>
            </a:r>
            <a:endParaRPr lang="de-CH" sz="1600" b="1" dirty="0">
              <a:latin typeface="+mn-lt"/>
            </a:endParaRPr>
          </a:p>
          <a:p>
            <a:pPr marL="285750" indent="-285750" algn="l">
              <a:lnSpc>
                <a:spcPct val="100000"/>
              </a:lnSpc>
              <a:buFont typeface="Arial"/>
              <a:buChar char="•"/>
            </a:pPr>
            <a:r>
              <a:rPr lang="de-CH" sz="1600" b="1" dirty="0" smtClean="0">
                <a:latin typeface="+mn-lt"/>
              </a:rPr>
              <a:t>Large </a:t>
            </a:r>
            <a:r>
              <a:rPr lang="de-CH" sz="1600" b="1" dirty="0" err="1" smtClean="0">
                <a:latin typeface="+mn-lt"/>
              </a:rPr>
              <a:t>variance</a:t>
            </a:r>
            <a:r>
              <a:rPr lang="de-CH" sz="1600" b="1" dirty="0" smtClean="0">
                <a:latin typeface="+mn-lt"/>
              </a:rPr>
              <a:t> – per </a:t>
            </a:r>
            <a:r>
              <a:rPr lang="de-CH" sz="1600" b="1" dirty="0" err="1" smtClean="0">
                <a:latin typeface="+mn-lt"/>
              </a:rPr>
              <a:t>sequence</a:t>
            </a:r>
            <a:r>
              <a:rPr lang="de-CH" sz="1600" b="1" dirty="0" smtClean="0">
                <a:latin typeface="+mn-lt"/>
              </a:rPr>
              <a:t> </a:t>
            </a:r>
            <a:r>
              <a:rPr lang="de-CH" sz="1600" b="1" dirty="0" err="1" smtClean="0">
                <a:latin typeface="+mn-lt"/>
              </a:rPr>
              <a:t>quality</a:t>
            </a:r>
            <a:r>
              <a:rPr lang="de-CH" sz="1600" b="1" dirty="0" smtClean="0">
                <a:latin typeface="+mn-lt"/>
              </a:rPr>
              <a:t> </a:t>
            </a:r>
            <a:r>
              <a:rPr lang="de-CH" sz="1600" b="1" dirty="0" err="1" smtClean="0">
                <a:latin typeface="+mn-lt"/>
              </a:rPr>
              <a:t>scores</a:t>
            </a:r>
            <a:endParaRPr lang="de-CH" sz="1600" b="1" dirty="0" smtClean="0">
              <a:latin typeface="+mn-lt"/>
            </a:endParaRPr>
          </a:p>
        </p:txBody>
      </p:sp>
      <p:sp>
        <p:nvSpPr>
          <p:cNvPr id="10" name="TextBox 9"/>
          <p:cNvSpPr txBox="1"/>
          <p:nvPr/>
        </p:nvSpPr>
        <p:spPr>
          <a:xfrm>
            <a:off x="6553200" y="2362200"/>
            <a:ext cx="4800600" cy="4832092"/>
          </a:xfrm>
          <a:prstGeom prst="rect">
            <a:avLst/>
          </a:prstGeom>
          <a:noFill/>
        </p:spPr>
        <p:txBody>
          <a:bodyPr wrap="square" rtlCol="0">
            <a:spAutoFit/>
          </a:bodyPr>
          <a:lstStyle/>
          <a:p>
            <a:pPr algn="l">
              <a:lnSpc>
                <a:spcPct val="100000"/>
              </a:lnSpc>
            </a:pPr>
            <a:r>
              <a:rPr lang="de-CH" sz="1400" dirty="0" smtClean="0">
                <a:latin typeface="+mn-lt"/>
              </a:rPr>
              <a:t>Green: &gt;Q28, </a:t>
            </a:r>
            <a:r>
              <a:rPr lang="de-CH" sz="1400" dirty="0" err="1" smtClean="0">
                <a:latin typeface="+mn-lt"/>
              </a:rPr>
              <a:t>good</a:t>
            </a:r>
            <a:r>
              <a:rPr lang="de-CH" sz="1400" dirty="0" smtClean="0">
                <a:latin typeface="+mn-lt"/>
              </a:rPr>
              <a:t> </a:t>
            </a:r>
          </a:p>
          <a:p>
            <a:pPr algn="l">
              <a:lnSpc>
                <a:spcPct val="100000"/>
              </a:lnSpc>
            </a:pPr>
            <a:endParaRPr lang="de-CH" sz="1400" dirty="0">
              <a:latin typeface="+mn-lt"/>
            </a:endParaRPr>
          </a:p>
          <a:p>
            <a:pPr algn="l">
              <a:lnSpc>
                <a:spcPct val="100000"/>
              </a:lnSpc>
            </a:pPr>
            <a:r>
              <a:rPr lang="de-CH" sz="1400" dirty="0" smtClean="0">
                <a:latin typeface="+mn-lt"/>
              </a:rPr>
              <a:t>Orange: &gt;Q20, </a:t>
            </a:r>
            <a:r>
              <a:rPr lang="de-CH" sz="1400" dirty="0" err="1" smtClean="0">
                <a:latin typeface="+mn-lt"/>
              </a:rPr>
              <a:t>reasonable</a:t>
            </a:r>
            <a:endParaRPr lang="de-CH" sz="1400" dirty="0" smtClean="0">
              <a:latin typeface="+mn-lt"/>
            </a:endParaRPr>
          </a:p>
          <a:p>
            <a:pPr algn="l">
              <a:lnSpc>
                <a:spcPct val="100000"/>
              </a:lnSpc>
            </a:pPr>
            <a:endParaRPr lang="de-CH" sz="1400" dirty="0" smtClean="0">
              <a:latin typeface="+mn-lt"/>
            </a:endParaRPr>
          </a:p>
          <a:p>
            <a:pPr algn="l">
              <a:lnSpc>
                <a:spcPct val="100000"/>
              </a:lnSpc>
            </a:pPr>
            <a:r>
              <a:rPr lang="de-CH" sz="1400" dirty="0" err="1" smtClean="0">
                <a:latin typeface="+mn-lt"/>
              </a:rPr>
              <a:t>Red</a:t>
            </a:r>
            <a:r>
              <a:rPr lang="de-CH" sz="1400" dirty="0" smtClean="0">
                <a:latin typeface="+mn-lt"/>
              </a:rPr>
              <a:t>:&lt;Q20, </a:t>
            </a:r>
            <a:r>
              <a:rPr lang="de-CH" sz="1400" dirty="0" err="1" smtClean="0">
                <a:latin typeface="+mn-lt"/>
              </a:rPr>
              <a:t>poor</a:t>
            </a:r>
            <a:endParaRPr lang="de-CH" sz="1400" dirty="0" smtClean="0">
              <a:latin typeface="+mn-lt"/>
            </a:endParaRPr>
          </a:p>
          <a:p>
            <a:pPr algn="l">
              <a:lnSpc>
                <a:spcPct val="100000"/>
              </a:lnSpc>
            </a:pPr>
            <a:endParaRPr lang="de-CH" sz="1400" dirty="0">
              <a:latin typeface="+mn-lt"/>
            </a:endParaRPr>
          </a:p>
          <a:p>
            <a:pPr algn="l">
              <a:lnSpc>
                <a:spcPct val="100000"/>
              </a:lnSpc>
            </a:pPr>
            <a:r>
              <a:rPr lang="de-CH" sz="1400" dirty="0" smtClean="0">
                <a:latin typeface="+mn-lt"/>
              </a:rPr>
              <a:t>Median &gt; Q25</a:t>
            </a: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r>
              <a:rPr lang="de-CH" sz="1400" dirty="0" smtClean="0">
                <a:latin typeface="+mn-lt"/>
              </a:rPr>
              <a:t>Median &lt; Q20</a:t>
            </a: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p:txBody>
      </p:sp>
    </p:spTree>
    <p:extLst>
      <p:ext uri="{BB962C8B-B14F-4D97-AF65-F5344CB8AC3E}">
        <p14:creationId xmlns:p14="http://schemas.microsoft.com/office/powerpoint/2010/main" val="635110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http://www.womenssavingclub.com/wp-content/uploads/2011/01/CheckMark.jpg"/>
          <p:cNvPicPr>
            <a:picLocks noChangeAspect="1" noChangeArrowheads="1"/>
          </p:cNvPicPr>
          <p:nvPr/>
        </p:nvPicPr>
        <p:blipFill>
          <a:blip r:embed="rId3"/>
          <a:srcRect/>
          <a:stretch>
            <a:fillRect/>
          </a:stretch>
        </p:blipFill>
        <p:spPr bwMode="auto">
          <a:xfrm>
            <a:off x="533400" y="2286000"/>
            <a:ext cx="508000" cy="561340"/>
          </a:xfrm>
          <a:prstGeom prst="rect">
            <a:avLst/>
          </a:prstGeom>
          <a:noFill/>
        </p:spPr>
      </p:pic>
      <p:pic>
        <p:nvPicPr>
          <p:cNvPr id="7" name="Picture 11" descr="http://png-2.findicons.com/files/icons/766/base_software/128/close_box_red.png"/>
          <p:cNvPicPr>
            <a:picLocks noChangeAspect="1" noChangeArrowheads="1"/>
          </p:cNvPicPr>
          <p:nvPr/>
        </p:nvPicPr>
        <p:blipFill>
          <a:blip r:embed="rId4"/>
          <a:srcRect/>
          <a:stretch>
            <a:fillRect/>
          </a:stretch>
        </p:blipFill>
        <p:spPr bwMode="auto">
          <a:xfrm>
            <a:off x="533400" y="4733544"/>
            <a:ext cx="520127" cy="520127"/>
          </a:xfrm>
          <a:prstGeom prst="rect">
            <a:avLst/>
          </a:prstGeom>
          <a:noFill/>
        </p:spPr>
      </p:pic>
      <p:pic>
        <p:nvPicPr>
          <p:cNvPr id="8" name="Picture 4" descr="http://www.bioinformatics.babraham.ac.uk/projects/fastqc/Help/3%20Analysis%20Modules/per_sequence_quality.png"/>
          <p:cNvPicPr preferRelativeResize="0">
            <a:picLocks noChangeAspect="1" noChangeArrowheads="1"/>
          </p:cNvPicPr>
          <p:nvPr/>
        </p:nvPicPr>
        <p:blipFill>
          <a:blip r:embed="rId5"/>
          <a:srcRect/>
          <a:stretch>
            <a:fillRect/>
          </a:stretch>
        </p:blipFill>
        <p:spPr bwMode="auto">
          <a:xfrm>
            <a:off x="1069848" y="4581144"/>
            <a:ext cx="6093562" cy="2048256"/>
          </a:xfrm>
          <a:prstGeom prst="rect">
            <a:avLst/>
          </a:prstGeom>
          <a:noFill/>
        </p:spPr>
      </p:pic>
      <p:pic>
        <p:nvPicPr>
          <p:cNvPr id="9" name="Picture 2" descr="http://fgcz-bfabric.uzh.ch/repo/p1058/bfabric/Sequencing/fastqc/workunit_99008/leprosula_R1_fastqc/Images/per_sequence_quality.png"/>
          <p:cNvPicPr preferRelativeResize="0">
            <a:picLocks noChangeAspect="1" noChangeArrowheads="1"/>
          </p:cNvPicPr>
          <p:nvPr/>
        </p:nvPicPr>
        <p:blipFill>
          <a:blip r:embed="rId6"/>
          <a:srcRect/>
          <a:stretch>
            <a:fillRect/>
          </a:stretch>
        </p:blipFill>
        <p:spPr bwMode="auto">
          <a:xfrm>
            <a:off x="1069848" y="2209800"/>
            <a:ext cx="6093562" cy="2048256"/>
          </a:xfrm>
          <a:prstGeom prst="rect">
            <a:avLst/>
          </a:prstGeom>
          <a:noFill/>
        </p:spPr>
      </p:pic>
      <p:sp>
        <p:nvSpPr>
          <p:cNvPr id="10" name="TextBox 9"/>
          <p:cNvSpPr txBox="1"/>
          <p:nvPr/>
        </p:nvSpPr>
        <p:spPr>
          <a:xfrm>
            <a:off x="1676400" y="5266944"/>
            <a:ext cx="4800600" cy="584776"/>
          </a:xfrm>
          <a:prstGeom prst="rect">
            <a:avLst/>
          </a:prstGeom>
          <a:noFill/>
        </p:spPr>
        <p:txBody>
          <a:bodyPr wrap="square" rtlCol="0">
            <a:spAutoFit/>
          </a:bodyPr>
          <a:lstStyle/>
          <a:p>
            <a:pPr marL="285750" indent="-285750" algn="l">
              <a:lnSpc>
                <a:spcPct val="100000"/>
              </a:lnSpc>
              <a:buFont typeface="Arial"/>
              <a:buChar char="•"/>
            </a:pPr>
            <a:r>
              <a:rPr lang="de-CH" sz="1600" dirty="0" smtClean="0">
                <a:latin typeface="+mn-lt"/>
              </a:rPr>
              <a:t>Bi-modal </a:t>
            </a:r>
            <a:r>
              <a:rPr lang="de-CH" sz="1600" dirty="0" err="1" smtClean="0">
                <a:latin typeface="+mn-lt"/>
              </a:rPr>
              <a:t>distribution</a:t>
            </a:r>
            <a:r>
              <a:rPr lang="de-CH" sz="1600" dirty="0" smtClean="0">
                <a:latin typeface="+mn-lt"/>
              </a:rPr>
              <a:t> – per </a:t>
            </a:r>
            <a:r>
              <a:rPr lang="de-CH" sz="1600" dirty="0" err="1" smtClean="0">
                <a:latin typeface="+mn-lt"/>
              </a:rPr>
              <a:t>tile</a:t>
            </a:r>
            <a:r>
              <a:rPr lang="de-CH" sz="1600" dirty="0" smtClean="0">
                <a:latin typeface="+mn-lt"/>
              </a:rPr>
              <a:t> </a:t>
            </a:r>
            <a:r>
              <a:rPr lang="de-CH" sz="1600" dirty="0" err="1" smtClean="0">
                <a:latin typeface="+mn-lt"/>
              </a:rPr>
              <a:t>sequence</a:t>
            </a:r>
            <a:r>
              <a:rPr lang="de-CH" sz="1600" dirty="0" smtClean="0">
                <a:latin typeface="+mn-lt"/>
              </a:rPr>
              <a:t> </a:t>
            </a:r>
            <a:r>
              <a:rPr lang="de-CH" sz="1600" dirty="0" err="1" smtClean="0">
                <a:latin typeface="+mn-lt"/>
              </a:rPr>
              <a:t>quality</a:t>
            </a:r>
            <a:endParaRPr lang="de-CH" sz="1600" dirty="0" smtClean="0">
              <a:latin typeface="+mn-lt"/>
            </a:endParaRPr>
          </a:p>
          <a:p>
            <a:pPr marL="285750" indent="-285750" algn="l">
              <a:lnSpc>
                <a:spcPct val="100000"/>
              </a:lnSpc>
              <a:buFont typeface="Arial"/>
              <a:buChar char="•"/>
            </a:pPr>
            <a:r>
              <a:rPr lang="de-CH" sz="1600" dirty="0" err="1" smtClean="0">
                <a:latin typeface="+mn-lt"/>
              </a:rPr>
              <a:t>Mean</a:t>
            </a:r>
            <a:r>
              <a:rPr lang="de-CH" sz="1600" dirty="0" smtClean="0">
                <a:latin typeface="+mn-lt"/>
              </a:rPr>
              <a:t> &lt; Q20</a:t>
            </a:r>
          </a:p>
        </p:txBody>
      </p:sp>
      <p:sp>
        <p:nvSpPr>
          <p:cNvPr id="11" name="TextBox 10"/>
          <p:cNvSpPr txBox="1"/>
          <p:nvPr/>
        </p:nvSpPr>
        <p:spPr>
          <a:xfrm>
            <a:off x="1676400" y="2949714"/>
            <a:ext cx="4800600" cy="584776"/>
          </a:xfrm>
          <a:prstGeom prst="rect">
            <a:avLst/>
          </a:prstGeom>
          <a:noFill/>
        </p:spPr>
        <p:txBody>
          <a:bodyPr wrap="square" rtlCol="0">
            <a:spAutoFit/>
          </a:bodyPr>
          <a:lstStyle/>
          <a:p>
            <a:pPr marL="285750" indent="-285750" algn="l">
              <a:lnSpc>
                <a:spcPct val="100000"/>
              </a:lnSpc>
              <a:buFont typeface="Arial"/>
              <a:buChar char="•"/>
            </a:pPr>
            <a:r>
              <a:rPr lang="de-CH" sz="1600" dirty="0" smtClean="0">
                <a:latin typeface="+mn-lt"/>
              </a:rPr>
              <a:t>Single sharp </a:t>
            </a:r>
            <a:r>
              <a:rPr lang="de-CH" sz="1600" dirty="0" err="1" smtClean="0">
                <a:latin typeface="+mn-lt"/>
              </a:rPr>
              <a:t>peak</a:t>
            </a:r>
            <a:endParaRPr lang="de-CH" sz="1600" dirty="0" smtClean="0">
              <a:latin typeface="+mn-lt"/>
            </a:endParaRPr>
          </a:p>
          <a:p>
            <a:pPr marL="285750" indent="-285750" algn="l">
              <a:lnSpc>
                <a:spcPct val="100000"/>
              </a:lnSpc>
              <a:buFont typeface="Arial"/>
              <a:buChar char="•"/>
            </a:pPr>
            <a:r>
              <a:rPr lang="de-CH" sz="1600" dirty="0" err="1" smtClean="0">
                <a:latin typeface="+mn-lt"/>
              </a:rPr>
              <a:t>Mean</a:t>
            </a:r>
            <a:r>
              <a:rPr lang="de-CH" sz="1600" dirty="0" smtClean="0">
                <a:latin typeface="+mn-lt"/>
              </a:rPr>
              <a:t> &gt; Q27</a:t>
            </a:r>
          </a:p>
        </p:txBody>
      </p:sp>
      <p:sp>
        <p:nvSpPr>
          <p:cNvPr id="2" name="Title 1"/>
          <p:cNvSpPr>
            <a:spLocks noGrp="1"/>
          </p:cNvSpPr>
          <p:nvPr>
            <p:ph type="title"/>
          </p:nvPr>
        </p:nvSpPr>
        <p:spPr/>
        <p:txBody>
          <a:bodyPr/>
          <a:lstStyle/>
          <a:p>
            <a:r>
              <a:rPr lang="en-US" dirty="0" smtClean="0"/>
              <a:t>Per sequence quality scores </a:t>
            </a:r>
            <a:r>
              <a:rPr lang="de-CH" dirty="0">
                <a:solidFill>
                  <a:srgbClr val="0F83FF"/>
                </a:solidFill>
              </a:rPr>
              <a:t>- </a:t>
            </a:r>
            <a:r>
              <a:rPr lang="de-CH" dirty="0" err="1">
                <a:solidFill>
                  <a:srgbClr val="0F83FF"/>
                </a:solidFill>
              </a:rPr>
              <a:t>FastQC</a:t>
            </a:r>
            <a:endParaRPr lang="en-US" dirty="0"/>
          </a:p>
        </p:txBody>
      </p:sp>
      <p:sp>
        <p:nvSpPr>
          <p:cNvPr id="4" name="Content Placeholder 3"/>
          <p:cNvSpPr>
            <a:spLocks noGrp="1"/>
          </p:cNvSpPr>
          <p:nvPr>
            <p:ph idx="1"/>
          </p:nvPr>
        </p:nvSpPr>
        <p:spPr/>
        <p:txBody>
          <a:bodyPr>
            <a:normAutofit/>
          </a:bodyPr>
          <a:lstStyle/>
          <a:p>
            <a:r>
              <a:rPr lang="en-US" sz="2400" dirty="0"/>
              <a:t>S</a:t>
            </a:r>
            <a:r>
              <a:rPr lang="en-US" sz="2400" dirty="0" smtClean="0"/>
              <a:t>ubset of </a:t>
            </a:r>
            <a:r>
              <a:rPr lang="en-US" sz="2400" dirty="0"/>
              <a:t>sequences </a:t>
            </a:r>
            <a:r>
              <a:rPr lang="en-US" sz="2400" dirty="0" smtClean="0"/>
              <a:t>with </a:t>
            </a:r>
            <a:r>
              <a:rPr lang="en-US" sz="2400" dirty="0"/>
              <a:t>universally low quality values</a:t>
            </a:r>
          </a:p>
        </p:txBody>
      </p:sp>
    </p:spTree>
    <p:extLst>
      <p:ext uri="{BB962C8B-B14F-4D97-AF65-F5344CB8AC3E}">
        <p14:creationId xmlns:p14="http://schemas.microsoft.com/office/powerpoint/2010/main" val="30424637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286000"/>
            <a:ext cx="6286500" cy="4572000"/>
          </a:xfrm>
          <a:prstGeom prst="rect">
            <a:avLst/>
          </a:prstGeom>
        </p:spPr>
      </p:pic>
      <p:sp>
        <p:nvSpPr>
          <p:cNvPr id="2" name="Title 1"/>
          <p:cNvSpPr>
            <a:spLocks noGrp="1"/>
          </p:cNvSpPr>
          <p:nvPr>
            <p:ph type="title"/>
          </p:nvPr>
        </p:nvSpPr>
        <p:spPr/>
        <p:txBody>
          <a:bodyPr/>
          <a:lstStyle/>
          <a:p>
            <a:r>
              <a:rPr lang="en-US" dirty="0" smtClean="0"/>
              <a:t>Per tile sequence quality </a:t>
            </a:r>
            <a:r>
              <a:rPr lang="de-CH" dirty="0">
                <a:solidFill>
                  <a:srgbClr val="0F83FF"/>
                </a:solidFill>
              </a:rPr>
              <a:t>- </a:t>
            </a:r>
            <a:r>
              <a:rPr lang="de-CH" dirty="0" err="1">
                <a:solidFill>
                  <a:srgbClr val="0F83FF"/>
                </a:solidFill>
              </a:rPr>
              <a:t>FastQC</a:t>
            </a:r>
            <a:endParaRPr lang="en-US" dirty="0"/>
          </a:p>
        </p:txBody>
      </p:sp>
      <p:sp>
        <p:nvSpPr>
          <p:cNvPr id="3" name="Content Placeholder 2"/>
          <p:cNvSpPr>
            <a:spLocks noGrp="1"/>
          </p:cNvSpPr>
          <p:nvPr>
            <p:ph idx="1"/>
          </p:nvPr>
        </p:nvSpPr>
        <p:spPr/>
        <p:txBody>
          <a:bodyPr>
            <a:normAutofit/>
          </a:bodyPr>
          <a:lstStyle/>
          <a:p>
            <a:r>
              <a:rPr lang="en-US" sz="2400" dirty="0" smtClean="0"/>
              <a:t>Quality </a:t>
            </a:r>
            <a:r>
              <a:rPr lang="en-US" sz="2400" dirty="0"/>
              <a:t>scores from each tile across </a:t>
            </a:r>
            <a:r>
              <a:rPr lang="en-US" sz="2400" dirty="0" smtClean="0"/>
              <a:t>all bases - loss </a:t>
            </a:r>
            <a:r>
              <a:rPr lang="en-US" sz="2400" dirty="0"/>
              <a:t>in quality associated with only one part of the </a:t>
            </a:r>
            <a:r>
              <a:rPr lang="en-US" sz="2400" dirty="0" err="1"/>
              <a:t>flowcell</a:t>
            </a:r>
            <a:endParaRPr lang="en-US" sz="2400" dirty="0"/>
          </a:p>
        </p:txBody>
      </p:sp>
      <p:sp>
        <p:nvSpPr>
          <p:cNvPr id="7" name="TextBox 6"/>
          <p:cNvSpPr txBox="1"/>
          <p:nvPr/>
        </p:nvSpPr>
        <p:spPr>
          <a:xfrm>
            <a:off x="6248400" y="2635508"/>
            <a:ext cx="4800600" cy="5693865"/>
          </a:xfrm>
          <a:prstGeom prst="rect">
            <a:avLst/>
          </a:prstGeom>
          <a:noFill/>
        </p:spPr>
        <p:txBody>
          <a:bodyPr wrap="square" rtlCol="0">
            <a:spAutoFit/>
          </a:bodyPr>
          <a:lstStyle/>
          <a:p>
            <a:pPr algn="l">
              <a:lnSpc>
                <a:spcPct val="100000"/>
              </a:lnSpc>
            </a:pPr>
            <a:r>
              <a:rPr lang="de-CH" sz="1400" dirty="0" smtClean="0">
                <a:latin typeface="+mn-lt"/>
              </a:rPr>
              <a:t>Deviation </a:t>
            </a:r>
            <a:r>
              <a:rPr lang="de-CH" sz="1400" dirty="0" err="1" smtClean="0">
                <a:latin typeface="+mn-lt"/>
              </a:rPr>
              <a:t>from</a:t>
            </a:r>
            <a:r>
              <a:rPr lang="de-CH" sz="1400" dirty="0" smtClean="0">
                <a:latin typeface="+mn-lt"/>
              </a:rPr>
              <a:t> </a:t>
            </a:r>
            <a:r>
              <a:rPr lang="de-CH" sz="1400" dirty="0" err="1" smtClean="0">
                <a:latin typeface="+mn-lt"/>
              </a:rPr>
              <a:t>average</a:t>
            </a:r>
            <a:r>
              <a:rPr lang="de-CH" sz="1400" dirty="0" smtClean="0">
                <a:latin typeface="+mn-lt"/>
              </a:rPr>
              <a:t> </a:t>
            </a:r>
            <a:r>
              <a:rPr lang="de-CH" sz="1400" dirty="0" err="1" smtClean="0">
                <a:latin typeface="+mn-lt"/>
              </a:rPr>
              <a:t>quality</a:t>
            </a:r>
            <a:endParaRPr lang="de-CH" sz="1400" dirty="0" smtClean="0">
              <a:latin typeface="+mn-lt"/>
            </a:endParaRPr>
          </a:p>
          <a:p>
            <a:pPr algn="l">
              <a:lnSpc>
                <a:spcPct val="100000"/>
              </a:lnSpc>
            </a:pPr>
            <a:endParaRPr lang="de-CH" sz="1400" dirty="0" smtClean="0">
              <a:latin typeface="+mn-lt"/>
            </a:endParaRPr>
          </a:p>
          <a:p>
            <a:pPr algn="l">
              <a:lnSpc>
                <a:spcPct val="100000"/>
              </a:lnSpc>
            </a:pPr>
            <a:r>
              <a:rPr lang="de-CH" sz="1400" dirty="0" err="1" smtClean="0">
                <a:latin typeface="+mn-lt"/>
              </a:rPr>
              <a:t>Cold</a:t>
            </a:r>
            <a:r>
              <a:rPr lang="de-CH" sz="1400" dirty="0" smtClean="0">
                <a:latin typeface="+mn-lt"/>
              </a:rPr>
              <a:t> </a:t>
            </a:r>
            <a:r>
              <a:rPr lang="de-CH" sz="1400" dirty="0" err="1" smtClean="0">
                <a:latin typeface="+mn-lt"/>
              </a:rPr>
              <a:t>colors</a:t>
            </a:r>
            <a:r>
              <a:rPr lang="de-CH" sz="1400" dirty="0" smtClean="0">
                <a:latin typeface="+mn-lt"/>
              </a:rPr>
              <a:t>: ≥ </a:t>
            </a:r>
            <a:r>
              <a:rPr lang="de-CH" sz="1400" dirty="0" err="1" smtClean="0">
                <a:latin typeface="+mn-lt"/>
              </a:rPr>
              <a:t>average</a:t>
            </a:r>
            <a:endParaRPr lang="de-CH" sz="1400" dirty="0" smtClean="0">
              <a:latin typeface="+mn-lt"/>
            </a:endParaRPr>
          </a:p>
          <a:p>
            <a:pPr algn="l">
              <a:lnSpc>
                <a:spcPct val="100000"/>
              </a:lnSpc>
            </a:pPr>
            <a:endParaRPr lang="de-CH" sz="1400" dirty="0" smtClean="0">
              <a:latin typeface="+mn-lt"/>
            </a:endParaRPr>
          </a:p>
          <a:p>
            <a:pPr algn="l">
              <a:lnSpc>
                <a:spcPct val="100000"/>
              </a:lnSpc>
            </a:pPr>
            <a:r>
              <a:rPr lang="de-CH" sz="1400" dirty="0" smtClean="0">
                <a:latin typeface="+mn-lt"/>
              </a:rPr>
              <a:t>Hotter </a:t>
            </a:r>
            <a:r>
              <a:rPr lang="de-CH" sz="1400" dirty="0" err="1" smtClean="0">
                <a:latin typeface="+mn-lt"/>
              </a:rPr>
              <a:t>color</a:t>
            </a:r>
            <a:r>
              <a:rPr lang="de-CH" sz="1400" dirty="0" smtClean="0">
                <a:latin typeface="+mn-lt"/>
              </a:rPr>
              <a:t>: </a:t>
            </a:r>
            <a:r>
              <a:rPr lang="de-CH" sz="1400" dirty="0" err="1" smtClean="0">
                <a:latin typeface="+mn-lt"/>
              </a:rPr>
              <a:t>worse</a:t>
            </a:r>
            <a:r>
              <a:rPr lang="de-CH" sz="1400" dirty="0" smtClean="0">
                <a:latin typeface="+mn-lt"/>
              </a:rPr>
              <a:t> </a:t>
            </a:r>
            <a:r>
              <a:rPr lang="de-CH" sz="1400" dirty="0" err="1" smtClean="0">
                <a:latin typeface="+mn-lt"/>
              </a:rPr>
              <a:t>quality</a:t>
            </a:r>
            <a:r>
              <a:rPr lang="de-CH" sz="1400" dirty="0" smtClean="0">
                <a:latin typeface="+mn-lt"/>
              </a:rPr>
              <a:t> </a:t>
            </a:r>
          </a:p>
          <a:p>
            <a:pPr algn="l">
              <a:lnSpc>
                <a:spcPct val="100000"/>
              </a:lnSpc>
            </a:pPr>
            <a:endParaRPr lang="de-CH" sz="1400" dirty="0">
              <a:latin typeface="+mn-lt"/>
            </a:endParaRPr>
          </a:p>
          <a:p>
            <a:pPr algn="l">
              <a:lnSpc>
                <a:spcPct val="100000"/>
              </a:lnSpc>
            </a:pPr>
            <a:r>
              <a:rPr lang="de-CH" sz="1400" dirty="0" err="1" smtClean="0">
                <a:latin typeface="+mn-lt"/>
              </a:rPr>
              <a:t>Good</a:t>
            </a:r>
            <a:r>
              <a:rPr lang="de-CH" sz="1400" dirty="0" smtClean="0">
                <a:latin typeface="+mn-lt"/>
              </a:rPr>
              <a:t>: universal </a:t>
            </a:r>
            <a:r>
              <a:rPr lang="de-CH" sz="1400" dirty="0" err="1" smtClean="0">
                <a:latin typeface="+mn-lt"/>
              </a:rPr>
              <a:t>blue</a:t>
            </a:r>
            <a:endParaRPr lang="de-CH" sz="1400" dirty="0" smtClean="0">
              <a:latin typeface="+mn-lt"/>
            </a:endParaRPr>
          </a:p>
          <a:p>
            <a:pPr algn="l">
              <a:lnSpc>
                <a:spcPct val="100000"/>
              </a:lnSpc>
            </a:pPr>
            <a:endParaRPr lang="de-CH" sz="1400" dirty="0" smtClean="0">
              <a:latin typeface="+mn-lt"/>
            </a:endParaRPr>
          </a:p>
          <a:p>
            <a:pPr algn="l">
              <a:lnSpc>
                <a:spcPct val="100000"/>
              </a:lnSpc>
            </a:pPr>
            <a:r>
              <a:rPr lang="de-CH" sz="1400" dirty="0" err="1" smtClean="0">
                <a:latin typeface="+mn-lt"/>
              </a:rPr>
              <a:t>Failure</a:t>
            </a:r>
            <a:r>
              <a:rPr lang="de-CH" sz="1400" dirty="0" smtClean="0">
                <a:latin typeface="+mn-lt"/>
              </a:rPr>
              <a:t>: &lt; </a:t>
            </a:r>
            <a:r>
              <a:rPr lang="de-CH" sz="1400" dirty="0" err="1" smtClean="0">
                <a:latin typeface="+mn-lt"/>
              </a:rPr>
              <a:t>average</a:t>
            </a:r>
            <a:r>
              <a:rPr lang="de-CH" sz="1400" dirty="0" smtClean="0">
                <a:latin typeface="+mn-lt"/>
              </a:rPr>
              <a:t> - 5</a:t>
            </a: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a:p>
            <a:pPr algn="l">
              <a:lnSpc>
                <a:spcPct val="100000"/>
              </a:lnSpc>
            </a:pPr>
            <a:endParaRPr lang="de-CH" sz="1400" dirty="0">
              <a:latin typeface="+mn-lt"/>
            </a:endParaRPr>
          </a:p>
          <a:p>
            <a:pPr algn="l">
              <a:lnSpc>
                <a:spcPct val="100000"/>
              </a:lnSpc>
            </a:pPr>
            <a:endParaRPr lang="de-CH" sz="1400" dirty="0" smtClean="0">
              <a:latin typeface="+mn-lt"/>
            </a:endParaRPr>
          </a:p>
        </p:txBody>
      </p:sp>
    </p:spTree>
    <p:extLst>
      <p:ext uri="{BB962C8B-B14F-4D97-AF65-F5344CB8AC3E}">
        <p14:creationId xmlns:p14="http://schemas.microsoft.com/office/powerpoint/2010/main" val="17016735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de-CH" dirty="0" smtClean="0"/>
              <a:t>Per </a:t>
            </a:r>
            <a:r>
              <a:rPr lang="de-CH" dirty="0" err="1" smtClean="0"/>
              <a:t>base</a:t>
            </a:r>
            <a:r>
              <a:rPr lang="de-CH" dirty="0" smtClean="0"/>
              <a:t> </a:t>
            </a:r>
            <a:r>
              <a:rPr lang="de-CH" dirty="0" err="1" smtClean="0"/>
              <a:t>sequence</a:t>
            </a:r>
            <a:r>
              <a:rPr lang="de-CH" dirty="0" smtClean="0"/>
              <a:t> </a:t>
            </a:r>
            <a:r>
              <a:rPr lang="de-CH" dirty="0" err="1" smtClean="0"/>
              <a:t>content</a:t>
            </a:r>
            <a:r>
              <a:rPr lang="de-CH" dirty="0" smtClean="0"/>
              <a:t> </a:t>
            </a:r>
            <a:r>
              <a:rPr lang="de-CH" dirty="0">
                <a:solidFill>
                  <a:srgbClr val="0F83FF"/>
                </a:solidFill>
              </a:rPr>
              <a:t>- </a:t>
            </a:r>
            <a:r>
              <a:rPr lang="de-CH" dirty="0" err="1">
                <a:solidFill>
                  <a:srgbClr val="0F83FF"/>
                </a:solidFill>
              </a:rPr>
              <a:t>FastQC</a:t>
            </a:r>
            <a:endParaRPr lang="en-US" dirty="0"/>
          </a:p>
        </p:txBody>
      </p:sp>
      <p:sp>
        <p:nvSpPr>
          <p:cNvPr id="2" name="Content Placeholder 1"/>
          <p:cNvSpPr>
            <a:spLocks noGrp="1"/>
          </p:cNvSpPr>
          <p:nvPr>
            <p:ph idx="1"/>
          </p:nvPr>
        </p:nvSpPr>
        <p:spPr/>
        <p:txBody>
          <a:bodyPr>
            <a:normAutofit/>
          </a:bodyPr>
          <a:lstStyle/>
          <a:p>
            <a:r>
              <a:rPr lang="en-US" sz="2400" dirty="0" smtClean="0"/>
              <a:t>The portion of A, T, G, and C </a:t>
            </a:r>
            <a:r>
              <a:rPr lang="en-US" sz="2400" dirty="0"/>
              <a:t>at each position</a:t>
            </a:r>
          </a:p>
          <a:p>
            <a:endParaRPr lang="en-US" sz="2400" dirty="0"/>
          </a:p>
        </p:txBody>
      </p:sp>
      <p:pic>
        <p:nvPicPr>
          <p:cNvPr id="44036" name="Picture 4" descr="http://fgcz-bfabric.uzh.ch/repo/p1055/Sequencing/fastqc/workunit_103976/1448-L001_R2_fastqc/Images/per_base_sequence_content.png"/>
          <p:cNvPicPr>
            <a:picLocks noChangeAspect="1" noChangeArrowheads="1"/>
          </p:cNvPicPr>
          <p:nvPr/>
        </p:nvPicPr>
        <p:blipFill>
          <a:blip r:embed="rId3"/>
          <a:srcRect/>
          <a:stretch>
            <a:fillRect/>
          </a:stretch>
        </p:blipFill>
        <p:spPr bwMode="auto">
          <a:xfrm>
            <a:off x="152400" y="2057400"/>
            <a:ext cx="3810000" cy="2857500"/>
          </a:xfrm>
          <a:prstGeom prst="rect">
            <a:avLst/>
          </a:prstGeom>
          <a:noFill/>
        </p:spPr>
      </p:pic>
      <p:pic>
        <p:nvPicPr>
          <p:cNvPr id="44038" name="Picture 6" descr="http://fgcz-bfabric.uzh.ch/repo/p1083/Sequencing/fastqc/workunit_104842/20120608-red_dev1_1_R1_fastqc/Images/per_base_sequence_content.png"/>
          <p:cNvPicPr>
            <a:picLocks noChangeAspect="1" noChangeArrowheads="1"/>
          </p:cNvPicPr>
          <p:nvPr/>
        </p:nvPicPr>
        <p:blipFill>
          <a:blip r:embed="rId4"/>
          <a:srcRect/>
          <a:stretch>
            <a:fillRect/>
          </a:stretch>
        </p:blipFill>
        <p:spPr bwMode="auto">
          <a:xfrm>
            <a:off x="4800600" y="2057400"/>
            <a:ext cx="3810000" cy="2857500"/>
          </a:xfrm>
          <a:prstGeom prst="rect">
            <a:avLst/>
          </a:prstGeom>
          <a:noFill/>
        </p:spPr>
      </p:pic>
      <p:pic>
        <p:nvPicPr>
          <p:cNvPr id="44040" name="Picture 8"/>
          <p:cNvPicPr>
            <a:picLocks noChangeAspect="1" noChangeArrowheads="1"/>
          </p:cNvPicPr>
          <p:nvPr/>
        </p:nvPicPr>
        <p:blipFill rotWithShape="1">
          <a:blip r:embed="rId5"/>
          <a:srcRect b="45407"/>
          <a:stretch/>
        </p:blipFill>
        <p:spPr bwMode="auto">
          <a:xfrm>
            <a:off x="4733925" y="4876800"/>
            <a:ext cx="4410075" cy="660400"/>
          </a:xfrm>
          <a:prstGeom prst="rect">
            <a:avLst/>
          </a:prstGeom>
          <a:noFill/>
          <a:ln w="9525">
            <a:noFill/>
            <a:miter lim="800000"/>
            <a:headEnd/>
            <a:tailEnd/>
          </a:ln>
          <a:effectLst/>
        </p:spPr>
      </p:pic>
      <p:pic>
        <p:nvPicPr>
          <p:cNvPr id="7" name="Picture 6" descr="http://www.womenssavingclub.com/wp-content/uploads/2011/01/CheckMark.jpg"/>
          <p:cNvPicPr>
            <a:picLocks noChangeAspect="1" noChangeArrowheads="1"/>
          </p:cNvPicPr>
          <p:nvPr/>
        </p:nvPicPr>
        <p:blipFill>
          <a:blip r:embed="rId6"/>
          <a:srcRect/>
          <a:stretch>
            <a:fillRect/>
          </a:stretch>
        </p:blipFill>
        <p:spPr bwMode="auto">
          <a:xfrm>
            <a:off x="381000" y="2209800"/>
            <a:ext cx="508000" cy="561340"/>
          </a:xfrm>
          <a:prstGeom prst="rect">
            <a:avLst/>
          </a:prstGeom>
          <a:noFill/>
        </p:spPr>
      </p:pic>
      <p:sp>
        <p:nvSpPr>
          <p:cNvPr id="9" name="TextBox 8"/>
          <p:cNvSpPr txBox="1"/>
          <p:nvPr/>
        </p:nvSpPr>
        <p:spPr>
          <a:xfrm>
            <a:off x="5638800" y="2209800"/>
            <a:ext cx="3505200" cy="1323439"/>
          </a:xfrm>
          <a:prstGeom prst="rect">
            <a:avLst/>
          </a:prstGeom>
          <a:noFill/>
        </p:spPr>
        <p:txBody>
          <a:bodyPr wrap="square" rtlCol="0">
            <a:spAutoFit/>
          </a:bodyPr>
          <a:lstStyle/>
          <a:p>
            <a:pPr marL="285750" indent="-285750" algn="l">
              <a:lnSpc>
                <a:spcPct val="100000"/>
              </a:lnSpc>
              <a:buFont typeface="Arial"/>
              <a:buChar char="•"/>
            </a:pPr>
            <a:r>
              <a:rPr lang="de-CH" sz="1600" dirty="0" smtClean="0">
                <a:latin typeface="+mn-lt"/>
              </a:rPr>
              <a:t>AT (</a:t>
            </a:r>
            <a:r>
              <a:rPr lang="de-CH" sz="1600" dirty="0" err="1" smtClean="0">
                <a:latin typeface="+mn-lt"/>
              </a:rPr>
              <a:t>or</a:t>
            </a:r>
            <a:r>
              <a:rPr lang="de-CH" sz="1600" dirty="0" smtClean="0">
                <a:latin typeface="+mn-lt"/>
              </a:rPr>
              <a:t> GC) </a:t>
            </a:r>
            <a:r>
              <a:rPr lang="de-CH" sz="1600" dirty="0" err="1" smtClean="0">
                <a:latin typeface="+mn-lt"/>
              </a:rPr>
              <a:t>differ</a:t>
            </a:r>
            <a:r>
              <a:rPr lang="de-CH" sz="1600" dirty="0" smtClean="0">
                <a:latin typeface="+mn-lt"/>
              </a:rPr>
              <a:t> </a:t>
            </a:r>
            <a:r>
              <a:rPr lang="de-CH" sz="1600" dirty="0" err="1" smtClean="0">
                <a:latin typeface="+mn-lt"/>
              </a:rPr>
              <a:t>more</a:t>
            </a:r>
            <a:r>
              <a:rPr lang="de-CH" sz="1600" dirty="0" smtClean="0">
                <a:latin typeface="+mn-lt"/>
              </a:rPr>
              <a:t> </a:t>
            </a:r>
            <a:r>
              <a:rPr lang="de-CH" sz="1600" dirty="0" err="1" smtClean="0">
                <a:latin typeface="+mn-lt"/>
              </a:rPr>
              <a:t>than</a:t>
            </a:r>
            <a:r>
              <a:rPr lang="de-CH" sz="1600" dirty="0" smtClean="0">
                <a:latin typeface="+mn-lt"/>
              </a:rPr>
              <a:t> 20%</a:t>
            </a:r>
          </a:p>
          <a:p>
            <a:pPr marL="285750" indent="-285750" algn="l">
              <a:lnSpc>
                <a:spcPct val="100000"/>
              </a:lnSpc>
              <a:buFont typeface="Arial"/>
              <a:buChar char="•"/>
            </a:pPr>
            <a:r>
              <a:rPr lang="de-CH" sz="1600" dirty="0" err="1" smtClean="0">
                <a:latin typeface="+mn-lt"/>
              </a:rPr>
              <a:t>Biased</a:t>
            </a:r>
            <a:r>
              <a:rPr lang="de-CH" sz="1600" dirty="0" smtClean="0">
                <a:latin typeface="+mn-lt"/>
              </a:rPr>
              <a:t> </a:t>
            </a:r>
            <a:r>
              <a:rPr lang="de-CH" sz="1600" dirty="0" err="1" smtClean="0">
                <a:latin typeface="+mn-lt"/>
              </a:rPr>
              <a:t>composition</a:t>
            </a:r>
            <a:r>
              <a:rPr lang="de-CH" sz="1600" dirty="0" smtClean="0">
                <a:latin typeface="+mn-lt"/>
              </a:rPr>
              <a:t> </a:t>
            </a:r>
            <a:r>
              <a:rPr lang="de-CH" sz="1600" dirty="0" err="1" smtClean="0">
                <a:latin typeface="+mn-lt"/>
              </a:rPr>
              <a:t>at</a:t>
            </a:r>
            <a:r>
              <a:rPr lang="de-CH" sz="1600" dirty="0" smtClean="0">
                <a:latin typeface="+mn-lt"/>
              </a:rPr>
              <a:t> </a:t>
            </a:r>
            <a:r>
              <a:rPr lang="de-CH" sz="1600" dirty="0" err="1" smtClean="0">
                <a:latin typeface="+mn-lt"/>
              </a:rPr>
              <a:t>the</a:t>
            </a:r>
            <a:r>
              <a:rPr lang="de-CH" sz="1600" dirty="0" smtClean="0">
                <a:latin typeface="+mn-lt"/>
              </a:rPr>
              <a:t> </a:t>
            </a:r>
            <a:r>
              <a:rPr lang="de-CH" sz="1600" dirty="0" err="1" smtClean="0">
                <a:latin typeface="+mn-lt"/>
              </a:rPr>
              <a:t>read</a:t>
            </a:r>
            <a:r>
              <a:rPr lang="de-CH" sz="1600" dirty="0" smtClean="0">
                <a:latin typeface="+mn-lt"/>
              </a:rPr>
              <a:t> </a:t>
            </a:r>
            <a:r>
              <a:rPr lang="de-CH" sz="1600" dirty="0" err="1" smtClean="0">
                <a:latin typeface="+mn-lt"/>
              </a:rPr>
              <a:t>beginning</a:t>
            </a:r>
            <a:endParaRPr lang="de-CH" sz="1600" dirty="0" smtClean="0">
              <a:latin typeface="+mn-lt"/>
            </a:endParaRPr>
          </a:p>
          <a:p>
            <a:pPr marL="285750" indent="-285750" algn="l">
              <a:lnSpc>
                <a:spcPct val="100000"/>
              </a:lnSpc>
              <a:buFont typeface="Arial"/>
              <a:buChar char="•"/>
            </a:pPr>
            <a:r>
              <a:rPr lang="de-CH" sz="1600" dirty="0" err="1" smtClean="0">
                <a:latin typeface="+mn-lt"/>
              </a:rPr>
              <a:t>Expected</a:t>
            </a:r>
            <a:r>
              <a:rPr lang="de-CH" sz="1600" dirty="0" smtClean="0">
                <a:latin typeface="+mn-lt"/>
              </a:rPr>
              <a:t> </a:t>
            </a:r>
            <a:r>
              <a:rPr lang="de-CH" sz="1600" dirty="0" err="1" smtClean="0">
                <a:latin typeface="+mn-lt"/>
              </a:rPr>
              <a:t>with</a:t>
            </a:r>
            <a:r>
              <a:rPr lang="de-CH" sz="1600" dirty="0" smtClean="0">
                <a:latin typeface="+mn-lt"/>
              </a:rPr>
              <a:t> </a:t>
            </a:r>
            <a:r>
              <a:rPr lang="de-CH" sz="1600" dirty="0" err="1" smtClean="0">
                <a:latin typeface="+mn-lt"/>
              </a:rPr>
              <a:t>biased</a:t>
            </a:r>
            <a:r>
              <a:rPr lang="de-CH" sz="1600" dirty="0" smtClean="0">
                <a:latin typeface="+mn-lt"/>
              </a:rPr>
              <a:t> </a:t>
            </a:r>
            <a:r>
              <a:rPr lang="de-CH" sz="1600" dirty="0" err="1" smtClean="0">
                <a:latin typeface="+mn-lt"/>
              </a:rPr>
              <a:t>priming</a:t>
            </a:r>
            <a:r>
              <a:rPr lang="de-CH" sz="1600" dirty="0" smtClean="0">
                <a:latin typeface="+mn-lt"/>
              </a:rPr>
              <a:t> </a:t>
            </a:r>
            <a:r>
              <a:rPr lang="de-CH" sz="1600" dirty="0" err="1" smtClean="0">
                <a:latin typeface="+mn-lt"/>
              </a:rPr>
              <a:t>protocols</a:t>
            </a:r>
            <a:r>
              <a:rPr lang="de-CH" sz="1600" dirty="0" smtClean="0">
                <a:latin typeface="+mn-lt"/>
              </a:rPr>
              <a:t>, i.e. RNA-seq</a:t>
            </a:r>
            <a:endParaRPr lang="en-US" sz="1600" dirty="0">
              <a:latin typeface="+mn-lt"/>
            </a:endParaRPr>
          </a:p>
        </p:txBody>
      </p:sp>
      <p:sp>
        <p:nvSpPr>
          <p:cNvPr id="10" name="TextBox 9"/>
          <p:cNvSpPr txBox="1"/>
          <p:nvPr/>
        </p:nvSpPr>
        <p:spPr>
          <a:xfrm>
            <a:off x="381000" y="2895600"/>
            <a:ext cx="3962400" cy="830997"/>
          </a:xfrm>
          <a:prstGeom prst="rect">
            <a:avLst/>
          </a:prstGeom>
          <a:noFill/>
        </p:spPr>
        <p:txBody>
          <a:bodyPr wrap="square" rtlCol="0">
            <a:spAutoFit/>
          </a:bodyPr>
          <a:lstStyle/>
          <a:p>
            <a:pPr marL="285750" indent="-285750" algn="l">
              <a:lnSpc>
                <a:spcPct val="100000"/>
              </a:lnSpc>
              <a:buFont typeface="Arial"/>
              <a:buChar char="•"/>
            </a:pPr>
            <a:r>
              <a:rPr lang="de-CH" sz="1600" dirty="0" smtClean="0">
                <a:latin typeface="+mn-lt"/>
              </a:rPr>
              <a:t>A=T, G=C</a:t>
            </a:r>
          </a:p>
          <a:p>
            <a:pPr marL="285750" indent="-285750" algn="l">
              <a:lnSpc>
                <a:spcPct val="100000"/>
              </a:lnSpc>
              <a:buFont typeface="Arial"/>
              <a:buChar char="•"/>
            </a:pPr>
            <a:r>
              <a:rPr lang="de-CH" sz="1600" dirty="0" smtClean="0">
                <a:latin typeface="+mn-lt"/>
              </a:rPr>
              <a:t>GC </a:t>
            </a:r>
            <a:r>
              <a:rPr lang="de-CH" sz="1600" dirty="0" err="1" smtClean="0">
                <a:latin typeface="+mn-lt"/>
              </a:rPr>
              <a:t>content</a:t>
            </a:r>
            <a:r>
              <a:rPr lang="de-CH" sz="1600" dirty="0" smtClean="0">
                <a:latin typeface="+mn-lt"/>
              </a:rPr>
              <a:t> </a:t>
            </a:r>
            <a:r>
              <a:rPr lang="de-CH" sz="1600" dirty="0" err="1" smtClean="0">
                <a:latin typeface="+mn-lt"/>
              </a:rPr>
              <a:t>of</a:t>
            </a:r>
            <a:r>
              <a:rPr lang="de-CH" sz="1600" dirty="0" smtClean="0">
                <a:latin typeface="+mn-lt"/>
              </a:rPr>
              <a:t> </a:t>
            </a:r>
            <a:r>
              <a:rPr lang="de-CH" sz="1600" dirty="0" err="1" smtClean="0">
                <a:latin typeface="+mn-lt"/>
              </a:rPr>
              <a:t>the</a:t>
            </a:r>
            <a:r>
              <a:rPr lang="de-CH" sz="1600" dirty="0" smtClean="0">
                <a:latin typeface="+mn-lt"/>
              </a:rPr>
              <a:t> sample</a:t>
            </a:r>
          </a:p>
          <a:p>
            <a:pPr marL="285750" indent="-285750" algn="l">
              <a:lnSpc>
                <a:spcPct val="100000"/>
              </a:lnSpc>
              <a:buFont typeface="Arial"/>
              <a:buChar char="•"/>
            </a:pPr>
            <a:r>
              <a:rPr lang="de-CH" sz="1600" dirty="0">
                <a:latin typeface="+mn-lt"/>
              </a:rPr>
              <a:t>Smooth </a:t>
            </a:r>
            <a:r>
              <a:rPr lang="de-CH" sz="1600" dirty="0" err="1">
                <a:latin typeface="+mn-lt"/>
              </a:rPr>
              <a:t>over</a:t>
            </a:r>
            <a:r>
              <a:rPr lang="de-CH" sz="1600" dirty="0">
                <a:latin typeface="+mn-lt"/>
              </a:rPr>
              <a:t> </a:t>
            </a:r>
            <a:r>
              <a:rPr lang="de-CH" sz="1600" dirty="0" err="1" smtClean="0">
                <a:latin typeface="+mn-lt"/>
              </a:rPr>
              <a:t>length</a:t>
            </a:r>
            <a:endParaRPr lang="de-CH" sz="1600" dirty="0">
              <a:latin typeface="+mn-lt"/>
            </a:endParaRPr>
          </a:p>
        </p:txBody>
      </p:sp>
      <p:pic>
        <p:nvPicPr>
          <p:cNvPr id="3" name="Picture 2"/>
          <p:cNvPicPr>
            <a:picLocks noChangeAspect="1"/>
          </p:cNvPicPr>
          <p:nvPr/>
        </p:nvPicPr>
        <p:blipFill>
          <a:blip r:embed="rId7"/>
          <a:stretch>
            <a:fillRect/>
          </a:stretch>
        </p:blipFill>
        <p:spPr>
          <a:xfrm>
            <a:off x="76200" y="4876800"/>
            <a:ext cx="4143375" cy="1905000"/>
          </a:xfrm>
          <a:prstGeom prst="rect">
            <a:avLst/>
          </a:prstGeom>
        </p:spPr>
      </p:pic>
      <p:sp>
        <p:nvSpPr>
          <p:cNvPr id="12" name="TextBox 11"/>
          <p:cNvSpPr txBox="1"/>
          <p:nvPr/>
        </p:nvSpPr>
        <p:spPr>
          <a:xfrm>
            <a:off x="228600" y="5036403"/>
            <a:ext cx="3962400" cy="584776"/>
          </a:xfrm>
          <a:prstGeom prst="rect">
            <a:avLst/>
          </a:prstGeom>
          <a:noFill/>
        </p:spPr>
        <p:txBody>
          <a:bodyPr wrap="square" rtlCol="0">
            <a:spAutoFit/>
          </a:bodyPr>
          <a:lstStyle/>
          <a:p>
            <a:pPr marL="285750" indent="-285750" algn="l">
              <a:lnSpc>
                <a:spcPct val="100000"/>
              </a:lnSpc>
              <a:buFont typeface="Arial"/>
              <a:buChar char="•"/>
            </a:pPr>
            <a:r>
              <a:rPr lang="de-CH" sz="1600" dirty="0" err="1" smtClean="0">
                <a:latin typeface="+mn-lt"/>
              </a:rPr>
              <a:t>Expected</a:t>
            </a:r>
            <a:r>
              <a:rPr lang="de-CH" sz="1600" dirty="0" smtClean="0">
                <a:latin typeface="+mn-lt"/>
              </a:rPr>
              <a:t> </a:t>
            </a:r>
            <a:r>
              <a:rPr lang="de-CH" sz="1600" dirty="0" err="1" smtClean="0">
                <a:latin typeface="+mn-lt"/>
              </a:rPr>
              <a:t>with</a:t>
            </a:r>
            <a:r>
              <a:rPr lang="de-CH" sz="1600" dirty="0" smtClean="0">
                <a:latin typeface="+mn-lt"/>
              </a:rPr>
              <a:t> </a:t>
            </a:r>
            <a:r>
              <a:rPr lang="de-CH" sz="1600" dirty="0" err="1">
                <a:latin typeface="+mn-lt"/>
              </a:rPr>
              <a:t>b</a:t>
            </a:r>
            <a:r>
              <a:rPr lang="de-CH" sz="1600" dirty="0" err="1" smtClean="0">
                <a:latin typeface="+mn-lt"/>
              </a:rPr>
              <a:t>iased</a:t>
            </a:r>
            <a:r>
              <a:rPr lang="de-CH" sz="1600" dirty="0" smtClean="0">
                <a:latin typeface="+mn-lt"/>
              </a:rPr>
              <a:t> </a:t>
            </a:r>
            <a:r>
              <a:rPr lang="de-CH" sz="1600" dirty="0" err="1" smtClean="0">
                <a:latin typeface="+mn-lt"/>
              </a:rPr>
              <a:t>composition</a:t>
            </a:r>
            <a:r>
              <a:rPr lang="de-CH" sz="1600" dirty="0" smtClean="0">
                <a:latin typeface="+mn-lt"/>
              </a:rPr>
              <a:t> </a:t>
            </a:r>
            <a:r>
              <a:rPr lang="de-CH" sz="1600" dirty="0" err="1" smtClean="0">
                <a:latin typeface="+mn-lt"/>
              </a:rPr>
              <a:t>libraries</a:t>
            </a:r>
            <a:r>
              <a:rPr lang="de-CH" sz="1600" dirty="0" smtClean="0">
                <a:latin typeface="+mn-lt"/>
              </a:rPr>
              <a:t>, </a:t>
            </a:r>
            <a:r>
              <a:rPr lang="de-CH" sz="1600" dirty="0" err="1" smtClean="0">
                <a:latin typeface="+mn-lt"/>
              </a:rPr>
              <a:t>i.e</a:t>
            </a:r>
            <a:r>
              <a:rPr lang="de-CH" sz="1600" dirty="0" smtClean="0">
                <a:latin typeface="+mn-lt"/>
              </a:rPr>
              <a:t> </a:t>
            </a:r>
            <a:r>
              <a:rPr lang="de-CH" sz="1600" dirty="0" err="1" smtClean="0">
                <a:latin typeface="+mn-lt"/>
              </a:rPr>
              <a:t>bisulfite</a:t>
            </a:r>
            <a:r>
              <a:rPr lang="de-CH" sz="1600" dirty="0" smtClean="0">
                <a:latin typeface="+mn-lt"/>
              </a:rPr>
              <a:t> </a:t>
            </a:r>
            <a:r>
              <a:rPr lang="de-CH" sz="1600" dirty="0" err="1" smtClean="0">
                <a:latin typeface="+mn-lt"/>
              </a:rPr>
              <a:t>sequencing</a:t>
            </a:r>
            <a:endParaRPr lang="en-US" sz="1600" dirty="0">
              <a:latin typeface="+mn-lt"/>
            </a:endParaRPr>
          </a:p>
        </p:txBody>
      </p:sp>
      <p:sp>
        <p:nvSpPr>
          <p:cNvPr id="4" name="TextBox 3"/>
          <p:cNvSpPr txBox="1"/>
          <p:nvPr/>
        </p:nvSpPr>
        <p:spPr>
          <a:xfrm>
            <a:off x="4219575" y="6082051"/>
            <a:ext cx="4749303" cy="646331"/>
          </a:xfrm>
          <a:prstGeom prst="rect">
            <a:avLst/>
          </a:prstGeom>
          <a:noFill/>
        </p:spPr>
        <p:txBody>
          <a:bodyPr wrap="square" rtlCol="0">
            <a:spAutoFit/>
          </a:bodyPr>
          <a:lstStyle/>
          <a:p>
            <a:pPr>
              <a:buClr>
                <a:srgbClr val="0F83FF"/>
              </a:buClr>
            </a:pPr>
            <a:r>
              <a:rPr lang="en-US" sz="1200" dirty="0"/>
              <a:t>Treatment of DNA with bisulfite converts cytosine to uracil, but leaves methylated cytosine unaffected. Therefore, DNA that has been treated with bisulfite retains only methylated </a:t>
            </a:r>
            <a:r>
              <a:rPr lang="en-US" sz="1200" dirty="0" err="1"/>
              <a:t>cytosines</a:t>
            </a:r>
            <a:r>
              <a:rPr lang="en-US" sz="1200" dirty="0"/>
              <a:t>.</a:t>
            </a:r>
            <a:endParaRPr lang="en-US" sz="1200" dirty="0" smtClean="0"/>
          </a:p>
        </p:txBody>
      </p:sp>
    </p:spTree>
    <p:extLst>
      <p:ext uri="{BB962C8B-B14F-4D97-AF65-F5344CB8AC3E}">
        <p14:creationId xmlns:p14="http://schemas.microsoft.com/office/powerpoint/2010/main" val="7921809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p:cNvPicPr preferRelativeResize="0">
            <a:picLocks/>
          </p:cNvPicPr>
          <p:nvPr/>
        </p:nvPicPr>
        <p:blipFill>
          <a:blip r:embed="rId3"/>
          <a:srcRect l="-13600" r="-13600"/>
          <a:stretch>
            <a:fillRect/>
          </a:stretch>
        </p:blipFill>
        <p:spPr>
          <a:xfrm>
            <a:off x="-1" y="4276200"/>
            <a:ext cx="7632677" cy="2048400"/>
          </a:xfrm>
          <a:prstGeom prst="rect">
            <a:avLst/>
          </a:prstGeom>
        </p:spPr>
      </p:pic>
      <p:pic>
        <p:nvPicPr>
          <p:cNvPr id="3" name="Picture 4" descr="http://fgcz-bfabric.uzh.ch/repo/p944/bfabric/Sequencing/fastqc/workunit_98398/BD0D85ACXX-GAR11_R1_fastqc/Images/per_sequence_gc_content.png"/>
          <p:cNvPicPr preferRelativeResize="0">
            <a:picLocks noChangeAspect="1" noChangeArrowheads="1"/>
          </p:cNvPicPr>
          <p:nvPr/>
        </p:nvPicPr>
        <p:blipFill>
          <a:blip r:embed="rId4"/>
          <a:srcRect/>
          <a:stretch>
            <a:fillRect/>
          </a:stretch>
        </p:blipFill>
        <p:spPr bwMode="auto">
          <a:xfrm>
            <a:off x="765048" y="2133600"/>
            <a:ext cx="6093562" cy="2048256"/>
          </a:xfrm>
          <a:prstGeom prst="rect">
            <a:avLst/>
          </a:prstGeom>
          <a:noFill/>
        </p:spPr>
      </p:pic>
      <p:sp>
        <p:nvSpPr>
          <p:cNvPr id="5" name="Title 4"/>
          <p:cNvSpPr>
            <a:spLocks noGrp="1"/>
          </p:cNvSpPr>
          <p:nvPr>
            <p:ph type="title"/>
          </p:nvPr>
        </p:nvSpPr>
        <p:spPr/>
        <p:txBody>
          <a:bodyPr>
            <a:noAutofit/>
          </a:bodyPr>
          <a:lstStyle/>
          <a:p>
            <a:r>
              <a:rPr lang="de-CH" dirty="0" smtClean="0"/>
              <a:t>Per </a:t>
            </a:r>
            <a:r>
              <a:rPr lang="de-CH" dirty="0" err="1" smtClean="0"/>
              <a:t>sequence</a:t>
            </a:r>
            <a:r>
              <a:rPr lang="de-CH" dirty="0" smtClean="0"/>
              <a:t> GC </a:t>
            </a:r>
            <a:r>
              <a:rPr lang="de-CH" dirty="0" err="1" smtClean="0"/>
              <a:t>content</a:t>
            </a:r>
            <a:r>
              <a:rPr lang="de-CH" dirty="0" smtClean="0"/>
              <a:t> </a:t>
            </a:r>
            <a:r>
              <a:rPr lang="de-CH" dirty="0">
                <a:solidFill>
                  <a:srgbClr val="0F83FF"/>
                </a:solidFill>
              </a:rPr>
              <a:t>- </a:t>
            </a:r>
            <a:r>
              <a:rPr lang="de-CH" dirty="0" err="1">
                <a:solidFill>
                  <a:srgbClr val="0F83FF"/>
                </a:solidFill>
              </a:rPr>
              <a:t>FastQC</a:t>
            </a:r>
            <a:endParaRPr lang="en-US" dirty="0"/>
          </a:p>
        </p:txBody>
      </p:sp>
      <p:sp>
        <p:nvSpPr>
          <p:cNvPr id="2" name="Content Placeholder 1"/>
          <p:cNvSpPr>
            <a:spLocks noGrp="1"/>
          </p:cNvSpPr>
          <p:nvPr>
            <p:ph idx="1"/>
          </p:nvPr>
        </p:nvSpPr>
        <p:spPr/>
        <p:txBody>
          <a:bodyPr>
            <a:normAutofit/>
          </a:bodyPr>
          <a:lstStyle/>
          <a:p>
            <a:r>
              <a:rPr lang="en-US" sz="2400" dirty="0" smtClean="0"/>
              <a:t>Distribution of average GC in all reads</a:t>
            </a:r>
            <a:endParaRPr lang="en-US" sz="2400" dirty="0"/>
          </a:p>
        </p:txBody>
      </p:sp>
      <p:pic>
        <p:nvPicPr>
          <p:cNvPr id="7" name="Picture 6" descr="http://www.womenssavingclub.com/wp-content/uploads/2011/01/CheckMark.jpg"/>
          <p:cNvPicPr>
            <a:picLocks noChangeAspect="1" noChangeArrowheads="1"/>
          </p:cNvPicPr>
          <p:nvPr/>
        </p:nvPicPr>
        <p:blipFill>
          <a:blip r:embed="rId5"/>
          <a:srcRect/>
          <a:stretch>
            <a:fillRect/>
          </a:stretch>
        </p:blipFill>
        <p:spPr bwMode="auto">
          <a:xfrm>
            <a:off x="228600" y="2286000"/>
            <a:ext cx="508000" cy="561340"/>
          </a:xfrm>
          <a:prstGeom prst="rect">
            <a:avLst/>
          </a:prstGeom>
          <a:noFill/>
        </p:spPr>
      </p:pic>
      <p:pic>
        <p:nvPicPr>
          <p:cNvPr id="8" name="Picture 11" descr="http://png-2.findicons.com/files/icons/766/base_software/128/close_box_red.png"/>
          <p:cNvPicPr>
            <a:picLocks noChangeAspect="1" noChangeArrowheads="1"/>
          </p:cNvPicPr>
          <p:nvPr/>
        </p:nvPicPr>
        <p:blipFill>
          <a:blip r:embed="rId6"/>
          <a:srcRect/>
          <a:stretch>
            <a:fillRect/>
          </a:stretch>
        </p:blipFill>
        <p:spPr bwMode="auto">
          <a:xfrm>
            <a:off x="152400" y="4419600"/>
            <a:ext cx="520127" cy="520127"/>
          </a:xfrm>
          <a:prstGeom prst="rect">
            <a:avLst/>
          </a:prstGeom>
          <a:noFill/>
        </p:spPr>
      </p:pic>
      <p:sp>
        <p:nvSpPr>
          <p:cNvPr id="9" name="TextBox 8"/>
          <p:cNvSpPr txBox="1"/>
          <p:nvPr/>
        </p:nvSpPr>
        <p:spPr>
          <a:xfrm>
            <a:off x="5334000" y="4876800"/>
            <a:ext cx="3733800" cy="830997"/>
          </a:xfrm>
          <a:prstGeom prst="rect">
            <a:avLst/>
          </a:prstGeom>
          <a:noFill/>
        </p:spPr>
        <p:txBody>
          <a:bodyPr wrap="square" rtlCol="0">
            <a:spAutoFit/>
          </a:bodyPr>
          <a:lstStyle/>
          <a:p>
            <a:pPr marL="285750" indent="-285750" algn="l">
              <a:lnSpc>
                <a:spcPct val="100000"/>
              </a:lnSpc>
              <a:buFont typeface="Arial"/>
              <a:buChar char="•"/>
            </a:pPr>
            <a:r>
              <a:rPr lang="de-CH" sz="1600" dirty="0" smtClean="0">
                <a:latin typeface="+mn-lt"/>
              </a:rPr>
              <a:t>Bi-modal/</a:t>
            </a:r>
            <a:r>
              <a:rPr lang="de-CH" sz="1600" dirty="0" err="1" smtClean="0">
                <a:latin typeface="+mn-lt"/>
              </a:rPr>
              <a:t>unusual</a:t>
            </a:r>
            <a:r>
              <a:rPr lang="de-CH" sz="1600" dirty="0" smtClean="0">
                <a:latin typeface="+mn-lt"/>
              </a:rPr>
              <a:t> distribution</a:t>
            </a:r>
          </a:p>
          <a:p>
            <a:pPr marL="285750" indent="-285750" algn="l">
              <a:lnSpc>
                <a:spcPct val="100000"/>
              </a:lnSpc>
              <a:buFont typeface="Arial"/>
              <a:buChar char="•"/>
            </a:pPr>
            <a:r>
              <a:rPr lang="de-CH" sz="1600" dirty="0" err="1" smtClean="0">
                <a:latin typeface="+mn-lt"/>
              </a:rPr>
              <a:t>Contaminated</a:t>
            </a:r>
            <a:r>
              <a:rPr lang="de-CH" sz="1600" dirty="0" smtClean="0">
                <a:latin typeface="+mn-lt"/>
              </a:rPr>
              <a:t>/</a:t>
            </a:r>
            <a:r>
              <a:rPr lang="de-CH" sz="1600" dirty="0" err="1" smtClean="0">
                <a:latin typeface="+mn-lt"/>
              </a:rPr>
              <a:t>biased</a:t>
            </a:r>
            <a:r>
              <a:rPr lang="de-CH" sz="1600" dirty="0" smtClean="0">
                <a:latin typeface="+mn-lt"/>
              </a:rPr>
              <a:t> </a:t>
            </a:r>
            <a:r>
              <a:rPr lang="de-CH" sz="1600" dirty="0" err="1" smtClean="0">
                <a:latin typeface="+mn-lt"/>
              </a:rPr>
              <a:t>subset</a:t>
            </a:r>
            <a:r>
              <a:rPr lang="de-CH" sz="1600" dirty="0" smtClean="0">
                <a:latin typeface="+mn-lt"/>
              </a:rPr>
              <a:t>, i.e. </a:t>
            </a:r>
            <a:r>
              <a:rPr lang="de-CH" sz="1600" dirty="0" err="1" smtClean="0">
                <a:latin typeface="+mn-lt"/>
              </a:rPr>
              <a:t>adaptor</a:t>
            </a:r>
            <a:r>
              <a:rPr lang="de-CH" sz="1600" dirty="0" smtClean="0">
                <a:latin typeface="+mn-lt"/>
              </a:rPr>
              <a:t> </a:t>
            </a:r>
            <a:r>
              <a:rPr lang="de-CH" sz="1600" dirty="0" err="1" smtClean="0">
                <a:latin typeface="+mn-lt"/>
              </a:rPr>
              <a:t>dimmers</a:t>
            </a:r>
            <a:r>
              <a:rPr lang="de-CH" sz="1600" dirty="0" smtClean="0">
                <a:latin typeface="+mn-lt"/>
              </a:rPr>
              <a:t>, </a:t>
            </a:r>
            <a:r>
              <a:rPr lang="de-CH" sz="1600" dirty="0" err="1" smtClean="0">
                <a:latin typeface="+mn-lt"/>
              </a:rPr>
              <a:t>rRNA</a:t>
            </a:r>
            <a:r>
              <a:rPr lang="de-CH" sz="1600" dirty="0" smtClean="0">
                <a:latin typeface="+mn-lt"/>
              </a:rPr>
              <a:t> </a:t>
            </a:r>
            <a:r>
              <a:rPr lang="de-CH" sz="1600" dirty="0" err="1" smtClean="0">
                <a:latin typeface="+mn-lt"/>
              </a:rPr>
              <a:t>etc</a:t>
            </a:r>
            <a:r>
              <a:rPr lang="de-CH" sz="1600" dirty="0" smtClean="0">
                <a:latin typeface="+mn-lt"/>
              </a:rPr>
              <a:t> </a:t>
            </a:r>
            <a:endParaRPr lang="en-US" sz="1600" dirty="0">
              <a:latin typeface="+mn-lt"/>
            </a:endParaRPr>
          </a:p>
        </p:txBody>
      </p:sp>
      <p:sp>
        <p:nvSpPr>
          <p:cNvPr id="10" name="TextBox 9"/>
          <p:cNvSpPr txBox="1"/>
          <p:nvPr/>
        </p:nvSpPr>
        <p:spPr>
          <a:xfrm>
            <a:off x="5397500" y="2578100"/>
            <a:ext cx="3352800" cy="1323439"/>
          </a:xfrm>
          <a:prstGeom prst="rect">
            <a:avLst/>
          </a:prstGeom>
          <a:noFill/>
        </p:spPr>
        <p:txBody>
          <a:bodyPr wrap="square" rtlCol="0">
            <a:spAutoFit/>
          </a:bodyPr>
          <a:lstStyle/>
          <a:p>
            <a:pPr marL="285750" indent="-285750">
              <a:buFont typeface="Arial"/>
              <a:buChar char="•"/>
            </a:pPr>
            <a:r>
              <a:rPr lang="en-US" sz="1600" dirty="0" smtClean="0"/>
              <a:t>we expect </a:t>
            </a:r>
            <a:r>
              <a:rPr lang="en-US" sz="1600" dirty="0"/>
              <a:t>to see a roughly normal distribution of GC content </a:t>
            </a:r>
            <a:endParaRPr lang="en-US" sz="1600" dirty="0" smtClean="0"/>
          </a:p>
          <a:p>
            <a:pPr marL="285750" indent="-285750">
              <a:buFont typeface="Arial"/>
              <a:buChar char="•"/>
            </a:pPr>
            <a:r>
              <a:rPr lang="de-CH" sz="1600" dirty="0" err="1" smtClean="0">
                <a:latin typeface="+mn-lt"/>
              </a:rPr>
              <a:t>the</a:t>
            </a:r>
            <a:r>
              <a:rPr lang="de-CH" sz="1600" dirty="0" smtClean="0">
                <a:latin typeface="+mn-lt"/>
              </a:rPr>
              <a:t> </a:t>
            </a:r>
            <a:r>
              <a:rPr lang="de-CH" sz="1600" dirty="0" err="1" smtClean="0">
                <a:latin typeface="+mn-lt"/>
              </a:rPr>
              <a:t>peak</a:t>
            </a:r>
            <a:r>
              <a:rPr lang="de-CH" sz="1600" dirty="0" smtClean="0">
                <a:latin typeface="+mn-lt"/>
              </a:rPr>
              <a:t> </a:t>
            </a:r>
            <a:r>
              <a:rPr lang="de-CH" sz="1600" dirty="0" err="1" smtClean="0">
                <a:latin typeface="+mn-lt"/>
              </a:rPr>
              <a:t>corresponds</a:t>
            </a:r>
            <a:r>
              <a:rPr lang="de-CH" sz="1600" dirty="0" smtClean="0">
                <a:latin typeface="+mn-lt"/>
              </a:rPr>
              <a:t> </a:t>
            </a:r>
            <a:r>
              <a:rPr lang="de-CH" sz="1600" dirty="0" err="1" smtClean="0">
                <a:latin typeface="+mn-lt"/>
              </a:rPr>
              <a:t>to</a:t>
            </a:r>
            <a:r>
              <a:rPr lang="de-CH" sz="1600" dirty="0" smtClean="0">
                <a:latin typeface="+mn-lt"/>
              </a:rPr>
              <a:t> </a:t>
            </a:r>
            <a:r>
              <a:rPr lang="de-CH" sz="1600" dirty="0" err="1" smtClean="0">
                <a:latin typeface="+mn-lt"/>
              </a:rPr>
              <a:t>the</a:t>
            </a:r>
            <a:r>
              <a:rPr lang="de-CH" sz="1600" dirty="0" smtClean="0">
                <a:latin typeface="+mn-lt"/>
              </a:rPr>
              <a:t> </a:t>
            </a:r>
            <a:r>
              <a:rPr lang="de-CH" sz="1600" dirty="0" err="1" smtClean="0">
                <a:latin typeface="+mn-lt"/>
              </a:rPr>
              <a:t>overall</a:t>
            </a:r>
            <a:r>
              <a:rPr lang="de-CH" sz="1600" dirty="0" smtClean="0">
                <a:latin typeface="+mn-lt"/>
              </a:rPr>
              <a:t> GC </a:t>
            </a:r>
            <a:r>
              <a:rPr lang="de-CH" sz="1600" dirty="0" err="1" smtClean="0">
                <a:latin typeface="+mn-lt"/>
              </a:rPr>
              <a:t>content</a:t>
            </a:r>
            <a:r>
              <a:rPr lang="de-CH" sz="1600" dirty="0" smtClean="0">
                <a:latin typeface="+mn-lt"/>
              </a:rPr>
              <a:t> </a:t>
            </a:r>
            <a:r>
              <a:rPr lang="de-CH" sz="1600" dirty="0" err="1" smtClean="0">
                <a:latin typeface="+mn-lt"/>
              </a:rPr>
              <a:t>of</a:t>
            </a:r>
            <a:r>
              <a:rPr lang="de-CH" sz="1600" dirty="0" smtClean="0">
                <a:latin typeface="+mn-lt"/>
              </a:rPr>
              <a:t> </a:t>
            </a:r>
            <a:r>
              <a:rPr lang="de-CH" sz="1600" dirty="0" err="1" smtClean="0">
                <a:latin typeface="+mn-lt"/>
              </a:rPr>
              <a:t>the</a:t>
            </a:r>
            <a:r>
              <a:rPr lang="de-CH" sz="1600" dirty="0" smtClean="0">
                <a:latin typeface="+mn-lt"/>
              </a:rPr>
              <a:t> </a:t>
            </a:r>
            <a:r>
              <a:rPr lang="de-CH" sz="1600" dirty="0" err="1" smtClean="0">
                <a:latin typeface="+mn-lt"/>
              </a:rPr>
              <a:t>underlying</a:t>
            </a:r>
            <a:r>
              <a:rPr lang="de-CH" sz="1600" dirty="0" smtClean="0">
                <a:latin typeface="+mn-lt"/>
              </a:rPr>
              <a:t> </a:t>
            </a:r>
            <a:r>
              <a:rPr lang="de-CH" sz="1600" dirty="0" err="1" smtClean="0">
                <a:latin typeface="+mn-lt"/>
              </a:rPr>
              <a:t>genome</a:t>
            </a:r>
            <a:endParaRPr lang="de-CH" sz="1600" dirty="0" smtClean="0">
              <a:latin typeface="+mn-lt"/>
            </a:endParaRPr>
          </a:p>
        </p:txBody>
      </p:sp>
    </p:spTree>
    <p:extLst>
      <p:ext uri="{BB962C8B-B14F-4D97-AF65-F5344CB8AC3E}">
        <p14:creationId xmlns:p14="http://schemas.microsoft.com/office/powerpoint/2010/main" val="42109618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Data Increase</a:t>
            </a:r>
            <a:endParaRPr lang="en-US" dirty="0"/>
          </a:p>
        </p:txBody>
      </p:sp>
      <p:sp>
        <p:nvSpPr>
          <p:cNvPr id="4" name="Slide Number Placeholder 3"/>
          <p:cNvSpPr>
            <a:spLocks noGrp="1"/>
          </p:cNvSpPr>
          <p:nvPr>
            <p:ph type="sldNum" sz="quarter" idx="12"/>
          </p:nvPr>
        </p:nvSpPr>
        <p:spPr/>
        <p:txBody>
          <a:bodyPr/>
          <a:lstStyle/>
          <a:p>
            <a:fld id="{FC95ABD9-65DF-3346-9A39-1FC44615B15A}" type="slidenum">
              <a:rPr lang="en-US" smtClean="0"/>
              <a:t>2</a:t>
            </a:fld>
            <a:endParaRPr lang="en-US"/>
          </a:p>
        </p:txBody>
      </p:sp>
      <p:pic>
        <p:nvPicPr>
          <p:cNvPr id="8" name="Picture 7"/>
          <p:cNvPicPr>
            <a:picLocks noChangeAspect="1"/>
          </p:cNvPicPr>
          <p:nvPr/>
        </p:nvPicPr>
        <p:blipFill>
          <a:blip r:embed="rId2"/>
          <a:stretch>
            <a:fillRect/>
          </a:stretch>
        </p:blipFill>
        <p:spPr>
          <a:xfrm>
            <a:off x="129628" y="1158879"/>
            <a:ext cx="8557172" cy="4861364"/>
          </a:xfrm>
          <a:prstGeom prst="rect">
            <a:avLst/>
          </a:prstGeom>
        </p:spPr>
      </p:pic>
      <p:sp>
        <p:nvSpPr>
          <p:cNvPr id="9" name="TextBox 8"/>
          <p:cNvSpPr txBox="1"/>
          <p:nvPr/>
        </p:nvSpPr>
        <p:spPr>
          <a:xfrm>
            <a:off x="457200" y="6071239"/>
            <a:ext cx="6875517" cy="400110"/>
          </a:xfrm>
          <a:prstGeom prst="rect">
            <a:avLst/>
          </a:prstGeom>
          <a:noFill/>
        </p:spPr>
        <p:txBody>
          <a:bodyPr wrap="square" rtlCol="0">
            <a:spAutoFit/>
          </a:bodyPr>
          <a:lstStyle/>
          <a:p>
            <a:pPr marL="176213" indent="-176213">
              <a:buClr>
                <a:srgbClr val="0F83FF"/>
              </a:buClr>
              <a:buFont typeface="Arial"/>
              <a:buChar char="•"/>
            </a:pPr>
            <a:r>
              <a:rPr lang="en-US" sz="2000" dirty="0" smtClean="0"/>
              <a:t>NGS data increases faster than computer speed</a:t>
            </a:r>
          </a:p>
        </p:txBody>
      </p:sp>
      <p:sp>
        <p:nvSpPr>
          <p:cNvPr id="10" name="Rectangle 9"/>
          <p:cNvSpPr/>
          <p:nvPr/>
        </p:nvSpPr>
        <p:spPr>
          <a:xfrm>
            <a:off x="1156138" y="6488866"/>
            <a:ext cx="7147034" cy="307777"/>
          </a:xfrm>
          <a:prstGeom prst="rect">
            <a:avLst/>
          </a:prstGeom>
        </p:spPr>
        <p:txBody>
          <a:bodyPr wrap="square">
            <a:spAutoFit/>
          </a:bodyPr>
          <a:lstStyle/>
          <a:p>
            <a:r>
              <a:rPr lang="en-US" sz="1400" dirty="0"/>
              <a:t>Stephens </a:t>
            </a:r>
            <a:r>
              <a:rPr lang="en-US" sz="1400" dirty="0" smtClean="0"/>
              <a:t>ZD</a:t>
            </a:r>
            <a:r>
              <a:rPr lang="en-US" sz="1400" dirty="0"/>
              <a:t> </a:t>
            </a:r>
            <a:r>
              <a:rPr lang="en-US" sz="1400" dirty="0" err="1" smtClean="0"/>
              <a:t>etal</a:t>
            </a:r>
            <a:r>
              <a:rPr lang="en-US" sz="1400" dirty="0" smtClean="0"/>
              <a:t>. </a:t>
            </a:r>
            <a:r>
              <a:rPr lang="en-US" sz="1400" dirty="0"/>
              <a:t>(2015) Big Data: Astronomical or </a:t>
            </a:r>
            <a:r>
              <a:rPr lang="en-US" sz="1400" dirty="0" err="1"/>
              <a:t>Genomical</a:t>
            </a:r>
            <a:r>
              <a:rPr lang="en-US" sz="1400" dirty="0"/>
              <a:t>? </a:t>
            </a:r>
            <a:r>
              <a:rPr lang="en-US" sz="1400" dirty="0" err="1"/>
              <a:t>PLoS</a:t>
            </a:r>
            <a:r>
              <a:rPr lang="en-US" sz="1400" dirty="0"/>
              <a:t> </a:t>
            </a:r>
            <a:r>
              <a:rPr lang="en-US" sz="1400" dirty="0" err="1"/>
              <a:t>Biol</a:t>
            </a:r>
            <a:r>
              <a:rPr lang="en-US" sz="1400" dirty="0"/>
              <a:t> 13(7): e1002195. </a:t>
            </a:r>
          </a:p>
        </p:txBody>
      </p:sp>
    </p:spTree>
    <p:extLst>
      <p:ext uri="{BB962C8B-B14F-4D97-AF65-F5344CB8AC3E}">
        <p14:creationId xmlns:p14="http://schemas.microsoft.com/office/powerpoint/2010/main" val="325951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de-CH" dirty="0" err="1" smtClean="0"/>
              <a:t>Sequence</a:t>
            </a:r>
            <a:r>
              <a:rPr lang="de-CH" dirty="0" smtClean="0"/>
              <a:t> </a:t>
            </a:r>
            <a:r>
              <a:rPr lang="de-CH" dirty="0" err="1" smtClean="0"/>
              <a:t>duplication</a:t>
            </a:r>
            <a:r>
              <a:rPr lang="de-CH" dirty="0" smtClean="0"/>
              <a:t> </a:t>
            </a:r>
            <a:r>
              <a:rPr lang="de-CH" dirty="0">
                <a:solidFill>
                  <a:srgbClr val="0F83FF"/>
                </a:solidFill>
              </a:rPr>
              <a:t>- </a:t>
            </a:r>
            <a:r>
              <a:rPr lang="de-CH" dirty="0" err="1">
                <a:solidFill>
                  <a:srgbClr val="0F83FF"/>
                </a:solidFill>
              </a:rPr>
              <a:t>FastQC</a:t>
            </a:r>
            <a:endParaRPr lang="en-US" dirty="0"/>
          </a:p>
        </p:txBody>
      </p:sp>
      <p:sp>
        <p:nvSpPr>
          <p:cNvPr id="2" name="Content Placeholder 1"/>
          <p:cNvSpPr>
            <a:spLocks noGrp="1"/>
          </p:cNvSpPr>
          <p:nvPr>
            <p:ph idx="1"/>
          </p:nvPr>
        </p:nvSpPr>
        <p:spPr/>
        <p:txBody>
          <a:bodyPr>
            <a:normAutofit/>
          </a:bodyPr>
          <a:lstStyle/>
          <a:p>
            <a:r>
              <a:rPr lang="en-US" sz="2400" dirty="0"/>
              <a:t>R</a:t>
            </a:r>
            <a:r>
              <a:rPr lang="en-US" sz="2400" dirty="0" smtClean="0"/>
              <a:t>elative </a:t>
            </a:r>
            <a:r>
              <a:rPr lang="en-US" sz="2400" dirty="0"/>
              <a:t>number of sequences with different degrees of duplication</a:t>
            </a:r>
          </a:p>
        </p:txBody>
      </p:sp>
      <p:pic>
        <p:nvPicPr>
          <p:cNvPr id="47108" name="Picture 4" descr="Duplication level graph"/>
          <p:cNvPicPr>
            <a:picLocks noChangeAspect="1" noChangeArrowheads="1"/>
          </p:cNvPicPr>
          <p:nvPr/>
        </p:nvPicPr>
        <p:blipFill>
          <a:blip r:embed="rId3"/>
          <a:srcRect/>
          <a:stretch>
            <a:fillRect/>
          </a:stretch>
        </p:blipFill>
        <p:spPr bwMode="auto">
          <a:xfrm>
            <a:off x="4495800" y="2438400"/>
            <a:ext cx="4064000" cy="3048000"/>
          </a:xfrm>
          <a:prstGeom prst="rect">
            <a:avLst/>
          </a:prstGeom>
          <a:noFill/>
        </p:spPr>
      </p:pic>
      <p:pic>
        <p:nvPicPr>
          <p:cNvPr id="47110" name="Picture 6" descr="http://fgcz-bfabric.uzh.ch/repo/p1058/bfabric/Sequencing/fastqc/workunit_99008/leprosula_R1_fastqc/Images/duplication_levels.png"/>
          <p:cNvPicPr>
            <a:picLocks noChangeAspect="1" noChangeArrowheads="1"/>
          </p:cNvPicPr>
          <p:nvPr/>
        </p:nvPicPr>
        <p:blipFill>
          <a:blip r:embed="rId4"/>
          <a:srcRect/>
          <a:stretch>
            <a:fillRect/>
          </a:stretch>
        </p:blipFill>
        <p:spPr bwMode="auto">
          <a:xfrm>
            <a:off x="152400" y="2438400"/>
            <a:ext cx="4064000" cy="3048000"/>
          </a:xfrm>
          <a:prstGeom prst="rect">
            <a:avLst/>
          </a:prstGeom>
          <a:noFill/>
        </p:spPr>
      </p:pic>
      <p:pic>
        <p:nvPicPr>
          <p:cNvPr id="5" name="Picture 4" descr="http://www.womenssavingclub.com/wp-content/uploads/2011/01/CheckMark.jpg"/>
          <p:cNvPicPr>
            <a:picLocks noChangeAspect="1" noChangeArrowheads="1"/>
          </p:cNvPicPr>
          <p:nvPr/>
        </p:nvPicPr>
        <p:blipFill>
          <a:blip r:embed="rId5"/>
          <a:srcRect/>
          <a:stretch>
            <a:fillRect/>
          </a:stretch>
        </p:blipFill>
        <p:spPr bwMode="auto">
          <a:xfrm>
            <a:off x="304800" y="2654172"/>
            <a:ext cx="508000" cy="561340"/>
          </a:xfrm>
          <a:prstGeom prst="rect">
            <a:avLst/>
          </a:prstGeom>
          <a:noFill/>
        </p:spPr>
      </p:pic>
      <p:sp>
        <p:nvSpPr>
          <p:cNvPr id="9" name="TextBox 8"/>
          <p:cNvSpPr txBox="1"/>
          <p:nvPr/>
        </p:nvSpPr>
        <p:spPr>
          <a:xfrm>
            <a:off x="4495800" y="5562600"/>
            <a:ext cx="4572000" cy="1077218"/>
          </a:xfrm>
          <a:prstGeom prst="rect">
            <a:avLst/>
          </a:prstGeom>
          <a:noFill/>
        </p:spPr>
        <p:txBody>
          <a:bodyPr wrap="square" rtlCol="0">
            <a:spAutoFit/>
          </a:bodyPr>
          <a:lstStyle/>
          <a:p>
            <a:r>
              <a:rPr lang="en-US" sz="1600" dirty="0" smtClean="0"/>
              <a:t>High duplication levels:</a:t>
            </a:r>
          </a:p>
          <a:p>
            <a:pPr marL="285750" indent="-285750">
              <a:buFont typeface="Arial"/>
              <a:buChar char="•"/>
            </a:pPr>
            <a:r>
              <a:rPr lang="en-US" sz="1600" dirty="0" smtClean="0"/>
              <a:t>DNA</a:t>
            </a:r>
            <a:r>
              <a:rPr lang="en-US" sz="1600" dirty="0"/>
              <a:t>-</a:t>
            </a:r>
            <a:r>
              <a:rPr lang="en-US" sz="1600" dirty="0" err="1"/>
              <a:t>seq</a:t>
            </a:r>
            <a:r>
              <a:rPr lang="en-US" sz="1600" dirty="0"/>
              <a:t>: </a:t>
            </a:r>
            <a:r>
              <a:rPr lang="en-US" sz="1600" dirty="0" smtClean="0"/>
              <a:t>PCR </a:t>
            </a:r>
            <a:r>
              <a:rPr lang="en-US" sz="1600" dirty="0"/>
              <a:t>over amplification, too </a:t>
            </a:r>
            <a:r>
              <a:rPr lang="en-US" sz="1600" dirty="0" smtClean="0"/>
              <a:t>little input </a:t>
            </a:r>
            <a:r>
              <a:rPr lang="en-US" sz="1600" dirty="0"/>
              <a:t>material</a:t>
            </a:r>
          </a:p>
          <a:p>
            <a:pPr marL="285750" indent="-285750">
              <a:buFont typeface="Arial"/>
              <a:buChar char="•"/>
            </a:pPr>
            <a:r>
              <a:rPr lang="en-US" sz="1600" dirty="0" smtClean="0"/>
              <a:t>Normal </a:t>
            </a:r>
            <a:r>
              <a:rPr lang="en-US" sz="1600" dirty="0"/>
              <a:t>in RNA-</a:t>
            </a:r>
            <a:r>
              <a:rPr lang="en-US" sz="1600" dirty="0" err="1" smtClean="0"/>
              <a:t>seq</a:t>
            </a:r>
            <a:r>
              <a:rPr lang="en-US" sz="1600" dirty="0" smtClean="0"/>
              <a:t>: high expression</a:t>
            </a:r>
            <a:endParaRPr lang="en-US" sz="1600" dirty="0"/>
          </a:p>
        </p:txBody>
      </p:sp>
      <p:sp>
        <p:nvSpPr>
          <p:cNvPr id="10" name="TextBox 9"/>
          <p:cNvSpPr txBox="1"/>
          <p:nvPr/>
        </p:nvSpPr>
        <p:spPr>
          <a:xfrm>
            <a:off x="228600" y="5638800"/>
            <a:ext cx="3733800" cy="338554"/>
          </a:xfrm>
          <a:prstGeom prst="rect">
            <a:avLst/>
          </a:prstGeom>
          <a:noFill/>
        </p:spPr>
        <p:txBody>
          <a:bodyPr wrap="square" rtlCol="0">
            <a:spAutoFit/>
          </a:bodyPr>
          <a:lstStyle/>
          <a:p>
            <a:pPr marL="285750" indent="-285750" algn="l">
              <a:lnSpc>
                <a:spcPct val="100000"/>
              </a:lnSpc>
              <a:buFont typeface="Arial"/>
              <a:buChar char="•"/>
            </a:pPr>
            <a:r>
              <a:rPr lang="de-CH" sz="1600" dirty="0" err="1"/>
              <a:t>E</a:t>
            </a:r>
            <a:r>
              <a:rPr lang="de-CH" sz="1600" dirty="0" err="1" smtClean="0">
                <a:latin typeface="+mn-lt"/>
              </a:rPr>
              <a:t>ssentially</a:t>
            </a:r>
            <a:r>
              <a:rPr lang="de-CH" sz="1600" dirty="0" smtClean="0">
                <a:latin typeface="+mn-lt"/>
              </a:rPr>
              <a:t> </a:t>
            </a:r>
            <a:r>
              <a:rPr lang="de-CH" sz="1600" dirty="0" err="1" smtClean="0">
                <a:latin typeface="+mn-lt"/>
              </a:rPr>
              <a:t>no</a:t>
            </a:r>
            <a:r>
              <a:rPr lang="de-CH" sz="1600" dirty="0" smtClean="0">
                <a:latin typeface="+mn-lt"/>
              </a:rPr>
              <a:t> </a:t>
            </a:r>
            <a:r>
              <a:rPr lang="de-CH" sz="1600" dirty="0" err="1" smtClean="0">
                <a:latin typeface="+mn-lt"/>
              </a:rPr>
              <a:t>duplication</a:t>
            </a:r>
            <a:endParaRPr lang="en-US" sz="1600" dirty="0">
              <a:latin typeface="+mn-lt"/>
            </a:endParaRPr>
          </a:p>
        </p:txBody>
      </p:sp>
      <p:pic>
        <p:nvPicPr>
          <p:cNvPr id="11" name="Picture 10" descr="http://www.womenssavingclub.com/wp-content/uploads/2011/01/CheckMark.jpg"/>
          <p:cNvPicPr>
            <a:picLocks noChangeAspect="1" noChangeArrowheads="1"/>
          </p:cNvPicPr>
          <p:nvPr/>
        </p:nvPicPr>
        <p:blipFill>
          <a:blip r:embed="rId5"/>
          <a:srcRect/>
          <a:stretch>
            <a:fillRect/>
          </a:stretch>
        </p:blipFill>
        <p:spPr bwMode="auto">
          <a:xfrm>
            <a:off x="4780636" y="2628526"/>
            <a:ext cx="508000" cy="561340"/>
          </a:xfrm>
          <a:prstGeom prst="rect">
            <a:avLst/>
          </a:prstGeom>
          <a:noFill/>
        </p:spPr>
      </p:pic>
    </p:spTree>
    <p:extLst>
      <p:ext uri="{BB962C8B-B14F-4D97-AF65-F5344CB8AC3E}">
        <p14:creationId xmlns:p14="http://schemas.microsoft.com/office/powerpoint/2010/main" val="9478270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93" y="698212"/>
            <a:ext cx="8229600" cy="584775"/>
          </a:xfrm>
        </p:spPr>
        <p:txBody>
          <a:bodyPr>
            <a:noAutofit/>
          </a:bodyPr>
          <a:lstStyle/>
          <a:p>
            <a:r>
              <a:rPr lang="en-US" dirty="0" smtClean="0"/>
              <a:t>Overrepresented sequences </a:t>
            </a:r>
            <a:r>
              <a:rPr lang="de-CH" dirty="0">
                <a:solidFill>
                  <a:srgbClr val="0F83FF"/>
                </a:solidFill>
              </a:rPr>
              <a:t>- </a:t>
            </a:r>
            <a:r>
              <a:rPr lang="de-CH" dirty="0" err="1">
                <a:solidFill>
                  <a:srgbClr val="0F83FF"/>
                </a:solidFill>
              </a:rPr>
              <a:t>FastQC</a:t>
            </a:r>
            <a:endParaRPr lang="en-US" dirty="0"/>
          </a:p>
        </p:txBody>
      </p:sp>
      <p:sp>
        <p:nvSpPr>
          <p:cNvPr id="5" name="Content Placeholder 4"/>
          <p:cNvSpPr>
            <a:spLocks noGrp="1"/>
          </p:cNvSpPr>
          <p:nvPr>
            <p:ph idx="1"/>
          </p:nvPr>
        </p:nvSpPr>
        <p:spPr>
          <a:xfrm>
            <a:off x="457200" y="1905000"/>
            <a:ext cx="8229600" cy="4525963"/>
          </a:xfrm>
        </p:spPr>
        <p:txBody>
          <a:bodyPr>
            <a:normAutofit fontScale="85000" lnSpcReduction="20000"/>
          </a:bodyPr>
          <a:lstStyle/>
          <a:p>
            <a:r>
              <a:rPr lang="en-US" sz="2400" dirty="0" smtClean="0"/>
              <a:t>Sequences make up &gt;0.1 % of the total</a:t>
            </a:r>
          </a:p>
          <a:p>
            <a:r>
              <a:rPr lang="en-US" sz="2400" dirty="0" smtClean="0"/>
              <a:t>Compare those with a contamination database for finding contamination (i.e. adaptor dimmers)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Can be normal and biologically meaningful</a:t>
            </a:r>
          </a:p>
          <a:p>
            <a:pPr lvl="1"/>
            <a:r>
              <a:rPr lang="en-US" sz="2000" dirty="0" smtClean="0"/>
              <a:t>highly expressed transcripts</a:t>
            </a:r>
          </a:p>
          <a:p>
            <a:pPr lvl="1"/>
            <a:r>
              <a:rPr lang="en-US" sz="2000" dirty="0" smtClean="0"/>
              <a:t>high copy number repeats</a:t>
            </a:r>
          </a:p>
          <a:p>
            <a:pPr lvl="1"/>
            <a:r>
              <a:rPr lang="en-US" sz="2000" dirty="0" smtClean="0"/>
              <a:t>Less diverse library (</a:t>
            </a:r>
            <a:r>
              <a:rPr lang="en-US" sz="2000" dirty="0" err="1" smtClean="0"/>
              <a:t>amplicons</a:t>
            </a:r>
            <a:r>
              <a:rPr lang="en-US" sz="2000" dirty="0" smtClean="0"/>
              <a:t>)</a:t>
            </a:r>
          </a:p>
          <a:p>
            <a:endParaRPr lang="en-US" sz="2400" dirty="0"/>
          </a:p>
        </p:txBody>
      </p:sp>
      <p:pic>
        <p:nvPicPr>
          <p:cNvPr id="51202" name="Picture 2"/>
          <p:cNvPicPr>
            <a:picLocks noChangeAspect="1" noChangeArrowheads="1"/>
          </p:cNvPicPr>
          <p:nvPr/>
        </p:nvPicPr>
        <p:blipFill>
          <a:blip r:embed="rId2"/>
          <a:srcRect l="21111" t="29333" r="6111" b="47556"/>
          <a:stretch>
            <a:fillRect/>
          </a:stretch>
        </p:blipFill>
        <p:spPr bwMode="auto">
          <a:xfrm>
            <a:off x="159994" y="2788923"/>
            <a:ext cx="8743460" cy="2476927"/>
          </a:xfrm>
          <a:prstGeom prst="rect">
            <a:avLst/>
          </a:prstGeom>
          <a:noFill/>
          <a:ln w="9525">
            <a:noFill/>
            <a:miter lim="800000"/>
            <a:headEnd/>
            <a:tailEnd/>
          </a:ln>
          <a:effectLst/>
        </p:spPr>
      </p:pic>
    </p:spTree>
    <p:extLst>
      <p:ext uri="{BB962C8B-B14F-4D97-AF65-F5344CB8AC3E}">
        <p14:creationId xmlns:p14="http://schemas.microsoft.com/office/powerpoint/2010/main" val="182825305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95" y="692567"/>
            <a:ext cx="8229600" cy="584775"/>
          </a:xfrm>
        </p:spPr>
        <p:txBody>
          <a:bodyPr>
            <a:noAutofit/>
          </a:bodyPr>
          <a:lstStyle/>
          <a:p>
            <a:r>
              <a:rPr lang="de-CH" dirty="0" smtClean="0"/>
              <a:t>Adapter Content </a:t>
            </a:r>
            <a:r>
              <a:rPr lang="de-CH" dirty="0">
                <a:solidFill>
                  <a:srgbClr val="0F83FF"/>
                </a:solidFill>
              </a:rPr>
              <a:t>- </a:t>
            </a:r>
            <a:r>
              <a:rPr lang="de-CH" dirty="0" err="1">
                <a:solidFill>
                  <a:srgbClr val="0F83FF"/>
                </a:solidFill>
              </a:rPr>
              <a:t>FastQC</a:t>
            </a:r>
            <a:endParaRPr lang="en-US" dirty="0">
              <a:solidFill>
                <a:srgbClr val="0F83FF"/>
              </a:solidFill>
            </a:endParaRPr>
          </a:p>
        </p:txBody>
      </p:sp>
      <p:sp>
        <p:nvSpPr>
          <p:cNvPr id="9" name="Rectangle 3"/>
          <p:cNvSpPr>
            <a:spLocks noChangeArrowheads="1"/>
          </p:cNvSpPr>
          <p:nvPr/>
        </p:nvSpPr>
        <p:spPr bwMode="auto">
          <a:xfrm>
            <a:off x="1144588" y="1975271"/>
            <a:ext cx="1487487" cy="179387"/>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med" len="med"/>
              </a14:hiddenLine>
            </a:ext>
          </a:extLst>
        </p:spPr>
        <p:txBody>
          <a:bodyPr>
            <a:spAutoFit/>
          </a:bodyPr>
          <a:lstStyle/>
          <a:p>
            <a:endParaRPr lang="en-US"/>
          </a:p>
        </p:txBody>
      </p:sp>
      <p:sp>
        <p:nvSpPr>
          <p:cNvPr id="10" name="Rectangle 4"/>
          <p:cNvSpPr>
            <a:spLocks noChangeArrowheads="1"/>
          </p:cNvSpPr>
          <p:nvPr/>
        </p:nvSpPr>
        <p:spPr bwMode="auto">
          <a:xfrm>
            <a:off x="5533376" y="1975271"/>
            <a:ext cx="1533525" cy="179387"/>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med" len="med"/>
              </a14:hiddenLine>
            </a:ext>
          </a:extLst>
        </p:spPr>
        <p:txBody>
          <a:bodyPr>
            <a:spAutoFit/>
          </a:bodyPr>
          <a:lstStyle/>
          <a:p>
            <a:endParaRPr lang="en-US"/>
          </a:p>
        </p:txBody>
      </p:sp>
      <p:sp>
        <p:nvSpPr>
          <p:cNvPr id="11" name="Rectangle 5"/>
          <p:cNvSpPr>
            <a:spLocks noChangeArrowheads="1"/>
          </p:cNvSpPr>
          <p:nvPr/>
        </p:nvSpPr>
        <p:spPr bwMode="auto">
          <a:xfrm>
            <a:off x="2619376" y="1975271"/>
            <a:ext cx="2914000" cy="179387"/>
          </a:xfrm>
          <a:prstGeom prst="rect">
            <a:avLst/>
          </a:prstGeom>
          <a:solidFill>
            <a:srgbClr val="00CC00"/>
          </a:solidFill>
          <a:ln>
            <a:noFill/>
          </a:ln>
          <a:extLst>
            <a:ext uri="{91240B29-F687-4f45-9708-019B960494DF}">
              <a14:hiddenLine xmlns:a14="http://schemas.microsoft.com/office/drawing/2010/main" w="12700">
                <a:solidFill>
                  <a:srgbClr val="000000"/>
                </a:solidFill>
                <a:round/>
                <a:headEnd/>
                <a:tailEnd type="triangle" w="med" len="med"/>
              </a14:hiddenLine>
            </a:ext>
          </a:extLst>
        </p:spPr>
        <p:txBody>
          <a:bodyPr wrap="square">
            <a:spAutoFit/>
          </a:bodyPr>
          <a:lstStyle/>
          <a:p>
            <a:endParaRPr lang="en-US"/>
          </a:p>
        </p:txBody>
      </p:sp>
      <p:sp>
        <p:nvSpPr>
          <p:cNvPr id="12" name="TextBox 6"/>
          <p:cNvSpPr txBox="1">
            <a:spLocks noChangeArrowheads="1"/>
          </p:cNvSpPr>
          <p:nvPr/>
        </p:nvSpPr>
        <p:spPr bwMode="auto">
          <a:xfrm>
            <a:off x="1131888" y="1643483"/>
            <a:ext cx="1408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Frutiger 45 Light" charset="0"/>
                <a:ea typeface="ＭＳ Ｐゴシック" charset="0"/>
                <a:cs typeface="ＭＳ Ｐゴシック" charset="0"/>
              </a:defRPr>
            </a:lvl1pPr>
            <a:lvl2pPr marL="742950" indent="-285750" eaLnBrk="0" hangingPunct="0">
              <a:defRPr sz="2400" b="1">
                <a:solidFill>
                  <a:schemeClr val="tx1"/>
                </a:solidFill>
                <a:latin typeface="Frutiger 45 Light" charset="0"/>
                <a:ea typeface="ＭＳ Ｐゴシック" charset="0"/>
                <a:cs typeface="ＭＳ Ｐゴシック" charset="0"/>
              </a:defRPr>
            </a:lvl2pPr>
            <a:lvl3pPr marL="1143000" indent="-228600" eaLnBrk="0" hangingPunct="0">
              <a:defRPr sz="2400" b="1">
                <a:solidFill>
                  <a:schemeClr val="tx1"/>
                </a:solidFill>
                <a:latin typeface="Frutiger 45 Light" charset="0"/>
                <a:ea typeface="ＭＳ Ｐゴシック" charset="0"/>
                <a:cs typeface="ＭＳ Ｐゴシック" charset="0"/>
              </a:defRPr>
            </a:lvl3pPr>
            <a:lvl4pPr marL="1600200" indent="-228600" eaLnBrk="0" hangingPunct="0">
              <a:defRPr sz="2400" b="1">
                <a:solidFill>
                  <a:schemeClr val="tx1"/>
                </a:solidFill>
                <a:latin typeface="Frutiger 45 Light" charset="0"/>
                <a:ea typeface="ＭＳ Ｐゴシック" charset="0"/>
                <a:cs typeface="ＭＳ Ｐゴシック" charset="0"/>
              </a:defRPr>
            </a:lvl4pPr>
            <a:lvl5pPr marL="2057400" indent="-228600" eaLnBrk="0" hangingPunct="0">
              <a:defRPr sz="2400" b="1">
                <a:solidFill>
                  <a:schemeClr val="tx1"/>
                </a:solidFill>
                <a:latin typeface="Frutiger 45 Light" charset="0"/>
                <a:ea typeface="ＭＳ Ｐゴシック" charset="0"/>
                <a:cs typeface="ＭＳ Ｐゴシック" charset="0"/>
              </a:defRPr>
            </a:lvl5pPr>
            <a:lvl6pPr marL="25146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6pPr>
            <a:lvl7pPr marL="29718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7pPr>
            <a:lvl8pPr marL="34290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8pPr>
            <a:lvl9pPr marL="38862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9pPr>
          </a:lstStyle>
          <a:p>
            <a:pPr algn="l" eaLnBrk="1" hangingPunct="1"/>
            <a:r>
              <a:rPr lang="en-US" sz="1800" b="0"/>
              <a:t>Adapter 1</a:t>
            </a:r>
          </a:p>
        </p:txBody>
      </p:sp>
      <p:sp>
        <p:nvSpPr>
          <p:cNvPr id="13" name="TextBox 7"/>
          <p:cNvSpPr txBox="1">
            <a:spLocks noChangeArrowheads="1"/>
          </p:cNvSpPr>
          <p:nvPr/>
        </p:nvSpPr>
        <p:spPr bwMode="auto">
          <a:xfrm>
            <a:off x="3157538" y="1643483"/>
            <a:ext cx="2254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Frutiger 45 Light" charset="0"/>
                <a:ea typeface="ＭＳ Ｐゴシック" charset="0"/>
                <a:cs typeface="ＭＳ Ｐゴシック" charset="0"/>
              </a:defRPr>
            </a:lvl1pPr>
            <a:lvl2pPr marL="742950" indent="-285750" eaLnBrk="0" hangingPunct="0">
              <a:defRPr sz="2400" b="1">
                <a:solidFill>
                  <a:schemeClr val="tx1"/>
                </a:solidFill>
                <a:latin typeface="Frutiger 45 Light" charset="0"/>
                <a:ea typeface="ＭＳ Ｐゴシック" charset="0"/>
                <a:cs typeface="ＭＳ Ｐゴシック" charset="0"/>
              </a:defRPr>
            </a:lvl2pPr>
            <a:lvl3pPr marL="1143000" indent="-228600" eaLnBrk="0" hangingPunct="0">
              <a:defRPr sz="2400" b="1">
                <a:solidFill>
                  <a:schemeClr val="tx1"/>
                </a:solidFill>
                <a:latin typeface="Frutiger 45 Light" charset="0"/>
                <a:ea typeface="ＭＳ Ｐゴシック" charset="0"/>
                <a:cs typeface="ＭＳ Ｐゴシック" charset="0"/>
              </a:defRPr>
            </a:lvl3pPr>
            <a:lvl4pPr marL="1600200" indent="-228600" eaLnBrk="0" hangingPunct="0">
              <a:defRPr sz="2400" b="1">
                <a:solidFill>
                  <a:schemeClr val="tx1"/>
                </a:solidFill>
                <a:latin typeface="Frutiger 45 Light" charset="0"/>
                <a:ea typeface="ＭＳ Ｐゴシック" charset="0"/>
                <a:cs typeface="ＭＳ Ｐゴシック" charset="0"/>
              </a:defRPr>
            </a:lvl4pPr>
            <a:lvl5pPr marL="2057400" indent="-228600" eaLnBrk="0" hangingPunct="0">
              <a:defRPr sz="2400" b="1">
                <a:solidFill>
                  <a:schemeClr val="tx1"/>
                </a:solidFill>
                <a:latin typeface="Frutiger 45 Light" charset="0"/>
                <a:ea typeface="ＭＳ Ｐゴシック" charset="0"/>
                <a:cs typeface="ＭＳ Ｐゴシック" charset="0"/>
              </a:defRPr>
            </a:lvl5pPr>
            <a:lvl6pPr marL="25146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6pPr>
            <a:lvl7pPr marL="29718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7pPr>
            <a:lvl8pPr marL="34290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8pPr>
            <a:lvl9pPr marL="38862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9pPr>
          </a:lstStyle>
          <a:p>
            <a:pPr algn="l" eaLnBrk="1" hangingPunct="1"/>
            <a:r>
              <a:rPr lang="en-US" sz="1800" b="0"/>
              <a:t>Inserted DNA/RNA</a:t>
            </a:r>
          </a:p>
        </p:txBody>
      </p:sp>
      <p:sp>
        <p:nvSpPr>
          <p:cNvPr id="14" name="TextBox 8"/>
          <p:cNvSpPr txBox="1">
            <a:spLocks noChangeArrowheads="1"/>
          </p:cNvSpPr>
          <p:nvPr/>
        </p:nvSpPr>
        <p:spPr bwMode="auto">
          <a:xfrm>
            <a:off x="5765800" y="1643483"/>
            <a:ext cx="1408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Frutiger 45 Light" charset="0"/>
                <a:ea typeface="ＭＳ Ｐゴシック" charset="0"/>
                <a:cs typeface="ＭＳ Ｐゴシック" charset="0"/>
              </a:defRPr>
            </a:lvl1pPr>
            <a:lvl2pPr marL="742950" indent="-285750" eaLnBrk="0" hangingPunct="0">
              <a:defRPr sz="2400" b="1">
                <a:solidFill>
                  <a:schemeClr val="tx1"/>
                </a:solidFill>
                <a:latin typeface="Frutiger 45 Light" charset="0"/>
                <a:ea typeface="ＭＳ Ｐゴシック" charset="0"/>
                <a:cs typeface="ＭＳ Ｐゴシック" charset="0"/>
              </a:defRPr>
            </a:lvl2pPr>
            <a:lvl3pPr marL="1143000" indent="-228600" eaLnBrk="0" hangingPunct="0">
              <a:defRPr sz="2400" b="1">
                <a:solidFill>
                  <a:schemeClr val="tx1"/>
                </a:solidFill>
                <a:latin typeface="Frutiger 45 Light" charset="0"/>
                <a:ea typeface="ＭＳ Ｐゴシック" charset="0"/>
                <a:cs typeface="ＭＳ Ｐゴシック" charset="0"/>
              </a:defRPr>
            </a:lvl3pPr>
            <a:lvl4pPr marL="1600200" indent="-228600" eaLnBrk="0" hangingPunct="0">
              <a:defRPr sz="2400" b="1">
                <a:solidFill>
                  <a:schemeClr val="tx1"/>
                </a:solidFill>
                <a:latin typeface="Frutiger 45 Light" charset="0"/>
                <a:ea typeface="ＭＳ Ｐゴシック" charset="0"/>
                <a:cs typeface="ＭＳ Ｐゴシック" charset="0"/>
              </a:defRPr>
            </a:lvl4pPr>
            <a:lvl5pPr marL="2057400" indent="-228600" eaLnBrk="0" hangingPunct="0">
              <a:defRPr sz="2400" b="1">
                <a:solidFill>
                  <a:schemeClr val="tx1"/>
                </a:solidFill>
                <a:latin typeface="Frutiger 45 Light" charset="0"/>
                <a:ea typeface="ＭＳ Ｐゴシック" charset="0"/>
                <a:cs typeface="ＭＳ Ｐゴシック" charset="0"/>
              </a:defRPr>
            </a:lvl5pPr>
            <a:lvl6pPr marL="25146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6pPr>
            <a:lvl7pPr marL="29718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7pPr>
            <a:lvl8pPr marL="34290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8pPr>
            <a:lvl9pPr marL="38862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9pPr>
          </a:lstStyle>
          <a:p>
            <a:pPr algn="l" eaLnBrk="1" hangingPunct="1"/>
            <a:r>
              <a:rPr lang="en-US" sz="1800" b="0"/>
              <a:t>Adapter 2</a:t>
            </a:r>
          </a:p>
        </p:txBody>
      </p:sp>
      <p:sp>
        <p:nvSpPr>
          <p:cNvPr id="15" name="Rectangle 14"/>
          <p:cNvSpPr/>
          <p:nvPr/>
        </p:nvSpPr>
        <p:spPr bwMode="auto">
          <a:xfrm>
            <a:off x="2632334" y="2443583"/>
            <a:ext cx="3600450" cy="180975"/>
          </a:xfrm>
          <a:prstGeom prst="rect">
            <a:avLst/>
          </a:prstGeom>
          <a:solidFill>
            <a:srgbClr val="0099FF"/>
          </a:solidFill>
          <a:ln w="12700" cap="flat" cmpd="sng" algn="ctr">
            <a:solidFill>
              <a:schemeClr val="bg1">
                <a:lumMod val="50000"/>
              </a:schemeClr>
            </a:solidFill>
            <a:prstDash val="solid"/>
            <a:round/>
            <a:headEnd type="none" w="med" len="med"/>
            <a:tailEnd type="triangle" w="med" len="med"/>
          </a:ln>
          <a:effectLst/>
        </p:spPr>
        <p:txBody>
          <a:bodyPr>
            <a:spAutoFit/>
          </a:bodyPr>
          <a:lstStyle/>
          <a:p>
            <a:pPr>
              <a:defRPr/>
            </a:pPr>
            <a:endParaRPr lang="en-US"/>
          </a:p>
        </p:txBody>
      </p:sp>
      <p:sp>
        <p:nvSpPr>
          <p:cNvPr id="16" name="TextBox 10"/>
          <p:cNvSpPr txBox="1">
            <a:spLocks noChangeArrowheads="1"/>
          </p:cNvSpPr>
          <p:nvPr/>
        </p:nvSpPr>
        <p:spPr bwMode="auto">
          <a:xfrm>
            <a:off x="3157538" y="2707108"/>
            <a:ext cx="2254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Frutiger 45 Light" charset="0"/>
                <a:ea typeface="ＭＳ Ｐゴシック" charset="0"/>
                <a:cs typeface="ＭＳ Ｐゴシック" charset="0"/>
              </a:defRPr>
            </a:lvl1pPr>
            <a:lvl2pPr marL="742950" indent="-285750" eaLnBrk="0" hangingPunct="0">
              <a:defRPr sz="2400" b="1">
                <a:solidFill>
                  <a:schemeClr val="tx1"/>
                </a:solidFill>
                <a:latin typeface="Frutiger 45 Light" charset="0"/>
                <a:ea typeface="ＭＳ Ｐゴシック" charset="0"/>
                <a:cs typeface="ＭＳ Ｐゴシック" charset="0"/>
              </a:defRPr>
            </a:lvl2pPr>
            <a:lvl3pPr marL="1143000" indent="-228600" eaLnBrk="0" hangingPunct="0">
              <a:defRPr sz="2400" b="1">
                <a:solidFill>
                  <a:schemeClr val="tx1"/>
                </a:solidFill>
                <a:latin typeface="Frutiger 45 Light" charset="0"/>
                <a:ea typeface="ＭＳ Ｐゴシック" charset="0"/>
                <a:cs typeface="ＭＳ Ｐゴシック" charset="0"/>
              </a:defRPr>
            </a:lvl3pPr>
            <a:lvl4pPr marL="1600200" indent="-228600" eaLnBrk="0" hangingPunct="0">
              <a:defRPr sz="2400" b="1">
                <a:solidFill>
                  <a:schemeClr val="tx1"/>
                </a:solidFill>
                <a:latin typeface="Frutiger 45 Light" charset="0"/>
                <a:ea typeface="ＭＳ Ｐゴシック" charset="0"/>
                <a:cs typeface="ＭＳ Ｐゴシック" charset="0"/>
              </a:defRPr>
            </a:lvl4pPr>
            <a:lvl5pPr marL="2057400" indent="-228600" eaLnBrk="0" hangingPunct="0">
              <a:defRPr sz="2400" b="1">
                <a:solidFill>
                  <a:schemeClr val="tx1"/>
                </a:solidFill>
                <a:latin typeface="Frutiger 45 Light" charset="0"/>
                <a:ea typeface="ＭＳ Ｐゴシック" charset="0"/>
                <a:cs typeface="ＭＳ Ｐゴシック" charset="0"/>
              </a:defRPr>
            </a:lvl5pPr>
            <a:lvl6pPr marL="25146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6pPr>
            <a:lvl7pPr marL="29718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7pPr>
            <a:lvl8pPr marL="34290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8pPr>
            <a:lvl9pPr marL="3886200" indent="-228600" algn="r" eaLnBrk="0" fontAlgn="base" hangingPunct="0">
              <a:spcBef>
                <a:spcPct val="50000"/>
              </a:spcBef>
              <a:spcAft>
                <a:spcPct val="0"/>
              </a:spcAft>
              <a:buClr>
                <a:srgbClr val="0099FF"/>
              </a:buClr>
              <a:buFont typeface="Times" charset="0"/>
              <a:defRPr sz="2400" b="1">
                <a:solidFill>
                  <a:schemeClr val="tx1"/>
                </a:solidFill>
                <a:latin typeface="Frutiger 45 Light" charset="0"/>
                <a:ea typeface="ＭＳ Ｐゴシック" charset="0"/>
                <a:cs typeface="ＭＳ Ｐゴシック" charset="0"/>
              </a:defRPr>
            </a:lvl9pPr>
          </a:lstStyle>
          <a:p>
            <a:pPr algn="l" eaLnBrk="1" hangingPunct="1"/>
            <a:r>
              <a:rPr lang="en-US" sz="1800" b="0" dirty="0" smtClean="0"/>
              <a:t>100nt </a:t>
            </a:r>
            <a:r>
              <a:rPr lang="en-US" sz="1800" b="0" dirty="0"/>
              <a:t>read</a:t>
            </a:r>
          </a:p>
        </p:txBody>
      </p:sp>
      <p:pic>
        <p:nvPicPr>
          <p:cNvPr id="3" name="Picture 2"/>
          <p:cNvPicPr>
            <a:picLocks noChangeAspect="1"/>
          </p:cNvPicPr>
          <p:nvPr/>
        </p:nvPicPr>
        <p:blipFill>
          <a:blip r:embed="rId2"/>
          <a:stretch>
            <a:fillRect/>
          </a:stretch>
        </p:blipFill>
        <p:spPr>
          <a:xfrm>
            <a:off x="168667" y="3184692"/>
            <a:ext cx="8780622" cy="3673308"/>
          </a:xfrm>
          <a:prstGeom prst="rect">
            <a:avLst/>
          </a:prstGeom>
        </p:spPr>
      </p:pic>
      <p:pic>
        <p:nvPicPr>
          <p:cNvPr id="17" name="Picture 11" descr="http://png-2.findicons.com/files/icons/766/base_software/128/close_box_red.png"/>
          <p:cNvPicPr>
            <a:picLocks noChangeAspect="1" noChangeArrowheads="1"/>
          </p:cNvPicPr>
          <p:nvPr/>
        </p:nvPicPr>
        <p:blipFill>
          <a:blip r:embed="rId3"/>
          <a:srcRect/>
          <a:stretch>
            <a:fillRect/>
          </a:stretch>
        </p:blipFill>
        <p:spPr bwMode="auto">
          <a:xfrm>
            <a:off x="611761" y="3572994"/>
            <a:ext cx="520127" cy="520127"/>
          </a:xfrm>
          <a:prstGeom prst="rect">
            <a:avLst/>
          </a:prstGeom>
          <a:noFill/>
        </p:spPr>
      </p:pic>
    </p:spTree>
    <p:extLst>
      <p:ext uri="{BB962C8B-B14F-4D97-AF65-F5344CB8AC3E}">
        <p14:creationId xmlns:p14="http://schemas.microsoft.com/office/powerpoint/2010/main" val="37108772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229600" cy="584775"/>
          </a:xfrm>
        </p:spPr>
        <p:txBody>
          <a:bodyPr>
            <a:noAutofit/>
          </a:bodyPr>
          <a:lstStyle/>
          <a:p>
            <a:r>
              <a:rPr lang="de-CH" sz="4000" dirty="0" smtClean="0"/>
              <a:t>Millions of reads with base resolution</a:t>
            </a:r>
            <a:endParaRPr lang="en-US" sz="4000" dirty="0"/>
          </a:p>
        </p:txBody>
      </p:sp>
      <p:pic>
        <p:nvPicPr>
          <p:cNvPr id="1026" name="Picture 2"/>
          <p:cNvPicPr>
            <a:picLocks noChangeAspect="1" noChangeArrowheads="1"/>
          </p:cNvPicPr>
          <p:nvPr/>
        </p:nvPicPr>
        <p:blipFill>
          <a:blip r:embed="rId3"/>
          <a:srcRect t="16667" r="18750" b="24819"/>
          <a:stretch>
            <a:fillRect/>
          </a:stretch>
        </p:blipFill>
        <p:spPr bwMode="auto">
          <a:xfrm>
            <a:off x="0" y="1630736"/>
            <a:ext cx="9113520" cy="4922464"/>
          </a:xfrm>
          <a:prstGeom prst="rect">
            <a:avLst/>
          </a:prstGeom>
          <a:noFill/>
          <a:ln w="9525">
            <a:noFill/>
            <a:miter lim="800000"/>
            <a:headEnd/>
            <a:tailEnd/>
          </a:ln>
          <a:effectLst/>
        </p:spPr>
      </p:pic>
      <p:sp>
        <p:nvSpPr>
          <p:cNvPr id="6" name="TextBox 5"/>
          <p:cNvSpPr txBox="1"/>
          <p:nvPr/>
        </p:nvSpPr>
        <p:spPr>
          <a:xfrm rot="20700000">
            <a:off x="1970607" y="2738625"/>
            <a:ext cx="7040132"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de-CH"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Are they from my </a:t>
            </a:r>
            <a:r>
              <a:rPr lang="de-CH" sz="28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samples</a:t>
            </a:r>
            <a:r>
              <a:rPr lang="de-CH"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 </a:t>
            </a:r>
            <a:r>
              <a:rPr lang="de-CH" sz="2800" b="1" spc="50" dirty="0" smtClean="0">
                <a:ln w="11430"/>
                <a:solidFill>
                  <a:srgbClr val="0000FF"/>
                </a:solidFill>
                <a:effectLst>
                  <a:outerShdw blurRad="76200" dist="50800" dir="5400000" algn="tl" rotWithShape="0">
                    <a:srgbClr val="000000">
                      <a:alpha val="65000"/>
                    </a:srgbClr>
                  </a:outerShdw>
                </a:effectLst>
                <a:latin typeface="+mn-lt"/>
              </a:rPr>
              <a:t>-&gt; </a:t>
            </a:r>
            <a:r>
              <a:rPr lang="de-CH" sz="2800" b="1" spc="50" dirty="0" err="1" smtClean="0">
                <a:ln w="11430"/>
                <a:solidFill>
                  <a:srgbClr val="0000FF"/>
                </a:solidFill>
                <a:effectLst>
                  <a:outerShdw blurRad="76200" dist="50800" dir="5400000" algn="tl" rotWithShape="0">
                    <a:srgbClr val="000000">
                      <a:alpha val="65000"/>
                    </a:srgbClr>
                  </a:outerShdw>
                </a:effectLst>
                <a:latin typeface="+mn-lt"/>
              </a:rPr>
              <a:t>FastqScreen</a:t>
            </a:r>
            <a:endParaRPr lang="de-CH" sz="2800" b="1" spc="50" dirty="0" smtClean="0">
              <a:ln w="11430"/>
              <a:solidFill>
                <a:srgbClr val="0000FF"/>
              </a:solidFill>
              <a:effectLst>
                <a:outerShdw blurRad="76200" dist="50800" dir="5400000" algn="tl" rotWithShape="0">
                  <a:srgbClr val="000000">
                    <a:alpha val="65000"/>
                  </a:srgbClr>
                </a:outerShdw>
              </a:effectLst>
              <a:latin typeface="+mn-lt"/>
            </a:endParaRPr>
          </a:p>
          <a:p>
            <a:pPr algn="l">
              <a:lnSpc>
                <a:spcPct val="100000"/>
              </a:lnSpc>
            </a:pPr>
            <a:endParaRPr lang="de-CH"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ndParaRPr>
          </a:p>
          <a:p>
            <a:pPr algn="l">
              <a:lnSpc>
                <a:spcPct val="100000"/>
              </a:lnSpc>
            </a:pPr>
            <a:r>
              <a:rPr lang="de-CH" sz="2800" b="1" spc="50" dirty="0" smtClean="0">
                <a:ln w="11430"/>
                <a:solidFill>
                  <a:schemeClr val="bg1">
                    <a:lumMod val="65000"/>
                  </a:schemeClr>
                </a:solidFill>
                <a:effectLst>
                  <a:outerShdw blurRad="76200" dist="50800" dir="5400000" algn="tl" rotWithShape="0">
                    <a:srgbClr val="000000">
                      <a:alpha val="65000"/>
                    </a:srgbClr>
                  </a:outerShdw>
                </a:effectLst>
                <a:latin typeface="+mn-lt"/>
              </a:rPr>
              <a:t>How accurate are </a:t>
            </a:r>
            <a:r>
              <a:rPr lang="de-CH" sz="2800" b="1" spc="50" dirty="0" err="1" smtClean="0">
                <a:ln w="11430"/>
                <a:solidFill>
                  <a:schemeClr val="bg1">
                    <a:lumMod val="65000"/>
                  </a:schemeClr>
                </a:solidFill>
                <a:effectLst>
                  <a:outerShdw blurRad="76200" dist="50800" dir="5400000" algn="tl" rotWithShape="0">
                    <a:srgbClr val="000000">
                      <a:alpha val="65000"/>
                    </a:srgbClr>
                  </a:outerShdw>
                </a:effectLst>
                <a:latin typeface="+mn-lt"/>
              </a:rPr>
              <a:t>they</a:t>
            </a:r>
            <a:r>
              <a:rPr lang="de-CH" sz="2800" b="1" spc="50" dirty="0" smtClean="0">
                <a:ln w="11430"/>
                <a:solidFill>
                  <a:schemeClr val="bg1">
                    <a:lumMod val="65000"/>
                  </a:schemeClr>
                </a:solidFill>
                <a:effectLst>
                  <a:outerShdw blurRad="76200" dist="50800" dir="5400000" algn="tl" rotWithShape="0">
                    <a:srgbClr val="000000">
                      <a:alpha val="65000"/>
                    </a:srgbClr>
                  </a:outerShdw>
                </a:effectLst>
                <a:latin typeface="+mn-lt"/>
              </a:rPr>
              <a:t>? -&gt; </a:t>
            </a:r>
            <a:r>
              <a:rPr lang="de-CH" sz="2800" b="1" spc="50" dirty="0" err="1" smtClean="0">
                <a:ln w="11430"/>
                <a:solidFill>
                  <a:schemeClr val="bg1">
                    <a:lumMod val="65000"/>
                  </a:schemeClr>
                </a:solidFill>
                <a:effectLst>
                  <a:outerShdw blurRad="76200" dist="50800" dir="5400000" algn="tl" rotWithShape="0">
                    <a:srgbClr val="000000">
                      <a:alpha val="65000"/>
                    </a:srgbClr>
                  </a:outerShdw>
                </a:effectLst>
                <a:latin typeface="+mn-lt"/>
              </a:rPr>
              <a:t>FastQC</a:t>
            </a:r>
            <a:endParaRPr lang="en-US" sz="2800" b="1" spc="50" dirty="0">
              <a:ln w="11430"/>
              <a:solidFill>
                <a:schemeClr val="bg1">
                  <a:lumMod val="65000"/>
                </a:schemeClr>
              </a:solidFill>
              <a:effectLst>
                <a:outerShdw blurRad="76200" dist="50800" dir="5400000" algn="tl" rotWithShape="0">
                  <a:srgbClr val="000000">
                    <a:alpha val="65000"/>
                  </a:srgbClr>
                </a:outerShdw>
              </a:effectLst>
              <a:latin typeface="+mn-lt"/>
            </a:endParaRPr>
          </a:p>
        </p:txBody>
      </p:sp>
    </p:spTree>
    <p:extLst>
      <p:ext uri="{BB962C8B-B14F-4D97-AF65-F5344CB8AC3E}">
        <p14:creationId xmlns:p14="http://schemas.microsoft.com/office/powerpoint/2010/main" val="19611773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41" y="811078"/>
            <a:ext cx="8229600" cy="461665"/>
          </a:xfrm>
        </p:spPr>
        <p:txBody>
          <a:bodyPr/>
          <a:lstStyle/>
          <a:p>
            <a:r>
              <a:rPr lang="en-US" sz="2400" dirty="0" smtClean="0"/>
              <a:t>Contamination Check </a:t>
            </a:r>
            <a:r>
              <a:rPr lang="en-US" dirty="0" smtClean="0">
                <a:solidFill>
                  <a:srgbClr val="0F83FF"/>
                </a:solidFill>
              </a:rPr>
              <a:t>- </a:t>
            </a:r>
            <a:r>
              <a:rPr lang="en-US" dirty="0" err="1" smtClean="0">
                <a:solidFill>
                  <a:srgbClr val="0F83FF"/>
                </a:solidFill>
              </a:rPr>
              <a:t>FastqScreen</a:t>
            </a:r>
            <a:r>
              <a:rPr lang="en-US" dirty="0" smtClean="0">
                <a:solidFill>
                  <a:srgbClr val="0F83FF"/>
                </a:solidFill>
              </a:rPr>
              <a:t> </a:t>
            </a:r>
            <a:endParaRPr lang="en-US" sz="2400" dirty="0">
              <a:solidFill>
                <a:srgbClr val="0F83FF"/>
              </a:solidFill>
            </a:endParaRPr>
          </a:p>
        </p:txBody>
      </p:sp>
      <p:pic>
        <p:nvPicPr>
          <p:cNvPr id="3" name="Picture 2"/>
          <p:cNvPicPr>
            <a:picLocks noChangeAspect="1"/>
          </p:cNvPicPr>
          <p:nvPr/>
        </p:nvPicPr>
        <p:blipFill>
          <a:blip r:embed="rId2"/>
          <a:stretch>
            <a:fillRect/>
          </a:stretch>
        </p:blipFill>
        <p:spPr>
          <a:xfrm>
            <a:off x="338141" y="1656813"/>
            <a:ext cx="3903118" cy="4611842"/>
          </a:xfrm>
          <a:prstGeom prst="rect">
            <a:avLst/>
          </a:prstGeom>
        </p:spPr>
      </p:pic>
      <p:pic>
        <p:nvPicPr>
          <p:cNvPr id="4" name="Picture 3"/>
          <p:cNvPicPr>
            <a:picLocks noChangeAspect="1"/>
          </p:cNvPicPr>
          <p:nvPr/>
        </p:nvPicPr>
        <p:blipFill>
          <a:blip r:embed="rId3"/>
          <a:stretch>
            <a:fillRect/>
          </a:stretch>
        </p:blipFill>
        <p:spPr>
          <a:xfrm>
            <a:off x="4313892" y="1696501"/>
            <a:ext cx="4830108" cy="4373734"/>
          </a:xfrm>
          <a:prstGeom prst="rect">
            <a:avLst/>
          </a:prstGeom>
        </p:spPr>
      </p:pic>
      <p:sp>
        <p:nvSpPr>
          <p:cNvPr id="7" name="TextBox 6"/>
          <p:cNvSpPr txBox="1"/>
          <p:nvPr/>
        </p:nvSpPr>
        <p:spPr>
          <a:xfrm>
            <a:off x="1174802" y="5974100"/>
            <a:ext cx="2632188" cy="369332"/>
          </a:xfrm>
          <a:prstGeom prst="rect">
            <a:avLst/>
          </a:prstGeom>
          <a:noFill/>
        </p:spPr>
        <p:txBody>
          <a:bodyPr wrap="none" rtlCol="0">
            <a:spAutoFit/>
          </a:bodyPr>
          <a:lstStyle/>
          <a:p>
            <a:r>
              <a:rPr lang="en-US" dirty="0" err="1" smtClean="0"/>
              <a:t>rRNA</a:t>
            </a:r>
            <a:r>
              <a:rPr lang="en-US" dirty="0" smtClean="0"/>
              <a:t>-Content (Silva) </a:t>
            </a:r>
            <a:endParaRPr lang="en-US" dirty="0"/>
          </a:p>
        </p:txBody>
      </p:sp>
      <p:sp>
        <p:nvSpPr>
          <p:cNvPr id="8" name="TextBox 7"/>
          <p:cNvSpPr txBox="1"/>
          <p:nvPr/>
        </p:nvSpPr>
        <p:spPr>
          <a:xfrm>
            <a:off x="5278295" y="5958850"/>
            <a:ext cx="3281630" cy="646331"/>
          </a:xfrm>
          <a:prstGeom prst="rect">
            <a:avLst/>
          </a:prstGeom>
          <a:noFill/>
        </p:spPr>
        <p:txBody>
          <a:bodyPr wrap="none" rtlCol="0">
            <a:spAutoFit/>
          </a:bodyPr>
          <a:lstStyle/>
          <a:p>
            <a:r>
              <a:rPr lang="en-US" dirty="0" smtClean="0"/>
              <a:t>Mapping to </a:t>
            </a:r>
            <a:r>
              <a:rPr lang="en-US" dirty="0" err="1" smtClean="0"/>
              <a:t>RefSeq</a:t>
            </a:r>
            <a:r>
              <a:rPr lang="en-US" dirty="0" smtClean="0"/>
              <a:t> mRNAs </a:t>
            </a:r>
          </a:p>
          <a:p>
            <a:r>
              <a:rPr lang="en-US" dirty="0" smtClean="0"/>
              <a:t>(all species)</a:t>
            </a:r>
            <a:endParaRPr lang="en-US" dirty="0"/>
          </a:p>
        </p:txBody>
      </p:sp>
      <p:sp>
        <p:nvSpPr>
          <p:cNvPr id="9" name="Right Brace 8"/>
          <p:cNvSpPr/>
          <p:nvPr/>
        </p:nvSpPr>
        <p:spPr bwMode="auto">
          <a:xfrm rot="5400000">
            <a:off x="1733123" y="4663919"/>
            <a:ext cx="675275" cy="2137358"/>
          </a:xfrm>
          <a:prstGeom prst="rightBrac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ts val="800"/>
              </a:lnSpc>
              <a:spcBef>
                <a:spcPct val="0"/>
              </a:spcBef>
              <a:spcAft>
                <a:spcPct val="0"/>
              </a:spcAft>
              <a:buClrTx/>
              <a:buSzTx/>
              <a:buFontTx/>
              <a:buNone/>
              <a:tabLst/>
            </a:pPr>
            <a:endParaRPr kumimoji="0" lang="en-US" sz="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5094054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233" y="698212"/>
            <a:ext cx="8229600" cy="584775"/>
          </a:xfrm>
        </p:spPr>
        <p:txBody>
          <a:bodyPr>
            <a:noAutofit/>
          </a:bodyPr>
          <a:lstStyle/>
          <a:p>
            <a:r>
              <a:rPr lang="de-CH" sz="2800" dirty="0" smtClean="0"/>
              <a:t>Data preprocessing common tasks</a:t>
            </a:r>
            <a:endParaRPr lang="en-US" sz="2800" dirty="0"/>
          </a:p>
        </p:txBody>
      </p:sp>
      <p:sp>
        <p:nvSpPr>
          <p:cNvPr id="3" name="Content Placeholder 2"/>
          <p:cNvSpPr>
            <a:spLocks noGrp="1"/>
          </p:cNvSpPr>
          <p:nvPr>
            <p:ph idx="1"/>
          </p:nvPr>
        </p:nvSpPr>
        <p:spPr>
          <a:xfrm>
            <a:off x="457200" y="1874837"/>
            <a:ext cx="8229600" cy="4525963"/>
          </a:xfrm>
        </p:spPr>
        <p:txBody>
          <a:bodyPr>
            <a:normAutofit/>
          </a:bodyPr>
          <a:lstStyle/>
          <a:p>
            <a:pPr marL="457200" indent="-457200">
              <a:buFont typeface="+mj-lt"/>
              <a:buAutoNum type="arabicPeriod"/>
            </a:pPr>
            <a:r>
              <a:rPr lang="de-CH" sz="2600" dirty="0" err="1" smtClean="0"/>
              <a:t>Trimming</a:t>
            </a:r>
            <a:r>
              <a:rPr lang="de-CH" sz="2600" dirty="0" smtClean="0"/>
              <a:t>: </a:t>
            </a:r>
            <a:r>
              <a:rPr lang="de-CH" sz="2600" dirty="0" err="1" smtClean="0"/>
              <a:t>remove</a:t>
            </a:r>
            <a:r>
              <a:rPr lang="de-CH" sz="2600" dirty="0" smtClean="0"/>
              <a:t> </a:t>
            </a:r>
            <a:r>
              <a:rPr lang="de-CH" sz="2600" dirty="0" err="1" smtClean="0"/>
              <a:t>bad</a:t>
            </a:r>
            <a:r>
              <a:rPr lang="de-CH" sz="2600" dirty="0" smtClean="0"/>
              <a:t> </a:t>
            </a:r>
            <a:r>
              <a:rPr lang="de-CH" sz="2600" dirty="0" err="1" smtClean="0"/>
              <a:t>bases</a:t>
            </a:r>
            <a:r>
              <a:rPr lang="de-CH" sz="2600" dirty="0" smtClean="0"/>
              <a:t> </a:t>
            </a:r>
            <a:r>
              <a:rPr lang="de-CH" sz="2600" dirty="0" err="1" smtClean="0"/>
              <a:t>from</a:t>
            </a:r>
            <a:r>
              <a:rPr lang="de-CH" sz="2600" dirty="0" smtClean="0"/>
              <a:t> (end(s) </a:t>
            </a:r>
            <a:r>
              <a:rPr lang="de-CH" sz="2600" dirty="0" err="1" smtClean="0"/>
              <a:t>of</a:t>
            </a:r>
            <a:r>
              <a:rPr lang="de-CH" sz="2600" dirty="0" smtClean="0"/>
              <a:t>) </a:t>
            </a:r>
            <a:r>
              <a:rPr lang="de-CH" sz="2600" dirty="0" err="1" smtClean="0"/>
              <a:t>reads</a:t>
            </a:r>
            <a:r>
              <a:rPr lang="de-CH" sz="2600" dirty="0" smtClean="0"/>
              <a:t> </a:t>
            </a:r>
          </a:p>
          <a:p>
            <a:pPr marL="914400" lvl="1" indent="-457200">
              <a:buFont typeface="Arial" pitchFamily="34" charset="0"/>
              <a:buChar char="•"/>
            </a:pPr>
            <a:r>
              <a:rPr lang="de-CH" sz="2000" dirty="0" err="1" smtClean="0"/>
              <a:t>Adaptor</a:t>
            </a:r>
            <a:r>
              <a:rPr lang="de-CH" sz="2000" dirty="0" smtClean="0"/>
              <a:t> </a:t>
            </a:r>
            <a:r>
              <a:rPr lang="de-CH" sz="2000" dirty="0" err="1" smtClean="0"/>
              <a:t>sequence</a:t>
            </a:r>
            <a:endParaRPr lang="de-CH" sz="2000" dirty="0" smtClean="0"/>
          </a:p>
          <a:p>
            <a:pPr marL="914400" lvl="1" indent="-457200">
              <a:buFont typeface="Arial" pitchFamily="34" charset="0"/>
              <a:buChar char="•"/>
            </a:pPr>
            <a:r>
              <a:rPr lang="de-CH" sz="2000" dirty="0" smtClean="0"/>
              <a:t>Low </a:t>
            </a:r>
            <a:r>
              <a:rPr lang="de-CH" sz="2000" dirty="0" err="1" smtClean="0"/>
              <a:t>quality</a:t>
            </a:r>
            <a:r>
              <a:rPr lang="de-CH" sz="2000" dirty="0" smtClean="0"/>
              <a:t> </a:t>
            </a:r>
            <a:r>
              <a:rPr lang="de-CH" sz="2000" dirty="0" err="1" smtClean="0"/>
              <a:t>bases</a:t>
            </a:r>
            <a:endParaRPr lang="de-CH" sz="2000" dirty="0" smtClean="0"/>
          </a:p>
          <a:p>
            <a:pPr marL="914400" lvl="1" indent="-457200">
              <a:buFont typeface="Arial" pitchFamily="34" charset="0"/>
              <a:buChar char="•"/>
            </a:pPr>
            <a:endParaRPr lang="de-CH" sz="2000" dirty="0" smtClean="0"/>
          </a:p>
          <a:p>
            <a:pPr marL="457200" indent="-457200">
              <a:buFont typeface="+mj-lt"/>
              <a:buAutoNum type="arabicPeriod"/>
            </a:pPr>
            <a:r>
              <a:rPr lang="de-CH" sz="2600" dirty="0" err="1" smtClean="0"/>
              <a:t>Filtering</a:t>
            </a:r>
            <a:r>
              <a:rPr lang="de-CH" sz="2600" dirty="0" smtClean="0"/>
              <a:t>: </a:t>
            </a:r>
            <a:r>
              <a:rPr lang="de-CH" sz="2600" dirty="0" err="1" smtClean="0"/>
              <a:t>remove</a:t>
            </a:r>
            <a:r>
              <a:rPr lang="de-CH" sz="2600" dirty="0" smtClean="0"/>
              <a:t> </a:t>
            </a:r>
            <a:r>
              <a:rPr lang="de-CH" sz="2600" dirty="0" err="1" smtClean="0"/>
              <a:t>bad</a:t>
            </a:r>
            <a:r>
              <a:rPr lang="de-CH" sz="2600" dirty="0" smtClean="0"/>
              <a:t> </a:t>
            </a:r>
            <a:r>
              <a:rPr lang="de-CH" sz="2600" dirty="0" err="1" smtClean="0"/>
              <a:t>reads</a:t>
            </a:r>
            <a:endParaRPr lang="de-CH" sz="2600" dirty="0" smtClean="0"/>
          </a:p>
          <a:p>
            <a:pPr marL="914400" lvl="1" indent="-457200">
              <a:buFont typeface="Arial" pitchFamily="34" charset="0"/>
              <a:buChar char="•"/>
            </a:pPr>
            <a:r>
              <a:rPr lang="de-CH" sz="2000" dirty="0" smtClean="0"/>
              <a:t>Low </a:t>
            </a:r>
            <a:r>
              <a:rPr lang="de-CH" sz="2000" dirty="0" err="1" smtClean="0"/>
              <a:t>quality</a:t>
            </a:r>
            <a:r>
              <a:rPr lang="de-CH" sz="2000" dirty="0" smtClean="0"/>
              <a:t> </a:t>
            </a:r>
            <a:r>
              <a:rPr lang="de-CH" sz="2000" dirty="0" err="1" smtClean="0"/>
              <a:t>reads</a:t>
            </a:r>
            <a:endParaRPr lang="de-CH" sz="2000" dirty="0" smtClean="0"/>
          </a:p>
          <a:p>
            <a:pPr marL="914400" lvl="1" indent="-457200">
              <a:buFont typeface="Arial" pitchFamily="34" charset="0"/>
              <a:buChar char="•"/>
            </a:pPr>
            <a:r>
              <a:rPr lang="de-CH" sz="2000" dirty="0" err="1" smtClean="0"/>
              <a:t>Contaminating</a:t>
            </a:r>
            <a:r>
              <a:rPr lang="de-CH" sz="2000" dirty="0" smtClean="0"/>
              <a:t> </a:t>
            </a:r>
            <a:r>
              <a:rPr lang="de-CH" sz="2000" dirty="0" err="1" smtClean="0"/>
              <a:t>sequences</a:t>
            </a:r>
            <a:endParaRPr lang="de-CH" sz="2000" dirty="0" smtClean="0"/>
          </a:p>
          <a:p>
            <a:pPr marL="914400" lvl="1" indent="-457200">
              <a:buFont typeface="Arial" pitchFamily="34" charset="0"/>
              <a:buChar char="•"/>
            </a:pPr>
            <a:r>
              <a:rPr lang="de-CH" sz="2000" dirty="0" smtClean="0"/>
              <a:t>Low </a:t>
            </a:r>
            <a:r>
              <a:rPr lang="de-CH" sz="2000" dirty="0" err="1" smtClean="0"/>
              <a:t>complexity</a:t>
            </a:r>
            <a:r>
              <a:rPr lang="de-CH" sz="2000" dirty="0" smtClean="0"/>
              <a:t> </a:t>
            </a:r>
            <a:r>
              <a:rPr lang="de-CH" sz="2000" dirty="0" err="1" smtClean="0"/>
              <a:t>reads</a:t>
            </a:r>
            <a:r>
              <a:rPr lang="de-CH" sz="2000" dirty="0" smtClean="0"/>
              <a:t> (</a:t>
            </a:r>
            <a:r>
              <a:rPr lang="de-CH" sz="2000" dirty="0" err="1" smtClean="0"/>
              <a:t>repeats</a:t>
            </a:r>
            <a:r>
              <a:rPr lang="de-CH" sz="2000" dirty="0" smtClean="0"/>
              <a:t>)</a:t>
            </a:r>
          </a:p>
          <a:p>
            <a:pPr marL="914400" lvl="1" indent="-457200">
              <a:buFont typeface="Arial" pitchFamily="34" charset="0"/>
              <a:buChar char="•"/>
            </a:pPr>
            <a:r>
              <a:rPr lang="de-CH" sz="2000" dirty="0" smtClean="0"/>
              <a:t>Short</a:t>
            </a:r>
            <a:r>
              <a:rPr lang="de-CH" sz="2000" dirty="0"/>
              <a:t> (&lt;</a:t>
            </a:r>
            <a:r>
              <a:rPr lang="de-CH" sz="2000" dirty="0" smtClean="0"/>
              <a:t>20bp) </a:t>
            </a:r>
            <a:r>
              <a:rPr lang="de-CH" sz="2000" dirty="0" err="1" smtClean="0"/>
              <a:t>reads</a:t>
            </a:r>
            <a:r>
              <a:rPr lang="de-CH" sz="2000" dirty="0"/>
              <a:t> </a:t>
            </a:r>
            <a:r>
              <a:rPr lang="de-CH" sz="2000" dirty="0" smtClean="0"/>
              <a:t>– </a:t>
            </a:r>
            <a:r>
              <a:rPr lang="de-CH" sz="2000" dirty="0" err="1" smtClean="0"/>
              <a:t>they</a:t>
            </a:r>
            <a:r>
              <a:rPr lang="de-CH" sz="2000" dirty="0" smtClean="0"/>
              <a:t> </a:t>
            </a:r>
            <a:r>
              <a:rPr lang="de-CH" sz="2000" dirty="0" err="1" smtClean="0"/>
              <a:t>slow</a:t>
            </a:r>
            <a:r>
              <a:rPr lang="de-CH" sz="2000" dirty="0" smtClean="0"/>
              <a:t> down </a:t>
            </a:r>
            <a:r>
              <a:rPr lang="de-CH" sz="2000" dirty="0" err="1" smtClean="0"/>
              <a:t>mapping</a:t>
            </a:r>
            <a:r>
              <a:rPr lang="de-CH" sz="2000" dirty="0" smtClean="0"/>
              <a:t> </a:t>
            </a:r>
            <a:r>
              <a:rPr lang="de-CH" sz="2000" dirty="0" err="1" smtClean="0"/>
              <a:t>software</a:t>
            </a:r>
            <a:endParaRPr lang="de-CH" sz="2000" dirty="0" smtClean="0"/>
          </a:p>
        </p:txBody>
      </p:sp>
    </p:spTree>
    <p:extLst>
      <p:ext uri="{BB962C8B-B14F-4D97-AF65-F5344CB8AC3E}">
        <p14:creationId xmlns:p14="http://schemas.microsoft.com/office/powerpoint/2010/main" val="146227292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90" y="711722"/>
            <a:ext cx="8229600" cy="584775"/>
          </a:xfrm>
        </p:spPr>
        <p:txBody>
          <a:bodyPr>
            <a:noAutofit/>
          </a:bodyPr>
          <a:lstStyle/>
          <a:p>
            <a:r>
              <a:rPr lang="de-CH" sz="2800" dirty="0" smtClean="0"/>
              <a:t>Data </a:t>
            </a:r>
            <a:r>
              <a:rPr lang="de-CH" sz="2800" dirty="0" err="1" smtClean="0"/>
              <a:t>preprocessing</a:t>
            </a:r>
            <a:r>
              <a:rPr lang="de-CH" sz="2800" dirty="0" smtClean="0"/>
              <a:t> </a:t>
            </a:r>
            <a:r>
              <a:rPr lang="de-CH" sz="2800" dirty="0" err="1" smtClean="0"/>
              <a:t>software</a:t>
            </a:r>
            <a:endParaRPr lang="en-US" sz="2800" dirty="0"/>
          </a:p>
        </p:txBody>
      </p:sp>
      <p:sp>
        <p:nvSpPr>
          <p:cNvPr id="3" name="Content Placeholder 2"/>
          <p:cNvSpPr>
            <a:spLocks noGrp="1"/>
          </p:cNvSpPr>
          <p:nvPr>
            <p:ph sz="half" idx="1"/>
          </p:nvPr>
        </p:nvSpPr>
        <p:spPr/>
        <p:txBody>
          <a:bodyPr>
            <a:normAutofit fontScale="92500" lnSpcReduction="10000"/>
          </a:bodyPr>
          <a:lstStyle/>
          <a:p>
            <a:r>
              <a:rPr lang="de-CH" sz="2400" dirty="0" smtClean="0"/>
              <a:t>PRINSEQ</a:t>
            </a:r>
          </a:p>
          <a:p>
            <a:pPr lvl="1">
              <a:buFont typeface="Arial" pitchFamily="34" charset="0"/>
              <a:buChar char="•"/>
            </a:pPr>
            <a:r>
              <a:rPr lang="de-CH" sz="2000" dirty="0">
                <a:hlinkClick r:id="rId3"/>
              </a:rPr>
              <a:t>http://prinseq.sourceforge.net</a:t>
            </a:r>
            <a:r>
              <a:rPr lang="de-CH" sz="2000" dirty="0" smtClean="0">
                <a:hlinkClick r:id="rId3"/>
              </a:rPr>
              <a:t>/</a:t>
            </a:r>
            <a:endParaRPr lang="de-CH" sz="2000" dirty="0"/>
          </a:p>
          <a:p>
            <a:pPr lvl="1">
              <a:buFont typeface="Arial" pitchFamily="34" charset="0"/>
              <a:buChar char="•"/>
            </a:pPr>
            <a:r>
              <a:rPr lang="de-CH" sz="2000" dirty="0" smtClean="0"/>
              <a:t>Quality/hard trimming, quality filtering, reformat, ...</a:t>
            </a:r>
          </a:p>
          <a:p>
            <a:r>
              <a:rPr lang="de-CH" sz="2400" dirty="0" err="1" smtClean="0"/>
              <a:t>Trimmomatic</a:t>
            </a:r>
            <a:endParaRPr lang="de-CH" sz="2400" dirty="0" smtClean="0"/>
          </a:p>
          <a:p>
            <a:pPr lvl="1">
              <a:buFont typeface="Arial" pitchFamily="34" charset="0"/>
              <a:buChar char="•"/>
            </a:pPr>
            <a:r>
              <a:rPr lang="de-CH" sz="2000" dirty="0">
                <a:hlinkClick r:id="rId4"/>
              </a:rPr>
              <a:t>http://www.usadellab.org/cms/?page=</a:t>
            </a:r>
            <a:r>
              <a:rPr lang="de-CH" sz="2000" dirty="0" smtClean="0">
                <a:hlinkClick r:id="rId4"/>
              </a:rPr>
              <a:t>trimmomatic</a:t>
            </a:r>
            <a:endParaRPr lang="de-CH" sz="2000" dirty="0" smtClean="0"/>
          </a:p>
          <a:p>
            <a:pPr lvl="1">
              <a:buFont typeface="Arial" pitchFamily="34" charset="0"/>
              <a:buChar char="•"/>
            </a:pPr>
            <a:r>
              <a:rPr lang="de-CH" sz="2000" dirty="0" err="1" smtClean="0"/>
              <a:t>Adaptor</a:t>
            </a:r>
            <a:r>
              <a:rPr lang="de-CH" sz="2000" dirty="0" smtClean="0"/>
              <a:t> </a:t>
            </a:r>
            <a:r>
              <a:rPr lang="de-CH" sz="2000" dirty="0" err="1" smtClean="0"/>
              <a:t>trimming</a:t>
            </a:r>
            <a:r>
              <a:rPr lang="de-CH" sz="2000" dirty="0" smtClean="0"/>
              <a:t>, </a:t>
            </a:r>
            <a:r>
              <a:rPr lang="de-CH" sz="2000" dirty="0" err="1" smtClean="0"/>
              <a:t>quality</a:t>
            </a:r>
            <a:r>
              <a:rPr lang="de-CH" sz="2000" dirty="0"/>
              <a:t> </a:t>
            </a:r>
            <a:r>
              <a:rPr lang="de-CH" sz="2000" dirty="0" err="1" smtClean="0"/>
              <a:t>trimming</a:t>
            </a:r>
            <a:r>
              <a:rPr lang="de-CH" sz="2000" dirty="0"/>
              <a:t> </a:t>
            </a:r>
            <a:r>
              <a:rPr lang="de-CH" sz="2000" dirty="0" smtClean="0"/>
              <a:t>&amp;</a:t>
            </a:r>
            <a:r>
              <a:rPr lang="de-CH" sz="2000" dirty="0" err="1" smtClean="0"/>
              <a:t>filtering</a:t>
            </a:r>
            <a:r>
              <a:rPr lang="de-CH" sz="2000" dirty="0" smtClean="0"/>
              <a:t>, ...</a:t>
            </a:r>
          </a:p>
          <a:p>
            <a:r>
              <a:rPr lang="de-CH" sz="2400" dirty="0" err="1" smtClean="0"/>
              <a:t>FlexBar</a:t>
            </a:r>
            <a:r>
              <a:rPr lang="de-CH" sz="2400" dirty="0" smtClean="0"/>
              <a:t> (FAR)</a:t>
            </a:r>
          </a:p>
          <a:p>
            <a:pPr lvl="1">
              <a:buFont typeface="Arial" pitchFamily="34" charset="0"/>
              <a:buChar char="•"/>
            </a:pPr>
            <a:r>
              <a:rPr lang="de-CH" sz="2000" dirty="0" smtClean="0">
                <a:hlinkClick r:id="rId5"/>
              </a:rPr>
              <a:t>http://sourceforge.net/projects/theflexibleadap/</a:t>
            </a:r>
            <a:endParaRPr lang="de-CH" sz="2000" dirty="0" smtClean="0"/>
          </a:p>
          <a:p>
            <a:pPr lvl="1">
              <a:buFont typeface="Arial" pitchFamily="34" charset="0"/>
              <a:buChar char="•"/>
            </a:pPr>
            <a:r>
              <a:rPr lang="en-US" sz="2000" dirty="0" smtClean="0"/>
              <a:t>Flexible barcode detection and adapter removal</a:t>
            </a:r>
            <a:endParaRPr lang="de-CH" sz="2000" dirty="0" smtClean="0"/>
          </a:p>
          <a:p>
            <a:endParaRPr lang="de-CH" sz="1800" dirty="0" smtClean="0"/>
          </a:p>
          <a:p>
            <a:endParaRPr lang="de-CH" sz="2400" dirty="0" smtClean="0"/>
          </a:p>
          <a:p>
            <a:endParaRPr lang="en-US" sz="2400" dirty="0"/>
          </a:p>
        </p:txBody>
      </p:sp>
      <p:sp>
        <p:nvSpPr>
          <p:cNvPr id="5" name="Content Placeholder 4"/>
          <p:cNvSpPr>
            <a:spLocks noGrp="1"/>
          </p:cNvSpPr>
          <p:nvPr>
            <p:ph sz="half" idx="2"/>
          </p:nvPr>
        </p:nvSpPr>
        <p:spPr/>
        <p:txBody>
          <a:bodyPr>
            <a:normAutofit fontScale="92500" lnSpcReduction="10000"/>
          </a:bodyPr>
          <a:lstStyle/>
          <a:p>
            <a:r>
              <a:rPr lang="de-CH" sz="2400" dirty="0" smtClean="0"/>
              <a:t>FASTX</a:t>
            </a:r>
          </a:p>
          <a:p>
            <a:pPr lvl="1">
              <a:buFont typeface="Arial" pitchFamily="34" charset="0"/>
              <a:buChar char="•"/>
            </a:pPr>
            <a:r>
              <a:rPr lang="de-CH" sz="2000" dirty="0" smtClean="0">
                <a:hlinkClick r:id="rId6"/>
              </a:rPr>
              <a:t>http://hannonlab.cshl.edu/fastx_toolkit/</a:t>
            </a:r>
            <a:endParaRPr lang="de-CH" sz="2000" dirty="0" smtClean="0"/>
          </a:p>
          <a:p>
            <a:pPr lvl="1">
              <a:buFont typeface="Arial" pitchFamily="34" charset="0"/>
              <a:buChar char="•"/>
            </a:pPr>
            <a:r>
              <a:rPr lang="de-CH" sz="2000" dirty="0" smtClean="0"/>
              <a:t>Reformat, stats, collapse duplicated reads, trim, filter, reverse compliment</a:t>
            </a:r>
          </a:p>
          <a:p>
            <a:r>
              <a:rPr lang="de-CH" sz="2400" dirty="0" smtClean="0"/>
              <a:t>TagCleaner</a:t>
            </a:r>
          </a:p>
          <a:p>
            <a:pPr lvl="1">
              <a:buFont typeface="Arial" pitchFamily="34" charset="0"/>
              <a:buChar char="•"/>
            </a:pPr>
            <a:r>
              <a:rPr lang="en-US" sz="2000" dirty="0" smtClean="0">
                <a:hlinkClick r:id="rId7"/>
              </a:rPr>
              <a:t>http://tagcleaner.sourceforge.net</a:t>
            </a:r>
            <a:endParaRPr lang="en-US" sz="2000" dirty="0" smtClean="0"/>
          </a:p>
          <a:p>
            <a:pPr lvl="1">
              <a:buFont typeface="Arial" pitchFamily="34" charset="0"/>
              <a:buChar char="•"/>
            </a:pPr>
            <a:r>
              <a:rPr lang="de-CH" sz="2000" dirty="0" smtClean="0"/>
              <a:t>Trim MIDs or adaptors, demultiplexing</a:t>
            </a:r>
          </a:p>
          <a:p>
            <a:r>
              <a:rPr lang="de-CH" sz="2400" dirty="0" smtClean="0"/>
              <a:t>DeconSeq</a:t>
            </a:r>
          </a:p>
          <a:p>
            <a:pPr lvl="1">
              <a:buFont typeface="Arial" pitchFamily="34" charset="0"/>
              <a:buChar char="•"/>
            </a:pPr>
            <a:r>
              <a:rPr lang="en-US" sz="1800" dirty="0" smtClean="0">
                <a:hlinkClick r:id="rId8"/>
              </a:rPr>
              <a:t>http://deconseq.sourceforge.net</a:t>
            </a:r>
            <a:endParaRPr lang="en-US" sz="1800" dirty="0" smtClean="0"/>
          </a:p>
          <a:p>
            <a:pPr lvl="1">
              <a:buFont typeface="Arial" pitchFamily="34" charset="0"/>
              <a:buChar char="•"/>
            </a:pPr>
            <a:r>
              <a:rPr lang="de-CH" sz="1800" dirty="0" smtClean="0"/>
              <a:t>Remove potential contaminants</a:t>
            </a:r>
            <a:endParaRPr lang="en-US" dirty="0"/>
          </a:p>
        </p:txBody>
      </p:sp>
    </p:spTree>
    <p:extLst>
      <p:ext uri="{BB962C8B-B14F-4D97-AF65-F5344CB8AC3E}">
        <p14:creationId xmlns:p14="http://schemas.microsoft.com/office/powerpoint/2010/main" val="137158810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3029"/>
            <a:ext cx="8229600" cy="1077218"/>
          </a:xfrm>
        </p:spPr>
        <p:txBody>
          <a:bodyPr>
            <a:noAutofit/>
          </a:bodyPr>
          <a:lstStyle/>
          <a:p>
            <a:r>
              <a:rPr lang="en-US" sz="2800" dirty="0" smtClean="0"/>
              <a:t>Recommendations</a:t>
            </a:r>
            <a:endParaRPr lang="en-US" sz="2800" dirty="0"/>
          </a:p>
        </p:txBody>
      </p:sp>
      <p:sp>
        <p:nvSpPr>
          <p:cNvPr id="3" name="Content Placeholder 2"/>
          <p:cNvSpPr>
            <a:spLocks noGrp="1"/>
          </p:cNvSpPr>
          <p:nvPr>
            <p:ph idx="1"/>
          </p:nvPr>
        </p:nvSpPr>
        <p:spPr>
          <a:xfrm>
            <a:off x="457200" y="1951037"/>
            <a:ext cx="8229600" cy="4525963"/>
          </a:xfrm>
        </p:spPr>
        <p:txBody>
          <a:bodyPr/>
          <a:lstStyle/>
          <a:p>
            <a:endParaRPr lang="en-US" sz="2400" dirty="0" smtClean="0"/>
          </a:p>
          <a:p>
            <a:r>
              <a:rPr lang="en-US" sz="2400" dirty="0" smtClean="0"/>
              <a:t>Always generate quality plots for all libraries </a:t>
            </a:r>
          </a:p>
          <a:p>
            <a:pPr marL="0" indent="0">
              <a:buNone/>
            </a:pPr>
            <a:endParaRPr lang="en-US" sz="2400" dirty="0" smtClean="0"/>
          </a:p>
          <a:p>
            <a:r>
              <a:rPr lang="en-US" sz="2400" dirty="0" smtClean="0"/>
              <a:t>Trim and/or filter data if needed</a:t>
            </a:r>
          </a:p>
          <a:p>
            <a:pPr marL="742950" lvl="1" indent="-342900">
              <a:buFontTx/>
              <a:buChar char="-"/>
            </a:pPr>
            <a:r>
              <a:rPr lang="en-US" sz="2000" dirty="0" smtClean="0"/>
              <a:t>always trim and filter for de-novo </a:t>
            </a:r>
            <a:r>
              <a:rPr lang="en-US" sz="2000" dirty="0" err="1" smtClean="0"/>
              <a:t>transcriptome</a:t>
            </a:r>
            <a:r>
              <a:rPr lang="en-US" sz="2000" dirty="0" smtClean="0"/>
              <a:t> assembly</a:t>
            </a:r>
          </a:p>
          <a:p>
            <a:pPr marL="685800" lvl="1" indent="-285750">
              <a:buFontTx/>
              <a:buChar char="-"/>
            </a:pPr>
            <a:endParaRPr lang="en-US" sz="1600" dirty="0" smtClean="0"/>
          </a:p>
          <a:p>
            <a:pPr marL="0" indent="0">
              <a:buNone/>
            </a:pPr>
            <a:endParaRPr lang="en-US" sz="2000" dirty="0" smtClean="0"/>
          </a:p>
          <a:p>
            <a:endParaRPr lang="en-US" sz="2200" dirty="0" smtClean="0"/>
          </a:p>
          <a:p>
            <a:endParaRPr lang="en-US" sz="2400" dirty="0"/>
          </a:p>
        </p:txBody>
      </p:sp>
    </p:spTree>
    <p:extLst>
      <p:ext uri="{BB962C8B-B14F-4D97-AF65-F5344CB8AC3E}">
        <p14:creationId xmlns:p14="http://schemas.microsoft.com/office/powerpoint/2010/main" val="34255934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Ingredients for the success</a:t>
            </a:r>
            <a:endParaRPr lang="en-US" dirty="0"/>
          </a:p>
        </p:txBody>
      </p:sp>
      <p:sp>
        <p:nvSpPr>
          <p:cNvPr id="5" name="Content Placeholder 4"/>
          <p:cNvSpPr>
            <a:spLocks noGrp="1"/>
          </p:cNvSpPr>
          <p:nvPr>
            <p:ph idx="1"/>
          </p:nvPr>
        </p:nvSpPr>
        <p:spPr/>
        <p:txBody>
          <a:bodyPr/>
          <a:lstStyle/>
          <a:p>
            <a:r>
              <a:rPr lang="en-US" dirty="0" smtClean="0"/>
              <a:t>Evolution has yielded DNA and RNA molecules for information storage and transfer. They have good properties to be read (</a:t>
            </a:r>
            <a:r>
              <a:rPr lang="en-US" b="1" dirty="0" smtClean="0"/>
              <a:t>measured</a:t>
            </a:r>
            <a:r>
              <a:rPr lang="en-US" dirty="0" smtClean="0"/>
              <a:t>)</a:t>
            </a:r>
          </a:p>
          <a:p>
            <a:r>
              <a:rPr lang="en-US" dirty="0" smtClean="0"/>
              <a:t>NGS technologies rely on</a:t>
            </a:r>
          </a:p>
          <a:p>
            <a:pPr lvl="1"/>
            <a:r>
              <a:rPr lang="en-US" b="1" dirty="0" smtClean="0"/>
              <a:t>massive parallelization</a:t>
            </a:r>
          </a:p>
          <a:p>
            <a:pPr lvl="1"/>
            <a:r>
              <a:rPr lang="en-US" dirty="0" smtClean="0"/>
              <a:t>measurement process is done by individual molecules (</a:t>
            </a:r>
            <a:r>
              <a:rPr lang="en-US" b="1" dirty="0" smtClean="0"/>
              <a:t>cheap and fast</a:t>
            </a:r>
            <a:r>
              <a:rPr lang="en-US" dirty="0" smtClean="0"/>
              <a:t>)</a:t>
            </a:r>
          </a:p>
          <a:p>
            <a:pPr lvl="1"/>
            <a:endParaRPr lang="en-US" dirty="0"/>
          </a:p>
          <a:p>
            <a:endParaRPr lang="en-US" dirty="0"/>
          </a:p>
        </p:txBody>
      </p:sp>
      <p:sp>
        <p:nvSpPr>
          <p:cNvPr id="3" name="Slide Number Placeholder 2"/>
          <p:cNvSpPr>
            <a:spLocks noGrp="1"/>
          </p:cNvSpPr>
          <p:nvPr>
            <p:ph type="sldNum" sz="quarter" idx="12"/>
          </p:nvPr>
        </p:nvSpPr>
        <p:spPr/>
        <p:txBody>
          <a:bodyPr/>
          <a:lstStyle/>
          <a:p>
            <a:fld id="{FC95ABD9-65DF-3346-9A39-1FC44615B15A}" type="slidenum">
              <a:rPr lang="en-US" smtClean="0"/>
              <a:t>3</a:t>
            </a:fld>
            <a:endParaRPr lang="en-US"/>
          </a:p>
        </p:txBody>
      </p:sp>
    </p:spTree>
    <p:extLst>
      <p:ext uri="{BB962C8B-B14F-4D97-AF65-F5344CB8AC3E}">
        <p14:creationId xmlns:p14="http://schemas.microsoft.com/office/powerpoint/2010/main" val="222770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56473" y="3759200"/>
            <a:ext cx="7848000" cy="234164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9042" y="1475032"/>
            <a:ext cx="7848000" cy="2246068"/>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495800" y="1470188"/>
            <a:ext cx="3635237" cy="4625812"/>
          </a:xfrm>
          <a:prstGeom prst="rect">
            <a:avLst/>
          </a:prstGeom>
          <a:solidFill>
            <a:srgbClr val="008000">
              <a:alpha val="40000"/>
            </a:srgb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495800" y="1465344"/>
            <a:ext cx="0" cy="46306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836343" y="3721100"/>
            <a:ext cx="729469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rot="5400000">
            <a:off x="7928514" y="2349500"/>
            <a:ext cx="1051790" cy="461665"/>
          </a:xfrm>
          <a:prstGeom prst="rect">
            <a:avLst/>
          </a:prstGeom>
          <a:noFill/>
          <a:ln w="12700">
            <a:noFill/>
          </a:ln>
          <a:effectLst/>
        </p:spPr>
        <p:txBody>
          <a:bodyPr wrap="none" rtlCol="0">
            <a:spAutoFit/>
          </a:bodyPr>
          <a:lstStyle/>
          <a:p>
            <a:pPr algn="ctr"/>
            <a:r>
              <a:rPr lang="en-US" sz="2400" b="1" dirty="0" smtClean="0"/>
              <a:t>optical</a:t>
            </a:r>
            <a:endParaRPr lang="en-US" sz="2400" b="1" dirty="0"/>
          </a:p>
        </p:txBody>
      </p:sp>
      <p:sp>
        <p:nvSpPr>
          <p:cNvPr id="12" name="TextBox 11"/>
          <p:cNvSpPr txBox="1"/>
          <p:nvPr/>
        </p:nvSpPr>
        <p:spPr>
          <a:xfrm rot="5400000">
            <a:off x="7598721" y="4673888"/>
            <a:ext cx="1711376" cy="461665"/>
          </a:xfrm>
          <a:prstGeom prst="rect">
            <a:avLst/>
          </a:prstGeom>
          <a:noFill/>
          <a:ln w="12700">
            <a:noFill/>
          </a:ln>
          <a:effectLst/>
        </p:spPr>
        <p:txBody>
          <a:bodyPr wrap="none" rtlCol="0">
            <a:spAutoFit/>
          </a:bodyPr>
          <a:lstStyle/>
          <a:p>
            <a:pPr algn="ctr"/>
            <a:r>
              <a:rPr lang="en-US" sz="2400" b="1" dirty="0" smtClean="0"/>
              <a:t>non- optical</a:t>
            </a:r>
            <a:endParaRPr lang="en-US" sz="2400" b="1" dirty="0"/>
          </a:p>
        </p:txBody>
      </p:sp>
      <p:sp>
        <p:nvSpPr>
          <p:cNvPr id="20" name="TextBox 19"/>
          <p:cNvSpPr txBox="1"/>
          <p:nvPr/>
        </p:nvSpPr>
        <p:spPr>
          <a:xfrm>
            <a:off x="887143" y="1003679"/>
            <a:ext cx="3537196" cy="461665"/>
          </a:xfrm>
          <a:prstGeom prst="rect">
            <a:avLst/>
          </a:prstGeom>
          <a:noFill/>
          <a:ln w="12700" cmpd="sng">
            <a:solidFill>
              <a:srgbClr val="3366FF"/>
            </a:solidFill>
          </a:ln>
        </p:spPr>
        <p:txBody>
          <a:bodyPr wrap="none" rtlCol="0">
            <a:spAutoFit/>
          </a:bodyPr>
          <a:lstStyle/>
          <a:p>
            <a:r>
              <a:rPr lang="en-US" sz="2400" b="1" dirty="0" smtClean="0"/>
              <a:t>2</a:t>
            </a:r>
            <a:r>
              <a:rPr lang="en-US" sz="2400" b="1" baseline="30000" dirty="0" smtClean="0"/>
              <a:t>nd</a:t>
            </a:r>
            <a:r>
              <a:rPr lang="en-US" sz="2400" b="1" dirty="0" smtClean="0"/>
              <a:t> generation sequencers</a:t>
            </a:r>
            <a:endParaRPr lang="en-US" sz="2400" b="1" dirty="0"/>
          </a:p>
        </p:txBody>
      </p:sp>
      <p:sp>
        <p:nvSpPr>
          <p:cNvPr id="21" name="TextBox 20"/>
          <p:cNvSpPr txBox="1"/>
          <p:nvPr/>
        </p:nvSpPr>
        <p:spPr>
          <a:xfrm>
            <a:off x="4567510" y="1008523"/>
            <a:ext cx="3500027" cy="461665"/>
          </a:xfrm>
          <a:prstGeom prst="rect">
            <a:avLst/>
          </a:prstGeom>
          <a:solidFill>
            <a:schemeClr val="accent3">
              <a:lumMod val="20000"/>
              <a:lumOff val="80000"/>
            </a:schemeClr>
          </a:solidFill>
          <a:ln>
            <a:solidFill>
              <a:srgbClr val="008000"/>
            </a:solidFill>
          </a:ln>
        </p:spPr>
        <p:txBody>
          <a:bodyPr wrap="none" rtlCol="0">
            <a:spAutoFit/>
          </a:bodyPr>
          <a:lstStyle/>
          <a:p>
            <a:pPr algn="ctr"/>
            <a:r>
              <a:rPr lang="en-US" sz="2400" b="1" dirty="0" smtClean="0"/>
              <a:t>3</a:t>
            </a:r>
            <a:r>
              <a:rPr lang="en-US" sz="2400" b="1" baseline="30000" dirty="0"/>
              <a:t>r</a:t>
            </a:r>
            <a:r>
              <a:rPr lang="en-US" sz="2400" b="1" baseline="30000" dirty="0" smtClean="0"/>
              <a:t>d</a:t>
            </a:r>
            <a:r>
              <a:rPr lang="en-US" sz="2400" b="1" dirty="0" smtClean="0"/>
              <a:t> generation sequencers</a:t>
            </a:r>
            <a:endParaRPr lang="en-US" sz="2400" b="1" dirty="0"/>
          </a:p>
        </p:txBody>
      </p:sp>
      <p:sp>
        <p:nvSpPr>
          <p:cNvPr id="18" name="TextBox 17"/>
          <p:cNvSpPr txBox="1"/>
          <p:nvPr/>
        </p:nvSpPr>
        <p:spPr>
          <a:xfrm>
            <a:off x="5747539" y="2393349"/>
            <a:ext cx="1266968" cy="523220"/>
          </a:xfrm>
          <a:prstGeom prst="rect">
            <a:avLst/>
          </a:prstGeom>
          <a:noFill/>
        </p:spPr>
        <p:txBody>
          <a:bodyPr wrap="none" rtlCol="0">
            <a:spAutoFit/>
          </a:bodyPr>
          <a:lstStyle/>
          <a:p>
            <a:pPr algn="ctr"/>
            <a:r>
              <a:rPr lang="en-US" sz="2800" b="1" dirty="0" smtClean="0">
                <a:solidFill>
                  <a:schemeClr val="bg1">
                    <a:lumMod val="50000"/>
                  </a:schemeClr>
                </a:solidFill>
              </a:rPr>
              <a:t>Pac Bio</a:t>
            </a:r>
            <a:endParaRPr lang="en-US" sz="2800" b="1" dirty="0">
              <a:solidFill>
                <a:schemeClr val="bg1">
                  <a:lumMod val="50000"/>
                </a:schemeClr>
              </a:solidFill>
            </a:endParaRPr>
          </a:p>
        </p:txBody>
      </p:sp>
      <p:sp>
        <p:nvSpPr>
          <p:cNvPr id="22" name="TextBox 21"/>
          <p:cNvSpPr txBox="1"/>
          <p:nvPr/>
        </p:nvSpPr>
        <p:spPr>
          <a:xfrm>
            <a:off x="1905095" y="2393349"/>
            <a:ext cx="1399692" cy="523220"/>
          </a:xfrm>
          <a:prstGeom prst="rect">
            <a:avLst/>
          </a:prstGeom>
          <a:noFill/>
        </p:spPr>
        <p:txBody>
          <a:bodyPr wrap="none" rtlCol="0">
            <a:spAutoFit/>
          </a:bodyPr>
          <a:lstStyle/>
          <a:p>
            <a:pPr algn="ctr"/>
            <a:r>
              <a:rPr lang="en-US" sz="2800" b="1" dirty="0" err="1" smtClean="0">
                <a:solidFill>
                  <a:schemeClr val="tx2">
                    <a:lumMod val="75000"/>
                  </a:schemeClr>
                </a:solidFill>
              </a:rPr>
              <a:t>Illumina</a:t>
            </a:r>
            <a:endParaRPr lang="en-US" sz="2800" b="1" dirty="0">
              <a:solidFill>
                <a:schemeClr val="tx2">
                  <a:lumMod val="75000"/>
                </a:schemeClr>
              </a:solidFill>
            </a:endParaRPr>
          </a:p>
        </p:txBody>
      </p:sp>
      <p:cxnSp>
        <p:nvCxnSpPr>
          <p:cNvPr id="23" name="Straight Connector 22"/>
          <p:cNvCxnSpPr/>
          <p:nvPr/>
        </p:nvCxnSpPr>
        <p:spPr>
          <a:xfrm>
            <a:off x="856473" y="3721100"/>
            <a:ext cx="7840569"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44673" y="1475032"/>
            <a:ext cx="7840569"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36343" y="6113544"/>
            <a:ext cx="7840569"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856473" y="1475032"/>
            <a:ext cx="3639327" cy="2246068"/>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Explosion 2 26"/>
          <p:cNvSpPr/>
          <p:nvPr/>
        </p:nvSpPr>
        <p:spPr>
          <a:xfrm rot="1023580">
            <a:off x="1542373" y="2034877"/>
            <a:ext cx="2458498" cy="1355421"/>
          </a:xfrm>
          <a:prstGeom prst="irregularSeal2">
            <a:avLst/>
          </a:prstGeom>
          <a:solidFill>
            <a:srgbClr val="FFFF00">
              <a:alpha val="85000"/>
            </a:srgbClr>
          </a:solidFill>
          <a:ln>
            <a:solidFill>
              <a:srgbClr val="FFFF00"/>
            </a:solidFill>
          </a:ln>
          <a:effectLst>
            <a:glow rad="101600">
              <a:srgbClr val="008000">
                <a:alpha val="75000"/>
              </a:srgb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912526" y="2393349"/>
            <a:ext cx="1399692" cy="523220"/>
          </a:xfrm>
          <a:prstGeom prst="rect">
            <a:avLst/>
          </a:prstGeom>
          <a:noFill/>
        </p:spPr>
        <p:txBody>
          <a:bodyPr wrap="none" rtlCol="0">
            <a:spAutoFit/>
          </a:bodyPr>
          <a:lstStyle/>
          <a:p>
            <a:pPr algn="ctr"/>
            <a:r>
              <a:rPr lang="en-US" sz="2800" b="1" dirty="0" err="1" smtClean="0">
                <a:solidFill>
                  <a:schemeClr val="tx2">
                    <a:lumMod val="75000"/>
                  </a:schemeClr>
                </a:solidFill>
              </a:rPr>
              <a:t>Illumina</a:t>
            </a:r>
            <a:endParaRPr lang="en-US" sz="2800" b="1" dirty="0">
              <a:solidFill>
                <a:schemeClr val="tx2">
                  <a:lumMod val="75000"/>
                </a:schemeClr>
              </a:solidFill>
            </a:endParaRPr>
          </a:p>
        </p:txBody>
      </p:sp>
      <p:sp>
        <p:nvSpPr>
          <p:cNvPr id="29" name="Rectangle 28"/>
          <p:cNvSpPr/>
          <p:nvPr/>
        </p:nvSpPr>
        <p:spPr>
          <a:xfrm>
            <a:off x="887143" y="1550796"/>
            <a:ext cx="3608657" cy="2133671"/>
          </a:xfrm>
          <a:prstGeom prst="rect">
            <a:avLst/>
          </a:prstGeom>
          <a:noFill/>
          <a:ln>
            <a:solidFill>
              <a:srgbClr val="FFFF00"/>
            </a:solidFill>
          </a:ln>
          <a:effectLst>
            <a:glow rad="101600">
              <a:srgbClr val="008000">
                <a:alpha val="75000"/>
              </a:srgb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1669278" y="4607641"/>
            <a:ext cx="1871326" cy="523220"/>
          </a:xfrm>
          <a:prstGeom prst="rect">
            <a:avLst/>
          </a:prstGeom>
          <a:noFill/>
        </p:spPr>
        <p:txBody>
          <a:bodyPr wrap="none" rtlCol="0">
            <a:spAutoFit/>
          </a:bodyPr>
          <a:lstStyle/>
          <a:p>
            <a:pPr algn="ctr"/>
            <a:r>
              <a:rPr lang="en-US" sz="2800" b="1" dirty="0" smtClean="0">
                <a:solidFill>
                  <a:schemeClr val="bg1">
                    <a:lumMod val="50000"/>
                  </a:schemeClr>
                </a:solidFill>
              </a:rPr>
              <a:t>Ion Torrent</a:t>
            </a:r>
            <a:endParaRPr lang="en-US" sz="2800" b="1" dirty="0">
              <a:solidFill>
                <a:schemeClr val="bg1">
                  <a:lumMod val="50000"/>
                </a:schemeClr>
              </a:solidFill>
            </a:endParaRPr>
          </a:p>
        </p:txBody>
      </p:sp>
      <p:sp>
        <p:nvSpPr>
          <p:cNvPr id="31" name="TextBox 30"/>
          <p:cNvSpPr txBox="1"/>
          <p:nvPr/>
        </p:nvSpPr>
        <p:spPr>
          <a:xfrm>
            <a:off x="4912275" y="4607641"/>
            <a:ext cx="2937498" cy="523220"/>
          </a:xfrm>
          <a:prstGeom prst="rect">
            <a:avLst/>
          </a:prstGeom>
          <a:noFill/>
        </p:spPr>
        <p:txBody>
          <a:bodyPr wrap="none" rtlCol="0">
            <a:spAutoFit/>
          </a:bodyPr>
          <a:lstStyle/>
          <a:p>
            <a:pPr algn="ctr"/>
            <a:r>
              <a:rPr lang="en-US" sz="2800" b="1" dirty="0" smtClean="0">
                <a:solidFill>
                  <a:schemeClr val="bg1">
                    <a:lumMod val="50000"/>
                  </a:schemeClr>
                </a:solidFill>
              </a:rPr>
              <a:t>Oxford </a:t>
            </a:r>
            <a:r>
              <a:rPr lang="en-US" sz="2800" b="1" dirty="0" err="1" smtClean="0">
                <a:solidFill>
                  <a:schemeClr val="bg1">
                    <a:lumMod val="50000"/>
                  </a:schemeClr>
                </a:solidFill>
              </a:rPr>
              <a:t>Nanopores</a:t>
            </a:r>
            <a:endParaRPr lang="en-US" sz="2800" b="1" dirty="0">
              <a:solidFill>
                <a:schemeClr val="bg1">
                  <a:lumMod val="50000"/>
                </a:schemeClr>
              </a:solidFill>
            </a:endParaRPr>
          </a:p>
        </p:txBody>
      </p:sp>
    </p:spTree>
    <p:extLst>
      <p:ext uri="{BB962C8B-B14F-4D97-AF65-F5344CB8AC3E}">
        <p14:creationId xmlns:p14="http://schemas.microsoft.com/office/powerpoint/2010/main" val="9193147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rcRect t="7148"/>
          <a:stretch>
            <a:fillRect/>
          </a:stretch>
        </p:blipFill>
        <p:spPr>
          <a:xfrm>
            <a:off x="1202058" y="2449131"/>
            <a:ext cx="3026290" cy="3120853"/>
          </a:xfrm>
          <a:prstGeom prst="rect">
            <a:avLst/>
          </a:prstGeom>
        </p:spPr>
      </p:pic>
      <p:pic>
        <p:nvPicPr>
          <p:cNvPr id="11" name="Picture 10"/>
          <p:cNvPicPr>
            <a:picLocks noChangeAspect="1"/>
          </p:cNvPicPr>
          <p:nvPr/>
        </p:nvPicPr>
        <p:blipFill>
          <a:blip r:embed="rId4"/>
          <a:stretch>
            <a:fillRect/>
          </a:stretch>
        </p:blipFill>
        <p:spPr>
          <a:xfrm>
            <a:off x="5062253" y="1794556"/>
            <a:ext cx="2552700" cy="1511300"/>
          </a:xfrm>
          <a:prstGeom prst="rect">
            <a:avLst/>
          </a:prstGeom>
        </p:spPr>
      </p:pic>
      <p:sp>
        <p:nvSpPr>
          <p:cNvPr id="12" name="Oval 11"/>
          <p:cNvSpPr/>
          <p:nvPr/>
        </p:nvSpPr>
        <p:spPr>
          <a:xfrm>
            <a:off x="3212286" y="3706586"/>
            <a:ext cx="290286" cy="205619"/>
          </a:xfrm>
          <a:prstGeom prst="ellipse">
            <a:avLst/>
          </a:prstGeom>
          <a:noFill/>
          <a:ln w="19050"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a:stCxn id="12" idx="7"/>
          </p:cNvCxnSpPr>
          <p:nvPr/>
        </p:nvCxnSpPr>
        <p:spPr>
          <a:xfrm flipV="1">
            <a:off x="3460061" y="1794556"/>
            <a:ext cx="2176320" cy="1942142"/>
          </a:xfrm>
          <a:prstGeom prst="line">
            <a:avLst/>
          </a:prstGeom>
          <a:ln w="12700" cmpd="sng">
            <a:solidFill>
              <a:srgbClr val="80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7"/>
            <a:endCxn id="11" idx="2"/>
          </p:cNvCxnSpPr>
          <p:nvPr/>
        </p:nvCxnSpPr>
        <p:spPr>
          <a:xfrm flipV="1">
            <a:off x="3460061" y="3305856"/>
            <a:ext cx="2878542" cy="430842"/>
          </a:xfrm>
          <a:prstGeom prst="line">
            <a:avLst/>
          </a:prstGeom>
          <a:ln w="12700" cmpd="sng">
            <a:solidFill>
              <a:srgbClr val="800000"/>
            </a:solidFill>
            <a:tailEnd type="none"/>
          </a:ln>
          <a:effectLst/>
        </p:spPr>
        <p:style>
          <a:lnRef idx="2">
            <a:schemeClr val="accent1"/>
          </a:lnRef>
          <a:fillRef idx="0">
            <a:schemeClr val="accent1"/>
          </a:fillRef>
          <a:effectRef idx="1">
            <a:schemeClr val="accent1"/>
          </a:effectRef>
          <a:fontRef idx="minor">
            <a:schemeClr val="tx1"/>
          </a:fontRef>
        </p:style>
      </p:cxnSp>
      <p:sp>
        <p:nvSpPr>
          <p:cNvPr id="13" name="Content Placeholder 2"/>
          <p:cNvSpPr txBox="1">
            <a:spLocks/>
          </p:cNvSpPr>
          <p:nvPr/>
        </p:nvSpPr>
        <p:spPr>
          <a:xfrm>
            <a:off x="395536" y="692696"/>
            <a:ext cx="8229600" cy="936104"/>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200" b="1" dirty="0" err="1" smtClean="0">
                <a:solidFill>
                  <a:srgbClr val="0099FF"/>
                </a:solidFill>
              </a:rPr>
              <a:t>Illumina</a:t>
            </a:r>
            <a:r>
              <a:rPr lang="en-US" sz="3200" b="1" dirty="0" smtClean="0">
                <a:solidFill>
                  <a:srgbClr val="0099FF"/>
                </a:solidFill>
              </a:rPr>
              <a:t> </a:t>
            </a:r>
            <a:r>
              <a:rPr lang="en-US" sz="3200" b="1" dirty="0" smtClean="0">
                <a:solidFill>
                  <a:srgbClr val="000000"/>
                </a:solidFill>
              </a:rPr>
              <a:t>Flow cell</a:t>
            </a:r>
          </a:p>
        </p:txBody>
      </p:sp>
    </p:spTree>
    <p:extLst>
      <p:ext uri="{BB962C8B-B14F-4D97-AF65-F5344CB8AC3E}">
        <p14:creationId xmlns:p14="http://schemas.microsoft.com/office/powerpoint/2010/main" val="29067322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225"/>
            <a:ext cx="8229600" cy="1143000"/>
          </a:xfrm>
        </p:spPr>
        <p:txBody>
          <a:bodyPr/>
          <a:lstStyle/>
          <a:p>
            <a:r>
              <a:rPr lang="en-US" dirty="0" smtClean="0">
                <a:solidFill>
                  <a:srgbClr val="66CCFF"/>
                </a:solidFill>
              </a:rPr>
              <a:t>Cluster generation overview</a:t>
            </a:r>
            <a:endParaRPr lang="en-US" dirty="0">
              <a:solidFill>
                <a:srgbClr val="66CCFF"/>
              </a:solidFill>
            </a:endParaRPr>
          </a:p>
        </p:txBody>
      </p:sp>
      <p:pic>
        <p:nvPicPr>
          <p:cNvPr id="5" name="Picture 4" descr="Screen Shot 2014-10-20 at 15.34.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1261156"/>
            <a:ext cx="8293100" cy="5133264"/>
          </a:xfrm>
          <a:prstGeom prst="rect">
            <a:avLst/>
          </a:prstGeom>
        </p:spPr>
      </p:pic>
      <p:cxnSp>
        <p:nvCxnSpPr>
          <p:cNvPr id="4" name="Straight Connector 3"/>
          <p:cNvCxnSpPr/>
          <p:nvPr/>
        </p:nvCxnSpPr>
        <p:spPr>
          <a:xfrm>
            <a:off x="2187575" y="1968500"/>
            <a:ext cx="6350" cy="67310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832100" y="1597025"/>
            <a:ext cx="0" cy="57467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6213475" y="2422098"/>
            <a:ext cx="577850" cy="311577"/>
          </a:xfrm>
          <a:custGeom>
            <a:avLst/>
            <a:gdLst>
              <a:gd name="connsiteX0" fmla="*/ 0 w 577850"/>
              <a:gd name="connsiteY0" fmla="*/ 302052 h 311577"/>
              <a:gd name="connsiteX1" fmla="*/ 47625 w 577850"/>
              <a:gd name="connsiteY1" fmla="*/ 159177 h 311577"/>
              <a:gd name="connsiteX2" fmla="*/ 180975 w 577850"/>
              <a:gd name="connsiteY2" fmla="*/ 25827 h 311577"/>
              <a:gd name="connsiteX3" fmla="*/ 365125 w 577850"/>
              <a:gd name="connsiteY3" fmla="*/ 3602 h 311577"/>
              <a:gd name="connsiteX4" fmla="*/ 466725 w 577850"/>
              <a:gd name="connsiteY4" fmla="*/ 73452 h 311577"/>
              <a:gd name="connsiteX5" fmla="*/ 555625 w 577850"/>
              <a:gd name="connsiteY5" fmla="*/ 194102 h 311577"/>
              <a:gd name="connsiteX6" fmla="*/ 577850 w 577850"/>
              <a:gd name="connsiteY6" fmla="*/ 311577 h 311577"/>
              <a:gd name="connsiteX7" fmla="*/ 577850 w 577850"/>
              <a:gd name="connsiteY7" fmla="*/ 311577 h 31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850" h="311577">
                <a:moveTo>
                  <a:pt x="0" y="302052"/>
                </a:moveTo>
                <a:cubicBezTo>
                  <a:pt x="8731" y="253633"/>
                  <a:pt x="17463" y="205214"/>
                  <a:pt x="47625" y="159177"/>
                </a:cubicBezTo>
                <a:cubicBezTo>
                  <a:pt x="77787" y="113140"/>
                  <a:pt x="128058" y="51756"/>
                  <a:pt x="180975" y="25827"/>
                </a:cubicBezTo>
                <a:cubicBezTo>
                  <a:pt x="233892" y="-102"/>
                  <a:pt x="317500" y="-4335"/>
                  <a:pt x="365125" y="3602"/>
                </a:cubicBezTo>
                <a:cubicBezTo>
                  <a:pt x="412750" y="11539"/>
                  <a:pt x="434975" y="41702"/>
                  <a:pt x="466725" y="73452"/>
                </a:cubicBezTo>
                <a:cubicBezTo>
                  <a:pt x="498475" y="105202"/>
                  <a:pt x="537104" y="154415"/>
                  <a:pt x="555625" y="194102"/>
                </a:cubicBezTo>
                <a:cubicBezTo>
                  <a:pt x="574146" y="233789"/>
                  <a:pt x="577850" y="311577"/>
                  <a:pt x="577850" y="311577"/>
                </a:cubicBezTo>
                <a:lnTo>
                  <a:pt x="577850" y="311577"/>
                </a:lnTo>
              </a:path>
            </a:pathLst>
          </a:custGeom>
          <a:ln>
            <a:solidFill>
              <a:srgbClr val="FF6FC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a:off x="6848475" y="1914098"/>
            <a:ext cx="577850" cy="311577"/>
          </a:xfrm>
          <a:custGeom>
            <a:avLst/>
            <a:gdLst>
              <a:gd name="connsiteX0" fmla="*/ 0 w 577850"/>
              <a:gd name="connsiteY0" fmla="*/ 302052 h 311577"/>
              <a:gd name="connsiteX1" fmla="*/ 47625 w 577850"/>
              <a:gd name="connsiteY1" fmla="*/ 159177 h 311577"/>
              <a:gd name="connsiteX2" fmla="*/ 180975 w 577850"/>
              <a:gd name="connsiteY2" fmla="*/ 25827 h 311577"/>
              <a:gd name="connsiteX3" fmla="*/ 365125 w 577850"/>
              <a:gd name="connsiteY3" fmla="*/ 3602 h 311577"/>
              <a:gd name="connsiteX4" fmla="*/ 466725 w 577850"/>
              <a:gd name="connsiteY4" fmla="*/ 73452 h 311577"/>
              <a:gd name="connsiteX5" fmla="*/ 555625 w 577850"/>
              <a:gd name="connsiteY5" fmla="*/ 194102 h 311577"/>
              <a:gd name="connsiteX6" fmla="*/ 577850 w 577850"/>
              <a:gd name="connsiteY6" fmla="*/ 311577 h 311577"/>
              <a:gd name="connsiteX7" fmla="*/ 577850 w 577850"/>
              <a:gd name="connsiteY7" fmla="*/ 311577 h 31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850" h="311577">
                <a:moveTo>
                  <a:pt x="0" y="302052"/>
                </a:moveTo>
                <a:cubicBezTo>
                  <a:pt x="8731" y="253633"/>
                  <a:pt x="17463" y="205214"/>
                  <a:pt x="47625" y="159177"/>
                </a:cubicBezTo>
                <a:cubicBezTo>
                  <a:pt x="77787" y="113140"/>
                  <a:pt x="128058" y="51756"/>
                  <a:pt x="180975" y="25827"/>
                </a:cubicBezTo>
                <a:cubicBezTo>
                  <a:pt x="233892" y="-102"/>
                  <a:pt x="317500" y="-4335"/>
                  <a:pt x="365125" y="3602"/>
                </a:cubicBezTo>
                <a:cubicBezTo>
                  <a:pt x="412750" y="11539"/>
                  <a:pt x="434975" y="41702"/>
                  <a:pt x="466725" y="73452"/>
                </a:cubicBezTo>
                <a:cubicBezTo>
                  <a:pt x="498475" y="105202"/>
                  <a:pt x="537104" y="154415"/>
                  <a:pt x="555625" y="194102"/>
                </a:cubicBezTo>
                <a:cubicBezTo>
                  <a:pt x="574146" y="233789"/>
                  <a:pt x="577850" y="311577"/>
                  <a:pt x="577850" y="311577"/>
                </a:cubicBezTo>
                <a:lnTo>
                  <a:pt x="577850" y="311577"/>
                </a:lnTo>
              </a:path>
            </a:pathLst>
          </a:cu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Connector 17"/>
          <p:cNvCxnSpPr/>
          <p:nvPr/>
        </p:nvCxnSpPr>
        <p:spPr>
          <a:xfrm>
            <a:off x="3679825" y="4546600"/>
            <a:ext cx="0" cy="719666"/>
          </a:xfrm>
          <a:prstGeom prst="line">
            <a:avLst/>
          </a:prstGeom>
          <a:ln w="28575"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789892" y="4593166"/>
            <a:ext cx="0" cy="702734"/>
          </a:xfrm>
          <a:prstGeom prst="line">
            <a:avLst/>
          </a:prstGeom>
          <a:ln w="28575"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57625" y="4546600"/>
            <a:ext cx="0" cy="702734"/>
          </a:xfrm>
          <a:prstGeom prst="line">
            <a:avLst/>
          </a:prstGeom>
          <a:ln w="28575"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950763" y="4635505"/>
            <a:ext cx="0" cy="702734"/>
          </a:xfrm>
          <a:prstGeom prst="line">
            <a:avLst/>
          </a:prstGeom>
          <a:ln w="28575"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039668" y="4627051"/>
            <a:ext cx="0" cy="702734"/>
          </a:xfrm>
          <a:prstGeom prst="line">
            <a:avLst/>
          </a:prstGeom>
          <a:ln w="28575"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120107" y="4601665"/>
            <a:ext cx="0" cy="702734"/>
          </a:xfrm>
          <a:prstGeom prst="line">
            <a:avLst/>
          </a:prstGeom>
          <a:ln w="28575"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175148" y="4563580"/>
            <a:ext cx="0" cy="702734"/>
          </a:xfrm>
          <a:prstGeom prst="line">
            <a:avLst/>
          </a:prstGeom>
          <a:ln w="28575"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318000" y="4162425"/>
            <a:ext cx="0" cy="57467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381500" y="4149725"/>
            <a:ext cx="0" cy="57467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489450" y="4175125"/>
            <a:ext cx="0" cy="57467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572000" y="4149725"/>
            <a:ext cx="0" cy="57467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635500" y="4252912"/>
            <a:ext cx="0" cy="57467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705350" y="4213224"/>
            <a:ext cx="0" cy="57467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781550" y="4149725"/>
            <a:ext cx="0" cy="57467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52417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GS course.png"/>
          <p:cNvPicPr>
            <a:picLocks noChangeAspect="1"/>
          </p:cNvPicPr>
          <p:nvPr/>
        </p:nvPicPr>
        <p:blipFill rotWithShape="1">
          <a:blip r:embed="rId2">
            <a:extLst>
              <a:ext uri="{28A0092B-C50C-407E-A947-70E740481C1C}">
                <a14:useLocalDpi xmlns:a14="http://schemas.microsoft.com/office/drawing/2010/main" val="0"/>
              </a:ext>
            </a:extLst>
          </a:blip>
          <a:srcRect b="11817"/>
          <a:stretch/>
        </p:blipFill>
        <p:spPr>
          <a:xfrm>
            <a:off x="0" y="902371"/>
            <a:ext cx="9144000" cy="5708983"/>
          </a:xfrm>
          <a:prstGeom prst="rect">
            <a:avLst/>
          </a:prstGeom>
        </p:spPr>
      </p:pic>
      <p:sp>
        <p:nvSpPr>
          <p:cNvPr id="5" name="TextBox 4"/>
          <p:cNvSpPr txBox="1"/>
          <p:nvPr/>
        </p:nvSpPr>
        <p:spPr>
          <a:xfrm>
            <a:off x="2124951" y="2644579"/>
            <a:ext cx="1033710" cy="338554"/>
          </a:xfrm>
          <a:prstGeom prst="rect">
            <a:avLst/>
          </a:prstGeom>
          <a:noFill/>
        </p:spPr>
        <p:txBody>
          <a:bodyPr wrap="none" rtlCol="0">
            <a:spAutoFit/>
          </a:bodyPr>
          <a:lstStyle/>
          <a:p>
            <a:r>
              <a:rPr lang="en-US" sz="1600" dirty="0" smtClean="0">
                <a:solidFill>
                  <a:srgbClr val="A6A6A6"/>
                </a:solidFill>
                <a:latin typeface="Apple Casual"/>
                <a:cs typeface="Apple Casual"/>
              </a:rPr>
              <a:t>annealing</a:t>
            </a:r>
            <a:endParaRPr lang="en-US" sz="1600" dirty="0">
              <a:solidFill>
                <a:srgbClr val="A6A6A6"/>
              </a:solidFill>
              <a:latin typeface="Apple Casual"/>
              <a:cs typeface="Apple Casual"/>
            </a:endParaRPr>
          </a:p>
        </p:txBody>
      </p:sp>
      <p:sp>
        <p:nvSpPr>
          <p:cNvPr id="6" name="TextBox 5"/>
          <p:cNvSpPr txBox="1"/>
          <p:nvPr/>
        </p:nvSpPr>
        <p:spPr>
          <a:xfrm>
            <a:off x="7668855" y="2644579"/>
            <a:ext cx="1312961" cy="338554"/>
          </a:xfrm>
          <a:prstGeom prst="rect">
            <a:avLst/>
          </a:prstGeom>
          <a:noFill/>
        </p:spPr>
        <p:txBody>
          <a:bodyPr wrap="none" rtlCol="0">
            <a:spAutoFit/>
          </a:bodyPr>
          <a:lstStyle/>
          <a:p>
            <a:r>
              <a:rPr lang="en-US" sz="1600" dirty="0" smtClean="0">
                <a:solidFill>
                  <a:srgbClr val="A6A6A6"/>
                </a:solidFill>
                <a:latin typeface="Apple Casual"/>
                <a:cs typeface="Apple Casual"/>
              </a:rPr>
              <a:t>denaturation</a:t>
            </a:r>
            <a:endParaRPr lang="en-US" sz="1600" dirty="0">
              <a:solidFill>
                <a:srgbClr val="A6A6A6"/>
              </a:solidFill>
              <a:latin typeface="Apple Casual"/>
              <a:cs typeface="Apple Casual"/>
            </a:endParaRPr>
          </a:p>
        </p:txBody>
      </p:sp>
      <p:sp>
        <p:nvSpPr>
          <p:cNvPr id="7" name="TextBox 6"/>
          <p:cNvSpPr txBox="1"/>
          <p:nvPr/>
        </p:nvSpPr>
        <p:spPr>
          <a:xfrm>
            <a:off x="4096992" y="2644579"/>
            <a:ext cx="1101008" cy="338554"/>
          </a:xfrm>
          <a:prstGeom prst="rect">
            <a:avLst/>
          </a:prstGeom>
          <a:noFill/>
        </p:spPr>
        <p:txBody>
          <a:bodyPr wrap="none" rtlCol="0">
            <a:spAutoFit/>
          </a:bodyPr>
          <a:lstStyle/>
          <a:p>
            <a:r>
              <a:rPr lang="en-US" sz="1600" dirty="0" smtClean="0">
                <a:solidFill>
                  <a:srgbClr val="A6A6A6"/>
                </a:solidFill>
                <a:latin typeface="Apple Casual"/>
                <a:cs typeface="Apple Casual"/>
              </a:rPr>
              <a:t>elongation</a:t>
            </a:r>
            <a:endParaRPr lang="en-US" sz="1600" dirty="0">
              <a:solidFill>
                <a:srgbClr val="A6A6A6"/>
              </a:solidFill>
              <a:latin typeface="Apple Casual"/>
              <a:cs typeface="Apple Casual"/>
            </a:endParaRPr>
          </a:p>
        </p:txBody>
      </p:sp>
      <p:sp>
        <p:nvSpPr>
          <p:cNvPr id="8" name="Rectangle 7"/>
          <p:cNvSpPr/>
          <p:nvPr/>
        </p:nvSpPr>
        <p:spPr>
          <a:xfrm>
            <a:off x="97699" y="3150436"/>
            <a:ext cx="8927231" cy="3460917"/>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103002" y="2994064"/>
            <a:ext cx="2937997" cy="461665"/>
          </a:xfrm>
          <a:prstGeom prst="rect">
            <a:avLst/>
          </a:prstGeom>
          <a:solidFill>
            <a:schemeClr val="bg1"/>
          </a:solidFill>
          <a:ln>
            <a:solidFill>
              <a:schemeClr val="bg1"/>
            </a:solidFill>
          </a:ln>
        </p:spPr>
        <p:txBody>
          <a:bodyPr wrap="none" rtlCol="0">
            <a:spAutoFit/>
          </a:bodyPr>
          <a:lstStyle/>
          <a:p>
            <a:r>
              <a:rPr lang="en-US" sz="2400" dirty="0" smtClean="0">
                <a:latin typeface="Apple Casual"/>
                <a:cs typeface="Apple Casual"/>
              </a:rPr>
              <a:t>bridge amplification</a:t>
            </a:r>
            <a:endParaRPr lang="en-US" sz="2400" dirty="0">
              <a:latin typeface="Apple Casual"/>
              <a:cs typeface="Apple Casual"/>
            </a:endParaRPr>
          </a:p>
        </p:txBody>
      </p:sp>
      <p:sp>
        <p:nvSpPr>
          <p:cNvPr id="10" name="TextBox 9"/>
          <p:cNvSpPr txBox="1"/>
          <p:nvPr/>
        </p:nvSpPr>
        <p:spPr>
          <a:xfrm>
            <a:off x="6348395" y="4557039"/>
            <a:ext cx="1033710" cy="338554"/>
          </a:xfrm>
          <a:prstGeom prst="rect">
            <a:avLst/>
          </a:prstGeom>
          <a:noFill/>
        </p:spPr>
        <p:txBody>
          <a:bodyPr wrap="none" rtlCol="0">
            <a:spAutoFit/>
          </a:bodyPr>
          <a:lstStyle/>
          <a:p>
            <a:r>
              <a:rPr lang="en-US" sz="1600" dirty="0" smtClean="0">
                <a:solidFill>
                  <a:srgbClr val="A6A6A6"/>
                </a:solidFill>
                <a:latin typeface="Apple Casual"/>
                <a:cs typeface="Apple Casual"/>
              </a:rPr>
              <a:t>annealing</a:t>
            </a:r>
            <a:endParaRPr lang="en-US" sz="1600" dirty="0">
              <a:solidFill>
                <a:srgbClr val="A6A6A6"/>
              </a:solidFill>
              <a:latin typeface="Apple Casual"/>
              <a:cs typeface="Apple Casual"/>
            </a:endParaRPr>
          </a:p>
        </p:txBody>
      </p:sp>
      <p:sp>
        <p:nvSpPr>
          <p:cNvPr id="11" name="TextBox 10"/>
          <p:cNvSpPr txBox="1"/>
          <p:nvPr/>
        </p:nvSpPr>
        <p:spPr>
          <a:xfrm>
            <a:off x="7758684" y="4557039"/>
            <a:ext cx="1101008" cy="338554"/>
          </a:xfrm>
          <a:prstGeom prst="rect">
            <a:avLst/>
          </a:prstGeom>
          <a:noFill/>
        </p:spPr>
        <p:txBody>
          <a:bodyPr wrap="none" rtlCol="0">
            <a:spAutoFit/>
          </a:bodyPr>
          <a:lstStyle/>
          <a:p>
            <a:r>
              <a:rPr lang="en-US" sz="1600" dirty="0" smtClean="0">
                <a:solidFill>
                  <a:srgbClr val="A6A6A6"/>
                </a:solidFill>
                <a:latin typeface="Apple Casual"/>
                <a:cs typeface="Apple Casual"/>
              </a:rPr>
              <a:t>elongation</a:t>
            </a:r>
            <a:endParaRPr lang="en-US" sz="1600" dirty="0">
              <a:solidFill>
                <a:srgbClr val="A6A6A6"/>
              </a:solidFill>
              <a:latin typeface="Apple Casual"/>
              <a:cs typeface="Apple Casual"/>
            </a:endParaRPr>
          </a:p>
        </p:txBody>
      </p:sp>
      <p:sp>
        <p:nvSpPr>
          <p:cNvPr id="12" name="TextBox 11"/>
          <p:cNvSpPr txBox="1"/>
          <p:nvPr/>
        </p:nvSpPr>
        <p:spPr>
          <a:xfrm>
            <a:off x="1678441" y="6297222"/>
            <a:ext cx="1312961" cy="338554"/>
          </a:xfrm>
          <a:prstGeom prst="rect">
            <a:avLst/>
          </a:prstGeom>
          <a:noFill/>
        </p:spPr>
        <p:txBody>
          <a:bodyPr wrap="none" rtlCol="0">
            <a:spAutoFit/>
          </a:bodyPr>
          <a:lstStyle/>
          <a:p>
            <a:r>
              <a:rPr lang="en-US" sz="1600" dirty="0" smtClean="0">
                <a:solidFill>
                  <a:srgbClr val="A6A6A6"/>
                </a:solidFill>
                <a:latin typeface="Apple Casual"/>
                <a:cs typeface="Apple Casual"/>
              </a:rPr>
              <a:t>denaturation</a:t>
            </a:r>
            <a:endParaRPr lang="en-US" sz="1600" dirty="0">
              <a:solidFill>
                <a:srgbClr val="A6A6A6"/>
              </a:solidFill>
              <a:latin typeface="Apple Casual"/>
              <a:cs typeface="Apple Casual"/>
            </a:endParaRPr>
          </a:p>
        </p:txBody>
      </p:sp>
    </p:spTree>
    <p:extLst>
      <p:ext uri="{BB962C8B-B14F-4D97-AF65-F5344CB8AC3E}">
        <p14:creationId xmlns:p14="http://schemas.microsoft.com/office/powerpoint/2010/main" val="30892888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36714" y="1426256"/>
            <a:ext cx="4150086" cy="4502958"/>
          </a:xfrm>
          <a:prstGeom prst="rect">
            <a:avLst/>
          </a:prstGeom>
        </p:spPr>
      </p:pic>
      <p:pic>
        <p:nvPicPr>
          <p:cNvPr id="6" name="Picture 13" descr="nrg2626-f2"/>
          <p:cNvPicPr>
            <a:picLocks noChangeAspect="1" noChangeArrowheads="1"/>
          </p:cNvPicPr>
          <p:nvPr/>
        </p:nvPicPr>
        <p:blipFill rotWithShape="1">
          <a:blip r:embed="rId4" cstate="print">
            <a:lum contrast="-10000"/>
          </a:blip>
          <a:srcRect t="73867" r="48181" b="5715"/>
          <a:stretch/>
        </p:blipFill>
        <p:spPr bwMode="auto">
          <a:xfrm>
            <a:off x="263677" y="2795046"/>
            <a:ext cx="4783717" cy="1706081"/>
          </a:xfrm>
          <a:prstGeom prst="rect">
            <a:avLst/>
          </a:prstGeom>
          <a:noFill/>
        </p:spPr>
      </p:pic>
      <p:sp>
        <p:nvSpPr>
          <p:cNvPr id="4" name="Oval 3"/>
          <p:cNvSpPr/>
          <p:nvPr/>
        </p:nvSpPr>
        <p:spPr>
          <a:xfrm>
            <a:off x="5962959" y="3435048"/>
            <a:ext cx="689429" cy="616857"/>
          </a:xfrm>
          <a:prstGeom prst="ellipse">
            <a:avLst/>
          </a:prstGeom>
          <a:noFill/>
          <a:ln w="19050"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1"/>
          <p:cNvSpPr>
            <a:spLocks noGrp="1"/>
          </p:cNvSpPr>
          <p:nvPr>
            <p:ph type="title"/>
          </p:nvPr>
        </p:nvSpPr>
        <p:spPr>
          <a:xfrm>
            <a:off x="457200" y="679562"/>
            <a:ext cx="8229600" cy="746694"/>
          </a:xfrm>
        </p:spPr>
        <p:txBody>
          <a:bodyPr/>
          <a:lstStyle/>
          <a:p>
            <a:r>
              <a:rPr lang="en-US" dirty="0" err="1" smtClean="0">
                <a:solidFill>
                  <a:srgbClr val="69CCFF"/>
                </a:solidFill>
              </a:rPr>
              <a:t>Illumina</a:t>
            </a:r>
            <a:r>
              <a:rPr lang="en-US" dirty="0" smtClean="0"/>
              <a:t> Sequencing</a:t>
            </a:r>
            <a:endParaRPr lang="en-US" dirty="0"/>
          </a:p>
        </p:txBody>
      </p:sp>
    </p:spTree>
    <p:extLst>
      <p:ext uri="{BB962C8B-B14F-4D97-AF65-F5344CB8AC3E}">
        <p14:creationId xmlns:p14="http://schemas.microsoft.com/office/powerpoint/2010/main" val="35159492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11-26 at 16.10.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11" y="1817986"/>
            <a:ext cx="7228661" cy="4348566"/>
          </a:xfrm>
          <a:prstGeom prst="rect">
            <a:avLst/>
          </a:prstGeom>
        </p:spPr>
      </p:pic>
    </p:spTree>
    <p:extLst>
      <p:ext uri="{BB962C8B-B14F-4D97-AF65-F5344CB8AC3E}">
        <p14:creationId xmlns:p14="http://schemas.microsoft.com/office/powerpoint/2010/main" val="318928594"/>
      </p:ext>
    </p:extLst>
  </p:cSld>
  <p:clrMapOvr>
    <a:masterClrMapping/>
  </p:clrMapOvr>
</p:sld>
</file>

<file path=ppt/theme/theme1.xml><?xml version="1.0" encoding="utf-8"?>
<a:theme xmlns:a="http://schemas.openxmlformats.org/drawingml/2006/main" name="FGCZ-2015_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mpd="sng">
          <a:solidFill>
            <a:srgbClr val="0F83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8575" cmpd="sng">
          <a:solidFill>
            <a:srgbClr val="0F83FF"/>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176213" indent="-176213">
          <a:buClr>
            <a:srgbClr val="0F83FF"/>
          </a:buClr>
          <a:buFont typeface="Arial"/>
          <a:buChar char="•"/>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FGCZ-2015_11.potx</Template>
  <TotalTime>1065</TotalTime>
  <Words>1413</Words>
  <Application>Microsoft Macintosh PowerPoint</Application>
  <PresentationFormat>On-screen Show (4:3)</PresentationFormat>
  <Paragraphs>269</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FGCZ-2015_11</vt:lpstr>
      <vt:lpstr>Introduction to NGS</vt:lpstr>
      <vt:lpstr>NGS Data Increase</vt:lpstr>
      <vt:lpstr>Ingredients for the success</vt:lpstr>
      <vt:lpstr>PowerPoint Presentation</vt:lpstr>
      <vt:lpstr>PowerPoint Presentation</vt:lpstr>
      <vt:lpstr>Cluster generation overview</vt:lpstr>
      <vt:lpstr>PowerPoint Presentation</vt:lpstr>
      <vt:lpstr>Illumina Sequencing</vt:lpstr>
      <vt:lpstr>PowerPoint Presentation</vt:lpstr>
      <vt:lpstr>Phred scores measure base call accuracy  </vt:lpstr>
      <vt:lpstr>Phred scores are stored with sequences</vt:lpstr>
      <vt:lpstr>PowerPoint Presentation</vt:lpstr>
      <vt:lpstr>PowerPoint Presentation</vt:lpstr>
      <vt:lpstr>Quality control is to know your reads</vt:lpstr>
      <vt:lpstr>Per base sequence quality - FastQC</vt:lpstr>
      <vt:lpstr>Per sequence quality scores - FastQC</vt:lpstr>
      <vt:lpstr>Per tile sequence quality - FastQC</vt:lpstr>
      <vt:lpstr>Per base sequence content - FastQC</vt:lpstr>
      <vt:lpstr>Per sequence GC content - FastQC</vt:lpstr>
      <vt:lpstr>Sequence duplication - FastQC</vt:lpstr>
      <vt:lpstr>Overrepresented sequences - FastQC</vt:lpstr>
      <vt:lpstr>Adapter Content - FastQC</vt:lpstr>
      <vt:lpstr>Millions of reads with base resolution</vt:lpstr>
      <vt:lpstr>Contamination Check - FastqScreen </vt:lpstr>
      <vt:lpstr>Data preprocessing common tasks</vt:lpstr>
      <vt:lpstr>Data preprocessing software</vt:lpstr>
      <vt:lpstr>Recommendations</vt:lpstr>
    </vt:vector>
  </TitlesOfParts>
  <Company>FGCZ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Rehrauer</dc:creator>
  <cp:lastModifiedBy>Hubert Rehrauer</cp:lastModifiedBy>
  <cp:revision>19</cp:revision>
  <dcterms:created xsi:type="dcterms:W3CDTF">2015-11-22T09:32:44Z</dcterms:created>
  <dcterms:modified xsi:type="dcterms:W3CDTF">2017-09-24T18:31:40Z</dcterms:modified>
</cp:coreProperties>
</file>