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5E700D-B670-4D80-ABBB-95090CE49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Felhő alapú szolgáltatások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107342-3F1F-403F-A96C-7FED50E90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Perjési</a:t>
            </a:r>
            <a:r>
              <a:rPr lang="hu-HU" dirty="0"/>
              <a:t> Dániel, gyarmati </a:t>
            </a:r>
            <a:r>
              <a:rPr lang="hu-HU" dirty="0" err="1"/>
              <a:t>gábor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04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070CEF-5061-4C6E-8250-A330C64F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 az a Felhő Alapú Szolgáltatás?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968BBE-8A73-439B-B85E-A937067FF1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8700" y="2152615"/>
            <a:ext cx="10474599" cy="158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</a:pPr>
            <a:r>
              <a:rPr lang="hu-HU" altLang="hu-HU" dirty="0"/>
              <a:t>A felhő alapú szolgáltatások az interneten keresztül elérhető informatikai erőforrások, </a:t>
            </a:r>
          </a:p>
          <a:p>
            <a:pPr marL="457200" lvl="1" indent="0" fontAlgn="base"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None/>
            </a:pPr>
            <a:r>
              <a:rPr lang="hu-HU" altLang="hu-HU" dirty="0"/>
              <a:t>    amelyeket nem kell helyben telepíteni vagy üzemeltetni.</a:t>
            </a:r>
          </a:p>
          <a:p>
            <a:pPr lvl="1" fontAlgn="base"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</a:pPr>
            <a:r>
              <a:rPr lang="hu-HU" altLang="hu-HU" dirty="0"/>
              <a:t>A felhő lényege, hogy az informatikai infrastruktúra és szoftverek távoli szervereken futnak </a:t>
            </a:r>
          </a:p>
          <a:p>
            <a:pPr marL="457200" lvl="1" indent="0" fontAlgn="base"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None/>
            </a:pPr>
            <a:r>
              <a:rPr lang="hu-HU" altLang="hu-HU" dirty="0"/>
              <a:t>    és a felhasználók távolról, interneten keresztül férnek hozzájuk. </a:t>
            </a:r>
          </a:p>
        </p:txBody>
      </p:sp>
    </p:spTree>
    <p:extLst>
      <p:ext uri="{BB962C8B-B14F-4D97-AF65-F5344CB8AC3E}">
        <p14:creationId xmlns:p14="http://schemas.microsoft.com/office/powerpoint/2010/main" val="288967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FFA2C1-0B42-43D9-8670-70099018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Felhő Alapú Szolgáltatások Típusai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F5F257-DDE3-4A2C-BB24-F1067F8186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0697" y="2118094"/>
            <a:ext cx="10370596" cy="304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fontAlgn="base"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tabLst/>
            </a:pPr>
            <a:r>
              <a:rPr lang="hu-HU" altLang="hu-HU" dirty="0"/>
              <a:t>IaaS (</a:t>
            </a:r>
            <a:r>
              <a:rPr lang="hu-HU" altLang="hu-HU" dirty="0" err="1"/>
              <a:t>Infrastructure</a:t>
            </a:r>
            <a:r>
              <a:rPr lang="hu-HU" altLang="hu-HU" dirty="0"/>
              <a:t> </a:t>
            </a:r>
            <a:r>
              <a:rPr lang="hu-HU" altLang="hu-HU" dirty="0" err="1"/>
              <a:t>as</a:t>
            </a:r>
            <a:r>
              <a:rPr lang="hu-HU" altLang="hu-HU" dirty="0"/>
              <a:t> a Service):</a:t>
            </a:r>
          </a:p>
          <a:p>
            <a:pPr marL="457200" marR="0" lvl="1" indent="0" fontAlgn="base"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None/>
              <a:tabLst/>
            </a:pPr>
            <a:r>
              <a:rPr lang="hu-HU" altLang="hu-HU" dirty="0"/>
              <a:t>Infrastrukturális szolgáltatások, mint például virtuális gépek, tárolás, hálózati erőforrások.</a:t>
            </a:r>
            <a:br>
              <a:rPr lang="hu-HU" altLang="hu-HU" dirty="0"/>
            </a:br>
            <a:endParaRPr lang="hu-HU" altLang="hu-HU" dirty="0"/>
          </a:p>
          <a:p>
            <a:pPr marR="0" lvl="1" fontAlgn="base"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tabLst/>
            </a:pPr>
            <a:r>
              <a:rPr lang="hu-HU" altLang="hu-HU" dirty="0"/>
              <a:t>PaaS (Platform </a:t>
            </a:r>
            <a:r>
              <a:rPr lang="hu-HU" altLang="hu-HU" dirty="0" err="1"/>
              <a:t>as</a:t>
            </a:r>
            <a:r>
              <a:rPr lang="hu-HU" altLang="hu-HU" dirty="0"/>
              <a:t> a Service): </a:t>
            </a:r>
          </a:p>
          <a:p>
            <a:pPr marL="457200" marR="0" lvl="1" indent="0" fontAlgn="base"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None/>
              <a:tabLst/>
            </a:pPr>
            <a:r>
              <a:rPr lang="hu-HU" altLang="hu-HU" dirty="0"/>
              <a:t>Fejlesztési platformok, amelyeken alkalmazásokat lehet fejleszteni és futtatni.</a:t>
            </a:r>
            <a:br>
              <a:rPr lang="hu-HU" altLang="hu-HU" dirty="0"/>
            </a:br>
            <a:endParaRPr lang="hu-HU" altLang="hu-HU" dirty="0"/>
          </a:p>
          <a:p>
            <a:pPr marR="0" lvl="1" fontAlgn="base"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tabLst/>
            </a:pPr>
            <a:r>
              <a:rPr lang="hu-HU" altLang="hu-HU" dirty="0"/>
              <a:t>SaaS (Software </a:t>
            </a:r>
            <a:r>
              <a:rPr lang="hu-HU" altLang="hu-HU" dirty="0" err="1"/>
              <a:t>as</a:t>
            </a:r>
            <a:r>
              <a:rPr lang="hu-HU" altLang="hu-HU" dirty="0"/>
              <a:t> a Service): </a:t>
            </a:r>
          </a:p>
          <a:p>
            <a:pPr marL="457200" marR="0" lvl="1" indent="0" fontAlgn="base"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None/>
              <a:tabLst/>
            </a:pPr>
            <a:r>
              <a:rPr lang="hu-HU" altLang="hu-HU" dirty="0"/>
              <a:t>Kész szoftverek, amelyeket online, előfizetéses alapon használhatunk. </a:t>
            </a:r>
          </a:p>
        </p:txBody>
      </p:sp>
    </p:spTree>
    <p:extLst>
      <p:ext uri="{BB962C8B-B14F-4D97-AF65-F5344CB8AC3E}">
        <p14:creationId xmlns:p14="http://schemas.microsoft.com/office/powerpoint/2010/main" val="74516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F3BDF0-33F2-4AEB-B89D-69F7BFAC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IaaS (</a:t>
            </a:r>
            <a:r>
              <a:rPr lang="hu-HU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Infrastructure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as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Service)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AEDE06-9A72-4D74-81D6-69737E19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hu-HU" dirty="0"/>
              <a:t>Lehetővé teszi a vállalatok számára, hogy virtuális gépeket, tárolást, adatbázisokat és egyéb erőforrásokat béreljenek.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hu-HU" dirty="0"/>
              <a:t>Előnyök: Rugalmas erőforrások, fizetés csak a használt mennyiség alapján, könnyű skálázhatóság.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Példák: Amazon Web </a:t>
            </a:r>
            <a:r>
              <a:rPr lang="hu-HU" dirty="0" err="1"/>
              <a:t>Services</a:t>
            </a:r>
            <a:r>
              <a:rPr lang="hu-HU" dirty="0"/>
              <a:t> (AWS), Microsoft </a:t>
            </a:r>
            <a:r>
              <a:rPr lang="hu-HU" dirty="0" err="1"/>
              <a:t>Azure</a:t>
            </a:r>
            <a:r>
              <a:rPr lang="hu-HU" dirty="0"/>
              <a:t>, Google </a:t>
            </a:r>
            <a:r>
              <a:rPr lang="hu-HU" dirty="0" err="1"/>
              <a:t>Cloud</a:t>
            </a:r>
            <a:r>
              <a:rPr lang="hu-HU" dirty="0"/>
              <a:t> Platform.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113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C75025-FA48-4A86-AA07-E0AE0FC7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PaaS (Platform </a:t>
            </a:r>
            <a:r>
              <a:rPr lang="hu-HU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as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Service)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9D78FB-01CA-455A-8173-CAF4C2E2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</a:pPr>
            <a:r>
              <a:rPr lang="hu-HU" dirty="0"/>
              <a:t>PaaS szolgáltatások segítenek a fejlesztőknek abban, hogy alkalmazásokat építsenek anélkül, hogy az infrastruktúrát kezelniük kellene.</a:t>
            </a:r>
          </a:p>
          <a:p>
            <a:pPr lvl="1" fontAlgn="base"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</a:pPr>
            <a:r>
              <a:rPr lang="hu-HU" dirty="0"/>
              <a:t>Előnyök: Gyors fejlesztési ciklusok, kevesebb üzemeltetési feladat, könnyű integráció különböző rendszerekkel.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Példák: Google App </a:t>
            </a:r>
            <a:r>
              <a:rPr lang="hu-HU" dirty="0" err="1"/>
              <a:t>Engine</a:t>
            </a:r>
            <a:r>
              <a:rPr lang="hu-HU" dirty="0"/>
              <a:t>, Microsoft </a:t>
            </a:r>
            <a:r>
              <a:rPr lang="hu-HU" dirty="0" err="1"/>
              <a:t>Azure</a:t>
            </a:r>
            <a:r>
              <a:rPr lang="hu-HU" dirty="0"/>
              <a:t> App </a:t>
            </a:r>
            <a:r>
              <a:rPr lang="hu-HU" dirty="0" err="1"/>
              <a:t>Services</a:t>
            </a:r>
            <a:r>
              <a:rPr lang="hu-HU" dirty="0"/>
              <a:t>, </a:t>
            </a:r>
            <a:r>
              <a:rPr lang="hu-HU" dirty="0" err="1"/>
              <a:t>Heroku</a:t>
            </a:r>
            <a:r>
              <a:rPr lang="hu-HU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824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72B4D1-04A7-4902-B4E7-EDDD48A7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SaaS (Software </a:t>
            </a:r>
            <a:r>
              <a:rPr lang="hu-HU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as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Service)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385F3D-EC40-4C41-8B1D-8471B259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285750">
              <a:buClr>
                <a:schemeClr val="accent6">
                  <a:lumMod val="60000"/>
                  <a:lumOff val="40000"/>
                </a:schemeClr>
              </a:buClr>
            </a:pPr>
            <a:r>
              <a:rPr lang="hu-HU" dirty="0"/>
              <a:t>A SaaS modellek lehetővé teszik a szoftverek előfizetés alapú használatát, anélkül, hogy a felhasználónak telepítenie kellene őket.</a:t>
            </a:r>
          </a:p>
          <a:p>
            <a:pPr marL="857250" lvl="1" indent="-285750">
              <a:buClr>
                <a:schemeClr val="accent6">
                  <a:lumMod val="60000"/>
                  <a:lumOff val="40000"/>
                </a:schemeClr>
              </a:buClr>
            </a:pPr>
            <a:r>
              <a:rPr lang="hu-HU" dirty="0"/>
              <a:t>Előnyök: </a:t>
            </a:r>
            <a:br>
              <a:rPr lang="hu-HU" dirty="0"/>
            </a:br>
            <a:r>
              <a:rPr lang="hu-HU" dirty="0"/>
              <a:t>Költséghatékonyság, mindig a legfrissebb verzió, könnyű hozzáférés bárhonnan.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Példák: Google </a:t>
            </a:r>
            <a:r>
              <a:rPr lang="hu-HU" dirty="0" err="1"/>
              <a:t>Workspace</a:t>
            </a:r>
            <a:r>
              <a:rPr lang="hu-HU" dirty="0"/>
              <a:t>, Microsoft 365, </a:t>
            </a:r>
            <a:r>
              <a:rPr lang="hu-HU" dirty="0" err="1"/>
              <a:t>Dropbox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342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EAC276-A0B3-4BCF-8598-A4376512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Felhő Alapú Szolgáltatások Előnyei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60CC18-6FAE-484F-B416-DB570ED3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2489867"/>
            <a:ext cx="9291215" cy="1616468"/>
          </a:xfrm>
        </p:spPr>
        <p:txBody>
          <a:bodyPr/>
          <a:lstStyle/>
          <a:p>
            <a:pPr marL="857250" lvl="1" indent="-285750">
              <a:buClr>
                <a:schemeClr val="accent6">
                  <a:lumMod val="60000"/>
                  <a:lumOff val="40000"/>
                </a:schemeClr>
              </a:buClr>
            </a:pPr>
            <a:r>
              <a:rPr lang="hu-HU" dirty="0"/>
              <a:t>Költségmegtakarítás: Nincs szükség drága infrastruktúra fenntartására.</a:t>
            </a:r>
          </a:p>
          <a:p>
            <a:pPr marL="857250" lvl="1" indent="-285750">
              <a:buClr>
                <a:schemeClr val="accent6">
                  <a:lumMod val="60000"/>
                  <a:lumOff val="40000"/>
                </a:schemeClr>
              </a:buClr>
            </a:pPr>
            <a:r>
              <a:rPr lang="hu-HU" dirty="0"/>
              <a:t>Rugalmasság és skálázhatóság: Könnyen bővíthető erőforrások, igény szerint.</a:t>
            </a:r>
          </a:p>
          <a:p>
            <a:pPr marL="857250" lvl="1" indent="-285750">
              <a:buClr>
                <a:schemeClr val="accent6">
                  <a:lumMod val="60000"/>
                  <a:lumOff val="40000"/>
                </a:schemeClr>
              </a:buClr>
            </a:pPr>
            <a:r>
              <a:rPr lang="hu-HU" dirty="0"/>
              <a:t>Hozzáférhetőség: Bárhonnan, bármikor elérhető a szolgáltatás.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773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D08423-D406-4249-B516-9ABFDB1A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Felhő Alapú Szolgáltatások Hátrányai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179DC5-26F2-4DA7-9F31-037CB0D1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846" y="2286332"/>
            <a:ext cx="9291215" cy="2285335"/>
          </a:xfrm>
        </p:spPr>
        <p:txBody>
          <a:bodyPr/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hu-HU" dirty="0"/>
              <a:t>Adatbiztonság és adatvédelmi kérdések: Az adatok harmadik fél által történő tárolása.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hu-HU" dirty="0"/>
              <a:t>Internetkapcsolat: A stabil internetkapcsolat alapvető a felhőszolgáltatások használatához.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hu-HU" dirty="0"/>
              <a:t>Függőség a szolgáltatótól: A szolgáltatók kiesése befolyásolhatja a működést.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428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DE8240-B9AC-4EE5-8D50-F51636FB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46" y="2379765"/>
            <a:ext cx="9291215" cy="1049235"/>
          </a:xfrm>
        </p:spPr>
        <p:txBody>
          <a:bodyPr/>
          <a:lstStyle/>
          <a:p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956889411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16</TotalTime>
  <Words>359</Words>
  <Application>Microsoft Office PowerPoint</Application>
  <PresentationFormat>Szélesvásznú</PresentationFormat>
  <Paragraphs>32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Rockwell</vt:lpstr>
      <vt:lpstr>Galéria</vt:lpstr>
      <vt:lpstr>Felhő alapú szolgáltatások</vt:lpstr>
      <vt:lpstr>Mi az a Felhő Alapú Szolgáltatás?</vt:lpstr>
      <vt:lpstr>Felhő Alapú Szolgáltatások Típusai</vt:lpstr>
      <vt:lpstr>IaaS (Infrastructure as a Service)</vt:lpstr>
      <vt:lpstr>PaaS (Platform as a Service)</vt:lpstr>
      <vt:lpstr>SaaS (Software as a Service)</vt:lpstr>
      <vt:lpstr>Felhő Alapú Szolgáltatások Előnyei</vt:lpstr>
      <vt:lpstr>Felhő Alapú Szolgáltatások Hátrányai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Felhő alapú szolgáltatások</dc:title>
  <dc:creator>Gábor Gyarmati</dc:creator>
  <cp:lastModifiedBy>Gábor Gyarmati</cp:lastModifiedBy>
  <cp:revision>2</cp:revision>
  <dcterms:created xsi:type="dcterms:W3CDTF">2024-12-08T21:14:40Z</dcterms:created>
  <dcterms:modified xsi:type="dcterms:W3CDTF">2024-12-08T21:31:16Z</dcterms:modified>
</cp:coreProperties>
</file>