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58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91" r:id="rId34"/>
  </p:sldIdLst>
  <p:sldSz cx="10080625" cy="5670550"/>
  <p:notesSz cx="7772400" cy="10058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A0E3586-F824-F17C-CE2A-6C471A8F8A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995F54C-B193-462B-F9D0-8896B0CD117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9651918-A28B-AB17-FBC4-BC6AD2755AA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52593FB-0791-93FB-DE3C-C68A86BD261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0E518A-C1F2-4F1E-8327-5FDC97E4B6F3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572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70B13BF-7D81-ADB5-6068-71620EF82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FC5A8DB-E59B-86C0-7035-A1FE86B616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E0C7E564-AC0A-6E41-B5C9-ED95067710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14FC00-A146-AC7E-5882-C9D765787F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E287FE-3B67-E1BB-816A-F79102863B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735C00-ACD0-8223-0151-A76CB477E5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6DE43E49-CC2C-4ADA-BB65-985B3D83CE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DejaVu Sans Condensed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2482A938-A26B-500B-0A7A-52ED2AAC3A0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914505-81D2-41E0-B211-A5E1AA661383}" type="slidenum">
              <a:t>2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67E77CBB-261A-7FC6-0DF4-DD2D8382A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02400705-39CB-0138-5CE8-77887E1093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9245ABFC-7CA6-0375-08ED-CCA65569200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F707CD-3383-432A-9DBB-08D1C18EDAEF}" type="slidenum">
              <a:t>27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4A671192-EFA2-93C7-86F9-D14298901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D96BDBD5-D46F-F05B-A37B-5D0B3CD50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4F5A7EA5-3D75-EB14-79E5-01559864F58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F426FC-E1E5-47F2-BB82-3DF346567123}" type="slidenum">
              <a:t>28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0A840E9D-3FD5-21FE-3A4F-F7B0372B8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1747D450-F3EE-56B2-D244-96E4603DC0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4BBBD1DB-654E-E562-D3D2-E44A62AE658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05AC48-51CC-4E72-861B-E2B98B5C67D2}" type="slidenum">
              <a:t>29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7D71EC00-2D9E-BC0A-27CD-F7BF8B30E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54A65795-0BB6-CE9C-2ABD-4A698A891D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7746AF87-CFA6-BEEF-89D6-298AB1384AC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5DD4F3-7C07-4850-A157-6861B7B5012B}" type="slidenum">
              <a:t>30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99B001CB-793B-8B36-4ECE-C712174BB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A482BD11-2E54-F9EA-CD5A-FE1463E5F0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27949BCC-F4E6-7ED3-6157-CCA56314707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F589B4-5B54-4BF8-9EA3-46DCE0A5C818}" type="slidenum">
              <a:t>31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DA9AC0ED-CCDE-6342-0C90-1914BAC7E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5B55ABE2-8AE8-06AB-B44A-3AA2519B74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79151A10-8F22-4920-D845-07241C2C93F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5F799-357D-4036-8C13-D13E949F3E4F}" type="slidenum">
              <a:t>19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379A0458-5952-79C1-48FD-87E3EAF5D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F6D4EDDE-ABF5-E449-245A-A1204BD228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/>
              <a:t>Összefoglalás</a:t>
            </a:r>
            <a:r>
              <a:rPr lang="en-US" dirty="0"/>
              <a:t>:</a:t>
            </a:r>
          </a:p>
          <a:p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lényege</a:t>
            </a:r>
            <a:r>
              <a:rPr lang="en-US" dirty="0"/>
              <a:t>: </a:t>
            </a:r>
            <a:r>
              <a:rPr lang="en-US" dirty="0" err="1"/>
              <a:t>összekötés</a:t>
            </a:r>
            <a:r>
              <a:rPr lang="en-US" dirty="0"/>
              <a:t>, </a:t>
            </a:r>
            <a:r>
              <a:rPr lang="en-US" dirty="0" err="1"/>
              <a:t>adatfeldolgozás</a:t>
            </a:r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4E63BC88-E689-B9F6-E160-04859CEEE56B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0BA776-70AE-4F4B-97D5-1E5BED2E8926}" type="slidenum">
              <a:t>20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8FE2CF00-83D1-ED51-A945-8C4E5DF0E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3CDDA5BA-7FFE-A7DD-7969-D33B8E2728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D5F0EA96-B921-7769-E11B-8AC4563BE1A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1F508D-5973-49AF-8A79-2E0DA16AC635}" type="slidenum">
              <a:t>21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8C92C08A-8843-4270-A995-FC46D998C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BD93AA79-30A4-717F-833F-E6578848E3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/>
              <a:t>Süti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authentikáció</a:t>
            </a:r>
            <a:endParaRPr lang="en-US" dirty="0"/>
          </a:p>
          <a:p>
            <a:r>
              <a:rPr lang="en-US" dirty="0" err="1"/>
              <a:t>Szerepkör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authorizáció</a:t>
            </a:r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EF318C10-AA35-19BC-1022-AB27F1CBE04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6F8F3-4824-4B57-ADFB-FBB2D52B93F5}" type="slidenum">
              <a:t>22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10444D99-20E5-9686-68C1-A3A378B47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ED0E451E-89B9-3DA1-3E5E-063A207150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F29751E6-DF3E-301D-BC8B-54CD56BE067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063322-19BD-41DA-9348-B4526175BA07}" type="slidenum">
              <a:t>23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AB4428BB-63ED-7F01-1701-ABED7F83E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F6493BB4-4851-1CFC-5165-54C698A0DC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2932A308-BD03-F728-D671-05644B8B9C9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2CE325-3DF1-4A8B-82E5-FE70C61A23EE}" type="slidenum">
              <a:t>24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84325C3B-C928-F7D3-1A41-6C4A98598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9B4B99D7-DB85-CF08-76BE-8CDA9EF298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D38FCAFB-6003-4725-294D-DF18D33AE74D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B1B36E-0841-4587-AD7D-A16C4D21C975}" type="slidenum">
              <a:t>25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E0B0CC6A-83EB-069F-E8CF-3D4822853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DE55AA38-37F3-A344-4043-0E426DE0F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6">
            <a:extLst>
              <a:ext uri="{FF2B5EF4-FFF2-40B4-BE49-F238E27FC236}">
                <a16:creationId xmlns:a16="http://schemas.microsoft.com/office/drawing/2014/main" id="{F9A9BF86-8722-9648-DDDF-AFAFFDCB7638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426ABB-E3CC-4A40-BC7C-5E2B883309DD}" type="slidenum">
              <a:t>26</a:t>
            </a:fld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iakép helye 1">
            <a:extLst>
              <a:ext uri="{FF2B5EF4-FFF2-40B4-BE49-F238E27FC236}">
                <a16:creationId xmlns:a16="http://schemas.microsoft.com/office/drawing/2014/main" id="{8B1F1096-D019-1810-A74F-399750A3D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Jegyzetek helye 2">
            <a:extLst>
              <a:ext uri="{FF2B5EF4-FFF2-40B4-BE49-F238E27FC236}">
                <a16:creationId xmlns:a16="http://schemas.microsoft.com/office/drawing/2014/main" id="{73F50071-C59E-F7C0-1315-189211889F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5662A8-D28C-48AA-A365-7031FA8863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hu-HU" sz="60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0D098D-2743-DF12-26AB-68A8528DFC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D6022-3538-3DBC-640A-0C0A92AE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4E8C25-8330-D4ED-7B38-A2F90455B5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5E2C40-D0C5-6C2D-C1DB-4B018399F9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92FAC-114F-4C83-AA6B-28ACBE86D2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12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6694C7-E93D-C9D3-BFE1-091BB6AC6F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C9FF18-7C00-A35A-9EB0-8C8ACC99BCD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85D968-B30B-5DCE-BDC3-8A8678ADAC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E906D-ABA2-39AC-2751-36577BE0B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B37B9A-46DB-E3CE-6FAE-576B79C570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45B1C1-B74D-4BC1-BA2D-417E68F6D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94DFBF-C87D-9490-7349-787BCD0EF28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61147" y="360365"/>
            <a:ext cx="1619246" cy="4679954"/>
          </a:xfrm>
        </p:spPr>
        <p:txBody>
          <a:bodyPr vert="eaVert"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298FEF-CF48-478F-9404-AD0AEA9D7BF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800225" y="360365"/>
            <a:ext cx="4708529" cy="46799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0B4E55-6718-D283-6CDC-ECE9ED9897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D186B7-BF36-AF0F-5E6B-8A39CD0F11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262076-E99C-69D6-6D02-FBEFA3D3ED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D0FFC0-3DEA-4350-BC84-8E1BD03848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AF333-AC48-19A3-D63F-73601BAB6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hu-HU" sz="60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F70B41-A0F3-EF6D-56F8-CC93B6AF76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D07374-4B5A-341F-6AB5-B3C50F52E8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EE3032-6D39-3B07-4468-EEAB8E0640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9CF569-E058-C497-CF04-D5CEB50185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B9738-CF01-47A2-B583-034BC0F510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0473B-8507-CD64-4C07-D95FF8755C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7D582E-1CFE-7998-F233-2245D60AED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9AD366-168D-73D8-B9BB-AF4045F51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DB2D3C-EEBB-F14E-945A-D34933863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24377A-9BF8-70F4-06FC-7FF7EEF4BA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89DA7-48A4-470C-BB25-011A9B0253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4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35F5BF-6255-6573-4B82-7C86DB7BA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hu-HU" sz="60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7CAC17-068F-0A91-E946-8D1F88AE6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1F114D-A782-34DC-81FC-759DC1B186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21500-4F9A-516E-5087-7484D63E12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41B9F0-1138-9C25-B425-161AB9D229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70387-DA3F-44B6-B1DC-5FBE96CF49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25B73A-594A-2322-C755-71D462B366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056089-18EC-78CB-4E15-1B4C1D5668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0" y="1439859"/>
            <a:ext cx="4243392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0C37D1-5B0B-9588-5411-824EB7A56F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439859"/>
            <a:ext cx="4243382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941818-5750-A744-9C18-48D2AE8212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1C7082-63A1-AB5F-4919-F2D2CA859B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9507D2-E491-B79F-CF29-8A93508E12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B4D0DC-DF4A-42CB-9668-95DA2DF849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73B2-B715-F770-E999-89FA2923F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06A5CA-E9A9-1B2C-D577-996FC04E1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A742B3-7AA4-C869-653A-5F5230F7C1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D20D59B-7CD9-1807-251D-57E6EC125E8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ED377A-615C-3713-E789-59576FC65E5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00C223-3832-82EC-A297-9AE5DDF148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608C61-1380-315C-83CF-338F8D4F29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ECDC6D-C070-92ED-1030-EFAF44483B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421519-65EC-48D9-95FE-ECD9AF26DC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9E313-2F5A-7C51-357B-A0AB8BCBB7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4C41E5-0E4F-AD5B-7508-E6AD34DEEE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C78853-DB2F-EEC2-63F2-424F6A375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B6749-F297-289B-244E-365844BA09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F3A4E8-4067-4BD9-BA0F-C5884B009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71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C2B7C7-1169-E87C-4E77-98C5CDFABC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1CAFECA-D001-92AD-787F-6D8D1967D9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AFD805-DB84-3DE4-A5AC-68B2A8B0A6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2AB405-2F03-4591-8654-9EC1D6A937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5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AEA0E-E7E3-6937-E3F8-17C632237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hu-HU" sz="32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C857FB-0C0E-2E88-D93D-9E83893F4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F1DDC7-D386-8F46-879A-6F3715F773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DBFD03-010F-AD5D-D883-C2C04F808C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179B40-D35F-1EBE-0254-3CEBEBF8CD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5E5807-36AE-7F4F-98A0-CA9759316E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7B4C1E-ADF0-4C98-A200-7579FAD4C8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351B5-5FF2-7807-A1DC-7C30946E4D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1F57BC-05FD-CBD0-8EDD-801BF0D8A1C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E0F759-D4C1-07C8-BAC0-B998522EB6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505FB3-1BD0-A349-5DE7-4384800726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946A62-B5CE-1510-CF61-9872C8FB26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106FF2-D440-4237-A07A-6DB37405D2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958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C06FE-1FCE-8A8F-83FC-B2405E8E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hu-HU" sz="32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FC30A3F-83E2-7F40-5D0B-EC9780C120F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7428AC-311E-7A00-2573-871DEC34A45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735BCF-EF7C-6F95-100E-F463BC6C63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26B376-A6EC-95AA-352B-41C859F22A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6E84B2-D9B0-E998-2F4E-2CEC012E35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156A1B-6FEC-439A-8AE3-39CA73B627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3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AA334C-3C1E-26D3-334A-70B63D7E0D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0A217-B397-18BA-EE74-24F6B795E84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2386AA-E87B-7939-E064-1762BD41C9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165E07-B51C-55FA-BF9D-7AEFEB0016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A69AFF-4FDC-BD8A-3DC9-57574C53BD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2C753F-3721-424C-BE70-FD828B5959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B76E464-74AF-3754-F406-36ABC1F2D6F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00900" y="360365"/>
            <a:ext cx="2158998" cy="4679954"/>
          </a:xfrm>
        </p:spPr>
        <p:txBody>
          <a:bodyPr vert="eaVert"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CD640C7-B063-FE38-E1EC-34ADFC07E58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20720" y="360365"/>
            <a:ext cx="6327776" cy="46799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97A56D-B8F2-DFCB-69B9-981ACD1ACE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9914E8-2281-637B-52A6-596C6AC894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32837-B6C7-7E5F-A89A-96CB27D629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BC3B4D-7752-452D-A439-B1B761646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A56F7-C697-A200-3209-5A6B6D563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hu-HU" sz="60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4EBF25-6C10-366B-1A74-288D723AF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EDA05A-BB0A-FD44-7579-67F194F943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F787C5-6DD2-167C-5A9C-DCEABDAB84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0ECEEA-E8ED-C00D-4D1A-9C50B383B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BD0A0E-4CEA-452B-A564-A1617654EA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2A76-C6EF-1036-1618-FAE453D176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248F1-6A22-2B86-37D8-FA8FD12706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0225" y="1439859"/>
            <a:ext cx="3163888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1483AB-664C-7409-5220-8694E8C7E37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439859"/>
            <a:ext cx="3163888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574061-E8A4-E0BF-8597-41B1EE96C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4592E3C-0575-B2B7-C5BA-3024011023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3B38C4-F7B4-5EE2-BF2F-B4349334BE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E77C17-6A4C-4107-AE15-61B381A544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ECEAB8-C1B6-DAAB-19D8-2FD57FCD6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59BC47-0D7B-7D7C-8E26-4D39127F6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561DD9-1D52-824E-5B5D-C0B32883C5F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DBD5EB4-F732-A4C8-785A-670FA4EAA33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1714735-8624-2A8B-38AA-40165B7AF54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D5CEAE-1835-B3BA-1084-F78CC833C9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3E3E508-270E-0211-B8E4-2E796D8EA7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4FA0F16-9366-6E90-A507-7873F7C3C7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91F1F7-2A1F-432C-96DE-09BBDF92A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4FFBF-E30E-3E32-4A3D-39587975A3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u-HU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B68B76C-12B8-AE8B-181F-E18BA11655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598E6E7-AF6F-F7E3-D4D0-99FAAA4444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E291E6-A72B-76B9-01A3-FA3D788AF1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EE5BD2-2F7E-4A2F-B38B-ABE1E56947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9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607C2C-E376-43EF-604D-20FA7DE08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81992F-F0CE-B048-F163-706ABAE87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AAB0B9-C25D-7172-31E8-64856DEE6C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C0D87-69A5-4560-BA46-0D9ABDC19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9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75E62-B4AB-C090-D303-D2A55CD99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hu-HU" sz="32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6E9BA3-AC12-CD7A-91DB-8CE1DE866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A714A4-90BF-44B8-CAD3-7E6B0837B0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0ADC57-81DE-7555-6753-651AB56AFA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FCFD58-1DD0-E3B7-8B67-FCE7715723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5A565C-9E46-D6A1-CC0F-E2E063D682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FC88BA-A5BA-4E8B-8B4E-FD5FF8863B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87FA6-29FC-9853-78CE-EE82085F2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hu-HU" sz="3200"/>
            </a:lvl1pPr>
          </a:lstStyle>
          <a:p>
            <a:pPr lvl="0"/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3D7B54-8F33-314E-180A-A46C26E338F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591D8C-3344-A11A-9B8F-C8668B75F6F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6E0623-FE24-FF04-7F26-442DF04166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0A287B-AD55-6011-D442-A5C5AFC080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1E9844-1372-9E81-0B08-A2E30358BE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A20DB-FA5F-4C45-AB7C-0C9F1338AB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4B1924AF-69E6-3ABB-EA75-DC03BD8C278D}"/>
              </a:ext>
            </a:extLst>
          </p:cNvPr>
          <p:cNvSpPr/>
          <p:nvPr/>
        </p:nvSpPr>
        <p:spPr>
          <a:xfrm>
            <a:off x="0" y="0"/>
            <a:ext cx="1979639" cy="3419636"/>
          </a:xfrm>
          <a:custGeom>
            <a:avLst/>
            <a:gdLst>
              <a:gd name="f0" fmla="val w"/>
              <a:gd name="f1" fmla="val h"/>
              <a:gd name="f2" fmla="val 0"/>
              <a:gd name="f3" fmla="val 5500"/>
              <a:gd name="f4" fmla="val 9500"/>
              <a:gd name="f5" fmla="val 8000"/>
              <a:gd name="f6" fmla="val 2500"/>
              <a:gd name="f7" fmla="*/ f0 1 5500"/>
              <a:gd name="f8" fmla="*/ f1 1 950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5500"/>
              <a:gd name="f15" fmla="*/ f12 1 950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5500" h="9500">
                <a:moveTo>
                  <a:pt x="f2" y="f2"/>
                </a:moveTo>
                <a:lnTo>
                  <a:pt x="f2" y="f5"/>
                </a:lnTo>
                <a:lnTo>
                  <a:pt x="f6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0D0C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zabadkézi sokszög: alakzat 2">
            <a:extLst>
              <a:ext uri="{FF2B5EF4-FFF2-40B4-BE49-F238E27FC236}">
                <a16:creationId xmlns:a16="http://schemas.microsoft.com/office/drawing/2014/main" id="{A3E25C85-E9F5-20C5-9BC5-05EF54209509}"/>
              </a:ext>
            </a:extLst>
          </p:cNvPr>
          <p:cNvSpPr/>
          <p:nvPr/>
        </p:nvSpPr>
        <p:spPr>
          <a:xfrm>
            <a:off x="2340004" y="0"/>
            <a:ext cx="1979639" cy="359642"/>
          </a:xfrm>
          <a:custGeom>
            <a:avLst/>
            <a:gdLst>
              <a:gd name="f0" fmla="val w"/>
              <a:gd name="f1" fmla="val h"/>
              <a:gd name="f2" fmla="val 0"/>
              <a:gd name="f3" fmla="val 5500"/>
              <a:gd name="f4" fmla="val 1000"/>
              <a:gd name="f5" fmla="val 500"/>
              <a:gd name="f6" fmla="*/ f0 1 5500"/>
              <a:gd name="f7" fmla="*/ f1 1 100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5500"/>
              <a:gd name="f14" fmla="*/ f11 1 100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5500" h="1000">
                <a:moveTo>
                  <a:pt x="f5" y="f2"/>
                </a:moveTo>
                <a:lnTo>
                  <a:pt x="f2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EA750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21A8E429-0334-6366-899A-5FAE2E6CCD89}"/>
              </a:ext>
            </a:extLst>
          </p:cNvPr>
          <p:cNvSpPr/>
          <p:nvPr/>
        </p:nvSpPr>
        <p:spPr>
          <a:xfrm>
            <a:off x="6479996" y="0"/>
            <a:ext cx="3599636" cy="2699637"/>
          </a:xfrm>
          <a:custGeom>
            <a:avLst/>
            <a:gdLst>
              <a:gd name="f0" fmla="val w"/>
              <a:gd name="f1" fmla="val h"/>
              <a:gd name="f2" fmla="val 0"/>
              <a:gd name="f3" fmla="val 10000"/>
              <a:gd name="f4" fmla="val 7500"/>
              <a:gd name="f5" fmla="val 1000"/>
              <a:gd name="f6" fmla="val 500"/>
              <a:gd name="f7" fmla="*/ f0 1 10000"/>
              <a:gd name="f8" fmla="*/ f1 1 750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0000"/>
              <a:gd name="f15" fmla="*/ f12 1 750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0000" h="7500">
                <a:moveTo>
                  <a:pt x="f3" y="f2"/>
                </a:moveTo>
                <a:lnTo>
                  <a:pt x="f5" y="f2"/>
                </a:lnTo>
                <a:lnTo>
                  <a:pt x="f2" y="f6"/>
                </a:lnTo>
                <a:lnTo>
                  <a:pt x="f3" y="f4"/>
                </a:lnTo>
                <a:close/>
              </a:path>
            </a:pathLst>
          </a:custGeom>
          <a:solidFill>
            <a:srgbClr val="E8A202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zabadkézi sokszög: alakzat 4">
            <a:extLst>
              <a:ext uri="{FF2B5EF4-FFF2-40B4-BE49-F238E27FC236}">
                <a16:creationId xmlns:a16="http://schemas.microsoft.com/office/drawing/2014/main" id="{E657EFE9-83D6-5D5C-F8F7-3954EFCEC50C}"/>
              </a:ext>
            </a:extLst>
          </p:cNvPr>
          <p:cNvSpPr/>
          <p:nvPr/>
        </p:nvSpPr>
        <p:spPr>
          <a:xfrm>
            <a:off x="8100002" y="2340004"/>
            <a:ext cx="1979639" cy="3329641"/>
          </a:xfrm>
          <a:custGeom>
            <a:avLst/>
            <a:gdLst>
              <a:gd name="f0" fmla="val w"/>
              <a:gd name="f1" fmla="val h"/>
              <a:gd name="f2" fmla="val 0"/>
              <a:gd name="f3" fmla="val 5500"/>
              <a:gd name="f4" fmla="val 9250"/>
              <a:gd name="f5" fmla="val 2000"/>
              <a:gd name="f6" fmla="val 3000"/>
              <a:gd name="f7" fmla="*/ f0 1 5500"/>
              <a:gd name="f8" fmla="*/ f1 1 925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5500"/>
              <a:gd name="f15" fmla="*/ f12 1 925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5500" h="9250">
                <a:moveTo>
                  <a:pt x="f3" y="f4"/>
                </a:moveTo>
                <a:lnTo>
                  <a:pt x="f3" y="f5"/>
                </a:lnTo>
                <a:lnTo>
                  <a:pt x="f6" y="f2"/>
                </a:lnTo>
                <a:lnTo>
                  <a:pt x="f2" y="f4"/>
                </a:lnTo>
                <a:close/>
              </a:path>
            </a:pathLst>
          </a:custGeom>
          <a:solidFill>
            <a:srgbClr val="16825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FFFCD291-9EED-B6DA-CBE8-2DFD5F2C9172}"/>
              </a:ext>
            </a:extLst>
          </p:cNvPr>
          <p:cNvSpPr/>
          <p:nvPr/>
        </p:nvSpPr>
        <p:spPr>
          <a:xfrm>
            <a:off x="5939997" y="5219998"/>
            <a:ext cx="1799639" cy="449637"/>
          </a:xfrm>
          <a:custGeom>
            <a:avLst/>
            <a:gdLst>
              <a:gd name="f0" fmla="val w"/>
              <a:gd name="f1" fmla="val h"/>
              <a:gd name="f2" fmla="val 0"/>
              <a:gd name="f3" fmla="val 5000"/>
              <a:gd name="f4" fmla="val 1250"/>
              <a:gd name="f5" fmla="val 4500"/>
              <a:gd name="f6" fmla="*/ f0 1 5000"/>
              <a:gd name="f7" fmla="*/ f1 1 125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5000"/>
              <a:gd name="f14" fmla="*/ f11 1 125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5000" h="1250">
                <a:moveTo>
                  <a:pt x="f5" y="f4"/>
                </a:moveTo>
                <a:lnTo>
                  <a:pt x="f3" y="f2"/>
                </a:lnTo>
                <a:lnTo>
                  <a:pt x="f2" y="f4"/>
                </a:lnTo>
                <a:close/>
              </a:path>
            </a:pathLst>
          </a:custGeom>
          <a:solidFill>
            <a:srgbClr val="3465A4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4672717B-1A5B-F33A-E150-CAB7296F51DF}"/>
              </a:ext>
            </a:extLst>
          </p:cNvPr>
          <p:cNvSpPr/>
          <p:nvPr/>
        </p:nvSpPr>
        <p:spPr>
          <a:xfrm>
            <a:off x="0" y="3240002"/>
            <a:ext cx="3239636" cy="2429643"/>
          </a:xfrm>
          <a:custGeom>
            <a:avLst/>
            <a:gdLst>
              <a:gd name="f0" fmla="val w"/>
              <a:gd name="f1" fmla="val h"/>
              <a:gd name="f2" fmla="val 0"/>
              <a:gd name="f3" fmla="val 9000"/>
              <a:gd name="f4" fmla="val 6750"/>
              <a:gd name="f5" fmla="*/ f0 1 9000"/>
              <a:gd name="f6" fmla="*/ f1 1 67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9000"/>
              <a:gd name="f13" fmla="*/ f10 1 67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9000" h="6750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8037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DF4C7E4F-B41F-D5F6-B552-716D2E86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9996" y="359999"/>
            <a:ext cx="6479996" cy="89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5737043-84E1-F4D6-E61A-0189D6278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99996" y="1439997"/>
            <a:ext cx="6479996" cy="360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6FDF356C-A022-442F-1756-F34A349598E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CAA21A68-B9B3-6C6F-3028-B1B4D4C636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2" y="5219998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66B0E004-F157-5614-BE0F-3A289686ED6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E7E34CF-23C8-4F89-A64B-8E9248665DA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100" b="0" i="0" u="none" strike="noStrike" kern="1200" cap="none" spc="0" baseline="0">
          <a:solidFill>
            <a:srgbClr val="333333"/>
          </a:solidFill>
          <a:uFillTx/>
          <a:latin typeface="DejaVu Sans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060"/>
        </a:spcAft>
        <a:buNone/>
        <a:tabLst/>
        <a:defRPr lang="hu-HU" sz="2000" b="0" i="0" u="none" strike="noStrike" kern="1200" cap="none" spc="0" baseline="0">
          <a:solidFill>
            <a:srgbClr val="666666"/>
          </a:solidFill>
          <a:uFillTx/>
          <a:latin typeface="DejaVu Sans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A8F9F4C1-6718-46A3-50FD-37F2DD135828}"/>
              </a:ext>
            </a:extLst>
          </p:cNvPr>
          <p:cNvSpPr/>
          <p:nvPr/>
        </p:nvSpPr>
        <p:spPr>
          <a:xfrm>
            <a:off x="0" y="4320000"/>
            <a:ext cx="1979639" cy="1349636"/>
          </a:xfrm>
          <a:custGeom>
            <a:avLst/>
            <a:gdLst>
              <a:gd name="f0" fmla="val w"/>
              <a:gd name="f1" fmla="val h"/>
              <a:gd name="f2" fmla="val 0"/>
              <a:gd name="f3" fmla="val 5500"/>
              <a:gd name="f4" fmla="val 3750"/>
              <a:gd name="f5" fmla="*/ f0 1 5500"/>
              <a:gd name="f6" fmla="*/ f1 1 37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5500"/>
              <a:gd name="f13" fmla="*/ f10 1 37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5500" h="3750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8037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zabadkézi sokszög: alakzat 2">
            <a:extLst>
              <a:ext uri="{FF2B5EF4-FFF2-40B4-BE49-F238E27FC236}">
                <a16:creationId xmlns:a16="http://schemas.microsoft.com/office/drawing/2014/main" id="{05A5577B-D501-8021-706F-DAD07BB7544E}"/>
              </a:ext>
            </a:extLst>
          </p:cNvPr>
          <p:cNvSpPr/>
          <p:nvPr/>
        </p:nvSpPr>
        <p:spPr>
          <a:xfrm>
            <a:off x="0" y="0"/>
            <a:ext cx="1079641" cy="3419636"/>
          </a:xfrm>
          <a:custGeom>
            <a:avLst/>
            <a:gdLst>
              <a:gd name="f0" fmla="val w"/>
              <a:gd name="f1" fmla="val h"/>
              <a:gd name="f2" fmla="val 0"/>
              <a:gd name="f3" fmla="val 3000"/>
              <a:gd name="f4" fmla="val 9500"/>
              <a:gd name="f5" fmla="*/ f0 1 3000"/>
              <a:gd name="f6" fmla="*/ f1 1 95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000"/>
              <a:gd name="f13" fmla="*/ f10 1 95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000" h="9500">
                <a:moveTo>
                  <a:pt x="f2" y="f2"/>
                </a:moveTo>
                <a:lnTo>
                  <a:pt x="f2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0D0C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4E9300BD-95BB-F6B8-4663-0A79833A1A91}"/>
              </a:ext>
            </a:extLst>
          </p:cNvPr>
          <p:cNvSpPr/>
          <p:nvPr/>
        </p:nvSpPr>
        <p:spPr>
          <a:xfrm>
            <a:off x="7740002" y="0"/>
            <a:ext cx="2339638" cy="1619640"/>
          </a:xfrm>
          <a:custGeom>
            <a:avLst/>
            <a:gdLst>
              <a:gd name="f0" fmla="val w"/>
              <a:gd name="f1" fmla="val h"/>
              <a:gd name="f2" fmla="val 0"/>
              <a:gd name="f3" fmla="val 6500"/>
              <a:gd name="f4" fmla="val 4500"/>
              <a:gd name="f5" fmla="*/ f0 1 6500"/>
              <a:gd name="f6" fmla="*/ f1 1 45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6500"/>
              <a:gd name="f13" fmla="*/ f10 1 45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6500" h="4500">
                <a:moveTo>
                  <a:pt x="f3" y="f2"/>
                </a:moveTo>
                <a:lnTo>
                  <a:pt x="f2" y="f2"/>
                </a:lnTo>
                <a:lnTo>
                  <a:pt x="f3" y="f4"/>
                </a:lnTo>
                <a:close/>
              </a:path>
            </a:pathLst>
          </a:custGeom>
          <a:solidFill>
            <a:srgbClr val="E8A202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5" name="Szabadkézi sokszög: alakzat 4">
            <a:extLst>
              <a:ext uri="{FF2B5EF4-FFF2-40B4-BE49-F238E27FC236}">
                <a16:creationId xmlns:a16="http://schemas.microsoft.com/office/drawing/2014/main" id="{5C4F8BE9-E99A-87CF-7916-8B7CCD2E8B72}"/>
              </a:ext>
            </a:extLst>
          </p:cNvPr>
          <p:cNvSpPr/>
          <p:nvPr/>
        </p:nvSpPr>
        <p:spPr>
          <a:xfrm>
            <a:off x="9000000" y="2520004"/>
            <a:ext cx="1079641" cy="3149641"/>
          </a:xfrm>
          <a:custGeom>
            <a:avLst/>
            <a:gdLst>
              <a:gd name="f0" fmla="val w"/>
              <a:gd name="f1" fmla="val h"/>
              <a:gd name="f2" fmla="val 0"/>
              <a:gd name="f3" fmla="val 3000"/>
              <a:gd name="f4" fmla="val 8750"/>
              <a:gd name="f5" fmla="*/ f0 1 3000"/>
              <a:gd name="f6" fmla="*/ f1 1 87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000"/>
              <a:gd name="f13" fmla="*/ f10 1 87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000" h="8750">
                <a:moveTo>
                  <a:pt x="f3" y="f4"/>
                </a:moveTo>
                <a:lnTo>
                  <a:pt x="f3" y="f2"/>
                </a:lnTo>
                <a:lnTo>
                  <a:pt x="f2" y="f4"/>
                </a:lnTo>
                <a:close/>
              </a:path>
            </a:pathLst>
          </a:custGeom>
          <a:solidFill>
            <a:srgbClr val="16825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DDDDDD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04AF092E-F42B-8E7E-911C-8FF575BEAE0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329D96FF-EB31-EF96-299F-B201B050E00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2" y="5219998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808080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0D3C8DDE-7324-BDD8-87AF-09E3924201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DDDDD"/>
                </a:solidFill>
                <a:uFillTx/>
                <a:latin typeface="DejaVu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9CDB557A-1C3B-4EB1-B9B4-3F2907DDF538}" type="slidenum">
              <a:t>‹#›</a:t>
            </a:fld>
            <a:endParaRPr lang="en-US"/>
          </a:p>
        </p:txBody>
      </p:sp>
      <p:sp>
        <p:nvSpPr>
          <p:cNvPr id="9" name="Cím helye 8">
            <a:extLst>
              <a:ext uri="{FF2B5EF4-FFF2-40B4-BE49-F238E27FC236}">
                <a16:creationId xmlns:a16="http://schemas.microsoft.com/office/drawing/2014/main" id="{74D6CDD2-6EC1-CEB5-1908-2372B3A24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359999"/>
            <a:ext cx="8640001" cy="89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4B3C0008-9194-AF39-E499-2936AB999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8" y="1439997"/>
            <a:ext cx="8640001" cy="360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000" b="0" i="0" u="none" strike="noStrike" kern="1200" cap="none" spc="0" baseline="0">
          <a:solidFill>
            <a:srgbClr val="333333"/>
          </a:solidFill>
          <a:uFillTx/>
          <a:latin typeface="DejaVu Sans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060"/>
        </a:spcAft>
        <a:buNone/>
        <a:tabLst/>
        <a:defRPr lang="hu-HU" sz="2400" b="0" i="0" u="none" strike="noStrike" kern="1200" cap="none" spc="0" baseline="0">
          <a:solidFill>
            <a:srgbClr val="666666"/>
          </a:solidFill>
          <a:uFillTx/>
          <a:latin typeface="DejaVu Sans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hu-H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5DBC8-A832-337C-3BAC-AA73667B4553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Középiskolai jelenléti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388CA4-8AD0-1CDF-6467-3BF40F368C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749670"/>
            <a:ext cx="7559673" cy="1370008"/>
          </a:xfrm>
        </p:spPr>
        <p:txBody>
          <a:bodyPr/>
          <a:lstStyle/>
          <a:p>
            <a:pPr lvl="0"/>
            <a:r>
              <a:rPr lang="hu-HU"/>
              <a:t>Göbhardter Ádám és Hankóczi Gábor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BE6B27-B0B2-0776-128A-AE5708BD2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400"/>
              <a:t>Órarend megtekintése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képernyőkép, szöveg, képernyő, szoftver látható&#10;&#10;Automatikusan generált leírás">
            <a:extLst>
              <a:ext uri="{FF2B5EF4-FFF2-40B4-BE49-F238E27FC236}">
                <a16:creationId xmlns:a16="http://schemas.microsoft.com/office/drawing/2014/main" id="{993B4D2B-4A69-DD88-13A3-B88D1A3C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4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5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31856BA3-5D37-3535-FCE6-54E25454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63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C1E40-E417-A004-38B2-31361CB09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400"/>
              <a:t>Kikérők megtekintése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képernyőkép, szöveg, szoftver látható&#10;&#10;Automatikusan generált leírás">
            <a:extLst>
              <a:ext uri="{FF2B5EF4-FFF2-40B4-BE49-F238E27FC236}">
                <a16:creationId xmlns:a16="http://schemas.microsoft.com/office/drawing/2014/main" id="{12441053-6ADB-230D-7D3B-4B6EDAB2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79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5" descr="A képen képernyőkép, szöveg, képernyő, szoftver látható&#10;&#10;Automatikusan generált leírás">
            <a:extLst>
              <a:ext uri="{FF2B5EF4-FFF2-40B4-BE49-F238E27FC236}">
                <a16:creationId xmlns:a16="http://schemas.microsoft.com/office/drawing/2014/main" id="{3A58BD1E-B16B-F2FB-D479-CF3ABC6D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24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6E8EE-02D4-B942-33D3-17CC77EFB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2324" y="379046"/>
            <a:ext cx="6479996" cy="899998"/>
          </a:xfrm>
        </p:spPr>
        <p:txBody>
          <a:bodyPr/>
          <a:lstStyle/>
          <a:p>
            <a:pPr lvl="0"/>
            <a:r>
              <a:rPr lang="hu-HU"/>
              <a:t>Adminisztrátorok felhasználói felülete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46FB6E-A319-2456-8573-E226BA683B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0316" y="1854202"/>
            <a:ext cx="6479996" cy="3600001"/>
          </a:xfrm>
        </p:spPr>
        <p:txBody>
          <a:bodyPr/>
          <a:lstStyle/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TabBar struktúra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Könnyű navigálás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2 különböző nézet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FA969D2D-DC96-C6D2-4D7F-F4C8BA37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18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6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75AEAA74-19F8-9EAD-3EDB-05B29EDC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85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34784-FA89-FFA7-8109-0BABAA7B1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400"/>
              <a:t>Tanárok felhasználói felülete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583AFCE-8AE4-8820-7B28-8FBDF506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06" y="489834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8FBF-8DEC-FCC0-2549-F0FE0E0701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Tervek a jövőre nézve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53A61-56A2-7577-5B01-20C5C931DA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8" y="1710549"/>
            <a:ext cx="8640001" cy="3600001"/>
          </a:xfrm>
        </p:spPr>
        <p:txBody>
          <a:bodyPr/>
          <a:lstStyle/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 dirty="0"/>
              <a:t>Vizuális megjelenés javítása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 dirty="0"/>
              <a:t>Felhasználói élmény javítása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 dirty="0"/>
              <a:t>Funkcióbővítés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892D3541-BFFD-95CE-4BE3-D28B546681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Szerver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E336B581-ED3E-1FF4-4738-F36C566FDA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Kezelt</a:t>
            </a:r>
            <a:r>
              <a:rPr lang="en-US" dirty="0"/>
              <a:t> </a:t>
            </a:r>
            <a:r>
              <a:rPr lang="en-US" dirty="0" err="1"/>
              <a:t>entitások</a:t>
            </a:r>
            <a:r>
              <a:rPr lang="en-US" dirty="0"/>
              <a:t>: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Osztályok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Tanórák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Felhasználók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Állomások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Passzív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NFC tag-ek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Jelenlétek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587CA009-DEE4-235E-573D-6503491FCE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65075" y="537539"/>
            <a:ext cx="6592677" cy="323167"/>
          </a:xfrm>
        </p:spPr>
        <p:txBody>
          <a:bodyPr>
            <a:spAutoFit/>
          </a:bodyPr>
          <a:lstStyle/>
          <a:p>
            <a:pPr lvl="0"/>
            <a:r>
              <a:rPr lang="hu-HU"/>
              <a:t>Kliensoldal</a:t>
            </a:r>
            <a:endParaRPr lang="en-US"/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80FE803E-4BC9-D6C2-0B9B-210454B1E9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65075" y="1747080"/>
            <a:ext cx="6592677" cy="3652918"/>
          </a:xfrm>
        </p:spPr>
        <p:txBody>
          <a:bodyPr/>
          <a:lstStyle/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Platformfüggetlen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Mobilalkalmazás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Asztali alkalmazás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2A0C44B8-82B7-A6FF-D682-97A6C1AFAC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Adatbázis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1CA6193A-872A-9305-8F60-6D7E0FF230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44323BC5-C19E-AEDB-059C-7478274A1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27427"/>
          <a:stretch>
            <a:fillRect/>
          </a:stretch>
        </p:blipFill>
        <p:spPr>
          <a:xfrm>
            <a:off x="384477" y="987478"/>
            <a:ext cx="9180722" cy="44989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F0A01A7A-C68D-7C10-C7BC-9F363478D7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Felhasználókezelés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DA020472-D969-A7F3-551B-B5798B7F45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Általánostól</a:t>
            </a:r>
            <a:r>
              <a:rPr lang="en-US" dirty="0"/>
              <a:t> </a:t>
            </a:r>
            <a:r>
              <a:rPr lang="en-US" dirty="0" err="1"/>
              <a:t>eltérő</a:t>
            </a:r>
            <a:r>
              <a:rPr lang="en-US" dirty="0"/>
              <a:t> </a:t>
            </a:r>
            <a:r>
              <a:rPr lang="en-US" dirty="0" err="1"/>
              <a:t>regisztráció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Süti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authentikáció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Role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authorizáció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Megszokott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karbantartáshoz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interakciók</a:t>
            </a:r>
            <a:endParaRPr lang="en-US" dirty="0"/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Email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megerősítés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Elfelejtett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jelszó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C8817762-83F1-F67E-39E4-76F16327F3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Jelenlét számontartás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68CC8757-58C7-7639-6337-28123CA252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3000" y="1439997"/>
            <a:ext cx="8216999" cy="3600001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200" dirty="0" err="1"/>
              <a:t>Kétféle</a:t>
            </a:r>
            <a:r>
              <a:rPr lang="en-US" sz="2200" dirty="0"/>
              <a:t> </a:t>
            </a:r>
            <a:r>
              <a:rPr lang="en-US" sz="2200" dirty="0" err="1"/>
              <a:t>felviteli</a:t>
            </a:r>
            <a:r>
              <a:rPr lang="en-US" sz="2200" dirty="0"/>
              <a:t> </a:t>
            </a:r>
            <a:r>
              <a:rPr lang="en-US" sz="2200" dirty="0" err="1"/>
              <a:t>mód</a:t>
            </a:r>
            <a:endParaRPr lang="en-US" sz="2200" dirty="0"/>
          </a:p>
          <a:p>
            <a:pPr marL="8001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Mobil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alkalmazás</a:t>
            </a:r>
            <a:endParaRPr lang="en-US" sz="1900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Kihelyezett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eszközök</a:t>
            </a:r>
            <a:endParaRPr lang="en-US" sz="1900" dirty="0">
              <a:solidFill>
                <a:srgbClr val="666666"/>
              </a:solidFill>
              <a:latin typeface="DejaVu Sans" pitchFamily="2"/>
            </a:endParaRPr>
          </a:p>
          <a:p>
            <a:pPr marL="342900" lvl="0" indent="-342900">
              <a:lnSpc>
                <a:spcPct val="90000"/>
              </a:lnSpc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200" dirty="0" err="1"/>
              <a:t>Lekérdezés</a:t>
            </a:r>
            <a:endParaRPr lang="en-US" sz="2200" dirty="0"/>
          </a:p>
          <a:p>
            <a:pPr marL="8001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Diákok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maguknak</a:t>
            </a:r>
            <a:endParaRPr lang="en-US" sz="1900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Tanárok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és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adminok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minden</a:t>
            </a:r>
            <a:r>
              <a:rPr lang="en-US" sz="19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1900" dirty="0" err="1">
                <a:solidFill>
                  <a:srgbClr val="666666"/>
                </a:solidFill>
                <a:latin typeface="DejaVu Sans" pitchFamily="2"/>
              </a:rPr>
              <a:t>diáknak</a:t>
            </a:r>
            <a:endParaRPr lang="en-US" sz="1900" dirty="0">
              <a:solidFill>
                <a:srgbClr val="666666"/>
              </a:solidFill>
              <a:latin typeface="DejaVu Sans" pitchFamily="2"/>
            </a:endParaRPr>
          </a:p>
          <a:p>
            <a:pPr marL="3429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Egy</a:t>
            </a:r>
            <a:r>
              <a:rPr lang="en-US" sz="22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óráról</a:t>
            </a:r>
            <a:r>
              <a:rPr lang="en-US" sz="22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hiányzás</a:t>
            </a:r>
            <a:endParaRPr lang="en-US" sz="2200" dirty="0">
              <a:solidFill>
                <a:srgbClr val="666666"/>
              </a:solidFill>
              <a:latin typeface="DejaVu Sans" pitchFamily="2"/>
            </a:endParaRPr>
          </a:p>
          <a:p>
            <a:pPr marL="342900" lvl="2" indent="-342900" hangingPunct="0">
              <a:lnSpc>
                <a:spcPct val="80000"/>
              </a:lnSpc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Egy</a:t>
            </a:r>
            <a:r>
              <a:rPr lang="en-US" sz="22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diák</a:t>
            </a:r>
            <a:r>
              <a:rPr lang="en-US" sz="22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összes</a:t>
            </a:r>
            <a:r>
              <a:rPr lang="en-US" sz="2200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DejaVu Sans" pitchFamily="2"/>
              </a:rPr>
              <a:t>hiányzása</a:t>
            </a:r>
            <a:endParaRPr lang="en-US" sz="2200" dirty="0">
              <a:solidFill>
                <a:srgbClr val="666666"/>
              </a:solidFill>
              <a:latin typeface="DejaVu Sans" pitchFamily="2"/>
            </a:endParaRPr>
          </a:p>
          <a:p>
            <a:pPr marL="342900" lvl="0" indent="-342900">
              <a:lnSpc>
                <a:spcPct val="90000"/>
              </a:lnSpc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200" dirty="0" err="1"/>
              <a:t>Igazolások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1EBE95DC-D7C9-CB39-F02D-3533C72C12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Titkos kulcs kiosztás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F9708743-77A0-A43A-9FAF-4C9A62EBEC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HMAC token</a:t>
            </a:r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Station </a:t>
            </a:r>
            <a:r>
              <a:rPr lang="en-US" dirty="0" err="1"/>
              <a:t>specifikus</a:t>
            </a:r>
            <a:r>
              <a:rPr lang="en-US" dirty="0"/>
              <a:t> </a:t>
            </a:r>
            <a:r>
              <a:rPr lang="en-US" dirty="0" err="1"/>
              <a:t>kulcs</a:t>
            </a:r>
            <a:r>
              <a:rPr lang="en-US" dirty="0"/>
              <a:t> </a:t>
            </a:r>
            <a:r>
              <a:rPr lang="en-US" dirty="0" err="1"/>
              <a:t>kiosztása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Közös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kulcs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Hitelesítés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8CA34C40-B988-FF04-47C0-197E3712CD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Hosztolás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B4B4AC98-FAC0-B8EF-A22D-9795C2E3D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439997"/>
            <a:ext cx="8640001" cy="3132002"/>
          </a:xfrm>
        </p:spPr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Kedzetben</a:t>
            </a:r>
            <a:r>
              <a:rPr lang="en-US" dirty="0"/>
              <a:t> Azure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gépen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Későbbiekben</a:t>
            </a:r>
            <a:r>
              <a:rPr lang="en-US" dirty="0"/>
              <a:t> a Nokia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biztosított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gépen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Deployment: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Dockerfile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Dockerhub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1FF1A01F-8224-C55E-B409-050420E77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Real time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A1915D23-0113-740C-9CA1-E46ADACEF3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itchFamily="34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itchFamily="34"/>
              <a:buChar char="•"/>
            </a:pPr>
            <a:r>
              <a:rPr lang="en-US" dirty="0"/>
              <a:t>Push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értesítés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itchFamily="34"/>
              <a:buChar char="•"/>
            </a:pPr>
            <a:r>
              <a:rPr lang="en-US" dirty="0" err="1"/>
              <a:t>Portások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látják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ki </a:t>
            </a:r>
            <a:r>
              <a:rPr lang="en-US" dirty="0" err="1"/>
              <a:t>haladt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kapun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437DAD28-A2A7-E00B-2B7B-30AE2E72E5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Station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2CD57E25-DB5D-B2FD-7409-75D290C2B5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Célok</a:t>
            </a:r>
            <a:r>
              <a:rPr lang="en-US" dirty="0"/>
              <a:t>: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NFC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kommunikáció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(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passzív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és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aktív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felekkel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)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Kommunikáció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a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szerverrel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Biztonságos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üzenet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aláírás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Jelenlét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egyértelmű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azonosíthatósága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37F0A772-AD52-0EEC-80E8-342D60CF21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Perifériák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51CAA3FD-3F71-3B9C-B423-09910EB28E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Beépített</a:t>
            </a:r>
            <a:endParaRPr lang="en-US" dirty="0"/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RTC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Wifi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Külső</a:t>
            </a:r>
            <a:endParaRPr lang="en-US" dirty="0"/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SD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kártya</a:t>
            </a:r>
            <a:r>
              <a:rPr lang="en-US" dirty="0">
                <a:solidFill>
                  <a:srgbClr val="666666"/>
                </a:solidFill>
                <a:latin typeface="DejaVu Sans" pitchFamily="2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olvasó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PN532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5B311456-9F50-E986-84B9-F5FC373FC5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Nyák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C64D84F-9B7E-9172-BB36-269577B3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645" t="6207" r="34482" b="46276"/>
          <a:stretch>
            <a:fillRect/>
          </a:stretch>
        </p:blipFill>
        <p:spPr>
          <a:xfrm>
            <a:off x="1600556" y="1143000"/>
            <a:ext cx="7314843" cy="4037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C87BA6AB-D8DF-6B54-7DCE-44D90C8AE8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Nyák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ADD5C45-A5FA-07B6-F445-0B7CEE4C2D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2888" t="6140" r="22681" b="4697"/>
          <a:stretch>
            <a:fillRect/>
          </a:stretch>
        </p:blipFill>
        <p:spPr>
          <a:xfrm>
            <a:off x="2286000" y="1143000"/>
            <a:ext cx="5486043" cy="43430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07A05-567C-9D58-19F5-C7ADEBB32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000"/>
              <a:t>Autentikáció</a:t>
            </a:r>
            <a:endParaRPr 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A65158F1-C806-1B14-C77F-DC622867AE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Firmware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19BF197D-2A18-6153-C0DE-9FE0724D30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439997"/>
            <a:ext cx="2709001" cy="3589202"/>
          </a:xfrm>
        </p:spPr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FreeRTOS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Komponensek</a:t>
            </a:r>
            <a:endParaRPr lang="en-US" dirty="0"/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IO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NFC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Pn532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RTC</a:t>
            </a:r>
          </a:p>
        </p:txBody>
      </p:sp>
      <p:sp>
        <p:nvSpPr>
          <p:cNvPr id="5" name="Szövegdoboz 3">
            <a:extLst>
              <a:ext uri="{FF2B5EF4-FFF2-40B4-BE49-F238E27FC236}">
                <a16:creationId xmlns:a16="http://schemas.microsoft.com/office/drawing/2014/main" id="{8D07A263-A24A-56CD-2018-6CFD765965E0}"/>
              </a:ext>
            </a:extLst>
          </p:cNvPr>
          <p:cNvSpPr txBox="1"/>
          <p:nvPr/>
        </p:nvSpPr>
        <p:spPr>
          <a:xfrm>
            <a:off x="3428999" y="2361371"/>
            <a:ext cx="1848056" cy="17464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800100" marR="0" lvl="2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  <a:tabLst/>
              <a:defRPr sz="2100" b="0" i="0" u="none" strike="noStrike" kern="0" cap="none" spc="0" baseline="0">
                <a:solidFill>
                  <a:srgbClr val="666666"/>
                </a:solidFill>
                <a:uFillTx/>
              </a:defRPr>
            </a:pPr>
            <a:r>
              <a:rPr lang="en-US" sz="2100" b="0" i="0" u="none" strike="noStrike" kern="1200" cap="none" spc="0" baseline="0" dirty="0">
                <a:solidFill>
                  <a:srgbClr val="666666"/>
                </a:solidFill>
                <a:uFillTx/>
                <a:latin typeface="DejaVu Sans" pitchFamily="2"/>
                <a:ea typeface="DejaVu Sans" pitchFamily="2"/>
                <a:cs typeface="DejaVu Sans" pitchFamily="2"/>
              </a:rPr>
              <a:t>SD</a:t>
            </a:r>
          </a:p>
          <a:p>
            <a:pPr marL="800100" marR="0" lvl="2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  <a:tabLst/>
              <a:defRPr sz="2100" b="0" i="0" u="none" strike="noStrike" kern="0" cap="none" spc="0" baseline="0">
                <a:solidFill>
                  <a:srgbClr val="666666"/>
                </a:solidFill>
                <a:uFillTx/>
              </a:defRPr>
            </a:pPr>
            <a:r>
              <a:rPr lang="en-US" sz="2100" b="0" i="0" u="none" strike="noStrike" kern="1200" cap="none" spc="0" baseline="0" dirty="0" err="1">
                <a:solidFill>
                  <a:srgbClr val="666666"/>
                </a:solidFill>
                <a:uFillTx/>
                <a:latin typeface="DejaVu Sans" pitchFamily="2"/>
                <a:ea typeface="DejaVu Sans" pitchFamily="2"/>
                <a:cs typeface="DejaVu Sans" pitchFamily="2"/>
              </a:rPr>
              <a:t>Wifi</a:t>
            </a:r>
            <a:endParaRPr lang="en-US" sz="2100" b="0" i="0" u="none" strike="noStrike" kern="1200" cap="none" spc="0" baseline="0" dirty="0">
              <a:solidFill>
                <a:srgbClr val="666666"/>
              </a:solidFill>
              <a:uFillTx/>
              <a:latin typeface="DejaVu Sans" pitchFamily="2"/>
              <a:ea typeface="DejaVu Sans" pitchFamily="2"/>
              <a:cs typeface="DejaVu Sans" pitchFamily="2"/>
            </a:endParaRPr>
          </a:p>
          <a:p>
            <a:pPr marL="800100" marR="0" lvl="2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  <a:tabLst/>
              <a:defRPr sz="2100" b="0" i="0" u="none" strike="noStrike" kern="0" cap="none" spc="0" baseline="0">
                <a:solidFill>
                  <a:srgbClr val="666666"/>
                </a:solidFill>
                <a:uFillTx/>
              </a:defRPr>
            </a:pPr>
            <a:r>
              <a:rPr lang="en-US" sz="2100" b="0" i="0" u="none" strike="noStrike" kern="1200" cap="none" spc="0" baseline="0" dirty="0">
                <a:solidFill>
                  <a:srgbClr val="666666"/>
                </a:solidFill>
                <a:uFillTx/>
                <a:latin typeface="DejaVu Sans" pitchFamily="2"/>
                <a:ea typeface="DejaVu Sans" pitchFamily="2"/>
                <a:cs typeface="DejaVu Sans" pitchFamily="2"/>
              </a:rPr>
              <a:t>HMAC</a:t>
            </a:r>
          </a:p>
          <a:p>
            <a:pPr marL="800100" marR="0" lvl="2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  <a:tabLst/>
              <a:defRPr sz="2100" b="0" i="0" u="none" strike="noStrike" kern="0" cap="none" spc="0" baseline="0">
                <a:solidFill>
                  <a:srgbClr val="666666"/>
                </a:solidFill>
                <a:uFillTx/>
              </a:defRPr>
            </a:pPr>
            <a:r>
              <a:rPr lang="en-US" sz="2100" b="0" i="0" u="none" strike="noStrike" kern="1200" cap="none" spc="0" baseline="0" dirty="0">
                <a:solidFill>
                  <a:srgbClr val="666666"/>
                </a:solidFill>
                <a:uFillTx/>
                <a:latin typeface="DejaVu Sans" pitchFamily="2"/>
                <a:ea typeface="DejaVu Sans" pitchFamily="2"/>
                <a:cs typeface="DejaVu Sans" pitchFamily="2"/>
              </a:rPr>
              <a:t>Config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5C85A66A-CF13-3BDC-DC7B-FFAB578B4C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Jövőbeli tervek</a:t>
            </a:r>
          </a:p>
        </p:txBody>
      </p:sp>
      <p:sp>
        <p:nvSpPr>
          <p:cNvPr id="4" name="Szöveg helye 2">
            <a:extLst>
              <a:ext uri="{FF2B5EF4-FFF2-40B4-BE49-F238E27FC236}">
                <a16:creationId xmlns:a16="http://schemas.microsoft.com/office/drawing/2014/main" id="{5DB97A69-2C53-6D7B-9A00-9538346656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Unit </a:t>
            </a:r>
            <a:r>
              <a:rPr lang="en-US" dirty="0" err="1">
                <a:solidFill>
                  <a:srgbClr val="666666"/>
                </a:solidFill>
                <a:latin typeface="DejaVu Sans" pitchFamily="2"/>
              </a:rPr>
              <a:t>tesztek</a:t>
            </a:r>
            <a:endParaRPr lang="en-US" dirty="0">
              <a:solidFill>
                <a:srgbClr val="666666"/>
              </a:solidFill>
              <a:latin typeface="DejaVu Sans" pitchFamily="2"/>
            </a:endParaRPr>
          </a:p>
          <a:p>
            <a:pPr marL="800100" lvl="2" indent="-342900" hangingPunct="0">
              <a:spcBef>
                <a:spcPts val="0"/>
              </a:spcBef>
              <a:spcAft>
                <a:spcPts val="1060"/>
              </a:spcAft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DejaVu Sans" pitchFamily="2"/>
              </a:rPr>
              <a:t>Docker</a:t>
            </a:r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OpedID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OAuth2</a:t>
            </a:r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Profilképek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lekérdezése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 err="1"/>
              <a:t>Kréta</a:t>
            </a:r>
            <a:r>
              <a:rPr lang="en-US" dirty="0"/>
              <a:t> </a:t>
            </a:r>
            <a:r>
              <a:rPr lang="en-US" dirty="0" err="1"/>
              <a:t>integráció</a:t>
            </a:r>
            <a:endParaRPr lang="en-US" dirty="0"/>
          </a:p>
          <a:p>
            <a:pPr marL="342900" lvl="0" indent="-342900">
              <a:buClr>
                <a:srgbClr val="666666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2D3F8-F6DB-CBBC-6EDA-C82D59CCD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-176214"/>
            <a:ext cx="8694736" cy="2357432"/>
          </a:xfrm>
        </p:spPr>
        <p:txBody>
          <a:bodyPr/>
          <a:lstStyle/>
          <a:p>
            <a:pPr lvl="0"/>
            <a:r>
              <a:rPr lang="hu-HU" sz="5400"/>
              <a:t>Köszönjük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CE157A-8ED6-794A-BF99-647C79084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155951"/>
            <a:ext cx="8694736" cy="1241426"/>
          </a:xfrm>
        </p:spPr>
        <p:txBody>
          <a:bodyPr anchorCtr="1"/>
          <a:lstStyle/>
          <a:p>
            <a:pPr lvl="0" algn="ctr"/>
            <a:r>
              <a:rPr lang="hu-HU"/>
              <a:t>Kérdések?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E3524B95-12C1-AAC6-60A8-79A528C9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08" y="367561"/>
            <a:ext cx="2162757" cy="4685970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7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3681A68D-19DE-1987-B7B6-E55997F3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63" y="367561"/>
            <a:ext cx="2162757" cy="4685970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2">
            <a:extLst>
              <a:ext uri="{FF2B5EF4-FFF2-40B4-BE49-F238E27FC236}">
                <a16:creationId xmlns:a16="http://schemas.microsoft.com/office/drawing/2014/main" id="{9AE9F4F6-58F7-125A-7CA2-BBB0FCB4C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400"/>
              <a:t>Elfelejtett jelszó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255B0033-F234-5859-C250-AF84E3B7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04" y="352428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5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22419BFD-8E5D-9EF3-2DF8-9C4014E0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799" y="352428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902D9D-4EE2-9C3A-74CF-B4F846107C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Diákok felhasználói felülete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8CC6D-4481-01C3-DA9C-0C8ADADFD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9996" y="1710549"/>
            <a:ext cx="6479996" cy="3600001"/>
          </a:xfrm>
        </p:spPr>
        <p:txBody>
          <a:bodyPr/>
          <a:lstStyle/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TabBar struktúra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Könnyű navigáció</a:t>
            </a:r>
          </a:p>
          <a:p>
            <a:pPr marL="342900" lvl="0" indent="-342900">
              <a:spcAft>
                <a:spcPts val="4800"/>
              </a:spcAft>
              <a:buSzPct val="100000"/>
              <a:buFont typeface="Arial" pitchFamily="34"/>
              <a:buChar char="•"/>
            </a:pPr>
            <a:r>
              <a:rPr lang="hu-HU"/>
              <a:t>3 különböző nézet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>
            <a:extLst>
              <a:ext uri="{FF2B5EF4-FFF2-40B4-BE49-F238E27FC236}">
                <a16:creationId xmlns:a16="http://schemas.microsoft.com/office/drawing/2014/main" id="{4F18CA13-D35D-745E-4B91-76089B630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316" y="2385276"/>
            <a:ext cx="6479996" cy="899998"/>
          </a:xfrm>
        </p:spPr>
        <p:txBody>
          <a:bodyPr/>
          <a:lstStyle/>
          <a:p>
            <a:pPr lvl="0"/>
            <a:r>
              <a:rPr lang="hu-HU" sz="4400"/>
              <a:t>Jelenlét regisztrálása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11C3D970-0D3C-F459-1231-D749C328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4" y="409578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Kép 5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492B3874-89A0-EB28-F2BD-6949872E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74" y="409578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  <p:pic>
        <p:nvPicPr>
          <p:cNvPr id="4" name="Kép 7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225DF3CC-7CA2-5D97-BC27-D225D19B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84" y="409578"/>
            <a:ext cx="2165015" cy="4690872"/>
          </a:xfrm>
          <a:prstGeom prst="rect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us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258</Words>
  <Application>Microsoft Office PowerPoint</Application>
  <PresentationFormat>Szélesvásznú</PresentationFormat>
  <Paragraphs>119</Paragraphs>
  <Slides>32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32</vt:i4>
      </vt:variant>
    </vt:vector>
  </HeadingPairs>
  <TitlesOfParts>
    <vt:vector size="39" baseType="lpstr">
      <vt:lpstr>Arial</vt:lpstr>
      <vt:lpstr>Calibri</vt:lpstr>
      <vt:lpstr>DejaVu Sans</vt:lpstr>
      <vt:lpstr>DejaVu Sans Condensed</vt:lpstr>
      <vt:lpstr>Liberation Sans</vt:lpstr>
      <vt:lpstr>Focus2</vt:lpstr>
      <vt:lpstr>Focus3</vt:lpstr>
      <vt:lpstr>Középiskolai jelenléti rendszer</vt:lpstr>
      <vt:lpstr>Kliensoldal</vt:lpstr>
      <vt:lpstr>Autentikáció</vt:lpstr>
      <vt:lpstr>PowerPoint-bemutató</vt:lpstr>
      <vt:lpstr>Elfelejtett jelszó</vt:lpstr>
      <vt:lpstr>PowerPoint-bemutató</vt:lpstr>
      <vt:lpstr>Diákok felhasználói felülete</vt:lpstr>
      <vt:lpstr>Jelenlét regisztrálása</vt:lpstr>
      <vt:lpstr>PowerPoint-bemutató</vt:lpstr>
      <vt:lpstr>Órarend megtekintése</vt:lpstr>
      <vt:lpstr>PowerPoint-bemutató</vt:lpstr>
      <vt:lpstr>Kikérők megtekintése</vt:lpstr>
      <vt:lpstr>PowerPoint-bemutató</vt:lpstr>
      <vt:lpstr>Adminisztrátorok felhasználói felülete</vt:lpstr>
      <vt:lpstr>PowerPoint-bemutató</vt:lpstr>
      <vt:lpstr>Tanárok felhasználói felülete</vt:lpstr>
      <vt:lpstr>PowerPoint-bemutató</vt:lpstr>
      <vt:lpstr>Tervek a jövőre nézve</vt:lpstr>
      <vt:lpstr>Szerver</vt:lpstr>
      <vt:lpstr>Adatbázis</vt:lpstr>
      <vt:lpstr>Felhasználókezelés</vt:lpstr>
      <vt:lpstr>Jelenlét számontartás</vt:lpstr>
      <vt:lpstr>Titkos kulcs kiosztás</vt:lpstr>
      <vt:lpstr>Hosztolás</vt:lpstr>
      <vt:lpstr>Real time</vt:lpstr>
      <vt:lpstr>Station</vt:lpstr>
      <vt:lpstr>Perifériák</vt:lpstr>
      <vt:lpstr>Nyák</vt:lpstr>
      <vt:lpstr>Nyák</vt:lpstr>
      <vt:lpstr>Firmware</vt:lpstr>
      <vt:lpstr>Jövőbeli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>Gábor Hankóczi</dc:creator>
  <cp:lastModifiedBy>Hankóczi Gábor Miklós</cp:lastModifiedBy>
  <cp:revision>19</cp:revision>
  <dcterms:created xsi:type="dcterms:W3CDTF">2023-06-05T17:34:27Z</dcterms:created>
  <dcterms:modified xsi:type="dcterms:W3CDTF">2023-06-07T15:46:45Z</dcterms:modified>
</cp:coreProperties>
</file>