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2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858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439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41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939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35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9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6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918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6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55B18E-2E6D-4B23-AFC6-FFEBB8BE1494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F8DCA2-71D9-4694-BEB9-A94F64CA805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5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04A30-EC0F-4E90-B42D-42E539694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Szappanbuborék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10A408-8099-4656-BF69-96FCED8E9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Pukkaszd ki a buborékokat!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E1E5A5A0-575F-41D5-B66B-E4E04BFAE9AE}"/>
              </a:ext>
            </a:extLst>
          </p:cNvPr>
          <p:cNvSpPr/>
          <p:nvPr/>
        </p:nvSpPr>
        <p:spPr>
          <a:xfrm>
            <a:off x="7098221" y="915360"/>
            <a:ext cx="720000" cy="720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4112F786-D962-4189-A088-FE009632D2A9}"/>
              </a:ext>
            </a:extLst>
          </p:cNvPr>
          <p:cNvSpPr/>
          <p:nvPr/>
        </p:nvSpPr>
        <p:spPr>
          <a:xfrm>
            <a:off x="9630403" y="1561313"/>
            <a:ext cx="720000" cy="720000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F4A901C-022A-43A1-9279-DA85DCFF84D6}"/>
              </a:ext>
            </a:extLst>
          </p:cNvPr>
          <p:cNvSpPr/>
          <p:nvPr/>
        </p:nvSpPr>
        <p:spPr>
          <a:xfrm>
            <a:off x="2210428" y="5257013"/>
            <a:ext cx="720000" cy="720000"/>
          </a:xfrm>
          <a:prstGeom prst="ellipse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6D9BBA8B-0534-4FF7-AEEC-18883E79333D}"/>
              </a:ext>
            </a:extLst>
          </p:cNvPr>
          <p:cNvSpPr/>
          <p:nvPr/>
        </p:nvSpPr>
        <p:spPr>
          <a:xfrm>
            <a:off x="6906254" y="4826788"/>
            <a:ext cx="720000" cy="720000"/>
          </a:xfrm>
          <a:prstGeom prst="ellipse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3756305-1011-4077-A3F7-67F7BB43E131}"/>
              </a:ext>
            </a:extLst>
          </p:cNvPr>
          <p:cNvSpPr/>
          <p:nvPr/>
        </p:nvSpPr>
        <p:spPr>
          <a:xfrm>
            <a:off x="3677278" y="1718854"/>
            <a:ext cx="720000" cy="720000"/>
          </a:xfrm>
          <a:prstGeom prst="ellipse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87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B3994-5B84-419B-9572-99E0F3C0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buborék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FA7D66-4BB1-4D1F-92B4-1E30AA01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1838326"/>
            <a:ext cx="9024937" cy="4686299"/>
          </a:xfrm>
        </p:spPr>
        <p:txBody>
          <a:bodyPr>
            <a:normAutofit/>
          </a:bodyPr>
          <a:lstStyle/>
          <a:p>
            <a:r>
              <a:rPr lang="hu-HU" dirty="0"/>
              <a:t>A buborék hártyája egy viszonylag rendezett szerkezetű vékony vízréteg, amit két oldalról irányítottan elhelyezkedő felületaktív molekulák (pl. szappanmolekulák) borítanak. </a:t>
            </a:r>
          </a:p>
          <a:p>
            <a:r>
              <a:rPr lang="hu-HU" dirty="0"/>
              <a:t>Ezen molekulák részei: </a:t>
            </a:r>
          </a:p>
          <a:p>
            <a:pPr lvl="1"/>
            <a:r>
              <a:rPr lang="hu-HU" dirty="0" err="1"/>
              <a:t>idrofil</a:t>
            </a:r>
            <a:r>
              <a:rPr lang="hu-HU" dirty="0"/>
              <a:t> fej (–OH, – NH2, – COOH, – SO3H stb. csoport) </a:t>
            </a:r>
          </a:p>
          <a:p>
            <a:pPr lvl="1"/>
            <a:r>
              <a:rPr lang="hu-HU" dirty="0"/>
              <a:t>hidrofób farokból (szénhidrogén lánc) állnak. </a:t>
            </a:r>
          </a:p>
          <a:p>
            <a:r>
              <a:rPr lang="hu-HU" dirty="0"/>
              <a:t>A hidrofil fejek a vízrétegbe merülnek hidratálódnak és lecsökkentik a víz felületi feszültségét s így stabilizálják a buborék alakját. </a:t>
            </a:r>
          </a:p>
          <a:p>
            <a:r>
              <a:rPr lang="hu-HU" dirty="0"/>
              <a:t>Ha a hidrofób farkak elrendezését megzavarjuk, a buborék kipukkad. Ha hegyes vagy éles felülettel érintkezik, szintén kipukkadhat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942718B-9EAC-4080-B404-18AC660D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4986">
            <a:off x="9292781" y="2475512"/>
            <a:ext cx="2127012" cy="190697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0800" dist="38100" dir="2700000" sx="103000" sy="103000" algn="tl" rotWithShape="0">
              <a:prstClr val="black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92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B33A6B-80CE-42B2-8467-86ED12C0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készül a szappanbuborék-oldat?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3B014-7805-463F-A850-FE5448B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2895601"/>
            <a:ext cx="9601200" cy="3581400"/>
          </a:xfrm>
        </p:spPr>
        <p:txBody>
          <a:bodyPr/>
          <a:lstStyle/>
          <a:p>
            <a:r>
              <a:rPr lang="hu-HU" dirty="0"/>
              <a:t>Az alapanyagok 2 liter oldathoz: </a:t>
            </a:r>
          </a:p>
          <a:p>
            <a:pPr lvl="1"/>
            <a:r>
              <a:rPr lang="hu-HU" dirty="0"/>
              <a:t>3 g </a:t>
            </a:r>
            <a:r>
              <a:rPr lang="hu-HU" dirty="0" err="1"/>
              <a:t>guar</a:t>
            </a:r>
            <a:r>
              <a:rPr lang="hu-HU" dirty="0"/>
              <a:t> gumi </a:t>
            </a:r>
          </a:p>
          <a:p>
            <a:pPr lvl="1"/>
            <a:r>
              <a:rPr lang="hu-HU" dirty="0"/>
              <a:t>egy kevés etil-alkohol, </a:t>
            </a:r>
            <a:r>
              <a:rPr lang="hu-HU" dirty="0" err="1"/>
              <a:t>izopropil</a:t>
            </a:r>
            <a:r>
              <a:rPr lang="hu-HU" dirty="0"/>
              <a:t>-alkohol vagy glicerin </a:t>
            </a:r>
          </a:p>
          <a:p>
            <a:pPr lvl="1"/>
            <a:r>
              <a:rPr lang="hu-HU" dirty="0"/>
              <a:t>2 dl </a:t>
            </a:r>
            <a:r>
              <a:rPr lang="hu-HU" dirty="0" err="1"/>
              <a:t>Jar</a:t>
            </a:r>
            <a:r>
              <a:rPr lang="hu-HU" dirty="0"/>
              <a:t> mosogatószer (nem </a:t>
            </a:r>
            <a:r>
              <a:rPr lang="hu-HU" dirty="0" err="1"/>
              <a:t>platinum</a:t>
            </a:r>
            <a:r>
              <a:rPr lang="hu-HU" dirty="0"/>
              <a:t>) </a:t>
            </a:r>
          </a:p>
          <a:p>
            <a:pPr lvl="1"/>
            <a:r>
              <a:rPr lang="hu-HU" dirty="0"/>
              <a:t>18 dl víz </a:t>
            </a:r>
          </a:p>
          <a:p>
            <a:pPr lvl="1"/>
            <a:r>
              <a:rPr lang="hu-HU" dirty="0"/>
              <a:t>4 g sütőpor</a:t>
            </a:r>
          </a:p>
        </p:txBody>
      </p:sp>
      <p:pic>
        <p:nvPicPr>
          <p:cNvPr id="12" name="Picture 2" descr="buborék2.png megjelenítése">
            <a:extLst>
              <a:ext uri="{FF2B5EF4-FFF2-40B4-BE49-F238E27FC236}">
                <a16:creationId xmlns:a16="http://schemas.microsoft.com/office/drawing/2014/main" id="{C0A8B1AA-5FA1-4C3D-B931-CAE7C314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36" y="7085325"/>
            <a:ext cx="1493438" cy="1350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uborék2.png megjelenítése">
            <a:extLst>
              <a:ext uri="{FF2B5EF4-FFF2-40B4-BE49-F238E27FC236}">
                <a16:creationId xmlns:a16="http://schemas.microsoft.com/office/drawing/2014/main" id="{6219A856-F609-4F10-81FE-F45A5868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40" y="7085325"/>
            <a:ext cx="1493438" cy="1350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uborék2.png megjelenítése">
            <a:extLst>
              <a:ext uri="{FF2B5EF4-FFF2-40B4-BE49-F238E27FC236}">
                <a16:creationId xmlns:a16="http://schemas.microsoft.com/office/drawing/2014/main" id="{64A27D03-E027-4107-9EDA-F6120464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62" y="7085325"/>
            <a:ext cx="1493438" cy="1350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uborék2.png megjelenítése">
            <a:extLst>
              <a:ext uri="{FF2B5EF4-FFF2-40B4-BE49-F238E27FC236}">
                <a16:creationId xmlns:a16="http://schemas.microsoft.com/office/drawing/2014/main" id="{543151EA-C104-4CF0-A20A-3F306F79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05" y="7085325"/>
            <a:ext cx="1493438" cy="1350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uborék2.png megjelenítése">
            <a:extLst>
              <a:ext uri="{FF2B5EF4-FFF2-40B4-BE49-F238E27FC236}">
                <a16:creationId xmlns:a16="http://schemas.microsoft.com/office/drawing/2014/main" id="{0E3C15A8-610E-41D8-AB2B-DB0DDDC2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085325"/>
            <a:ext cx="4035799" cy="13500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1158 -1.203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6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8 0.0375 L -0.00599 -1.20787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6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01159 -1.2037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6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1159 -1.2037 " pathEditMode="relative" rAng="0" ptsTypes="AA">
                                      <p:cBhvr>
                                        <p:cTn id="15" dur="1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6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4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1159 -1.2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6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F7ABD-2645-4A55-BFCF-66553EF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2809874"/>
            <a:ext cx="4724400" cy="619125"/>
          </a:xfrm>
        </p:spPr>
        <p:txBody>
          <a:bodyPr>
            <a:normAutofit fontScale="90000"/>
          </a:bodyPr>
          <a:lstStyle/>
          <a:p>
            <a:r>
              <a:rPr lang="hu-HU" dirty="0"/>
              <a:t>Kipukkant a buborék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B2BBF4-A577-4FAF-9179-472CF1D3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28047">
            <a:off x="-5822922" y="1900950"/>
            <a:ext cx="3668911" cy="30560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4C0931C-432E-4610-8951-132301D2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1" y="-115086"/>
            <a:ext cx="7841611" cy="70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7919 L 4.79167E-6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3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0.04167 L 0.58997 0.033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6" y="-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1" presetClass="exit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0</TotalTime>
  <Words>141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Körülvágás</vt:lpstr>
      <vt:lpstr>Szappanbuborék</vt:lpstr>
      <vt:lpstr>A buborék szerkezete</vt:lpstr>
      <vt:lpstr>Hogy készül a szappanbuborék-oldat?</vt:lpstr>
      <vt:lpstr>Kipukkant a buborék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Szappanbuborék</dc:title>
  <dc:creator>Gyarmati Gábor</dc:creator>
  <cp:lastModifiedBy>Gyarmati Gábor</cp:lastModifiedBy>
  <cp:revision>4</cp:revision>
  <dcterms:created xsi:type="dcterms:W3CDTF">2023-03-23T11:00:22Z</dcterms:created>
  <dcterms:modified xsi:type="dcterms:W3CDTF">2023-03-23T11:35:48Z</dcterms:modified>
</cp:coreProperties>
</file>