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8288000" cy="10287000"/>
  <p:notesSz cx="6858000" cy="9144000"/>
  <p:embeddedFontLst>
    <p:embeddedFont>
      <p:font typeface="Libre Baskerville" panose="02000000000000000000" pitchFamily="2" charset="0"/>
      <p:regular r:id="rId49"/>
    </p:embeddedFont>
    <p:embeddedFont>
      <p:font typeface="Libre Baskerville Bold" panose="02000000000000000000" charset="0"/>
      <p:regular r:id="rId50"/>
    </p:embeddedFont>
    <p:embeddedFont>
      <p:font typeface="Open Sans" panose="020B0606030504020204" pitchFamily="34" charset="0"/>
      <p:regular r:id="rId51"/>
    </p:embeddedFont>
    <p:embeddedFont>
      <p:font typeface="Open Sans Bold" panose="020B0604020202020204" charset="0"/>
      <p:regular r:id="rId52"/>
    </p:embeddedFont>
    <p:embeddedFont>
      <p:font typeface="Poppins Bold" panose="020B0604020202020204" charset="0"/>
      <p:regular r:id="rId53"/>
    </p:embeddedFont>
    <p:embeddedFont>
      <p:font typeface="Poppins Light" panose="00000400000000000000" pitchFamily="2" charset="0"/>
      <p:regular r:id="rId54"/>
    </p:embeddedFont>
    <p:embeddedFont>
      <p:font typeface="Poppins Medium" panose="00000600000000000000" pitchFamily="2" charset="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9" d="100"/>
          <a:sy n="69" d="100"/>
        </p:scale>
        <p:origin x="2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342840" y="2893551"/>
            <a:ext cx="14037534" cy="14192359"/>
            <a:chOff x="0" y="0"/>
            <a:chExt cx="18716712" cy="189231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716752" cy="18923127"/>
            </a:xfrm>
            <a:custGeom>
              <a:avLst/>
              <a:gdLst/>
              <a:ahLst/>
              <a:cxnLst/>
              <a:rect l="l" t="t" r="r" b="b"/>
              <a:pathLst>
                <a:path w="18716752" h="18923127">
                  <a:moveTo>
                    <a:pt x="0" y="0"/>
                  </a:moveTo>
                  <a:lnTo>
                    <a:pt x="18716752" y="0"/>
                  </a:lnTo>
                  <a:lnTo>
                    <a:pt x="18716752" y="18923127"/>
                  </a:lnTo>
                  <a:lnTo>
                    <a:pt x="0" y="18923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40999"/>
              </a:blip>
              <a:stretch>
                <a:fillRect l="-3" r="-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5953640" y="-6067480"/>
            <a:ext cx="14037534" cy="14192359"/>
            <a:chOff x="0" y="0"/>
            <a:chExt cx="18716712" cy="189231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16752" cy="18923127"/>
            </a:xfrm>
            <a:custGeom>
              <a:avLst/>
              <a:gdLst/>
              <a:ahLst/>
              <a:cxnLst/>
              <a:rect l="l" t="t" r="r" b="b"/>
              <a:pathLst>
                <a:path w="18716752" h="18923127">
                  <a:moveTo>
                    <a:pt x="0" y="0"/>
                  </a:moveTo>
                  <a:lnTo>
                    <a:pt x="18716752" y="0"/>
                  </a:lnTo>
                  <a:lnTo>
                    <a:pt x="18716752" y="18923127"/>
                  </a:lnTo>
                  <a:lnTo>
                    <a:pt x="0" y="18923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9000"/>
              </a:blip>
              <a:stretch>
                <a:fillRect l="-3" r="-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7945160" y="8245198"/>
            <a:ext cx="2397680" cy="2397680"/>
            <a:chOff x="0" y="0"/>
            <a:chExt cx="3196907" cy="31969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96844" cy="3196844"/>
            </a:xfrm>
            <a:custGeom>
              <a:avLst/>
              <a:gdLst/>
              <a:ahLst/>
              <a:cxnLst/>
              <a:rect l="l" t="t" r="r" b="b"/>
              <a:pathLst>
                <a:path w="3196844" h="3196844">
                  <a:moveTo>
                    <a:pt x="0" y="0"/>
                  </a:moveTo>
                  <a:lnTo>
                    <a:pt x="3196844" y="0"/>
                  </a:lnTo>
                  <a:lnTo>
                    <a:pt x="3196844" y="3196844"/>
                  </a:lnTo>
                  <a:lnTo>
                    <a:pt x="0" y="31968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" b="-1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6300918" y="1316186"/>
            <a:ext cx="5686164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en-US" sz="2700" b="1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Projetos de Sistemas Elétricos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65127" y="3122151"/>
            <a:ext cx="16157746" cy="3546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39"/>
              </a:lnSpc>
            </a:pPr>
            <a:r>
              <a:rPr lang="en-US" sz="12944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Projeto Instalação Elétrica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06972" y="6786502"/>
            <a:ext cx="17474056" cy="7607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1" spc="7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Unidade fabril do Rio de Janeiro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40995" y="4275948"/>
            <a:ext cx="12845820" cy="4608438"/>
          </a:xfrm>
          <a:custGeom>
            <a:avLst/>
            <a:gdLst/>
            <a:ahLst/>
            <a:cxnLst/>
            <a:rect l="l" t="t" r="r" b="b"/>
            <a:pathLst>
              <a:path w="12845820" h="4608438">
                <a:moveTo>
                  <a:pt x="0" y="0"/>
                </a:moveTo>
                <a:lnTo>
                  <a:pt x="12845820" y="0"/>
                </a:lnTo>
                <a:lnTo>
                  <a:pt x="12845820" y="4608438"/>
                </a:lnTo>
                <a:lnTo>
                  <a:pt x="0" y="4608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995" y="79870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995" y="1608293"/>
            <a:ext cx="787866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ampacidade: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995" y="2786990"/>
            <a:ext cx="128458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Cabos minímos para atender ao critério de ampacidade: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25914" y="4512678"/>
            <a:ext cx="12917041" cy="4698574"/>
          </a:xfrm>
          <a:custGeom>
            <a:avLst/>
            <a:gdLst/>
            <a:ahLst/>
            <a:cxnLst/>
            <a:rect l="l" t="t" r="r" b="b"/>
            <a:pathLst>
              <a:path w="12917041" h="4698574">
                <a:moveTo>
                  <a:pt x="0" y="0"/>
                </a:moveTo>
                <a:lnTo>
                  <a:pt x="12917042" y="0"/>
                </a:lnTo>
                <a:lnTo>
                  <a:pt x="12917042" y="4698574"/>
                </a:lnTo>
                <a:lnTo>
                  <a:pt x="0" y="46985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015094" y="2396031"/>
            <a:ext cx="4389462" cy="1620725"/>
          </a:xfrm>
          <a:custGeom>
            <a:avLst/>
            <a:gdLst/>
            <a:ahLst/>
            <a:cxnLst/>
            <a:rect l="l" t="t" r="r" b="b"/>
            <a:pathLst>
              <a:path w="4389462" h="1620725">
                <a:moveTo>
                  <a:pt x="0" y="0"/>
                </a:moveTo>
                <a:lnTo>
                  <a:pt x="4389462" y="0"/>
                </a:lnTo>
                <a:lnTo>
                  <a:pt x="4389462" y="1620725"/>
                </a:lnTo>
                <a:lnTo>
                  <a:pt x="0" y="16207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914" y="604720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779778" y="1923204"/>
            <a:ext cx="1224471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Queda de tensão: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12</a:t>
            </a:r>
          </a:p>
        </p:txBody>
      </p:sp>
      <p:sp>
        <p:nvSpPr>
          <p:cNvPr id="3" name="Freeform 3"/>
          <p:cNvSpPr/>
          <p:nvPr/>
        </p:nvSpPr>
        <p:spPr>
          <a:xfrm>
            <a:off x="379176" y="4498690"/>
            <a:ext cx="12545571" cy="4759610"/>
          </a:xfrm>
          <a:custGeom>
            <a:avLst/>
            <a:gdLst/>
            <a:ahLst/>
            <a:cxnLst/>
            <a:rect l="l" t="t" r="r" b="b"/>
            <a:pathLst>
              <a:path w="12545571" h="4759610">
                <a:moveTo>
                  <a:pt x="0" y="0"/>
                </a:moveTo>
                <a:lnTo>
                  <a:pt x="12545570" y="0"/>
                </a:lnTo>
                <a:lnTo>
                  <a:pt x="12545570" y="4759610"/>
                </a:lnTo>
                <a:lnTo>
                  <a:pt x="0" y="47596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02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64094" y="304806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4094" y="1635684"/>
            <a:ext cx="111350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de seção miníma: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4094" y="2888176"/>
            <a:ext cx="1410712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NBR 5410:2004, Tabela 47 (seções mínimas)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24746" y="5612143"/>
            <a:ext cx="5278723" cy="24946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6843" lvl="1" indent="-258421" algn="ctr">
              <a:lnSpc>
                <a:spcPts val="3351"/>
              </a:lnSpc>
              <a:buFont typeface="Arial"/>
              <a:buChar char="•"/>
            </a:pPr>
            <a:r>
              <a:rPr lang="en-US" sz="239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1,5 mm² Cu – circuitos de iluminação</a:t>
            </a:r>
          </a:p>
          <a:p>
            <a:pPr marL="516843" lvl="1" indent="-258421" algn="ctr">
              <a:lnSpc>
                <a:spcPts val="3351"/>
              </a:lnSpc>
              <a:buFont typeface="Arial"/>
              <a:buChar char="•"/>
            </a:pPr>
            <a:r>
              <a:rPr lang="en-US" sz="239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2,5 mm² Cu – circuitos de força/tomadas</a:t>
            </a:r>
          </a:p>
          <a:p>
            <a:pPr marL="516843" lvl="1" indent="-258421" algn="ctr">
              <a:lnSpc>
                <a:spcPts val="3351"/>
              </a:lnSpc>
              <a:buFont typeface="Arial"/>
              <a:buChar char="•"/>
            </a:pPr>
            <a:r>
              <a:rPr lang="en-US" sz="2393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• 0,5 mm² Cu – circuitos de controle/sinalização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9296" y="3245807"/>
            <a:ext cx="13379634" cy="4816668"/>
          </a:xfrm>
          <a:custGeom>
            <a:avLst/>
            <a:gdLst/>
            <a:ahLst/>
            <a:cxnLst/>
            <a:rect l="l" t="t" r="r" b="b"/>
            <a:pathLst>
              <a:path w="13379634" h="4816668">
                <a:moveTo>
                  <a:pt x="0" y="0"/>
                </a:moveTo>
                <a:lnTo>
                  <a:pt x="13379634" y="0"/>
                </a:lnTo>
                <a:lnTo>
                  <a:pt x="13379634" y="4816668"/>
                </a:lnTo>
                <a:lnTo>
                  <a:pt x="0" y="48166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296" y="529742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9296" y="1863221"/>
            <a:ext cx="122447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Cabo mm² - escolhido: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17552" y="2770818"/>
            <a:ext cx="13852897" cy="6139604"/>
          </a:xfrm>
          <a:custGeom>
            <a:avLst/>
            <a:gdLst/>
            <a:ahLst/>
            <a:cxnLst/>
            <a:rect l="l" t="t" r="r" b="b"/>
            <a:pathLst>
              <a:path w="13852897" h="6139604">
                <a:moveTo>
                  <a:pt x="0" y="0"/>
                </a:moveTo>
                <a:lnTo>
                  <a:pt x="13852896" y="0"/>
                </a:lnTo>
                <a:lnTo>
                  <a:pt x="13852896" y="6139604"/>
                </a:lnTo>
                <a:lnTo>
                  <a:pt x="0" y="61396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8424" y="679679"/>
            <a:ext cx="15831152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disjuntores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9296" y="5828983"/>
            <a:ext cx="13425976" cy="1896419"/>
          </a:xfrm>
          <a:custGeom>
            <a:avLst/>
            <a:gdLst/>
            <a:ahLst/>
            <a:cxnLst/>
            <a:rect l="l" t="t" r="r" b="b"/>
            <a:pathLst>
              <a:path w="13425976" h="1896419">
                <a:moveTo>
                  <a:pt x="0" y="0"/>
                </a:moveTo>
                <a:lnTo>
                  <a:pt x="13425976" y="0"/>
                </a:lnTo>
                <a:lnTo>
                  <a:pt x="13425976" y="1896419"/>
                </a:lnTo>
                <a:lnTo>
                  <a:pt x="0" y="18964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296" y="529742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9296" y="1953095"/>
            <a:ext cx="506789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partir do QGF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39296" y="4819967"/>
            <a:ext cx="3921621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 POR SETOR: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39296" y="3405905"/>
            <a:ext cx="15857513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Foram utilizado os mesmo critérios de dimensionamento dos condutores para as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cargas de cada área, apenas mudando o fator de agrupamente pois considerou-se 1 circuito por área.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337435" y="5215185"/>
            <a:ext cx="3475102" cy="1337914"/>
          </a:xfrm>
          <a:custGeom>
            <a:avLst/>
            <a:gdLst/>
            <a:ahLst/>
            <a:cxnLst/>
            <a:rect l="l" t="t" r="r" b="b"/>
            <a:pathLst>
              <a:path w="3475102" h="1337914">
                <a:moveTo>
                  <a:pt x="0" y="0"/>
                </a:moveTo>
                <a:lnTo>
                  <a:pt x="3475102" y="0"/>
                </a:lnTo>
                <a:lnTo>
                  <a:pt x="3475102" y="1337914"/>
                </a:lnTo>
                <a:lnTo>
                  <a:pt x="0" y="1337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794418"/>
            <a:ext cx="11208591" cy="2179448"/>
          </a:xfrm>
          <a:custGeom>
            <a:avLst/>
            <a:gdLst/>
            <a:ahLst/>
            <a:cxnLst/>
            <a:rect l="l" t="t" r="r" b="b"/>
            <a:pathLst>
              <a:path w="11208591" h="2179448">
                <a:moveTo>
                  <a:pt x="0" y="0"/>
                </a:moveTo>
                <a:lnTo>
                  <a:pt x="11208591" y="0"/>
                </a:lnTo>
                <a:lnTo>
                  <a:pt x="11208591" y="2179448"/>
                </a:lnTo>
                <a:lnTo>
                  <a:pt x="0" y="21794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AF5ED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770578" y="124857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8828" y="1770510"/>
            <a:ext cx="1370057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Correntes após fatores de correção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01655" y="4572642"/>
            <a:ext cx="13484690" cy="2375874"/>
          </a:xfrm>
          <a:custGeom>
            <a:avLst/>
            <a:gdLst/>
            <a:ahLst/>
            <a:cxnLst/>
            <a:rect l="l" t="t" r="r" b="b"/>
            <a:pathLst>
              <a:path w="13484690" h="2375874">
                <a:moveTo>
                  <a:pt x="0" y="0"/>
                </a:moveTo>
                <a:lnTo>
                  <a:pt x="13484690" y="0"/>
                </a:lnTo>
                <a:lnTo>
                  <a:pt x="13484690" y="2375874"/>
                </a:lnTo>
                <a:lnTo>
                  <a:pt x="0" y="23758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40995" y="79870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40995" y="1608293"/>
            <a:ext cx="787866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ampacidade: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40995" y="2786990"/>
            <a:ext cx="1284582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Cabos minímos para atender ao critério de ampacidade: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015094" y="2396031"/>
            <a:ext cx="4389462" cy="1620725"/>
          </a:xfrm>
          <a:custGeom>
            <a:avLst/>
            <a:gdLst/>
            <a:ahLst/>
            <a:cxnLst/>
            <a:rect l="l" t="t" r="r" b="b"/>
            <a:pathLst>
              <a:path w="4389462" h="1620725">
                <a:moveTo>
                  <a:pt x="0" y="0"/>
                </a:moveTo>
                <a:lnTo>
                  <a:pt x="4389462" y="0"/>
                </a:lnTo>
                <a:lnTo>
                  <a:pt x="4389462" y="1620725"/>
                </a:lnTo>
                <a:lnTo>
                  <a:pt x="0" y="16207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723155"/>
            <a:ext cx="13574659" cy="2296465"/>
          </a:xfrm>
          <a:custGeom>
            <a:avLst/>
            <a:gdLst/>
            <a:ahLst/>
            <a:cxnLst/>
            <a:rect l="l" t="t" r="r" b="b"/>
            <a:pathLst>
              <a:path w="13574659" h="2296465">
                <a:moveTo>
                  <a:pt x="0" y="0"/>
                </a:moveTo>
                <a:lnTo>
                  <a:pt x="13574659" y="0"/>
                </a:lnTo>
                <a:lnTo>
                  <a:pt x="13574659" y="2296465"/>
                </a:lnTo>
                <a:lnTo>
                  <a:pt x="0" y="2296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25914" y="604720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779778" y="1923204"/>
            <a:ext cx="12244719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Queda de tensão: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6495" y="4724401"/>
            <a:ext cx="14915009" cy="2391817"/>
          </a:xfrm>
          <a:custGeom>
            <a:avLst/>
            <a:gdLst/>
            <a:ahLst/>
            <a:cxnLst/>
            <a:rect l="l" t="t" r="r" b="b"/>
            <a:pathLst>
              <a:path w="14915009" h="2391817">
                <a:moveTo>
                  <a:pt x="0" y="0"/>
                </a:moveTo>
                <a:lnTo>
                  <a:pt x="14915010" y="0"/>
                </a:lnTo>
                <a:lnTo>
                  <a:pt x="14915010" y="2391817"/>
                </a:lnTo>
                <a:lnTo>
                  <a:pt x="0" y="23918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64094" y="304806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4094" y="1635684"/>
            <a:ext cx="1113503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de seção miníma: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95697" y="2888176"/>
            <a:ext cx="1084391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  <a:spcBef>
                <a:spcPct val="0"/>
              </a:spcBef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RECON-BT 2024 (seções mínimas)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71575" y="2994378"/>
            <a:ext cx="7404237" cy="729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70"/>
              </a:lnSpc>
            </a:pPr>
            <a:r>
              <a:rPr lang="en-US" sz="4475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NORMAS ABNT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1575" y="4650262"/>
            <a:ext cx="7404237" cy="344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NBR 5410: Instalações Elétricas de Baixa Tensão.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NBR IEC 60364-1: Instalações elétricas de baixa tensão – Fundamentos e critérios.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NBR 5413: Iluminância de Ambientes Internos.</a:t>
            </a:r>
          </a:p>
          <a:p>
            <a:pPr algn="l">
              <a:lnSpc>
                <a:spcPts val="3863"/>
              </a:lnSpc>
            </a:pPr>
            <a:r>
              <a:rPr lang="en-US" sz="2760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(outras normas, conforme aplicável)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7362" y="4237315"/>
            <a:ext cx="7432662" cy="28425"/>
            <a:chOff x="0" y="0"/>
            <a:chExt cx="9910216" cy="379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922891" cy="50546"/>
            </a:xfrm>
            <a:custGeom>
              <a:avLst/>
              <a:gdLst/>
              <a:ahLst/>
              <a:cxnLst/>
              <a:rect l="l" t="t" r="r" b="b"/>
              <a:pathLst>
                <a:path w="9922891" h="50546">
                  <a:moveTo>
                    <a:pt x="25273" y="0"/>
                  </a:moveTo>
                  <a:lnTo>
                    <a:pt x="9897618" y="0"/>
                  </a:lnTo>
                  <a:cubicBezTo>
                    <a:pt x="9911588" y="0"/>
                    <a:pt x="9922891" y="11303"/>
                    <a:pt x="9922891" y="25273"/>
                  </a:cubicBezTo>
                  <a:cubicBezTo>
                    <a:pt x="9922891" y="39243"/>
                    <a:pt x="9911588" y="50546"/>
                    <a:pt x="9897618" y="50546"/>
                  </a:cubicBezTo>
                  <a:lnTo>
                    <a:pt x="25273" y="50546"/>
                  </a:lnTo>
                  <a:cubicBezTo>
                    <a:pt x="11303" y="50546"/>
                    <a:pt x="0" y="39243"/>
                    <a:pt x="0" y="25273"/>
                  </a:cubicBezTo>
                  <a:cubicBezTo>
                    <a:pt x="0" y="11303"/>
                    <a:pt x="11303" y="0"/>
                    <a:pt x="25273" y="0"/>
                  </a:cubicBezTo>
                  <a:close/>
                </a:path>
              </a:pathLst>
            </a:custGeom>
            <a:solidFill>
              <a:srgbClr val="10B5BF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144000" y="2307716"/>
            <a:ext cx="7412717" cy="15153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03"/>
              </a:lnSpc>
            </a:pPr>
            <a:r>
              <a:rPr lang="en-US" sz="4753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NORMAS DA CONCESSIONÁRIA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9095242" y="4253090"/>
            <a:ext cx="7441292" cy="28575"/>
            <a:chOff x="0" y="0"/>
            <a:chExt cx="9921723" cy="381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921748" cy="38100"/>
            </a:xfrm>
            <a:custGeom>
              <a:avLst/>
              <a:gdLst/>
              <a:ahLst/>
              <a:cxnLst/>
              <a:rect l="l" t="t" r="r" b="b"/>
              <a:pathLst>
                <a:path w="9921748" h="38100">
                  <a:moveTo>
                    <a:pt x="19050" y="0"/>
                  </a:moveTo>
                  <a:lnTo>
                    <a:pt x="9902698" y="0"/>
                  </a:lnTo>
                  <a:cubicBezTo>
                    <a:pt x="9913239" y="0"/>
                    <a:pt x="9921748" y="8509"/>
                    <a:pt x="9921748" y="19050"/>
                  </a:cubicBezTo>
                  <a:cubicBezTo>
                    <a:pt x="9921748" y="29591"/>
                    <a:pt x="9913239" y="38100"/>
                    <a:pt x="9902698" y="38100"/>
                  </a:cubicBezTo>
                  <a:lnTo>
                    <a:pt x="19050" y="38100"/>
                  </a:lnTo>
                  <a:cubicBezTo>
                    <a:pt x="8509" y="38100"/>
                    <a:pt x="0" y="29591"/>
                    <a:pt x="0" y="19050"/>
                  </a:cubicBezTo>
                  <a:cubicBezTo>
                    <a:pt x="0" y="8509"/>
                    <a:pt x="8509" y="0"/>
                    <a:pt x="19050" y="0"/>
                  </a:cubicBezTo>
                  <a:close/>
                </a:path>
              </a:pathLst>
            </a:custGeom>
            <a:solidFill>
              <a:srgbClr val="10B5BF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4590158" y="1961796"/>
            <a:ext cx="2183367" cy="2183367"/>
            <a:chOff x="0" y="0"/>
            <a:chExt cx="2911156" cy="291115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911094" cy="2911094"/>
            </a:xfrm>
            <a:custGeom>
              <a:avLst/>
              <a:gdLst/>
              <a:ahLst/>
              <a:cxnLst/>
              <a:rect l="l" t="t" r="r" b="b"/>
              <a:pathLst>
                <a:path w="2911094" h="2911094">
                  <a:moveTo>
                    <a:pt x="0" y="0"/>
                  </a:moveTo>
                  <a:lnTo>
                    <a:pt x="2911094" y="0"/>
                  </a:lnTo>
                  <a:lnTo>
                    <a:pt x="2911094" y="2911094"/>
                  </a:lnTo>
                  <a:lnTo>
                    <a:pt x="0" y="2911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2" b="-2"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6131910" y="2358145"/>
            <a:ext cx="1816452" cy="1846559"/>
            <a:chOff x="0" y="0"/>
            <a:chExt cx="2421936" cy="246207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21890" cy="2462022"/>
            </a:xfrm>
            <a:custGeom>
              <a:avLst/>
              <a:gdLst/>
              <a:ahLst/>
              <a:cxnLst/>
              <a:rect l="l" t="t" r="r" b="b"/>
              <a:pathLst>
                <a:path w="2421890" h="2462022">
                  <a:moveTo>
                    <a:pt x="0" y="0"/>
                  </a:moveTo>
                  <a:lnTo>
                    <a:pt x="2421890" y="0"/>
                  </a:lnTo>
                  <a:lnTo>
                    <a:pt x="2421890" y="2462022"/>
                  </a:lnTo>
                  <a:lnTo>
                    <a:pt x="0" y="24620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" b="-2"/>
              </a:stretch>
            </a:blipFill>
          </p:spPr>
        </p:sp>
      </p:grpSp>
      <p:sp>
        <p:nvSpPr>
          <p:cNvPr id="13" name="TextBox 13"/>
          <p:cNvSpPr txBox="1"/>
          <p:nvPr/>
        </p:nvSpPr>
        <p:spPr>
          <a:xfrm>
            <a:off x="9144000" y="4625914"/>
            <a:ext cx="7412717" cy="368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RECON-BT (2024): Regulamentação de Entradas Coletivas e Individuais – Light</a:t>
            </a:r>
          </a:p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S.E.S.A.</a:t>
            </a:r>
          </a:p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PROCT (2020): Procedimento para Entradas de Rede de Distribuição Subterrânea –</a:t>
            </a:r>
          </a:p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Light.</a:t>
            </a:r>
          </a:p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PADRÃO DE ENTRADA – TELEMEDIÇÃO (2023).</a:t>
            </a:r>
          </a:p>
          <a:p>
            <a:pPr algn="l">
              <a:lnSpc>
                <a:spcPts val="3604"/>
              </a:lnSpc>
            </a:pPr>
            <a:r>
              <a:rPr lang="en-US" sz="2574">
                <a:solidFill>
                  <a:srgbClr val="FFFFFF"/>
                </a:solidFill>
                <a:latin typeface="Poppins Light"/>
                <a:ea typeface="Poppins Light"/>
                <a:cs typeface="Poppins Light"/>
                <a:sym typeface="Poppins Light"/>
              </a:rPr>
              <a:t>• GLOSSÁRIO RECON-BT (2025).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221071" y="356295"/>
            <a:ext cx="17258575" cy="115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74"/>
              </a:lnSpc>
            </a:pPr>
            <a:r>
              <a:rPr lang="en-US" sz="7561" b="1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Normas técnicas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796" y="4442358"/>
            <a:ext cx="15658408" cy="2530891"/>
          </a:xfrm>
          <a:custGeom>
            <a:avLst/>
            <a:gdLst/>
            <a:ahLst/>
            <a:cxnLst/>
            <a:rect l="l" t="t" r="r" b="b"/>
            <a:pathLst>
              <a:path w="15658408" h="2530891">
                <a:moveTo>
                  <a:pt x="0" y="0"/>
                </a:moveTo>
                <a:lnTo>
                  <a:pt x="15658408" y="0"/>
                </a:lnTo>
                <a:lnTo>
                  <a:pt x="15658408" y="2530891"/>
                </a:lnTo>
                <a:lnTo>
                  <a:pt x="0" y="2530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9296" y="529742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9296" y="1863221"/>
            <a:ext cx="1224471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Cabo mm² - escolhido: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7365" y="4205445"/>
            <a:ext cx="16493270" cy="1876109"/>
          </a:xfrm>
          <a:custGeom>
            <a:avLst/>
            <a:gdLst/>
            <a:ahLst/>
            <a:cxnLst/>
            <a:rect l="l" t="t" r="r" b="b"/>
            <a:pathLst>
              <a:path w="16493270" h="1876109">
                <a:moveTo>
                  <a:pt x="0" y="0"/>
                </a:moveTo>
                <a:lnTo>
                  <a:pt x="16493270" y="0"/>
                </a:lnTo>
                <a:lnTo>
                  <a:pt x="16493270" y="1876110"/>
                </a:lnTo>
                <a:lnTo>
                  <a:pt x="0" y="1876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28424" y="679679"/>
            <a:ext cx="15831152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disjuntores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640237" y="6237333"/>
            <a:ext cx="3558137" cy="3558137"/>
          </a:xfrm>
          <a:custGeom>
            <a:avLst/>
            <a:gdLst/>
            <a:ahLst/>
            <a:cxnLst/>
            <a:rect l="l" t="t" r="r" b="b"/>
            <a:pathLst>
              <a:path w="3558137" h="3558137">
                <a:moveTo>
                  <a:pt x="0" y="0"/>
                </a:moveTo>
                <a:lnTo>
                  <a:pt x="3558137" y="0"/>
                </a:lnTo>
                <a:lnTo>
                  <a:pt x="3558137" y="3558137"/>
                </a:lnTo>
                <a:lnTo>
                  <a:pt x="0" y="35581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473586" y="2456160"/>
            <a:ext cx="4415714" cy="6006595"/>
          </a:xfrm>
          <a:custGeom>
            <a:avLst/>
            <a:gdLst/>
            <a:ahLst/>
            <a:cxnLst/>
            <a:rect l="l" t="t" r="r" b="b"/>
            <a:pathLst>
              <a:path w="4415714" h="6006595">
                <a:moveTo>
                  <a:pt x="0" y="0"/>
                </a:moveTo>
                <a:lnTo>
                  <a:pt x="4415715" y="0"/>
                </a:lnTo>
                <a:lnTo>
                  <a:pt x="4415715" y="6006595"/>
                </a:lnTo>
                <a:lnTo>
                  <a:pt x="0" y="6006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14414" y="304806"/>
            <a:ext cx="8659173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Chaves de partida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90555" y="2221210"/>
            <a:ext cx="4975622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MENOR MOTOR: Motor 5 (20cv)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45905"/>
            <a:ext cx="12070044" cy="173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Motor 5 alimenta a esteira que transporta bobinas de papel para o setor de corte. Não há necessidade de controle de velocidade variável nem de redução de torque de partida, pois a esteira opera sempre em velocidade constante e a carga é leve.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786357"/>
            <a:ext cx="12282263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Adota-se o contator modelo CWM32-00-30D33 (32 A, 3 polos, AC-3, 380 V 50/60 Hz), cuja capacidade de 32 A em categoria AC-3 suporta confortavelmente a corrente de partida do motor.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90510" y="5762130"/>
            <a:ext cx="3957969" cy="3957969"/>
          </a:xfrm>
          <a:custGeom>
            <a:avLst/>
            <a:gdLst/>
            <a:ahLst/>
            <a:cxnLst/>
            <a:rect l="l" t="t" r="r" b="b"/>
            <a:pathLst>
              <a:path w="3957969" h="3957969">
                <a:moveTo>
                  <a:pt x="0" y="0"/>
                </a:moveTo>
                <a:lnTo>
                  <a:pt x="3957969" y="0"/>
                </a:lnTo>
                <a:lnTo>
                  <a:pt x="3957969" y="3957969"/>
                </a:lnTo>
                <a:lnTo>
                  <a:pt x="0" y="39579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160386" y="1522758"/>
            <a:ext cx="2910933" cy="5443444"/>
          </a:xfrm>
          <a:custGeom>
            <a:avLst/>
            <a:gdLst/>
            <a:ahLst/>
            <a:cxnLst/>
            <a:rect l="l" t="t" r="r" b="b"/>
            <a:pathLst>
              <a:path w="2910933" h="5443444">
                <a:moveTo>
                  <a:pt x="0" y="0"/>
                </a:moveTo>
                <a:lnTo>
                  <a:pt x="2910933" y="0"/>
                </a:lnTo>
                <a:lnTo>
                  <a:pt x="2910933" y="5443444"/>
                </a:lnTo>
                <a:lnTo>
                  <a:pt x="0" y="54434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814414" y="304806"/>
            <a:ext cx="8659173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Chaves de partida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80497" y="2221210"/>
            <a:ext cx="5195739" cy="422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MAIOR MOTOR – Motor 4 (150 cv)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945905"/>
            <a:ext cx="13881589" cy="1298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Motor 4 aciona o refinador de celulose, equipamento crítico no processo de fabricação de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papel. Durante a partida do refinador, ocorre um elevado pico de torque e, consequentemente, de corrente (superior a 1000 A),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549280"/>
            <a:ext cx="13881589" cy="860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Dessa forma, optou-se por um soft starter modelo SSW070200T5SZ (WEG SSW07 2200TQ), com corrente nominal de 200 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5724" y="3613580"/>
            <a:ext cx="13316552" cy="1714506"/>
          </a:xfrm>
          <a:custGeom>
            <a:avLst/>
            <a:gdLst/>
            <a:ahLst/>
            <a:cxnLst/>
            <a:rect l="l" t="t" r="r" b="b"/>
            <a:pathLst>
              <a:path w="13316552" h="1714506">
                <a:moveTo>
                  <a:pt x="0" y="0"/>
                </a:moveTo>
                <a:lnTo>
                  <a:pt x="13316552" y="0"/>
                </a:lnTo>
                <a:lnTo>
                  <a:pt x="13316552" y="1714506"/>
                </a:lnTo>
                <a:lnTo>
                  <a:pt x="0" y="17145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8793" y="1306099"/>
            <a:ext cx="1813312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3"/>
              </a:lnSpc>
            </a:pPr>
            <a:r>
              <a:rPr lang="en-US" sz="2803" b="1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 por Setor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8793" y="351968"/>
            <a:ext cx="18133123" cy="9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607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Análise de Correção do Fator de Potência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9815" y="2061640"/>
            <a:ext cx="1762837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AF5ED"/>
                </a:solidFill>
                <a:latin typeface="Open Sans"/>
                <a:ea typeface="Open Sans"/>
                <a:cs typeface="Open Sans"/>
                <a:sym typeface="Open Sans"/>
              </a:rPr>
              <a:t>O fator de potência minímo para atender a ANEEL – Resolução Normativa nº 1.000/2021 deve ser de 0,92.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661461"/>
            <a:ext cx="15898073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6F6F6"/>
                </a:solidFill>
                <a:latin typeface="Open Sans"/>
                <a:ea typeface="Open Sans"/>
                <a:cs typeface="Open Sans"/>
                <a:sym typeface="Open Sans"/>
              </a:rPr>
              <a:t>O Setor 1 apresenta fator de potência de 0,88, valor inferior ao limite mínimo estabelecido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6F6F6"/>
                </a:solidFill>
                <a:latin typeface="Open Sans"/>
                <a:ea typeface="Open Sans"/>
                <a:cs typeface="Open Sans"/>
                <a:sym typeface="Open Sans"/>
              </a:rPr>
              <a:t>pela ANEEL (0,92). Com uma potência ativa de 276,95 kW e ângulo de defasagem de 28,36°.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758106"/>
            <a:ext cx="15898073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6F6F6"/>
                </a:solidFill>
                <a:latin typeface="Open Sans"/>
                <a:ea typeface="Open Sans"/>
                <a:cs typeface="Open Sans"/>
                <a:sym typeface="Open Sans"/>
              </a:rPr>
              <a:t>Similarmente, o Setor 2 opera com fator de potência de 0,87, também abaixo do valor regula-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6F6F6"/>
                </a:solidFill>
                <a:latin typeface="Open Sans"/>
                <a:ea typeface="Open Sans"/>
                <a:cs typeface="Open Sans"/>
                <a:sym typeface="Open Sans"/>
              </a:rPr>
              <a:t>mentado. Com potência ativa de 99,15 kW e ângulo de 29,54°.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7854751"/>
            <a:ext cx="15898073" cy="763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6F6F6"/>
                </a:solidFill>
                <a:latin typeface="Open Sans"/>
                <a:ea typeface="Open Sans"/>
                <a:cs typeface="Open Sans"/>
                <a:sym typeface="Open Sans"/>
              </a:rPr>
              <a:t>O Setor 3 apresenta condição satisfatória com fator de potência de 0,95, superior ao limite</a:t>
            </a:r>
          </a:p>
          <a:p>
            <a:pPr algn="ctr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F6F6F6"/>
                </a:solidFill>
                <a:latin typeface="Open Sans"/>
                <a:ea typeface="Open Sans"/>
                <a:cs typeface="Open Sans"/>
                <a:sym typeface="Open Sans"/>
              </a:rPr>
              <a:t>regulamentado. Com ângulo de defasagem de apenas 18,19° e potência ativa de 245 kW.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9815" y="2061640"/>
            <a:ext cx="1762837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AF5ED"/>
                </a:solidFill>
                <a:latin typeface="Open Sans"/>
                <a:ea typeface="Open Sans"/>
                <a:cs typeface="Open Sans"/>
                <a:sym typeface="Open Sans"/>
              </a:rPr>
              <a:t>O fator de potência minímo para atender a ANEEL – Resolução Normativa nº 1.000/2021 deve ser de 0,92.</a:t>
            </a:r>
          </a:p>
        </p:txBody>
      </p:sp>
      <p:sp>
        <p:nvSpPr>
          <p:cNvPr id="3" name="Freeform 3"/>
          <p:cNvSpPr/>
          <p:nvPr/>
        </p:nvSpPr>
        <p:spPr>
          <a:xfrm>
            <a:off x="8838836" y="2987394"/>
            <a:ext cx="6275323" cy="1126340"/>
          </a:xfrm>
          <a:custGeom>
            <a:avLst/>
            <a:gdLst/>
            <a:ahLst/>
            <a:cxnLst/>
            <a:rect l="l" t="t" r="r" b="b"/>
            <a:pathLst>
              <a:path w="6275323" h="1126340">
                <a:moveTo>
                  <a:pt x="0" y="0"/>
                </a:moveTo>
                <a:lnTo>
                  <a:pt x="6275323" y="0"/>
                </a:lnTo>
                <a:lnTo>
                  <a:pt x="6275323" y="1126340"/>
                </a:lnTo>
                <a:lnTo>
                  <a:pt x="0" y="1126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22145" y="3400627"/>
            <a:ext cx="5511788" cy="5487291"/>
          </a:xfrm>
          <a:custGeom>
            <a:avLst/>
            <a:gdLst/>
            <a:ahLst/>
            <a:cxnLst/>
            <a:rect l="l" t="t" r="r" b="b"/>
            <a:pathLst>
              <a:path w="5511788" h="5487291">
                <a:moveTo>
                  <a:pt x="0" y="0"/>
                </a:moveTo>
                <a:lnTo>
                  <a:pt x="5511788" y="0"/>
                </a:lnTo>
                <a:lnTo>
                  <a:pt x="5511788" y="5487292"/>
                </a:lnTo>
                <a:lnTo>
                  <a:pt x="0" y="54872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6693695" y="4335272"/>
            <a:ext cx="10565605" cy="4247841"/>
          </a:xfrm>
          <a:custGeom>
            <a:avLst/>
            <a:gdLst/>
            <a:ahLst/>
            <a:cxnLst/>
            <a:rect l="l" t="t" r="r" b="b"/>
            <a:pathLst>
              <a:path w="10565605" h="4247841">
                <a:moveTo>
                  <a:pt x="0" y="0"/>
                </a:moveTo>
                <a:lnTo>
                  <a:pt x="10565605" y="0"/>
                </a:lnTo>
                <a:lnTo>
                  <a:pt x="10565605" y="4247842"/>
                </a:lnTo>
                <a:lnTo>
                  <a:pt x="0" y="42478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48793" y="1306099"/>
            <a:ext cx="1813312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3"/>
              </a:lnSpc>
            </a:pPr>
            <a:r>
              <a:rPr lang="en-US" sz="2803" b="1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 por Setor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8793" y="351968"/>
            <a:ext cx="18133123" cy="9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607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Análise de Correção do Fator de Potência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4640319"/>
            <a:ext cx="16295872" cy="1731436"/>
          </a:xfrm>
          <a:custGeom>
            <a:avLst/>
            <a:gdLst/>
            <a:ahLst/>
            <a:cxnLst/>
            <a:rect l="l" t="t" r="r" b="b"/>
            <a:pathLst>
              <a:path w="16295872" h="1731436">
                <a:moveTo>
                  <a:pt x="0" y="0"/>
                </a:moveTo>
                <a:lnTo>
                  <a:pt x="16295872" y="0"/>
                </a:lnTo>
                <a:lnTo>
                  <a:pt x="16295872" y="1731436"/>
                </a:lnTo>
                <a:lnTo>
                  <a:pt x="0" y="1731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29815" y="2061640"/>
            <a:ext cx="1762837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AF5ED"/>
                </a:solidFill>
                <a:latin typeface="Open Sans"/>
                <a:ea typeface="Open Sans"/>
                <a:cs typeface="Open Sans"/>
                <a:sym typeface="Open Sans"/>
              </a:rPr>
              <a:t>O fator de potência minímo para atender a ANEEL – Resolução Normativa nº 1.000/2021 deve ser de 0,92.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8793" y="1306099"/>
            <a:ext cx="18133123" cy="44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3"/>
              </a:lnSpc>
            </a:pPr>
            <a:r>
              <a:rPr lang="en-US" sz="2803" b="1">
                <a:solidFill>
                  <a:srgbClr val="10B5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Avaliação por Setor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8793" y="351968"/>
            <a:ext cx="18133123" cy="982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607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Análise de Correção do Fator de Potência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26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02530" y="2072835"/>
            <a:ext cx="12882940" cy="6141330"/>
          </a:xfrm>
          <a:custGeom>
            <a:avLst/>
            <a:gdLst/>
            <a:ahLst/>
            <a:cxnLst/>
            <a:rect l="l" t="t" r="r" b="b"/>
            <a:pathLst>
              <a:path w="12882940" h="6141330">
                <a:moveTo>
                  <a:pt x="0" y="0"/>
                </a:moveTo>
                <a:lnTo>
                  <a:pt x="12882940" y="0"/>
                </a:lnTo>
                <a:lnTo>
                  <a:pt x="12882940" y="6141330"/>
                </a:lnTo>
                <a:lnTo>
                  <a:pt x="0" y="6141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48793" y="351968"/>
            <a:ext cx="18133123" cy="98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607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Dimensionamento transformador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27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33712" y="403190"/>
            <a:ext cx="18133123" cy="98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607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Projeto luminotécnico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3712" y="1769187"/>
            <a:ext cx="1077542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ABNT NBR ISO/CIE 8995-1:2013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48793" y="4476996"/>
            <a:ext cx="15637718" cy="4573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Medidas: 20 x 15m =  300 m² </a:t>
            </a:r>
          </a:p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Atividade: escritório comum</a:t>
            </a:r>
          </a:p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Teto de superfície clara, paredes brancas e pisos escuros (5 - 7 - 1.</a:t>
            </a:r>
          </a:p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Lâmpadas de 4x32W fluorescentes</a:t>
            </a:r>
          </a:p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Coeficiente de utilização (CU) adotado: 0,58</a:t>
            </a:r>
          </a:p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Fator de manutenção (FM): 0,80</a:t>
            </a:r>
          </a:p>
          <a:p>
            <a:pPr marL="798821" lvl="1" indent="-399411" algn="just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Iluminância de projeto (Eᵣₑq): 500 lx (NBR ISO/CIE 8995-1).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33712" y="3276444"/>
            <a:ext cx="1401217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Dados: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33712" y="403190"/>
            <a:ext cx="18133123" cy="981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6"/>
              </a:lnSpc>
            </a:pPr>
            <a:r>
              <a:rPr lang="en-US" sz="6073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Projeto luminotécnico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3712" y="2452869"/>
            <a:ext cx="347736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OBJETIVOS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33712" y="4444864"/>
            <a:ext cx="10753335" cy="3021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0321" lvl="1" indent="-310161" algn="l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Objetivos do Projeto</a:t>
            </a:r>
          </a:p>
          <a:p>
            <a:pPr marL="620321" lvl="1" indent="-310161" algn="l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Dimensionar a iluminação para a Área A1 (escritório)</a:t>
            </a:r>
          </a:p>
          <a:p>
            <a:pPr marL="620321" lvl="1" indent="-310161" algn="l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Atender à NBR 5413 - Iluminância de Ambientes Internos</a:t>
            </a:r>
          </a:p>
          <a:p>
            <a:pPr marL="620321" lvl="1" indent="-310161" algn="l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Garantir iluminância mínima de 500 lx no plano de trabalho</a:t>
            </a:r>
          </a:p>
          <a:p>
            <a:pPr marL="620321" lvl="1" indent="-310161" algn="l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Otimizar o número de luminárias necessárias</a:t>
            </a:r>
          </a:p>
          <a:p>
            <a:pPr marL="620321" lvl="1" indent="-310161" algn="l">
              <a:lnSpc>
                <a:spcPts val="4022"/>
              </a:lnSpc>
              <a:buFont typeface="Arial"/>
              <a:buChar char="•"/>
            </a:pPr>
            <a:r>
              <a:rPr lang="en-US" sz="287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Definir o arranjo ideal das luminárias no ambiente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867011"/>
            <a:ext cx="7249303" cy="5391289"/>
          </a:xfrm>
          <a:custGeom>
            <a:avLst/>
            <a:gdLst/>
            <a:ahLst/>
            <a:cxnLst/>
            <a:rect l="l" t="t" r="r" b="b"/>
            <a:pathLst>
              <a:path w="7249303" h="5391289">
                <a:moveTo>
                  <a:pt x="0" y="0"/>
                </a:moveTo>
                <a:lnTo>
                  <a:pt x="7249303" y="0"/>
                </a:lnTo>
                <a:lnTo>
                  <a:pt x="7249303" y="5391289"/>
                </a:lnTo>
                <a:lnTo>
                  <a:pt x="0" y="53912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731821" y="4881634"/>
            <a:ext cx="4527479" cy="4527479"/>
          </a:xfrm>
          <a:custGeom>
            <a:avLst/>
            <a:gdLst/>
            <a:ahLst/>
            <a:cxnLst/>
            <a:rect l="l" t="t" r="r" b="b"/>
            <a:pathLst>
              <a:path w="4527479" h="4527479">
                <a:moveTo>
                  <a:pt x="0" y="0"/>
                </a:moveTo>
                <a:lnTo>
                  <a:pt x="4527479" y="0"/>
                </a:lnTo>
                <a:lnTo>
                  <a:pt x="4527479" y="4527478"/>
                </a:lnTo>
                <a:lnTo>
                  <a:pt x="0" y="45274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179949" y="538650"/>
            <a:ext cx="18467949" cy="13684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>
                <a:solidFill>
                  <a:srgbClr val="F6F6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Motores utilizados para cálculo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22B16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65440"/>
            <a:ext cx="985658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6F6F6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Linha W22 IE3 Premium (WEG)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30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6742" y="159703"/>
            <a:ext cx="483602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7046" y="1740006"/>
            <a:ext cx="11404152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Fluxo Necessário Total: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0658" y="2625944"/>
            <a:ext cx="4692104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Φtot,req = Ereq × A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Φtot,req = 500 lx × 300 m²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Φtot,req = 150.000 lm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56179" y="7712929"/>
            <a:ext cx="6138267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Φemitido = 150.000 / (0,58 × 0,80)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Φemitido = 150.000 / 0,464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Φemitido = 323.276 lm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37046" y="5739984"/>
            <a:ext cx="125148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Fluxo a ser Emitido pelas Luminárias</a:t>
            </a:r>
          </a:p>
          <a:p>
            <a:pPr algn="ctr">
              <a:lnSpc>
                <a:spcPts val="7279"/>
              </a:lnSpc>
            </a:pPr>
            <a:endParaRPr lang="en-US" sz="51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6179" y="6927434"/>
            <a:ext cx="636374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Φemitido = Φtot,req / (CU × FM)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56742" y="159703"/>
            <a:ext cx="483602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83713"/>
            <a:ext cx="11404152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Número de Luminárias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3484351"/>
            <a:ext cx="5589687" cy="2380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Nlum = 323.276 lm / 9.600 lm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Nlum = 33,66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Nlum = 34 luminárias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-89974" y="7036649"/>
            <a:ext cx="18288000" cy="1811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Serão necessárias 34 luminárias para atender aos requisitos de iluminância de 500 lx na Área A1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32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19406"/>
            <a:ext cx="15443448" cy="482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Disposição das Luminárias</a:t>
            </a:r>
          </a:p>
          <a:p>
            <a:pPr algn="ctr">
              <a:lnSpc>
                <a:spcPts val="12880"/>
              </a:lnSpc>
            </a:pPr>
            <a:endParaRPr lang="en-US" sz="92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12880"/>
              </a:lnSpc>
            </a:pPr>
            <a:endParaRPr lang="en-US" sz="92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3825826"/>
            <a:ext cx="7165387" cy="3363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9276" lvl="1" indent="-519638" algn="l">
              <a:lnSpc>
                <a:spcPts val="6739"/>
              </a:lnSpc>
              <a:buFont typeface="Arial"/>
              <a:buChar char="•"/>
            </a:pPr>
            <a:r>
              <a:rPr lang="en-US" sz="48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 colunas: 5,00 m</a:t>
            </a:r>
          </a:p>
          <a:p>
            <a:pPr marL="1039276" lvl="1" indent="-519638" algn="l">
              <a:lnSpc>
                <a:spcPts val="6739"/>
              </a:lnSpc>
              <a:buFont typeface="Arial"/>
              <a:buChar char="•"/>
            </a:pPr>
            <a:r>
              <a:rPr lang="en-US" sz="48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Entre linhas: 2,50 m</a:t>
            </a:r>
          </a:p>
          <a:p>
            <a:pPr marL="1039276" lvl="1" indent="-519638" algn="l">
              <a:lnSpc>
                <a:spcPts val="6739"/>
              </a:lnSpc>
              <a:buFont typeface="Arial"/>
              <a:buChar char="•"/>
            </a:pPr>
            <a:r>
              <a:rPr lang="en-US" sz="48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Arranjo: Malha 5 × 7</a:t>
            </a:r>
          </a:p>
          <a:p>
            <a:pPr marL="1039276" lvl="1" indent="-519638" algn="l">
              <a:lnSpc>
                <a:spcPts val="6739"/>
              </a:lnSpc>
              <a:buFont typeface="Arial"/>
              <a:buChar char="•"/>
            </a:pPr>
            <a:r>
              <a:rPr lang="en-US" sz="481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Total: 35 luminárias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65663" y="2452368"/>
            <a:ext cx="9176804" cy="6471414"/>
          </a:xfrm>
          <a:custGeom>
            <a:avLst/>
            <a:gdLst/>
            <a:ahLst/>
            <a:cxnLst/>
            <a:rect l="l" t="t" r="r" b="b"/>
            <a:pathLst>
              <a:path w="9176804" h="6471414">
                <a:moveTo>
                  <a:pt x="0" y="0"/>
                </a:moveTo>
                <a:lnTo>
                  <a:pt x="9176803" y="0"/>
                </a:lnTo>
                <a:lnTo>
                  <a:pt x="9176803" y="6471414"/>
                </a:lnTo>
                <a:lnTo>
                  <a:pt x="0" y="64714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22276" y="319406"/>
            <a:ext cx="15443448" cy="4824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Disposição das Luminárias</a:t>
            </a:r>
          </a:p>
          <a:p>
            <a:pPr algn="ctr">
              <a:lnSpc>
                <a:spcPts val="12880"/>
              </a:lnSpc>
            </a:pPr>
            <a:endParaRPr lang="en-US" sz="92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12880"/>
              </a:lnSpc>
            </a:pPr>
            <a:endParaRPr lang="en-US" sz="9200" b="1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34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11413" y="510574"/>
            <a:ext cx="1424597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Estudo de Curto-Circuito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1413" y="3244801"/>
            <a:ext cx="12199732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 Estudo de Curto-Circuito foi realizado com o auxilio do software Excel.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As impedancias de sequencia negativa e positiva dos condutores  foram obtidas pelo catalogo da empresa Phelps Dodge.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489" y="1992696"/>
            <a:ext cx="10297640" cy="7896330"/>
          </a:xfrm>
          <a:custGeom>
            <a:avLst/>
            <a:gdLst/>
            <a:ahLst/>
            <a:cxnLst/>
            <a:rect l="l" t="t" r="r" b="b"/>
            <a:pathLst>
              <a:path w="10297640" h="7896330">
                <a:moveTo>
                  <a:pt x="0" y="0"/>
                </a:moveTo>
                <a:lnTo>
                  <a:pt x="10297640" y="0"/>
                </a:lnTo>
                <a:lnTo>
                  <a:pt x="10297640" y="7896330"/>
                </a:lnTo>
                <a:lnTo>
                  <a:pt x="0" y="7896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41489" y="159703"/>
            <a:ext cx="1424597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Estudo de Curto-Circuito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302927" y="4394974"/>
            <a:ext cx="4569079" cy="301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46"/>
              </a:lnSpc>
            </a:pPr>
            <a:r>
              <a:rPr lang="en-US" sz="4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Utilizadas seções:</a:t>
            </a:r>
          </a:p>
          <a:p>
            <a:pPr algn="ctr">
              <a:lnSpc>
                <a:spcPts val="6046"/>
              </a:lnSpc>
            </a:pPr>
            <a:r>
              <a:rPr lang="en-US" sz="4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Setor 1 - 300 mm²</a:t>
            </a:r>
          </a:p>
          <a:p>
            <a:pPr algn="ctr">
              <a:lnSpc>
                <a:spcPts val="6046"/>
              </a:lnSpc>
            </a:pPr>
            <a:r>
              <a:rPr lang="en-US" sz="4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Setor 2 - 70 mm²</a:t>
            </a:r>
          </a:p>
          <a:p>
            <a:pPr algn="ctr">
              <a:lnSpc>
                <a:spcPts val="6046"/>
              </a:lnSpc>
            </a:pPr>
            <a:r>
              <a:rPr lang="en-US" sz="4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Setor 3 - 240 mm²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7938" y="4118221"/>
            <a:ext cx="17252124" cy="4046246"/>
          </a:xfrm>
          <a:custGeom>
            <a:avLst/>
            <a:gdLst/>
            <a:ahLst/>
            <a:cxnLst/>
            <a:rect l="l" t="t" r="r" b="b"/>
            <a:pathLst>
              <a:path w="17252124" h="4046246">
                <a:moveTo>
                  <a:pt x="0" y="0"/>
                </a:moveTo>
                <a:lnTo>
                  <a:pt x="17252124" y="0"/>
                </a:lnTo>
                <a:lnTo>
                  <a:pt x="17252124" y="4046246"/>
                </a:lnTo>
                <a:lnTo>
                  <a:pt x="0" y="4046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1413" y="510574"/>
            <a:ext cx="1424597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Estudo de Curto-Circuito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11413" y="2477946"/>
            <a:ext cx="791765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Valores bases adotados: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87781" y="2942658"/>
            <a:ext cx="15712439" cy="5430894"/>
          </a:xfrm>
          <a:custGeom>
            <a:avLst/>
            <a:gdLst/>
            <a:ahLst/>
            <a:cxnLst/>
            <a:rect l="l" t="t" r="r" b="b"/>
            <a:pathLst>
              <a:path w="15712439" h="5430894">
                <a:moveTo>
                  <a:pt x="0" y="0"/>
                </a:moveTo>
                <a:lnTo>
                  <a:pt x="15712438" y="0"/>
                </a:lnTo>
                <a:lnTo>
                  <a:pt x="15712438" y="5430894"/>
                </a:lnTo>
                <a:lnTo>
                  <a:pt x="0" y="54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80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05518"/>
            <a:ext cx="10043815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Ponto de entrega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3858" y="2272063"/>
            <a:ext cx="14406302" cy="5800291"/>
          </a:xfrm>
          <a:custGeom>
            <a:avLst/>
            <a:gdLst/>
            <a:ahLst/>
            <a:cxnLst/>
            <a:rect l="l" t="t" r="r" b="b"/>
            <a:pathLst>
              <a:path w="14406302" h="5800291">
                <a:moveTo>
                  <a:pt x="0" y="0"/>
                </a:moveTo>
                <a:lnTo>
                  <a:pt x="14406302" y="0"/>
                </a:lnTo>
                <a:lnTo>
                  <a:pt x="14406302" y="5800291"/>
                </a:lnTo>
                <a:lnTo>
                  <a:pt x="0" y="580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2" t="-39755" r="-252" b="-284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38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705518"/>
            <a:ext cx="17549812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Secundário do tranformador</a:t>
            </a:r>
          </a:p>
        </p:txBody>
      </p:sp>
      <p:sp>
        <p:nvSpPr>
          <p:cNvPr id="5" name="Freeform 5"/>
          <p:cNvSpPr/>
          <p:nvPr/>
        </p:nvSpPr>
        <p:spPr>
          <a:xfrm>
            <a:off x="473858" y="8072354"/>
            <a:ext cx="14406302" cy="1518129"/>
          </a:xfrm>
          <a:custGeom>
            <a:avLst/>
            <a:gdLst/>
            <a:ahLst/>
            <a:cxnLst/>
            <a:rect l="l" t="t" r="r" b="b"/>
            <a:pathLst>
              <a:path w="14406302" h="1518129">
                <a:moveTo>
                  <a:pt x="0" y="0"/>
                </a:moveTo>
                <a:lnTo>
                  <a:pt x="14406302" y="0"/>
                </a:lnTo>
                <a:lnTo>
                  <a:pt x="14406302" y="1518129"/>
                </a:lnTo>
                <a:lnTo>
                  <a:pt x="0" y="15181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85871"/>
            </a:stretch>
          </a:blipFill>
        </p:spPr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324618"/>
            <a:ext cx="11833614" cy="7084494"/>
          </a:xfrm>
          <a:custGeom>
            <a:avLst/>
            <a:gdLst/>
            <a:ahLst/>
            <a:cxnLst/>
            <a:rect l="l" t="t" r="r" b="b"/>
            <a:pathLst>
              <a:path w="11833614" h="7084494">
                <a:moveTo>
                  <a:pt x="0" y="0"/>
                </a:moveTo>
                <a:lnTo>
                  <a:pt x="11833614" y="0"/>
                </a:lnTo>
                <a:lnTo>
                  <a:pt x="11833614" y="7084494"/>
                </a:lnTo>
                <a:lnTo>
                  <a:pt x="0" y="70844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5706"/>
            <a:ext cx="236353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QGF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605766" y="146114"/>
            <a:ext cx="1597580" cy="1597580"/>
            <a:chOff x="0" y="0"/>
            <a:chExt cx="2130107" cy="213010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30044" cy="2130044"/>
            </a:xfrm>
            <a:custGeom>
              <a:avLst/>
              <a:gdLst/>
              <a:ahLst/>
              <a:cxnLst/>
              <a:rect l="l" t="t" r="r" b="b"/>
              <a:pathLst>
                <a:path w="2130044" h="2130044">
                  <a:moveTo>
                    <a:pt x="0" y="0"/>
                  </a:moveTo>
                  <a:lnTo>
                    <a:pt x="2130044" y="0"/>
                  </a:lnTo>
                  <a:lnTo>
                    <a:pt x="2130044" y="2130044"/>
                  </a:lnTo>
                  <a:lnTo>
                    <a:pt x="0" y="2130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r="-2" b="-2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219075" y="1028700"/>
            <a:ext cx="10398476" cy="2876987"/>
            <a:chOff x="0" y="0"/>
            <a:chExt cx="13864635" cy="383598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64589" cy="3836035"/>
            </a:xfrm>
            <a:custGeom>
              <a:avLst/>
              <a:gdLst/>
              <a:ahLst/>
              <a:cxnLst/>
              <a:rect l="l" t="t" r="r" b="b"/>
              <a:pathLst>
                <a:path w="13864589" h="3836035">
                  <a:moveTo>
                    <a:pt x="0" y="0"/>
                  </a:moveTo>
                  <a:lnTo>
                    <a:pt x="13864589" y="0"/>
                  </a:lnTo>
                  <a:lnTo>
                    <a:pt x="13864589" y="3836035"/>
                  </a:lnTo>
                  <a:lnTo>
                    <a:pt x="0" y="3836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01" b="-599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6446753" y="3995310"/>
            <a:ext cx="11555497" cy="2699364"/>
            <a:chOff x="0" y="0"/>
            <a:chExt cx="15407329" cy="359915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07387" cy="3599180"/>
            </a:xfrm>
            <a:custGeom>
              <a:avLst/>
              <a:gdLst/>
              <a:ahLst/>
              <a:cxnLst/>
              <a:rect l="l" t="t" r="r" b="b"/>
              <a:pathLst>
                <a:path w="15407387" h="3599180">
                  <a:moveTo>
                    <a:pt x="0" y="0"/>
                  </a:moveTo>
                  <a:lnTo>
                    <a:pt x="15407387" y="0"/>
                  </a:lnTo>
                  <a:lnTo>
                    <a:pt x="15407387" y="3599180"/>
                  </a:lnTo>
                  <a:lnTo>
                    <a:pt x="0" y="3599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80975" y="6780400"/>
            <a:ext cx="7990667" cy="3435125"/>
            <a:chOff x="0" y="0"/>
            <a:chExt cx="10654223" cy="458016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654284" cy="4580128"/>
            </a:xfrm>
            <a:custGeom>
              <a:avLst/>
              <a:gdLst/>
              <a:ahLst/>
              <a:cxnLst/>
              <a:rect l="l" t="t" r="r" b="b"/>
              <a:pathLst>
                <a:path w="10654284" h="4580128">
                  <a:moveTo>
                    <a:pt x="0" y="0"/>
                  </a:moveTo>
                  <a:lnTo>
                    <a:pt x="10654284" y="0"/>
                  </a:lnTo>
                  <a:lnTo>
                    <a:pt x="10654284" y="4580128"/>
                  </a:lnTo>
                  <a:lnTo>
                    <a:pt x="0" y="4580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10" name="Freeform 10"/>
          <p:cNvSpPr/>
          <p:nvPr/>
        </p:nvSpPr>
        <p:spPr>
          <a:xfrm flipH="1">
            <a:off x="11111214" y="1920631"/>
            <a:ext cx="1609121" cy="1226955"/>
          </a:xfrm>
          <a:custGeom>
            <a:avLst/>
            <a:gdLst/>
            <a:ahLst/>
            <a:cxnLst/>
            <a:rect l="l" t="t" r="r" b="b"/>
            <a:pathLst>
              <a:path w="1609121" h="1226955">
                <a:moveTo>
                  <a:pt x="1609121" y="0"/>
                </a:moveTo>
                <a:lnTo>
                  <a:pt x="0" y="0"/>
                </a:lnTo>
                <a:lnTo>
                  <a:pt x="0" y="1226955"/>
                </a:lnTo>
                <a:lnTo>
                  <a:pt x="1609121" y="1226955"/>
                </a:lnTo>
                <a:lnTo>
                  <a:pt x="16091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41" b="-44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085411" y="0"/>
            <a:ext cx="17026180" cy="859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29"/>
              </a:lnSpc>
            </a:pPr>
            <a:r>
              <a:rPr lang="en-US" sz="5691" b="1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Levantamento de Cargas por Setor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027659" y="1219819"/>
            <a:ext cx="5662761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b="1">
                <a:solidFill>
                  <a:srgbClr val="72B5BF"/>
                </a:solidFill>
                <a:latin typeface="Poppins Bold"/>
                <a:ea typeface="Poppins Bold"/>
                <a:cs typeface="Poppins Bold"/>
                <a:sym typeface="Poppins Bold"/>
              </a:rPr>
              <a:t>Tabela 1: Cargas do Setor 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1405" y="4186238"/>
            <a:ext cx="581798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b="1">
                <a:solidFill>
                  <a:srgbClr val="72B5BF"/>
                </a:solidFill>
                <a:latin typeface="Poppins Bold"/>
                <a:ea typeface="Poppins Bold"/>
                <a:cs typeface="Poppins Bold"/>
                <a:sym typeface="Poppins Bold"/>
              </a:rPr>
              <a:t>Tabela 2: Cargas do Setor 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996586" y="7504300"/>
            <a:ext cx="5838379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9"/>
              </a:lnSpc>
            </a:pPr>
            <a:r>
              <a:rPr lang="en-US" sz="3199" b="1">
                <a:solidFill>
                  <a:srgbClr val="72B5BF"/>
                </a:solidFill>
                <a:latin typeface="Poppins Bold"/>
                <a:ea typeface="Poppins Bold"/>
                <a:cs typeface="Poppins Bold"/>
                <a:sym typeface="Poppins Bold"/>
              </a:rPr>
              <a:t>Tabela 3: Cargas do Setor 3</a:t>
            </a:r>
          </a:p>
        </p:txBody>
      </p:sp>
      <p:sp>
        <p:nvSpPr>
          <p:cNvPr id="15" name="Freeform 15"/>
          <p:cNvSpPr/>
          <p:nvPr/>
        </p:nvSpPr>
        <p:spPr>
          <a:xfrm flipH="1">
            <a:off x="9144000" y="8297982"/>
            <a:ext cx="1609121" cy="1226955"/>
          </a:xfrm>
          <a:custGeom>
            <a:avLst/>
            <a:gdLst/>
            <a:ahLst/>
            <a:cxnLst/>
            <a:rect l="l" t="t" r="r" b="b"/>
            <a:pathLst>
              <a:path w="1609121" h="1226955">
                <a:moveTo>
                  <a:pt x="1609121" y="0"/>
                </a:moveTo>
                <a:lnTo>
                  <a:pt x="0" y="0"/>
                </a:lnTo>
                <a:lnTo>
                  <a:pt x="0" y="1226955"/>
                </a:lnTo>
                <a:lnTo>
                  <a:pt x="1609121" y="1226955"/>
                </a:lnTo>
                <a:lnTo>
                  <a:pt x="160912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41" b="-441"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4394678" y="4731515"/>
            <a:ext cx="1609121" cy="1226955"/>
          </a:xfrm>
          <a:custGeom>
            <a:avLst/>
            <a:gdLst/>
            <a:ahLst/>
            <a:cxnLst/>
            <a:rect l="l" t="t" r="r" b="b"/>
            <a:pathLst>
              <a:path w="1609121" h="1226955">
                <a:moveTo>
                  <a:pt x="0" y="0"/>
                </a:moveTo>
                <a:lnTo>
                  <a:pt x="1609121" y="0"/>
                </a:lnTo>
                <a:lnTo>
                  <a:pt x="1609121" y="1226955"/>
                </a:lnTo>
                <a:lnTo>
                  <a:pt x="0" y="12269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41" b="-441"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3730" y="3112980"/>
            <a:ext cx="11150424" cy="6145320"/>
          </a:xfrm>
          <a:custGeom>
            <a:avLst/>
            <a:gdLst/>
            <a:ahLst/>
            <a:cxnLst/>
            <a:rect l="l" t="t" r="r" b="b"/>
            <a:pathLst>
              <a:path w="11150424" h="6145320">
                <a:moveTo>
                  <a:pt x="0" y="0"/>
                </a:moveTo>
                <a:lnTo>
                  <a:pt x="11150424" y="0"/>
                </a:lnTo>
                <a:lnTo>
                  <a:pt x="11150424" y="6145320"/>
                </a:lnTo>
                <a:lnTo>
                  <a:pt x="0" y="61453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40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23730" y="705518"/>
            <a:ext cx="236353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QGF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3764" y="2269867"/>
            <a:ext cx="12025840" cy="6988433"/>
          </a:xfrm>
          <a:custGeom>
            <a:avLst/>
            <a:gdLst/>
            <a:ahLst/>
            <a:cxnLst/>
            <a:rect l="l" t="t" r="r" b="b"/>
            <a:pathLst>
              <a:path w="12025840" h="6988433">
                <a:moveTo>
                  <a:pt x="0" y="0"/>
                </a:moveTo>
                <a:lnTo>
                  <a:pt x="12025840" y="0"/>
                </a:lnTo>
                <a:lnTo>
                  <a:pt x="12025840" y="6988433"/>
                </a:lnTo>
                <a:lnTo>
                  <a:pt x="0" y="69884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793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1649108" y="159703"/>
            <a:ext cx="12592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Barramento 1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450419"/>
            <a:ext cx="13066703" cy="6807881"/>
          </a:xfrm>
          <a:custGeom>
            <a:avLst/>
            <a:gdLst/>
            <a:ahLst/>
            <a:cxnLst/>
            <a:rect l="l" t="t" r="r" b="b"/>
            <a:pathLst>
              <a:path w="13066703" h="6807881">
                <a:moveTo>
                  <a:pt x="0" y="0"/>
                </a:moveTo>
                <a:lnTo>
                  <a:pt x="13066703" y="0"/>
                </a:lnTo>
                <a:lnTo>
                  <a:pt x="13066703" y="6807881"/>
                </a:lnTo>
                <a:lnTo>
                  <a:pt x="0" y="6807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16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89609"/>
            <a:ext cx="12592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Barramento 1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808478" y="2596723"/>
            <a:ext cx="12053928" cy="6812389"/>
          </a:xfrm>
          <a:custGeom>
            <a:avLst/>
            <a:gdLst/>
            <a:ahLst/>
            <a:cxnLst/>
            <a:rect l="l" t="t" r="r" b="b"/>
            <a:pathLst>
              <a:path w="12053928" h="6812389">
                <a:moveTo>
                  <a:pt x="0" y="0"/>
                </a:moveTo>
                <a:lnTo>
                  <a:pt x="12053929" y="0"/>
                </a:lnTo>
                <a:lnTo>
                  <a:pt x="12053929" y="6812389"/>
                </a:lnTo>
                <a:lnTo>
                  <a:pt x="0" y="68123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88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08478" y="534596"/>
            <a:ext cx="12592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Barramento 2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48886"/>
            <a:ext cx="13588893" cy="7586545"/>
          </a:xfrm>
          <a:custGeom>
            <a:avLst/>
            <a:gdLst/>
            <a:ahLst/>
            <a:cxnLst/>
            <a:rect l="l" t="t" r="r" b="b"/>
            <a:pathLst>
              <a:path w="13588893" h="7586545">
                <a:moveTo>
                  <a:pt x="0" y="0"/>
                </a:moveTo>
                <a:lnTo>
                  <a:pt x="13588893" y="0"/>
                </a:lnTo>
                <a:lnTo>
                  <a:pt x="13588893" y="7586545"/>
                </a:lnTo>
                <a:lnTo>
                  <a:pt x="0" y="7586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44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89609"/>
            <a:ext cx="12592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Barramento 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9281" y="2071880"/>
            <a:ext cx="12084047" cy="7488045"/>
          </a:xfrm>
          <a:custGeom>
            <a:avLst/>
            <a:gdLst/>
            <a:ahLst/>
            <a:cxnLst/>
            <a:rect l="l" t="t" r="r" b="b"/>
            <a:pathLst>
              <a:path w="12084047" h="7488045">
                <a:moveTo>
                  <a:pt x="0" y="0"/>
                </a:moveTo>
                <a:lnTo>
                  <a:pt x="12084047" y="0"/>
                </a:lnTo>
                <a:lnTo>
                  <a:pt x="12084047" y="7488045"/>
                </a:lnTo>
                <a:lnTo>
                  <a:pt x="0" y="7488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45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99281" y="354647"/>
            <a:ext cx="12592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Barramento 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067697"/>
            <a:ext cx="12760475" cy="7341416"/>
          </a:xfrm>
          <a:custGeom>
            <a:avLst/>
            <a:gdLst/>
            <a:ahLst/>
            <a:cxnLst/>
            <a:rect l="l" t="t" r="r" b="b"/>
            <a:pathLst>
              <a:path w="12760475" h="7341416">
                <a:moveTo>
                  <a:pt x="0" y="0"/>
                </a:moveTo>
                <a:lnTo>
                  <a:pt x="12760475" y="0"/>
                </a:lnTo>
                <a:lnTo>
                  <a:pt x="12760475" y="7341415"/>
                </a:lnTo>
                <a:lnTo>
                  <a:pt x="0" y="73414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02408"/>
            <a:ext cx="12592769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Barramento 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0560" y="4112211"/>
            <a:ext cx="17141819" cy="2806973"/>
          </a:xfrm>
          <a:custGeom>
            <a:avLst/>
            <a:gdLst/>
            <a:ahLst/>
            <a:cxnLst/>
            <a:rect l="l" t="t" r="r" b="b"/>
            <a:pathLst>
              <a:path w="17141819" h="2806973">
                <a:moveTo>
                  <a:pt x="0" y="0"/>
                </a:moveTo>
                <a:lnTo>
                  <a:pt x="17141819" y="0"/>
                </a:lnTo>
                <a:lnTo>
                  <a:pt x="17141819" y="2806973"/>
                </a:lnTo>
                <a:lnTo>
                  <a:pt x="0" y="28069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47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20560" y="355146"/>
            <a:ext cx="17656820" cy="141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Resumo estudo de Curto-Circuito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770578" y="304806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89594" y="1758151"/>
            <a:ext cx="677659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Dados considerados: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29906" y="6125907"/>
            <a:ext cx="174045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Método de instalação utilizado: condutores isolados em eletroduto aparente </a:t>
            </a:r>
          </a:p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B1 ( Tabela 33 da NBR5410/2004 )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29906" y="3573904"/>
            <a:ext cx="174045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Cabos do  XLPE do catálogo Phelps Dodge internacional corp. conforme necessidade para cada carga. Necessariamente cobre para atender a  RECON-BT.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29906" y="7837903"/>
            <a:ext cx="17404556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Adotado fator de correção de temperatura considerando máxima de 44 º para a cidade do Rio de janeiro, 0,87 (Tabela 40 da NBR5410/2004)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1057" y="3837874"/>
            <a:ext cx="10747122" cy="5897399"/>
          </a:xfrm>
          <a:custGeom>
            <a:avLst/>
            <a:gdLst/>
            <a:ahLst/>
            <a:cxnLst/>
            <a:rect l="l" t="t" r="r" b="b"/>
            <a:pathLst>
              <a:path w="10747122" h="5897399">
                <a:moveTo>
                  <a:pt x="0" y="0"/>
                </a:moveTo>
                <a:lnTo>
                  <a:pt x="10747122" y="0"/>
                </a:lnTo>
                <a:lnTo>
                  <a:pt x="10747122" y="5897398"/>
                </a:lnTo>
                <a:lnTo>
                  <a:pt x="0" y="58973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770578" y="304806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1994433" y="1713164"/>
            <a:ext cx="1231953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Fator de agrupameto: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571057" y="2609784"/>
            <a:ext cx="1548379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Os circuitos foram divididos da seguinte forma partindo de cada barramento para cargas: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914475" y="6070198"/>
            <a:ext cx="5675858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FCA aplicado conforme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Tabela 42 da NBR5410/2004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770578" y="304806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14825" y="1743155"/>
            <a:ext cx="1389409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Critérios a serem verificados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6725" y="3362960"/>
            <a:ext cx="17605325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Critérios de ampacidade: cabo deve suportar corrente superior a corrente corrigida 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pelos fatores de temperatura e agrupamento.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Queda de tensão: . Limite em circuitos internos: ≤ 5 %.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Seção mínima: Aplicado conforme NBR 5410 / 2004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1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78828" y="3819005"/>
            <a:ext cx="12347090" cy="4568423"/>
          </a:xfrm>
          <a:custGeom>
            <a:avLst/>
            <a:gdLst/>
            <a:ahLst/>
            <a:cxnLst/>
            <a:rect l="l" t="t" r="r" b="b"/>
            <a:pathLst>
              <a:path w="12347090" h="4568423">
                <a:moveTo>
                  <a:pt x="0" y="0"/>
                </a:moveTo>
                <a:lnTo>
                  <a:pt x="12347090" y="0"/>
                </a:lnTo>
                <a:lnTo>
                  <a:pt x="12347090" y="4568424"/>
                </a:lnTo>
                <a:lnTo>
                  <a:pt x="0" y="4568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337435" y="5884142"/>
            <a:ext cx="3475102" cy="1337914"/>
          </a:xfrm>
          <a:custGeom>
            <a:avLst/>
            <a:gdLst/>
            <a:ahLst/>
            <a:cxnLst/>
            <a:rect l="l" t="t" r="r" b="b"/>
            <a:pathLst>
              <a:path w="3475102" h="1337914">
                <a:moveTo>
                  <a:pt x="0" y="0"/>
                </a:moveTo>
                <a:lnTo>
                  <a:pt x="3475102" y="0"/>
                </a:lnTo>
                <a:lnTo>
                  <a:pt x="3475102" y="1337914"/>
                </a:lnTo>
                <a:lnTo>
                  <a:pt x="0" y="1337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AF5ED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-770578" y="124857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8828" y="1770510"/>
            <a:ext cx="13700576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Correntes após fatores de correção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85982" y="2990148"/>
            <a:ext cx="9534002" cy="7023854"/>
          </a:xfrm>
          <a:custGeom>
            <a:avLst/>
            <a:gdLst/>
            <a:ahLst/>
            <a:cxnLst/>
            <a:rect l="l" t="t" r="r" b="b"/>
            <a:pathLst>
              <a:path w="9534002" h="7023854">
                <a:moveTo>
                  <a:pt x="0" y="0"/>
                </a:moveTo>
                <a:lnTo>
                  <a:pt x="9534003" y="0"/>
                </a:lnTo>
                <a:lnTo>
                  <a:pt x="9534003" y="7023853"/>
                </a:lnTo>
                <a:lnTo>
                  <a:pt x="0" y="7023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-770578" y="514746"/>
            <a:ext cx="19829155" cy="1295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1">
                <a:solidFill>
                  <a:srgbClr val="FAF5ED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Dimensionameto dos condutores BT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5982" y="1833130"/>
            <a:ext cx="7878663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Critério de ampacidade: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53366" y="5321610"/>
            <a:ext cx="595119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Dimensionado seguindo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tabela 10.8 da NBR5410/2004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1254</Words>
  <Application>Microsoft Office PowerPoint</Application>
  <PresentationFormat>Custom</PresentationFormat>
  <Paragraphs>217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Poppins Bold</vt:lpstr>
      <vt:lpstr>Poppins Light</vt:lpstr>
      <vt:lpstr>Open Sans Bold</vt:lpstr>
      <vt:lpstr>Libre Baskerville</vt:lpstr>
      <vt:lpstr>Arial</vt:lpstr>
      <vt:lpstr>Calibri</vt:lpstr>
      <vt:lpstr>Poppins Medium</vt:lpstr>
      <vt:lpstr>Open Sans</vt:lpstr>
      <vt:lpstr>Libre Baskerville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Projetos.pptx</dc:title>
  <dc:creator>Administrator</dc:creator>
  <cp:lastModifiedBy>Gabriel Pastre</cp:lastModifiedBy>
  <cp:revision>1</cp:revision>
  <dcterms:created xsi:type="dcterms:W3CDTF">2006-08-16T00:00:00Z</dcterms:created>
  <dcterms:modified xsi:type="dcterms:W3CDTF">2025-06-17T14:07:31Z</dcterms:modified>
  <dc:identifier>DAGp4Dj1H3o</dc:identifier>
</cp:coreProperties>
</file>