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Jost"/>
      <p:regular r:id="rId19"/>
      <p:bold r:id="rId20"/>
      <p:italic r:id="rId21"/>
      <p:boldItalic r:id="rId22"/>
    </p:embeddedFont>
    <p:embeddedFont>
      <p:font typeface="Jost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-bold.fntdata"/><Relationship Id="rId22" Type="http://schemas.openxmlformats.org/officeDocument/2006/relationships/font" Target="fonts/Jost-boldItalic.fntdata"/><Relationship Id="rId21" Type="http://schemas.openxmlformats.org/officeDocument/2006/relationships/font" Target="fonts/Jost-italic.fntdata"/><Relationship Id="rId24" Type="http://schemas.openxmlformats.org/officeDocument/2006/relationships/font" Target="fonts/JostSemiBold-bold.fntdata"/><Relationship Id="rId23" Type="http://schemas.openxmlformats.org/officeDocument/2006/relationships/font" Target="fonts/Jost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tSemiBold-boldItalic.fntdata"/><Relationship Id="rId25" Type="http://schemas.openxmlformats.org/officeDocument/2006/relationships/font" Target="fonts/Jost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Jos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6ed10cce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d6ed10cce2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6ed10cce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d6ed10cce2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ff121ad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1ff121ad10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6e8f6bb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d6e8f6bb17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fc378b7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1fc378b75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20.jpg"/><Relationship Id="rId6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4S2369r6R9VoO73Kv7DsHidjl99AAkgl/view" TargetMode="External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968475" y="2661150"/>
            <a:ext cx="5451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0000"/>
                </a:solidFill>
                <a:latin typeface="Jost SemiBold"/>
                <a:ea typeface="Jost SemiBold"/>
                <a:cs typeface="Jost SemiBold"/>
                <a:sym typeface="Jost SemiBold"/>
              </a:rPr>
              <a:t>SmartAgro</a:t>
            </a:r>
            <a:endParaRPr sz="7200">
              <a:solidFill>
                <a:srgbClr val="000000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413075" y="2384125"/>
            <a:ext cx="2922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Time 6</a:t>
            </a:r>
            <a:endParaRPr sz="480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70373">
            <a:off x="783592" y="2006835"/>
            <a:ext cx="10624840" cy="713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Como funciona nossa aplicação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286" name="Google Shape;2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2"/>
          <p:cNvSpPr txBox="1"/>
          <p:nvPr/>
        </p:nvSpPr>
        <p:spPr>
          <a:xfrm>
            <a:off x="838200" y="1692288"/>
            <a:ext cx="43773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Recepção de dados coletados dos sensores</a:t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Nosso sistema recebe os dados em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tempo real 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dos sensores e organiza-os de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forma clara e acessível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 Esses dados são comparados com os níveis ideias definidos pelo agricultor.</a:t>
            </a:r>
            <a:r>
              <a:rPr b="1"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6545150" y="1774025"/>
            <a:ext cx="4298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Dashboards intuitivos</a:t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 partir dos dados coletados, o sistema gera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dashboards interativos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que se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adaptam às métricas é selecionadas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pelo agricultor, trazendo o histórico das últimas horas.</a:t>
            </a:r>
            <a:endParaRPr b="1"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289" name="Google Shape;2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275" y="4957350"/>
            <a:ext cx="2734198" cy="14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050" y="4957350"/>
            <a:ext cx="3120261" cy="145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22"/>
          <p:cNvCxnSpPr/>
          <p:nvPr/>
        </p:nvCxnSpPr>
        <p:spPr>
          <a:xfrm>
            <a:off x="976513" y="2714963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2"/>
          <p:cNvCxnSpPr/>
          <p:nvPr/>
        </p:nvCxnSpPr>
        <p:spPr>
          <a:xfrm>
            <a:off x="6678988" y="2424463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Como funciona nossa aplicação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838200" y="2064250"/>
            <a:ext cx="4964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Previsão do tempo</a:t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Ao informar a localização do sensor, o sistema exibe a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previsão climática 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específica para o local.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299" name="Google Shape;2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975" y="4837075"/>
            <a:ext cx="2200873" cy="162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 txBox="1"/>
          <p:nvPr/>
        </p:nvSpPr>
        <p:spPr>
          <a:xfrm>
            <a:off x="6635050" y="2064250"/>
            <a:ext cx="4986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Notificações </a:t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Com base nos parâmetros escolhidos pelo agricultor, o sistema envia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notificações automáticas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para a verificação dos estados das baias.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301" name="Google Shape;3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900" y="4933805"/>
            <a:ext cx="2200873" cy="142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23"/>
          <p:cNvCxnSpPr/>
          <p:nvPr/>
        </p:nvCxnSpPr>
        <p:spPr>
          <a:xfrm>
            <a:off x="6794463" y="2676700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3"/>
          <p:cNvCxnSpPr/>
          <p:nvPr/>
        </p:nvCxnSpPr>
        <p:spPr>
          <a:xfrm>
            <a:off x="945538" y="2676700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Como funciona nossa aplicação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838200" y="1582300"/>
            <a:ext cx="50088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Contagem regressiva</a:t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Além da localização, o agricultor também deve informar a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data da colheita da plantação.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Com isso, o sistema ativa uma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contagem regressiva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que auxilia no planejamento e gerenciamento do ciclo de cultivo.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737550"/>
            <a:ext cx="1898726" cy="17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24"/>
          <p:cNvCxnSpPr/>
          <p:nvPr/>
        </p:nvCxnSpPr>
        <p:spPr>
          <a:xfrm>
            <a:off x="960413" y="2172850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4" name="Google Shape;314;p24"/>
          <p:cNvPicPr preferRelativeResize="0"/>
          <p:nvPr/>
        </p:nvPicPr>
        <p:blipFill rotWithShape="1">
          <a:blip r:embed="rId5">
            <a:alphaModFix/>
          </a:blip>
          <a:srcRect b="41023" l="0" r="0" t="44289"/>
          <a:stretch/>
        </p:blipFill>
        <p:spPr>
          <a:xfrm>
            <a:off x="7124919" y="4949534"/>
            <a:ext cx="3941640" cy="142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 rotWithShape="1">
          <a:blip r:embed="rId6">
            <a:alphaModFix/>
          </a:blip>
          <a:srcRect b="32830" l="0" r="0" t="35326"/>
          <a:stretch/>
        </p:blipFill>
        <p:spPr>
          <a:xfrm>
            <a:off x="7124903" y="2055853"/>
            <a:ext cx="3941671" cy="2719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type="title"/>
          </p:nvPr>
        </p:nvSpPr>
        <p:spPr>
          <a:xfrm>
            <a:off x="897575" y="501900"/>
            <a:ext cx="75909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200">
                <a:latin typeface="Jost"/>
                <a:ea typeface="Jost"/>
                <a:cs typeface="Jost"/>
                <a:sym typeface="Jost"/>
              </a:rPr>
              <a:t>Demonstração</a:t>
            </a:r>
            <a:endParaRPr b="1" sz="4200"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321" name="Google Shape;3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5" title="VID-20241217-WA0006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675" y="936601"/>
            <a:ext cx="2385335" cy="51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838200" y="261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Considerações finais</a:t>
            </a:r>
            <a:endParaRPr b="1"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826" y="1587300"/>
            <a:ext cx="868654" cy="867137"/>
          </a:xfrm>
          <a:prstGeom prst="rect">
            <a:avLst/>
          </a:prstGeom>
          <a:noFill/>
          <a:ln>
            <a:noFill/>
          </a:ln>
          <a:effectLst>
            <a:outerShdw blurRad="28575" rotWithShape="0" algn="ctr">
              <a:srgbClr val="000000"/>
            </a:outerShdw>
            <a:reflection blurRad="0" dir="0" dist="0" endA="0" endPos="30000" fadeDir="5400012" kx="0" rotWithShape="0" algn="bl" stA="19000" stPos="0" sy="-100000" ky="0"/>
          </a:effectLst>
        </p:spPr>
      </p:pic>
      <p:sp>
        <p:nvSpPr>
          <p:cNvPr id="329" name="Google Shape;329;p26"/>
          <p:cNvSpPr txBox="1"/>
          <p:nvPr/>
        </p:nvSpPr>
        <p:spPr>
          <a:xfrm>
            <a:off x="1899223" y="1587300"/>
            <a:ext cx="32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Gabriel Demétrio</a:t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2328576" y="2007950"/>
            <a:ext cx="383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/in/gabriel-demetrio</a:t>
            </a:r>
            <a:endParaRPr b="1" sz="15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1899235" y="2804970"/>
            <a:ext cx="34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Mauricio Pereira</a:t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2328575" y="3225625"/>
            <a:ext cx="354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/in/mauricio-marques-p</a:t>
            </a:r>
            <a:endParaRPr b="1" sz="15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826" y="5312303"/>
            <a:ext cx="868654" cy="867123"/>
          </a:xfrm>
          <a:prstGeom prst="rect">
            <a:avLst/>
          </a:prstGeom>
          <a:noFill/>
          <a:ln>
            <a:noFill/>
          </a:ln>
          <a:effectLst>
            <a:outerShdw blurRad="28575" rotWithShape="0" algn="ctr">
              <a:srgbClr val="000000"/>
            </a:outerShdw>
            <a:reflection blurRad="0" dir="0" dist="0" endA="0" endPos="30000" fadeDir="5400012" kx="0" rotWithShape="0" algn="bl" stA="19000" stPos="0" sy="-100000" ky="0"/>
          </a:effectLst>
        </p:spPr>
      </p:pic>
      <p:pic>
        <p:nvPicPr>
          <p:cNvPr id="334" name="Google Shape;33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825" y="4070643"/>
            <a:ext cx="868654" cy="867138"/>
          </a:xfrm>
          <a:prstGeom prst="rect">
            <a:avLst/>
          </a:prstGeom>
          <a:noFill/>
          <a:ln>
            <a:noFill/>
          </a:ln>
          <a:effectLst>
            <a:outerShdw blurRad="28575" rotWithShape="0" algn="ctr">
              <a:srgbClr val="000000"/>
            </a:outerShdw>
            <a:reflection blurRad="0" dir="0" dist="0" endA="0" endPos="30000" fadeDir="5400012" kx="0" rotWithShape="0" algn="bl" stA="19000" stPos="0" sy="-100000" ky="0"/>
          </a:effectLst>
        </p:spPr>
      </p:pic>
      <p:sp>
        <p:nvSpPr>
          <p:cNvPr id="335" name="Google Shape;335;p26"/>
          <p:cNvSpPr txBox="1"/>
          <p:nvPr/>
        </p:nvSpPr>
        <p:spPr>
          <a:xfrm>
            <a:off x="1899236" y="4124511"/>
            <a:ext cx="25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Pedro H. Alves</a:t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1899236" y="5444049"/>
            <a:ext cx="25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Wender Castro</a:t>
            </a:r>
            <a:endParaRPr b="1"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2328575" y="5864700"/>
            <a:ext cx="37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/in/wender-de-castro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2476" y="2331050"/>
            <a:ext cx="2577600" cy="25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6"/>
          <p:cNvSpPr txBox="1"/>
          <p:nvPr/>
        </p:nvSpPr>
        <p:spPr>
          <a:xfrm>
            <a:off x="2328600" y="4545158"/>
            <a:ext cx="392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/in/pedro-h-alves-de-freitas</a:t>
            </a:r>
            <a:endParaRPr b="1" sz="15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340" name="Google Shape;34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5475" y="5868076"/>
            <a:ext cx="323100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5475" y="4546851"/>
            <a:ext cx="323100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5475" y="3225626"/>
            <a:ext cx="323100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5475" y="2007951"/>
            <a:ext cx="323100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 rotWithShape="1">
          <a:blip r:embed="rId9">
            <a:alphaModFix/>
          </a:blip>
          <a:srcRect b="73753" l="31509" r="32288" t="0"/>
          <a:stretch/>
        </p:blipFill>
        <p:spPr>
          <a:xfrm>
            <a:off x="934825" y="2842695"/>
            <a:ext cx="868650" cy="839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Time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6422" y="4241711"/>
            <a:ext cx="1803162" cy="1800000"/>
          </a:xfrm>
          <a:prstGeom prst="rect">
            <a:avLst/>
          </a:prstGeom>
          <a:noFill/>
          <a:ln>
            <a:noFill/>
          </a:ln>
          <a:effectLst>
            <a:outerShdw blurRad="50800" sx="98000" rotWithShape="0" algn="ctr" dir="2580000" dist="50800" sy="98000">
              <a:srgbClr val="000000">
                <a:alpha val="73725"/>
              </a:srgbClr>
            </a:outerShdw>
          </a:effectLst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422" y="1761157"/>
            <a:ext cx="1803162" cy="1800000"/>
          </a:xfrm>
          <a:prstGeom prst="rect">
            <a:avLst/>
          </a:prstGeom>
          <a:noFill/>
          <a:ln>
            <a:noFill/>
          </a:ln>
          <a:effectLst>
            <a:outerShdw blurRad="50800" sx="98000" rotWithShape="0" algn="ctr" dir="2580000" dist="50800" sy="98000">
              <a:srgbClr val="000000">
                <a:alpha val="73725"/>
              </a:srgbClr>
            </a:outerShdw>
          </a:effectLst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1761157"/>
            <a:ext cx="1803162" cy="1800000"/>
          </a:xfrm>
          <a:prstGeom prst="rect">
            <a:avLst/>
          </a:prstGeom>
          <a:noFill/>
          <a:ln>
            <a:noFill/>
          </a:ln>
          <a:effectLst>
            <a:outerShdw blurRad="50800" sx="98000" rotWithShape="0" algn="ctr" dir="2580000" dist="50800" sy="98000">
              <a:srgbClr val="000000">
                <a:alpha val="73725"/>
              </a:srgbClr>
            </a:outerShdw>
          </a:effectLst>
        </p:spPr>
      </p:pic>
      <p:sp>
        <p:nvSpPr>
          <p:cNvPr id="95" name="Google Shape;95;p14"/>
          <p:cNvSpPr txBox="1"/>
          <p:nvPr/>
        </p:nvSpPr>
        <p:spPr>
          <a:xfrm>
            <a:off x="2947473" y="2213750"/>
            <a:ext cx="27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Gabriel Demétrio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947481" y="2689986"/>
            <a:ext cx="28112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Responsável por Front-End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947481" y="4704946"/>
            <a:ext cx="21789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Mauricio Pereira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947481" y="5181182"/>
            <a:ext cx="28112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Responsável por Front-End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420911" y="2213750"/>
            <a:ext cx="21789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Pedro H. Alves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8420911" y="2689986"/>
            <a:ext cx="28112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Responsável por Front-End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420911" y="4704946"/>
            <a:ext cx="21789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Wender Castro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420911" y="5181182"/>
            <a:ext cx="28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Responsável por Fullstack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7">
            <a:alphaModFix/>
          </a:blip>
          <a:srcRect b="73753" l="31509" r="32288" t="0"/>
          <a:stretch/>
        </p:blipFill>
        <p:spPr>
          <a:xfrm>
            <a:off x="838200" y="4293900"/>
            <a:ext cx="1862076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Sumário</a:t>
            </a:r>
            <a:endParaRPr b="1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794575" y="985575"/>
            <a:ext cx="3976200" cy="5041800"/>
          </a:xfrm>
          <a:prstGeom prst="roundRect">
            <a:avLst>
              <a:gd fmla="val 59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Processo de desenvolvimento</a:t>
            </a:r>
            <a:endParaRPr sz="20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Documentação</a:t>
            </a:r>
            <a:endParaRPr sz="20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Situação problema</a:t>
            </a:r>
            <a:endParaRPr sz="20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Solução proposta</a:t>
            </a:r>
            <a:endParaRPr sz="20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Como funciona a aplicação</a:t>
            </a:r>
            <a:endParaRPr sz="20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Tecnologias e ferramentas</a:t>
            </a:r>
            <a:endParaRPr sz="20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Considerações finais</a:t>
            </a:r>
            <a:endParaRPr sz="20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6275488" y="1822725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6275488" y="2432075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6275488" y="3053975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6291963" y="3662500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257538" y="4264325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6257538" y="4873425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6291963" y="5482525"/>
            <a:ext cx="3074400" cy="0"/>
          </a:xfrm>
          <a:prstGeom prst="straightConnector1">
            <a:avLst/>
          </a:prstGeom>
          <a:noFill/>
          <a:ln cap="flat" cmpd="sng" w="9525">
            <a:solidFill>
              <a:srgbClr val="1968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843250"/>
            <a:ext cx="3910417" cy="396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Processo </a:t>
            </a:r>
            <a:r>
              <a:rPr b="1" lang="en-US">
                <a:latin typeface="Jost"/>
                <a:ea typeface="Jost"/>
                <a:cs typeface="Jost"/>
                <a:sym typeface="Jost"/>
              </a:rPr>
              <a:t>de desenvolvimento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006578" y="4828078"/>
            <a:ext cx="1030800" cy="992100"/>
          </a:xfrm>
          <a:prstGeom prst="ellipse">
            <a:avLst/>
          </a:prstGeom>
          <a:solidFill>
            <a:srgbClr val="3E8E4A"/>
          </a:solidFill>
          <a:ln cap="flat" cmpd="sng" w="9525">
            <a:solidFill>
              <a:srgbClr val="3E8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790863" y="2295375"/>
            <a:ext cx="1164900" cy="1121400"/>
          </a:xfrm>
          <a:prstGeom prst="ellipse">
            <a:avLst/>
          </a:prstGeom>
          <a:solidFill>
            <a:srgbClr val="3E8E4A"/>
          </a:solidFill>
          <a:ln cap="flat" cmpd="sng" w="9525">
            <a:solidFill>
              <a:srgbClr val="3E8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6"/>
          <p:cNvCxnSpPr>
            <a:stCxn id="125" idx="7"/>
            <a:endCxn id="126" idx="3"/>
          </p:cNvCxnSpPr>
          <p:nvPr/>
        </p:nvCxnSpPr>
        <p:spPr>
          <a:xfrm flipH="1" rot="10800000">
            <a:off x="2886421" y="3252567"/>
            <a:ext cx="1074900" cy="1720800"/>
          </a:xfrm>
          <a:prstGeom prst="straightConnector1">
            <a:avLst/>
          </a:prstGeom>
          <a:noFill/>
          <a:ln cap="flat" cmpd="sng" w="76200">
            <a:solidFill>
              <a:srgbClr val="3E8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/>
          <p:nvPr/>
        </p:nvSpPr>
        <p:spPr>
          <a:xfrm>
            <a:off x="6059163" y="4317325"/>
            <a:ext cx="1030800" cy="992100"/>
          </a:xfrm>
          <a:prstGeom prst="ellipse">
            <a:avLst/>
          </a:prstGeom>
          <a:solidFill>
            <a:srgbClr val="3E8E4A"/>
          </a:solidFill>
          <a:ln cap="flat" cmpd="sng" w="9525">
            <a:solidFill>
              <a:srgbClr val="3E8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6"/>
          <p:cNvCxnSpPr>
            <a:stCxn id="128" idx="1"/>
            <a:endCxn id="126" idx="5"/>
          </p:cNvCxnSpPr>
          <p:nvPr/>
        </p:nvCxnSpPr>
        <p:spPr>
          <a:xfrm rot="10800000">
            <a:off x="4785120" y="3252415"/>
            <a:ext cx="1425000" cy="1210200"/>
          </a:xfrm>
          <a:prstGeom prst="straightConnector1">
            <a:avLst/>
          </a:prstGeom>
          <a:noFill/>
          <a:ln cap="flat" cmpd="sng" w="76200">
            <a:solidFill>
              <a:srgbClr val="3E8E4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>
            <a:stCxn id="128" idx="7"/>
            <a:endCxn id="131" idx="3"/>
          </p:cNvCxnSpPr>
          <p:nvPr/>
        </p:nvCxnSpPr>
        <p:spPr>
          <a:xfrm flipH="1" rot="10800000">
            <a:off x="6939005" y="2649715"/>
            <a:ext cx="1351500" cy="1812900"/>
          </a:xfrm>
          <a:prstGeom prst="straightConnector1">
            <a:avLst/>
          </a:prstGeom>
          <a:noFill/>
          <a:ln cap="flat" cmpd="sng" w="76200">
            <a:solidFill>
              <a:srgbClr val="3E8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6"/>
          <p:cNvSpPr/>
          <p:nvPr/>
        </p:nvSpPr>
        <p:spPr>
          <a:xfrm>
            <a:off x="8105038" y="1608950"/>
            <a:ext cx="1266600" cy="1219200"/>
          </a:xfrm>
          <a:prstGeom prst="ellipse">
            <a:avLst/>
          </a:prstGeom>
          <a:solidFill>
            <a:srgbClr val="3E8E4A"/>
          </a:solidFill>
          <a:ln cap="flat" cmpd="sng" w="9525">
            <a:solidFill>
              <a:srgbClr val="3E8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975376" y="5817550"/>
            <a:ext cx="11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Imersão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810000" y="3507425"/>
            <a:ext cx="114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Ideação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8152251" y="3014825"/>
            <a:ext cx="170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Prototipação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556075" y="5369025"/>
            <a:ext cx="203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Levantamento de Requisitos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36" name="Google Shape;136;p16"/>
          <p:cNvGrpSpPr/>
          <p:nvPr/>
        </p:nvGrpSpPr>
        <p:grpSpPr>
          <a:xfrm>
            <a:off x="2323156" y="5124783"/>
            <a:ext cx="397654" cy="398683"/>
            <a:chOff x="-1333200" y="2770450"/>
            <a:chExt cx="291450" cy="292225"/>
          </a:xfrm>
        </p:grpSpPr>
        <p:sp>
          <p:nvSpPr>
            <p:cNvPr id="137" name="Google Shape;137;p16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4127015" y="2610967"/>
            <a:ext cx="492603" cy="490200"/>
            <a:chOff x="-49786250" y="2316650"/>
            <a:chExt cx="300900" cy="299450"/>
          </a:xfrm>
        </p:grpSpPr>
        <p:sp>
          <p:nvSpPr>
            <p:cNvPr id="140" name="Google Shape;140;p16"/>
            <p:cNvSpPr/>
            <p:nvPr/>
          </p:nvSpPr>
          <p:spPr>
            <a:xfrm>
              <a:off x="-49746875" y="2316650"/>
              <a:ext cx="217400" cy="299450"/>
            </a:xfrm>
            <a:custGeom>
              <a:rect b="b" l="l" r="r" t="t"/>
              <a:pathLst>
                <a:path extrusionOk="0" h="11978" w="8696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49786250" y="2422325"/>
              <a:ext cx="36250" cy="17350"/>
            </a:xfrm>
            <a:custGeom>
              <a:rect b="b" l="l" r="r" t="t"/>
              <a:pathLst>
                <a:path extrusionOk="0" h="694" w="145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49783900" y="2362475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49783900" y="2468800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5208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49519250" y="2362475"/>
              <a:ext cx="31525" cy="31325"/>
            </a:xfrm>
            <a:custGeom>
              <a:rect b="b" l="l" r="r" t="t"/>
              <a:pathLst>
                <a:path extrusionOk="0" h="1253" w="1261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49519250" y="2468800"/>
              <a:ext cx="31525" cy="30150"/>
            </a:xfrm>
            <a:custGeom>
              <a:rect b="b" l="l" r="r" t="t"/>
              <a:pathLst>
                <a:path extrusionOk="0" h="1206" w="1261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6328264" y="4567068"/>
            <a:ext cx="492599" cy="492599"/>
            <a:chOff x="-48633175" y="2711375"/>
            <a:chExt cx="299325" cy="299325"/>
          </a:xfrm>
        </p:grpSpPr>
        <p:sp>
          <p:nvSpPr>
            <p:cNvPr id="148" name="Google Shape;148;p16"/>
            <p:cNvSpPr/>
            <p:nvPr/>
          </p:nvSpPr>
          <p:spPr>
            <a:xfrm>
              <a:off x="-48633175" y="2711375"/>
              <a:ext cx="299325" cy="299325"/>
            </a:xfrm>
            <a:custGeom>
              <a:rect b="b" l="l" r="r" t="t"/>
              <a:pathLst>
                <a:path extrusionOk="0" h="11973" w="11973">
                  <a:moveTo>
                    <a:pt x="6459" y="662"/>
                  </a:moveTo>
                  <a:lnTo>
                    <a:pt x="6774" y="1356"/>
                  </a:lnTo>
                  <a:cubicBezTo>
                    <a:pt x="6837" y="1419"/>
                    <a:pt x="6900" y="1513"/>
                    <a:pt x="7026" y="1545"/>
                  </a:cubicBezTo>
                  <a:cubicBezTo>
                    <a:pt x="7499" y="1671"/>
                    <a:pt x="7971" y="1860"/>
                    <a:pt x="8413" y="2080"/>
                  </a:cubicBezTo>
                  <a:cubicBezTo>
                    <a:pt x="8459" y="2126"/>
                    <a:pt x="8539" y="2156"/>
                    <a:pt x="8627" y="2156"/>
                  </a:cubicBezTo>
                  <a:cubicBezTo>
                    <a:pt x="8660" y="2156"/>
                    <a:pt x="8694" y="2152"/>
                    <a:pt x="8728" y="2143"/>
                  </a:cubicBezTo>
                  <a:lnTo>
                    <a:pt x="9389" y="1891"/>
                  </a:lnTo>
                  <a:lnTo>
                    <a:pt x="10051" y="2553"/>
                  </a:lnTo>
                  <a:lnTo>
                    <a:pt x="9799" y="3214"/>
                  </a:lnTo>
                  <a:cubicBezTo>
                    <a:pt x="9767" y="3340"/>
                    <a:pt x="9767" y="3435"/>
                    <a:pt x="9862" y="3561"/>
                  </a:cubicBezTo>
                  <a:cubicBezTo>
                    <a:pt x="10114" y="3970"/>
                    <a:pt x="10334" y="4412"/>
                    <a:pt x="10397" y="4916"/>
                  </a:cubicBezTo>
                  <a:cubicBezTo>
                    <a:pt x="10460" y="5042"/>
                    <a:pt x="10492" y="5136"/>
                    <a:pt x="10586" y="5168"/>
                  </a:cubicBezTo>
                  <a:lnTo>
                    <a:pt x="11279" y="5483"/>
                  </a:lnTo>
                  <a:lnTo>
                    <a:pt x="11279" y="6459"/>
                  </a:lnTo>
                  <a:lnTo>
                    <a:pt x="10586" y="6774"/>
                  </a:lnTo>
                  <a:cubicBezTo>
                    <a:pt x="10523" y="6806"/>
                    <a:pt x="10460" y="6900"/>
                    <a:pt x="10397" y="7026"/>
                  </a:cubicBezTo>
                  <a:cubicBezTo>
                    <a:pt x="10271" y="7499"/>
                    <a:pt x="10082" y="7972"/>
                    <a:pt x="9862" y="8381"/>
                  </a:cubicBezTo>
                  <a:cubicBezTo>
                    <a:pt x="9799" y="8476"/>
                    <a:pt x="9767" y="8602"/>
                    <a:pt x="9799" y="8696"/>
                  </a:cubicBezTo>
                  <a:lnTo>
                    <a:pt x="10051" y="9389"/>
                  </a:lnTo>
                  <a:lnTo>
                    <a:pt x="9389" y="10051"/>
                  </a:lnTo>
                  <a:lnTo>
                    <a:pt x="8728" y="9799"/>
                  </a:lnTo>
                  <a:cubicBezTo>
                    <a:pt x="8681" y="9787"/>
                    <a:pt x="8640" y="9780"/>
                    <a:pt x="8600" y="9780"/>
                  </a:cubicBezTo>
                  <a:cubicBezTo>
                    <a:pt x="8532" y="9780"/>
                    <a:pt x="8472" y="9802"/>
                    <a:pt x="8413" y="9862"/>
                  </a:cubicBezTo>
                  <a:cubicBezTo>
                    <a:pt x="7971" y="10114"/>
                    <a:pt x="7530" y="10303"/>
                    <a:pt x="7026" y="10397"/>
                  </a:cubicBezTo>
                  <a:cubicBezTo>
                    <a:pt x="6900" y="10429"/>
                    <a:pt x="6837" y="10492"/>
                    <a:pt x="6774" y="10586"/>
                  </a:cubicBezTo>
                  <a:lnTo>
                    <a:pt x="6459" y="11280"/>
                  </a:lnTo>
                  <a:lnTo>
                    <a:pt x="5483" y="11280"/>
                  </a:lnTo>
                  <a:lnTo>
                    <a:pt x="5168" y="10586"/>
                  </a:lnTo>
                  <a:cubicBezTo>
                    <a:pt x="5136" y="10523"/>
                    <a:pt x="5042" y="10429"/>
                    <a:pt x="4915" y="10397"/>
                  </a:cubicBezTo>
                  <a:cubicBezTo>
                    <a:pt x="4443" y="10271"/>
                    <a:pt x="3970" y="10082"/>
                    <a:pt x="3561" y="9862"/>
                  </a:cubicBezTo>
                  <a:cubicBezTo>
                    <a:pt x="3492" y="9816"/>
                    <a:pt x="3406" y="9786"/>
                    <a:pt x="3327" y="9786"/>
                  </a:cubicBezTo>
                  <a:cubicBezTo>
                    <a:pt x="3299" y="9786"/>
                    <a:pt x="3271" y="9790"/>
                    <a:pt x="3246" y="9799"/>
                  </a:cubicBezTo>
                  <a:lnTo>
                    <a:pt x="2553" y="10051"/>
                  </a:lnTo>
                  <a:lnTo>
                    <a:pt x="1891" y="9389"/>
                  </a:lnTo>
                  <a:lnTo>
                    <a:pt x="2143" y="8696"/>
                  </a:lnTo>
                  <a:cubicBezTo>
                    <a:pt x="2175" y="8602"/>
                    <a:pt x="2175" y="8507"/>
                    <a:pt x="2080" y="8381"/>
                  </a:cubicBezTo>
                  <a:cubicBezTo>
                    <a:pt x="1828" y="7972"/>
                    <a:pt x="1607" y="7531"/>
                    <a:pt x="1544" y="7026"/>
                  </a:cubicBezTo>
                  <a:cubicBezTo>
                    <a:pt x="1513" y="6900"/>
                    <a:pt x="1450" y="6806"/>
                    <a:pt x="1355" y="6774"/>
                  </a:cubicBezTo>
                  <a:lnTo>
                    <a:pt x="662" y="6459"/>
                  </a:lnTo>
                  <a:lnTo>
                    <a:pt x="662" y="5483"/>
                  </a:lnTo>
                  <a:lnTo>
                    <a:pt x="1355" y="5168"/>
                  </a:lnTo>
                  <a:cubicBezTo>
                    <a:pt x="1418" y="5136"/>
                    <a:pt x="1513" y="5042"/>
                    <a:pt x="1544" y="4916"/>
                  </a:cubicBezTo>
                  <a:cubicBezTo>
                    <a:pt x="1670" y="4443"/>
                    <a:pt x="1860" y="3970"/>
                    <a:pt x="2080" y="3561"/>
                  </a:cubicBezTo>
                  <a:cubicBezTo>
                    <a:pt x="2143" y="3466"/>
                    <a:pt x="2175" y="3340"/>
                    <a:pt x="2143" y="3214"/>
                  </a:cubicBezTo>
                  <a:lnTo>
                    <a:pt x="1891" y="2553"/>
                  </a:lnTo>
                  <a:lnTo>
                    <a:pt x="2553" y="1891"/>
                  </a:lnTo>
                  <a:lnTo>
                    <a:pt x="3246" y="2143"/>
                  </a:lnTo>
                  <a:cubicBezTo>
                    <a:pt x="3280" y="2155"/>
                    <a:pt x="3315" y="2162"/>
                    <a:pt x="3351" y="2162"/>
                  </a:cubicBezTo>
                  <a:cubicBezTo>
                    <a:pt x="3414" y="2162"/>
                    <a:pt x="3481" y="2140"/>
                    <a:pt x="3561" y="2080"/>
                  </a:cubicBezTo>
                  <a:cubicBezTo>
                    <a:pt x="3970" y="1828"/>
                    <a:pt x="4411" y="1608"/>
                    <a:pt x="4915" y="1545"/>
                  </a:cubicBezTo>
                  <a:cubicBezTo>
                    <a:pt x="5042" y="1513"/>
                    <a:pt x="5136" y="1450"/>
                    <a:pt x="5168" y="1356"/>
                  </a:cubicBezTo>
                  <a:lnTo>
                    <a:pt x="5483" y="662"/>
                  </a:lnTo>
                  <a:close/>
                  <a:moveTo>
                    <a:pt x="5294" y="1"/>
                  </a:moveTo>
                  <a:cubicBezTo>
                    <a:pt x="5168" y="1"/>
                    <a:pt x="5010" y="64"/>
                    <a:pt x="4978" y="190"/>
                  </a:cubicBezTo>
                  <a:lnTo>
                    <a:pt x="4632" y="915"/>
                  </a:lnTo>
                  <a:cubicBezTo>
                    <a:pt x="4191" y="1041"/>
                    <a:pt x="3750" y="1198"/>
                    <a:pt x="3372" y="1419"/>
                  </a:cubicBezTo>
                  <a:lnTo>
                    <a:pt x="2616" y="1198"/>
                  </a:lnTo>
                  <a:cubicBezTo>
                    <a:pt x="2579" y="1180"/>
                    <a:pt x="2539" y="1172"/>
                    <a:pt x="2500" y="1172"/>
                  </a:cubicBezTo>
                  <a:cubicBezTo>
                    <a:pt x="2405" y="1172"/>
                    <a:pt x="2314" y="1217"/>
                    <a:pt x="2269" y="1261"/>
                  </a:cubicBezTo>
                  <a:lnTo>
                    <a:pt x="1261" y="2238"/>
                  </a:lnTo>
                  <a:cubicBezTo>
                    <a:pt x="1198" y="2332"/>
                    <a:pt x="1166" y="2490"/>
                    <a:pt x="1198" y="2616"/>
                  </a:cubicBezTo>
                  <a:lnTo>
                    <a:pt x="1418" y="3340"/>
                  </a:lnTo>
                  <a:cubicBezTo>
                    <a:pt x="1198" y="3750"/>
                    <a:pt x="1040" y="4191"/>
                    <a:pt x="914" y="4601"/>
                  </a:cubicBezTo>
                  <a:lnTo>
                    <a:pt x="221" y="4979"/>
                  </a:lnTo>
                  <a:cubicBezTo>
                    <a:pt x="95" y="5010"/>
                    <a:pt x="1" y="5168"/>
                    <a:pt x="1" y="5294"/>
                  </a:cubicBezTo>
                  <a:lnTo>
                    <a:pt x="1" y="6711"/>
                  </a:lnTo>
                  <a:cubicBezTo>
                    <a:pt x="1" y="6806"/>
                    <a:pt x="95" y="6963"/>
                    <a:pt x="221" y="7026"/>
                  </a:cubicBezTo>
                  <a:lnTo>
                    <a:pt x="914" y="7373"/>
                  </a:lnTo>
                  <a:cubicBezTo>
                    <a:pt x="1040" y="7814"/>
                    <a:pt x="1198" y="8224"/>
                    <a:pt x="1418" y="8633"/>
                  </a:cubicBezTo>
                  <a:lnTo>
                    <a:pt x="1198" y="9389"/>
                  </a:lnTo>
                  <a:cubicBezTo>
                    <a:pt x="1166" y="9484"/>
                    <a:pt x="1198" y="9641"/>
                    <a:pt x="1261" y="9736"/>
                  </a:cubicBezTo>
                  <a:lnTo>
                    <a:pt x="2269" y="10712"/>
                  </a:lnTo>
                  <a:cubicBezTo>
                    <a:pt x="2316" y="10783"/>
                    <a:pt x="2417" y="10819"/>
                    <a:pt x="2517" y="10819"/>
                  </a:cubicBezTo>
                  <a:cubicBezTo>
                    <a:pt x="2551" y="10819"/>
                    <a:pt x="2584" y="10815"/>
                    <a:pt x="2616" y="10807"/>
                  </a:cubicBezTo>
                  <a:lnTo>
                    <a:pt x="3372" y="10555"/>
                  </a:lnTo>
                  <a:cubicBezTo>
                    <a:pt x="3750" y="10807"/>
                    <a:pt x="4191" y="10965"/>
                    <a:pt x="4632" y="11059"/>
                  </a:cubicBezTo>
                  <a:lnTo>
                    <a:pt x="4978" y="11784"/>
                  </a:lnTo>
                  <a:cubicBezTo>
                    <a:pt x="5010" y="11910"/>
                    <a:pt x="5168" y="11973"/>
                    <a:pt x="5294" y="11973"/>
                  </a:cubicBezTo>
                  <a:lnTo>
                    <a:pt x="6711" y="11973"/>
                  </a:lnTo>
                  <a:cubicBezTo>
                    <a:pt x="6837" y="11973"/>
                    <a:pt x="6995" y="11910"/>
                    <a:pt x="7026" y="11784"/>
                  </a:cubicBezTo>
                  <a:lnTo>
                    <a:pt x="7373" y="11059"/>
                  </a:lnTo>
                  <a:cubicBezTo>
                    <a:pt x="7814" y="10965"/>
                    <a:pt x="8255" y="10807"/>
                    <a:pt x="8633" y="10555"/>
                  </a:cubicBezTo>
                  <a:lnTo>
                    <a:pt x="9389" y="10807"/>
                  </a:lnTo>
                  <a:cubicBezTo>
                    <a:pt x="9421" y="10815"/>
                    <a:pt x="9454" y="10819"/>
                    <a:pt x="9488" y="10819"/>
                  </a:cubicBezTo>
                  <a:cubicBezTo>
                    <a:pt x="9588" y="10819"/>
                    <a:pt x="9688" y="10783"/>
                    <a:pt x="9736" y="10712"/>
                  </a:cubicBezTo>
                  <a:lnTo>
                    <a:pt x="10712" y="9736"/>
                  </a:lnTo>
                  <a:cubicBezTo>
                    <a:pt x="10807" y="9641"/>
                    <a:pt x="10838" y="9484"/>
                    <a:pt x="10807" y="9389"/>
                  </a:cubicBezTo>
                  <a:lnTo>
                    <a:pt x="10555" y="8633"/>
                  </a:lnTo>
                  <a:cubicBezTo>
                    <a:pt x="10807" y="8224"/>
                    <a:pt x="10964" y="7814"/>
                    <a:pt x="11059" y="7373"/>
                  </a:cubicBezTo>
                  <a:lnTo>
                    <a:pt x="11784" y="7026"/>
                  </a:lnTo>
                  <a:cubicBezTo>
                    <a:pt x="11910" y="6963"/>
                    <a:pt x="11973" y="6806"/>
                    <a:pt x="11973" y="6711"/>
                  </a:cubicBezTo>
                  <a:lnTo>
                    <a:pt x="11973" y="5294"/>
                  </a:lnTo>
                  <a:cubicBezTo>
                    <a:pt x="11973" y="5168"/>
                    <a:pt x="11910" y="5042"/>
                    <a:pt x="11784" y="4979"/>
                  </a:cubicBezTo>
                  <a:lnTo>
                    <a:pt x="11059" y="4601"/>
                  </a:lnTo>
                  <a:cubicBezTo>
                    <a:pt x="10964" y="4191"/>
                    <a:pt x="10807" y="3750"/>
                    <a:pt x="10555" y="3340"/>
                  </a:cubicBezTo>
                  <a:lnTo>
                    <a:pt x="10807" y="2616"/>
                  </a:lnTo>
                  <a:cubicBezTo>
                    <a:pt x="10838" y="2490"/>
                    <a:pt x="10807" y="2332"/>
                    <a:pt x="10712" y="2238"/>
                  </a:cubicBezTo>
                  <a:lnTo>
                    <a:pt x="9736" y="1261"/>
                  </a:lnTo>
                  <a:cubicBezTo>
                    <a:pt x="9691" y="1217"/>
                    <a:pt x="9584" y="1172"/>
                    <a:pt x="9491" y="1172"/>
                  </a:cubicBezTo>
                  <a:cubicBezTo>
                    <a:pt x="9453" y="1172"/>
                    <a:pt x="9417" y="1180"/>
                    <a:pt x="9389" y="1198"/>
                  </a:cubicBezTo>
                  <a:lnTo>
                    <a:pt x="8633" y="1419"/>
                  </a:lnTo>
                  <a:cubicBezTo>
                    <a:pt x="8255" y="1198"/>
                    <a:pt x="7814" y="1041"/>
                    <a:pt x="7373" y="915"/>
                  </a:cubicBezTo>
                  <a:lnTo>
                    <a:pt x="7026" y="190"/>
                  </a:lnTo>
                  <a:cubicBezTo>
                    <a:pt x="6995" y="64"/>
                    <a:pt x="6837" y="1"/>
                    <a:pt x="6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6825"/>
                </a:solidFill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48579600" y="2764950"/>
              <a:ext cx="192975" cy="191400"/>
            </a:xfrm>
            <a:custGeom>
              <a:rect b="b" l="l" r="r" t="t"/>
              <a:pathLst>
                <a:path extrusionOk="0" h="7656" w="7719">
                  <a:moveTo>
                    <a:pt x="3844" y="3214"/>
                  </a:moveTo>
                  <a:lnTo>
                    <a:pt x="4442" y="4411"/>
                  </a:lnTo>
                  <a:cubicBezTo>
                    <a:pt x="4237" y="4490"/>
                    <a:pt x="4033" y="4529"/>
                    <a:pt x="3832" y="4529"/>
                  </a:cubicBezTo>
                  <a:cubicBezTo>
                    <a:pt x="3631" y="4529"/>
                    <a:pt x="3434" y="4490"/>
                    <a:pt x="3245" y="4411"/>
                  </a:cubicBezTo>
                  <a:lnTo>
                    <a:pt x="3844" y="3214"/>
                  </a:lnTo>
                  <a:close/>
                  <a:moveTo>
                    <a:pt x="3781" y="693"/>
                  </a:moveTo>
                  <a:cubicBezTo>
                    <a:pt x="5513" y="693"/>
                    <a:pt x="6931" y="2111"/>
                    <a:pt x="6931" y="3844"/>
                  </a:cubicBezTo>
                  <a:cubicBezTo>
                    <a:pt x="6994" y="5104"/>
                    <a:pt x="6301" y="6175"/>
                    <a:pt x="5230" y="6679"/>
                  </a:cubicBezTo>
                  <a:lnTo>
                    <a:pt x="5230" y="4568"/>
                  </a:lnTo>
                  <a:cubicBezTo>
                    <a:pt x="5230" y="4411"/>
                    <a:pt x="5230" y="4442"/>
                    <a:pt x="4127" y="2300"/>
                  </a:cubicBezTo>
                  <a:cubicBezTo>
                    <a:pt x="4033" y="2206"/>
                    <a:pt x="3938" y="2111"/>
                    <a:pt x="3812" y="2111"/>
                  </a:cubicBezTo>
                  <a:cubicBezTo>
                    <a:pt x="3686" y="2111"/>
                    <a:pt x="3560" y="2206"/>
                    <a:pt x="3497" y="2300"/>
                  </a:cubicBezTo>
                  <a:cubicBezTo>
                    <a:pt x="2363" y="4600"/>
                    <a:pt x="2394" y="4442"/>
                    <a:pt x="2394" y="4568"/>
                  </a:cubicBezTo>
                  <a:lnTo>
                    <a:pt x="2394" y="6679"/>
                  </a:lnTo>
                  <a:cubicBezTo>
                    <a:pt x="1355" y="6175"/>
                    <a:pt x="630" y="5104"/>
                    <a:pt x="630" y="3844"/>
                  </a:cubicBezTo>
                  <a:cubicBezTo>
                    <a:pt x="630" y="2111"/>
                    <a:pt x="2048" y="693"/>
                    <a:pt x="3781" y="693"/>
                  </a:cubicBezTo>
                  <a:close/>
                  <a:moveTo>
                    <a:pt x="4568" y="5104"/>
                  </a:moveTo>
                  <a:lnTo>
                    <a:pt x="4568" y="6931"/>
                  </a:lnTo>
                  <a:cubicBezTo>
                    <a:pt x="4316" y="6963"/>
                    <a:pt x="4096" y="6994"/>
                    <a:pt x="3844" y="6994"/>
                  </a:cubicBezTo>
                  <a:cubicBezTo>
                    <a:pt x="3623" y="6994"/>
                    <a:pt x="3371" y="6994"/>
                    <a:pt x="3151" y="6931"/>
                  </a:cubicBezTo>
                  <a:lnTo>
                    <a:pt x="3151" y="5104"/>
                  </a:lnTo>
                  <a:cubicBezTo>
                    <a:pt x="3371" y="5198"/>
                    <a:pt x="3623" y="5230"/>
                    <a:pt x="3844" y="5230"/>
                  </a:cubicBezTo>
                  <a:cubicBezTo>
                    <a:pt x="4096" y="5230"/>
                    <a:pt x="4316" y="5198"/>
                    <a:pt x="4568" y="5104"/>
                  </a:cubicBezTo>
                  <a:close/>
                  <a:moveTo>
                    <a:pt x="3844" y="0"/>
                  </a:moveTo>
                  <a:cubicBezTo>
                    <a:pt x="1733" y="0"/>
                    <a:pt x="0" y="1733"/>
                    <a:pt x="0" y="3844"/>
                  </a:cubicBezTo>
                  <a:cubicBezTo>
                    <a:pt x="0" y="5577"/>
                    <a:pt x="1134" y="7026"/>
                    <a:pt x="2678" y="7498"/>
                  </a:cubicBezTo>
                  <a:lnTo>
                    <a:pt x="2709" y="7498"/>
                  </a:lnTo>
                  <a:cubicBezTo>
                    <a:pt x="3056" y="7624"/>
                    <a:pt x="3466" y="7656"/>
                    <a:pt x="3844" y="7656"/>
                  </a:cubicBezTo>
                  <a:cubicBezTo>
                    <a:pt x="4253" y="7656"/>
                    <a:pt x="4631" y="7593"/>
                    <a:pt x="4978" y="7498"/>
                  </a:cubicBezTo>
                  <a:lnTo>
                    <a:pt x="5041" y="7498"/>
                  </a:lnTo>
                  <a:cubicBezTo>
                    <a:pt x="6616" y="6994"/>
                    <a:pt x="7719" y="5545"/>
                    <a:pt x="7719" y="3844"/>
                  </a:cubicBezTo>
                  <a:cubicBezTo>
                    <a:pt x="7719" y="1733"/>
                    <a:pt x="5986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6825"/>
                </a:solidFill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8492048" y="1974123"/>
            <a:ext cx="492600" cy="488844"/>
            <a:chOff x="-48266125" y="1973375"/>
            <a:chExt cx="302450" cy="300125"/>
          </a:xfrm>
        </p:grpSpPr>
        <p:sp>
          <p:nvSpPr>
            <p:cNvPr id="151" name="Google Shape;151;p16"/>
            <p:cNvSpPr/>
            <p:nvPr/>
          </p:nvSpPr>
          <p:spPr>
            <a:xfrm>
              <a:off x="-48212575" y="2045050"/>
              <a:ext cx="122900" cy="123700"/>
            </a:xfrm>
            <a:custGeom>
              <a:rect b="b" l="l" r="r" t="t"/>
              <a:pathLst>
                <a:path extrusionOk="0" h="4948" w="4916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48266125" y="1973375"/>
              <a:ext cx="230000" cy="300125"/>
            </a:xfrm>
            <a:custGeom>
              <a:rect b="b" l="l" r="r" t="t"/>
              <a:pathLst>
                <a:path extrusionOk="0" h="12005" w="920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8018025" y="1991500"/>
              <a:ext cx="54350" cy="282000"/>
            </a:xfrm>
            <a:custGeom>
              <a:rect b="b" l="l" r="r" t="t"/>
              <a:pathLst>
                <a:path extrusionOk="0" h="11280" w="2174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48211800" y="2221475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48211800" y="2185250"/>
              <a:ext cx="87450" cy="18150"/>
            </a:xfrm>
            <a:custGeom>
              <a:rect b="b" l="l" r="r" t="t"/>
              <a:pathLst>
                <a:path extrusionOk="0" h="726" w="3498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8106250" y="2185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6"/>
          <p:cNvSpPr txBox="1"/>
          <p:nvPr/>
        </p:nvSpPr>
        <p:spPr>
          <a:xfrm>
            <a:off x="1845325" y="6244075"/>
            <a:ext cx="142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22/10 - 23/10</a:t>
            </a:r>
            <a:endParaRPr sz="15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3668100" y="3948250"/>
            <a:ext cx="142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24/10 - 25/10</a:t>
            </a:r>
            <a:endParaRPr sz="15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8294000" y="3416775"/>
            <a:ext cx="142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29/10 - 30/10</a:t>
            </a:r>
            <a:endParaRPr sz="15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204375" y="6169425"/>
            <a:ext cx="74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28/10</a:t>
            </a:r>
            <a:endParaRPr sz="15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 rot="10800000">
            <a:off x="9128195" y="2484327"/>
            <a:ext cx="3780300" cy="1833000"/>
          </a:xfrm>
          <a:prstGeom prst="straightConnector1">
            <a:avLst/>
          </a:prstGeom>
          <a:noFill/>
          <a:ln cap="flat" cmpd="sng" w="76200">
            <a:solidFill>
              <a:srgbClr val="3E8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Processo de desenvolvimento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2006578" y="4828078"/>
            <a:ext cx="1030800" cy="992100"/>
          </a:xfrm>
          <a:prstGeom prst="ellipse">
            <a:avLst/>
          </a:prstGeom>
          <a:solidFill>
            <a:srgbClr val="3E8E4A"/>
          </a:solidFill>
          <a:ln cap="flat" cmpd="sng" w="9525">
            <a:solidFill>
              <a:srgbClr val="3E8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3790863" y="2295375"/>
            <a:ext cx="1164900" cy="1121400"/>
          </a:xfrm>
          <a:prstGeom prst="ellipse">
            <a:avLst/>
          </a:prstGeom>
          <a:solidFill>
            <a:srgbClr val="3E8E4A"/>
          </a:solidFill>
          <a:ln cap="flat" cmpd="sng" w="9525">
            <a:solidFill>
              <a:srgbClr val="3E8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17"/>
          <p:cNvCxnSpPr>
            <a:stCxn id="168" idx="7"/>
            <a:endCxn id="169" idx="3"/>
          </p:cNvCxnSpPr>
          <p:nvPr/>
        </p:nvCxnSpPr>
        <p:spPr>
          <a:xfrm flipH="1" rot="10800000">
            <a:off x="2886421" y="3252568"/>
            <a:ext cx="1074900" cy="1720800"/>
          </a:xfrm>
          <a:prstGeom prst="straightConnector1">
            <a:avLst/>
          </a:prstGeom>
          <a:noFill/>
          <a:ln cap="flat" cmpd="sng" w="76200">
            <a:solidFill>
              <a:srgbClr val="3E8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7"/>
          <p:cNvSpPr/>
          <p:nvPr/>
        </p:nvSpPr>
        <p:spPr>
          <a:xfrm>
            <a:off x="6059163" y="4317325"/>
            <a:ext cx="1030800" cy="992100"/>
          </a:xfrm>
          <a:prstGeom prst="ellipse">
            <a:avLst/>
          </a:prstGeom>
          <a:solidFill>
            <a:srgbClr val="3E8E4A"/>
          </a:solidFill>
          <a:ln cap="flat" cmpd="sng" w="9525">
            <a:solidFill>
              <a:srgbClr val="3E8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7"/>
          <p:cNvCxnSpPr>
            <a:stCxn id="171" idx="1"/>
            <a:endCxn id="169" idx="5"/>
          </p:cNvCxnSpPr>
          <p:nvPr/>
        </p:nvCxnSpPr>
        <p:spPr>
          <a:xfrm rot="10800000">
            <a:off x="4785120" y="3252415"/>
            <a:ext cx="1425000" cy="1210200"/>
          </a:xfrm>
          <a:prstGeom prst="straightConnector1">
            <a:avLst/>
          </a:prstGeom>
          <a:noFill/>
          <a:ln cap="flat" cmpd="sng" w="76200">
            <a:solidFill>
              <a:srgbClr val="3E8E4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>
            <a:stCxn id="171" idx="7"/>
            <a:endCxn id="174" idx="3"/>
          </p:cNvCxnSpPr>
          <p:nvPr/>
        </p:nvCxnSpPr>
        <p:spPr>
          <a:xfrm flipH="1" rot="10800000">
            <a:off x="6939005" y="2649715"/>
            <a:ext cx="1351500" cy="1812900"/>
          </a:xfrm>
          <a:prstGeom prst="straightConnector1">
            <a:avLst/>
          </a:prstGeom>
          <a:noFill/>
          <a:ln cap="flat" cmpd="sng" w="76200">
            <a:solidFill>
              <a:srgbClr val="3E8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7"/>
          <p:cNvSpPr/>
          <p:nvPr/>
        </p:nvSpPr>
        <p:spPr>
          <a:xfrm>
            <a:off x="8105038" y="1608950"/>
            <a:ext cx="1266600" cy="1219200"/>
          </a:xfrm>
          <a:prstGeom prst="ellipse">
            <a:avLst/>
          </a:prstGeom>
          <a:solidFill>
            <a:srgbClr val="3E8E4A"/>
          </a:solidFill>
          <a:ln cap="flat" cmpd="sng" w="9525">
            <a:solidFill>
              <a:srgbClr val="3E8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1888675" y="5846150"/>
            <a:ext cx="142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Validação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3733888" y="3652475"/>
            <a:ext cx="17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Planejamento</a:t>
            </a:r>
            <a:endParaRPr b="1" sz="18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8105050" y="2992650"/>
            <a:ext cx="19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Apresentação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898825" y="5353550"/>
            <a:ext cx="135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Execução</a:t>
            </a:r>
            <a:endParaRPr b="1" sz="20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79" name="Google Shape;179;p17"/>
          <p:cNvGrpSpPr/>
          <p:nvPr/>
        </p:nvGrpSpPr>
        <p:grpSpPr>
          <a:xfrm>
            <a:off x="6318356" y="4588115"/>
            <a:ext cx="512433" cy="450514"/>
            <a:chOff x="-45664625" y="2352225"/>
            <a:chExt cx="300125" cy="263875"/>
          </a:xfrm>
        </p:grpSpPr>
        <p:sp>
          <p:nvSpPr>
            <p:cNvPr id="180" name="Google Shape;180;p17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7"/>
          <p:cNvSpPr/>
          <p:nvPr/>
        </p:nvSpPr>
        <p:spPr>
          <a:xfrm>
            <a:off x="8446601" y="1927602"/>
            <a:ext cx="583486" cy="581888"/>
          </a:xfrm>
          <a:custGeom>
            <a:rect b="b" l="l" r="r" t="t"/>
            <a:pathLst>
              <a:path extrusionOk="0" h="11657" w="11689">
                <a:moveTo>
                  <a:pt x="5797" y="2111"/>
                </a:moveTo>
                <a:cubicBezTo>
                  <a:pt x="6175" y="2111"/>
                  <a:pt x="6459" y="2426"/>
                  <a:pt x="6459" y="2773"/>
                </a:cubicBezTo>
                <a:cubicBezTo>
                  <a:pt x="6459" y="3151"/>
                  <a:pt x="6175" y="3466"/>
                  <a:pt x="5797" y="3466"/>
                </a:cubicBezTo>
                <a:cubicBezTo>
                  <a:pt x="5388" y="3466"/>
                  <a:pt x="5104" y="3151"/>
                  <a:pt x="5104" y="2773"/>
                </a:cubicBezTo>
                <a:cubicBezTo>
                  <a:pt x="5104" y="2426"/>
                  <a:pt x="5419" y="2111"/>
                  <a:pt x="5797" y="2111"/>
                </a:cubicBezTo>
                <a:close/>
                <a:moveTo>
                  <a:pt x="6112" y="4159"/>
                </a:moveTo>
                <a:cubicBezTo>
                  <a:pt x="6648" y="4159"/>
                  <a:pt x="7120" y="4631"/>
                  <a:pt x="7120" y="5198"/>
                </a:cubicBezTo>
                <a:lnTo>
                  <a:pt x="7120" y="5545"/>
                </a:lnTo>
                <a:lnTo>
                  <a:pt x="4379" y="5545"/>
                </a:lnTo>
                <a:lnTo>
                  <a:pt x="4379" y="5198"/>
                </a:lnTo>
                <a:cubicBezTo>
                  <a:pt x="4411" y="4600"/>
                  <a:pt x="4884" y="4159"/>
                  <a:pt x="5419" y="4159"/>
                </a:cubicBezTo>
                <a:close/>
                <a:moveTo>
                  <a:pt x="10586" y="662"/>
                </a:moveTo>
                <a:cubicBezTo>
                  <a:pt x="10775" y="662"/>
                  <a:pt x="10932" y="819"/>
                  <a:pt x="10932" y="1008"/>
                </a:cubicBezTo>
                <a:lnTo>
                  <a:pt x="10932" y="5860"/>
                </a:lnTo>
                <a:lnTo>
                  <a:pt x="10996" y="5860"/>
                </a:lnTo>
                <a:cubicBezTo>
                  <a:pt x="10996" y="6049"/>
                  <a:pt x="10838" y="6207"/>
                  <a:pt x="10617" y="6207"/>
                </a:cubicBezTo>
                <a:lnTo>
                  <a:pt x="9483" y="6207"/>
                </a:lnTo>
                <a:cubicBezTo>
                  <a:pt x="9326" y="5829"/>
                  <a:pt x="8979" y="5545"/>
                  <a:pt x="8507" y="5545"/>
                </a:cubicBezTo>
                <a:lnTo>
                  <a:pt x="7845" y="5545"/>
                </a:lnTo>
                <a:lnTo>
                  <a:pt x="7845" y="5198"/>
                </a:lnTo>
                <a:cubicBezTo>
                  <a:pt x="7845" y="4505"/>
                  <a:pt x="7435" y="3938"/>
                  <a:pt x="6837" y="3655"/>
                </a:cubicBezTo>
                <a:cubicBezTo>
                  <a:pt x="7057" y="3403"/>
                  <a:pt x="7152" y="3151"/>
                  <a:pt x="7152" y="2773"/>
                </a:cubicBezTo>
                <a:cubicBezTo>
                  <a:pt x="7152" y="2048"/>
                  <a:pt x="6522" y="1418"/>
                  <a:pt x="5797" y="1418"/>
                </a:cubicBezTo>
                <a:cubicBezTo>
                  <a:pt x="5041" y="1418"/>
                  <a:pt x="4411" y="2048"/>
                  <a:pt x="4411" y="2773"/>
                </a:cubicBezTo>
                <a:cubicBezTo>
                  <a:pt x="4411" y="3088"/>
                  <a:pt x="4537" y="3403"/>
                  <a:pt x="4726" y="3655"/>
                </a:cubicBezTo>
                <a:cubicBezTo>
                  <a:pt x="4127" y="3938"/>
                  <a:pt x="3749" y="4505"/>
                  <a:pt x="3749" y="5198"/>
                </a:cubicBezTo>
                <a:lnTo>
                  <a:pt x="3749" y="5545"/>
                </a:lnTo>
                <a:lnTo>
                  <a:pt x="3056" y="5545"/>
                </a:lnTo>
                <a:cubicBezTo>
                  <a:pt x="2647" y="5545"/>
                  <a:pt x="2237" y="5829"/>
                  <a:pt x="2080" y="6207"/>
                </a:cubicBezTo>
                <a:lnTo>
                  <a:pt x="977" y="6207"/>
                </a:lnTo>
                <a:cubicBezTo>
                  <a:pt x="788" y="6207"/>
                  <a:pt x="630" y="6049"/>
                  <a:pt x="630" y="5860"/>
                </a:cubicBezTo>
                <a:lnTo>
                  <a:pt x="630" y="1008"/>
                </a:lnTo>
                <a:cubicBezTo>
                  <a:pt x="630" y="819"/>
                  <a:pt x="788" y="662"/>
                  <a:pt x="977" y="662"/>
                </a:cubicBezTo>
                <a:close/>
                <a:moveTo>
                  <a:pt x="8538" y="6175"/>
                </a:moveTo>
                <a:cubicBezTo>
                  <a:pt x="8759" y="6175"/>
                  <a:pt x="8916" y="6333"/>
                  <a:pt x="8916" y="6522"/>
                </a:cubicBezTo>
                <a:cubicBezTo>
                  <a:pt x="8853" y="6711"/>
                  <a:pt x="8696" y="6868"/>
                  <a:pt x="8538" y="6868"/>
                </a:cubicBezTo>
                <a:lnTo>
                  <a:pt x="3088" y="6868"/>
                </a:lnTo>
                <a:cubicBezTo>
                  <a:pt x="2867" y="6868"/>
                  <a:pt x="2710" y="6711"/>
                  <a:pt x="2710" y="6522"/>
                </a:cubicBezTo>
                <a:cubicBezTo>
                  <a:pt x="2710" y="6333"/>
                  <a:pt x="2867" y="6175"/>
                  <a:pt x="3088" y="6175"/>
                </a:cubicBezTo>
                <a:close/>
                <a:moveTo>
                  <a:pt x="8160" y="7593"/>
                </a:moveTo>
                <a:lnTo>
                  <a:pt x="7561" y="11027"/>
                </a:lnTo>
                <a:lnTo>
                  <a:pt x="4033" y="11027"/>
                </a:lnTo>
                <a:lnTo>
                  <a:pt x="3466" y="7593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08"/>
                </a:cubicBezTo>
                <a:lnTo>
                  <a:pt x="0" y="5860"/>
                </a:lnTo>
                <a:cubicBezTo>
                  <a:pt x="0" y="6396"/>
                  <a:pt x="473" y="6868"/>
                  <a:pt x="1008" y="6868"/>
                </a:cubicBezTo>
                <a:lnTo>
                  <a:pt x="2111" y="6868"/>
                </a:lnTo>
                <a:cubicBezTo>
                  <a:pt x="2237" y="7183"/>
                  <a:pt x="2489" y="7435"/>
                  <a:pt x="2804" y="7498"/>
                </a:cubicBezTo>
                <a:lnTo>
                  <a:pt x="3434" y="11373"/>
                </a:lnTo>
                <a:cubicBezTo>
                  <a:pt x="3466" y="11531"/>
                  <a:pt x="3592" y="11657"/>
                  <a:pt x="3781" y="11657"/>
                </a:cubicBezTo>
                <a:lnTo>
                  <a:pt x="7877" y="11657"/>
                </a:lnTo>
                <a:cubicBezTo>
                  <a:pt x="8034" y="11657"/>
                  <a:pt x="8192" y="11531"/>
                  <a:pt x="8223" y="11373"/>
                </a:cubicBezTo>
                <a:lnTo>
                  <a:pt x="8853" y="7498"/>
                </a:lnTo>
                <a:cubicBezTo>
                  <a:pt x="9168" y="7435"/>
                  <a:pt x="9420" y="7183"/>
                  <a:pt x="9546" y="6868"/>
                </a:cubicBezTo>
                <a:lnTo>
                  <a:pt x="10680" y="6868"/>
                </a:lnTo>
                <a:cubicBezTo>
                  <a:pt x="11216" y="6868"/>
                  <a:pt x="11689" y="6396"/>
                  <a:pt x="11689" y="5860"/>
                </a:cubicBezTo>
                <a:lnTo>
                  <a:pt x="11689" y="1008"/>
                </a:lnTo>
                <a:cubicBezTo>
                  <a:pt x="11657" y="473"/>
                  <a:pt x="11185" y="0"/>
                  <a:pt x="106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825"/>
              </a:solidFill>
            </a:endParaRPr>
          </a:p>
        </p:txBody>
      </p:sp>
      <p:grpSp>
        <p:nvGrpSpPr>
          <p:cNvPr id="188" name="Google Shape;188;p17"/>
          <p:cNvGrpSpPr/>
          <p:nvPr/>
        </p:nvGrpSpPr>
        <p:grpSpPr>
          <a:xfrm>
            <a:off x="4081581" y="2633990"/>
            <a:ext cx="583484" cy="444172"/>
            <a:chOff x="-47527350" y="2747625"/>
            <a:chExt cx="300100" cy="228425"/>
          </a:xfrm>
        </p:grpSpPr>
        <p:sp>
          <p:nvSpPr>
            <p:cNvPr id="189" name="Google Shape;189;p17"/>
            <p:cNvSpPr/>
            <p:nvPr/>
          </p:nvSpPr>
          <p:spPr>
            <a:xfrm>
              <a:off x="-47475350" y="2782275"/>
              <a:ext cx="124450" cy="124475"/>
            </a:xfrm>
            <a:custGeom>
              <a:rect b="b" l="l" r="r" t="t"/>
              <a:pathLst>
                <a:path extrusionOk="0" h="4979" w="4978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47333600" y="278227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47333600" y="281772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47333600" y="2852375"/>
              <a:ext cx="53600" cy="17350"/>
            </a:xfrm>
            <a:custGeom>
              <a:rect b="b" l="l" r="r" t="t"/>
              <a:pathLst>
                <a:path extrusionOk="0" h="694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47333600" y="2887800"/>
              <a:ext cx="53600" cy="17375"/>
            </a:xfrm>
            <a:custGeom>
              <a:rect b="b" l="l" r="r" t="t"/>
              <a:pathLst>
                <a:path extrusionOk="0" h="6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47527350" y="2747625"/>
              <a:ext cx="300100" cy="228425"/>
            </a:xfrm>
            <a:custGeom>
              <a:rect b="b" l="l" r="r" t="t"/>
              <a:pathLst>
                <a:path extrusionOk="0" h="9137" w="12004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2311026" y="5112838"/>
            <a:ext cx="421908" cy="422568"/>
            <a:chOff x="-30805300" y="2298675"/>
            <a:chExt cx="290650" cy="291125"/>
          </a:xfrm>
        </p:grpSpPr>
        <p:sp>
          <p:nvSpPr>
            <p:cNvPr id="196" name="Google Shape;196;p17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7"/>
          <p:cNvSpPr txBox="1"/>
          <p:nvPr/>
        </p:nvSpPr>
        <p:spPr>
          <a:xfrm>
            <a:off x="2234275" y="6231625"/>
            <a:ext cx="126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31</a:t>
            </a: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/10</a:t>
            </a:r>
            <a:endParaRPr sz="15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4245375" y="4047125"/>
            <a:ext cx="68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01</a:t>
            </a: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/11</a:t>
            </a:r>
            <a:endParaRPr sz="15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8387500" y="3416775"/>
            <a:ext cx="135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17</a:t>
            </a: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/12 - 18/12</a:t>
            </a:r>
            <a:endParaRPr sz="15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5880375" y="5820175"/>
            <a:ext cx="138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02/11 - 11</a:t>
            </a:r>
            <a:r>
              <a:rPr lang="en-US" sz="1500">
                <a:solidFill>
                  <a:srgbClr val="444746"/>
                </a:solidFill>
                <a:latin typeface="Jost"/>
                <a:ea typeface="Jost"/>
                <a:cs typeface="Jost"/>
                <a:sym typeface="Jost"/>
              </a:rPr>
              <a:t>/12</a:t>
            </a:r>
            <a:endParaRPr sz="1500">
              <a:solidFill>
                <a:srgbClr val="444746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204" name="Google Shape;204;p17"/>
          <p:cNvCxnSpPr/>
          <p:nvPr/>
        </p:nvCxnSpPr>
        <p:spPr>
          <a:xfrm rot="10800000">
            <a:off x="-1531330" y="3232977"/>
            <a:ext cx="3765600" cy="1835700"/>
          </a:xfrm>
          <a:prstGeom prst="straightConnector1">
            <a:avLst/>
          </a:prstGeom>
          <a:noFill/>
          <a:ln cap="flat" cmpd="sng" w="76200">
            <a:solidFill>
              <a:srgbClr val="3E8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Documentação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3054995" y="4289241"/>
            <a:ext cx="303600" cy="283200"/>
          </a:xfrm>
          <a:prstGeom prst="ellipse">
            <a:avLst/>
          </a:prstGeom>
          <a:solidFill>
            <a:srgbClr val="3E8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18"/>
          <p:cNvCxnSpPr>
            <a:stCxn id="213" idx="6"/>
            <a:endCxn id="214" idx="2"/>
          </p:cNvCxnSpPr>
          <p:nvPr/>
        </p:nvCxnSpPr>
        <p:spPr>
          <a:xfrm>
            <a:off x="1268525" y="2365075"/>
            <a:ext cx="1773600" cy="0"/>
          </a:xfrm>
          <a:prstGeom prst="straightConnector1">
            <a:avLst/>
          </a:prstGeom>
          <a:noFill/>
          <a:ln cap="flat" cmpd="sng" w="76200">
            <a:solidFill>
              <a:srgbClr val="AFE8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8"/>
          <p:cNvCxnSpPr>
            <a:stCxn id="214" idx="6"/>
            <a:endCxn id="216" idx="2"/>
          </p:cNvCxnSpPr>
          <p:nvPr/>
        </p:nvCxnSpPr>
        <p:spPr>
          <a:xfrm flipH="1" rot="10800000">
            <a:off x="3345775" y="2358850"/>
            <a:ext cx="1773600" cy="6300"/>
          </a:xfrm>
          <a:prstGeom prst="straightConnector1">
            <a:avLst/>
          </a:prstGeom>
          <a:noFill/>
          <a:ln cap="flat" cmpd="sng" w="76200">
            <a:solidFill>
              <a:srgbClr val="AFE8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8"/>
          <p:cNvCxnSpPr>
            <a:stCxn id="216" idx="6"/>
            <a:endCxn id="218" idx="2"/>
          </p:cNvCxnSpPr>
          <p:nvPr/>
        </p:nvCxnSpPr>
        <p:spPr>
          <a:xfrm>
            <a:off x="5423025" y="2358775"/>
            <a:ext cx="1846800" cy="9900"/>
          </a:xfrm>
          <a:prstGeom prst="straightConnector1">
            <a:avLst/>
          </a:prstGeom>
          <a:noFill/>
          <a:ln cap="flat" cmpd="sng" w="76200">
            <a:solidFill>
              <a:srgbClr val="AFE8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8"/>
          <p:cNvCxnSpPr>
            <a:stCxn id="218" idx="6"/>
            <a:endCxn id="220" idx="2"/>
          </p:cNvCxnSpPr>
          <p:nvPr/>
        </p:nvCxnSpPr>
        <p:spPr>
          <a:xfrm flipH="1" rot="10800000">
            <a:off x="7573402" y="2358626"/>
            <a:ext cx="1780800" cy="9900"/>
          </a:xfrm>
          <a:prstGeom prst="straightConnector1">
            <a:avLst/>
          </a:prstGeom>
          <a:noFill/>
          <a:ln cap="flat" cmpd="sng" w="76200">
            <a:solidFill>
              <a:srgbClr val="AFE8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18"/>
          <p:cNvSpPr txBox="1"/>
          <p:nvPr/>
        </p:nvSpPr>
        <p:spPr>
          <a:xfrm>
            <a:off x="838200" y="2603979"/>
            <a:ext cx="897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01</a:t>
            </a:r>
            <a:endParaRPr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838200" y="2868581"/>
            <a:ext cx="2079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Visão Geral</a:t>
            </a:r>
            <a:endParaRPr sz="24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2917945" y="2920182"/>
            <a:ext cx="184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Requisitos</a:t>
            </a:r>
            <a:endParaRPr sz="24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5059843" y="3106753"/>
            <a:ext cx="190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Regras de Negocio</a:t>
            </a: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endParaRPr sz="24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7201745" y="2957781"/>
            <a:ext cx="1842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Restrições</a:t>
            </a:r>
            <a:endParaRPr sz="24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9274351" y="2908197"/>
            <a:ext cx="20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Arquitetura</a:t>
            </a:r>
            <a:endParaRPr sz="24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934154" y="4987988"/>
            <a:ext cx="184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Diagramas</a:t>
            </a:r>
            <a:endParaRPr sz="24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2927202" y="5191225"/>
            <a:ext cx="16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Design do Sistema</a:t>
            </a:r>
            <a:endParaRPr sz="24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4968429" y="5115025"/>
            <a:ext cx="189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Guia de uso</a:t>
            </a:r>
            <a:endParaRPr sz="24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7086616" y="5077975"/>
            <a:ext cx="170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Protótipo</a:t>
            </a:r>
            <a:endParaRPr sz="24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917945" y="2603979"/>
            <a:ext cx="897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02</a:t>
            </a:r>
            <a:endParaRPr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5059840" y="2603979"/>
            <a:ext cx="897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03</a:t>
            </a:r>
            <a:endParaRPr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7201739" y="2603979"/>
            <a:ext cx="984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04</a:t>
            </a:r>
            <a:endParaRPr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9274307" y="2603979"/>
            <a:ext cx="897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05</a:t>
            </a:r>
            <a:endParaRPr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916927" y="4683762"/>
            <a:ext cx="984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06</a:t>
            </a:r>
            <a:endParaRPr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2959696" y="4660975"/>
            <a:ext cx="7509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07</a:t>
            </a:r>
            <a:endParaRPr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4958654" y="4660975"/>
            <a:ext cx="6339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08</a:t>
            </a:r>
            <a:endParaRPr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7115354" y="4660975"/>
            <a:ext cx="584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09</a:t>
            </a:r>
            <a:endParaRPr sz="24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5097934" y="4283624"/>
            <a:ext cx="311400" cy="283200"/>
          </a:xfrm>
          <a:prstGeom prst="ellipse">
            <a:avLst/>
          </a:prstGeom>
          <a:solidFill>
            <a:srgbClr val="3E8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964925" y="2214025"/>
            <a:ext cx="303600" cy="302100"/>
          </a:xfrm>
          <a:prstGeom prst="ellipse">
            <a:avLst/>
          </a:prstGeom>
          <a:solidFill>
            <a:srgbClr val="3E8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3042175" y="2214100"/>
            <a:ext cx="303600" cy="302100"/>
          </a:xfrm>
          <a:prstGeom prst="ellipse">
            <a:avLst/>
          </a:prstGeom>
          <a:solidFill>
            <a:srgbClr val="3E8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5119425" y="2212675"/>
            <a:ext cx="303600" cy="292200"/>
          </a:xfrm>
          <a:prstGeom prst="ellipse">
            <a:avLst/>
          </a:prstGeom>
          <a:solidFill>
            <a:srgbClr val="3E8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7269802" y="2222426"/>
            <a:ext cx="303600" cy="292200"/>
          </a:xfrm>
          <a:prstGeom prst="ellipse">
            <a:avLst/>
          </a:prstGeom>
          <a:solidFill>
            <a:srgbClr val="3E8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9354199" y="2212675"/>
            <a:ext cx="303600" cy="292200"/>
          </a:xfrm>
          <a:prstGeom prst="ellipse">
            <a:avLst/>
          </a:prstGeom>
          <a:solidFill>
            <a:srgbClr val="3E8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1008650" y="4302649"/>
            <a:ext cx="303600" cy="283200"/>
          </a:xfrm>
          <a:prstGeom prst="ellipse">
            <a:avLst/>
          </a:prstGeom>
          <a:solidFill>
            <a:srgbClr val="3E8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8"/>
          <p:cNvCxnSpPr>
            <a:stCxn id="211" idx="6"/>
            <a:endCxn id="239" idx="2"/>
          </p:cNvCxnSpPr>
          <p:nvPr/>
        </p:nvCxnSpPr>
        <p:spPr>
          <a:xfrm flipH="1" rot="10800000">
            <a:off x="3358595" y="4425141"/>
            <a:ext cx="1739400" cy="5700"/>
          </a:xfrm>
          <a:prstGeom prst="straightConnector1">
            <a:avLst/>
          </a:prstGeom>
          <a:noFill/>
          <a:ln cap="flat" cmpd="sng" w="76200">
            <a:solidFill>
              <a:srgbClr val="AFE8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8"/>
          <p:cNvSpPr/>
          <p:nvPr/>
        </p:nvSpPr>
        <p:spPr>
          <a:xfrm>
            <a:off x="7229476" y="4283624"/>
            <a:ext cx="311400" cy="283200"/>
          </a:xfrm>
          <a:prstGeom prst="ellipse">
            <a:avLst/>
          </a:prstGeom>
          <a:solidFill>
            <a:srgbClr val="3E8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18"/>
          <p:cNvCxnSpPr>
            <a:stCxn id="239" idx="6"/>
            <a:endCxn id="242" idx="2"/>
          </p:cNvCxnSpPr>
          <p:nvPr/>
        </p:nvCxnSpPr>
        <p:spPr>
          <a:xfrm>
            <a:off x="5409334" y="4425224"/>
            <a:ext cx="1820100" cy="0"/>
          </a:xfrm>
          <a:prstGeom prst="straightConnector1">
            <a:avLst/>
          </a:prstGeom>
          <a:noFill/>
          <a:ln cap="flat" cmpd="sng" w="76200">
            <a:solidFill>
              <a:srgbClr val="AFE8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8"/>
          <p:cNvCxnSpPr>
            <a:stCxn id="240" idx="6"/>
            <a:endCxn id="211" idx="2"/>
          </p:cNvCxnSpPr>
          <p:nvPr/>
        </p:nvCxnSpPr>
        <p:spPr>
          <a:xfrm flipH="1" rot="10800000">
            <a:off x="1312250" y="4430749"/>
            <a:ext cx="1742700" cy="13500"/>
          </a:xfrm>
          <a:prstGeom prst="straightConnector1">
            <a:avLst/>
          </a:prstGeom>
          <a:noFill/>
          <a:ln cap="flat" cmpd="sng" w="76200">
            <a:solidFill>
              <a:srgbClr val="AFE8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8"/>
          <p:cNvCxnSpPr>
            <a:stCxn id="220" idx="6"/>
          </p:cNvCxnSpPr>
          <p:nvPr/>
        </p:nvCxnSpPr>
        <p:spPr>
          <a:xfrm flipH="1" rot="10800000">
            <a:off x="9657799" y="2354875"/>
            <a:ext cx="1476300" cy="3900"/>
          </a:xfrm>
          <a:prstGeom prst="straightConnector1">
            <a:avLst/>
          </a:prstGeom>
          <a:noFill/>
          <a:ln cap="flat" cmpd="sng" w="76200">
            <a:solidFill>
              <a:srgbClr val="AFE8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6" name="Google Shape;2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97575" y="501900"/>
            <a:ext cx="75909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200">
                <a:latin typeface="Jost"/>
                <a:ea typeface="Jost"/>
                <a:cs typeface="Jost"/>
                <a:sym typeface="Jost"/>
              </a:rPr>
              <a:t>Tecnologias e ferramentas</a:t>
            </a:r>
            <a:endParaRPr b="1" sz="4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1573000" y="2021650"/>
            <a:ext cx="2868600" cy="375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4777200" y="2021650"/>
            <a:ext cx="2691600" cy="375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7750400" y="2021650"/>
            <a:ext cx="2868600" cy="375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1929800" y="2177875"/>
            <a:ext cx="20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Back-end</a:t>
            </a:r>
            <a:endParaRPr b="1" sz="28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8275825" y="2177875"/>
            <a:ext cx="86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5072912" y="2177875"/>
            <a:ext cx="208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Front-end</a:t>
            </a:r>
            <a:endParaRPr b="1" sz="28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8048599" y="2177875"/>
            <a:ext cx="22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Ferramentas</a:t>
            </a:r>
            <a:endParaRPr b="1" sz="2800">
              <a:solidFill>
                <a:srgbClr val="3E8E4A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1684925" y="2883050"/>
            <a:ext cx="2691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C#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ASP.NET Core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Entity Framework Core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SQL Server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Swagger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5062863" y="2883050"/>
            <a:ext cx="209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MAUI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SyncFusion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7956925" y="2883050"/>
            <a:ext cx="2317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Azure DevOps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Figma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Miro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Notion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t"/>
              <a:buChar char="●"/>
            </a:pPr>
            <a:r>
              <a:rPr lang="en-US" sz="19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Git</a:t>
            </a:r>
            <a:endParaRPr sz="19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262" name="Google Shape;2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a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Situação problema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6914900" y="1951050"/>
            <a:ext cx="4575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 falta de uma</a:t>
            </a:r>
            <a:r>
              <a:rPr b="1"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plataforma centralizada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acessível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para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 gerenciar e analisar os dados coletados no meio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agrícola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r>
              <a:rPr lang="en-US" sz="2000">
                <a:latin typeface="Jost"/>
                <a:ea typeface="Jost"/>
                <a:cs typeface="Jost"/>
                <a:sym typeface="Jost"/>
              </a:rPr>
              <a:t>impedindo a otimização do controle ambiental e a tomada de decisões estratégicas para o manejo da produção </a:t>
            </a:r>
            <a:endParaRPr/>
          </a:p>
        </p:txBody>
      </p:sp>
      <p:pic>
        <p:nvPicPr>
          <p:cNvPr id="269" name="Google Shape;2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200" y="4418500"/>
            <a:ext cx="2864000" cy="201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5">
            <a:alphaModFix/>
          </a:blip>
          <a:srcRect b="0" l="14201" r="23180" t="0"/>
          <a:stretch/>
        </p:blipFill>
        <p:spPr>
          <a:xfrm>
            <a:off x="1021775" y="2020325"/>
            <a:ext cx="4916004" cy="44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EC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Jost"/>
                <a:ea typeface="Jost"/>
                <a:cs typeface="Jost"/>
                <a:sym typeface="Jost"/>
              </a:rPr>
              <a:t>Solução proposta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838200" y="1973250"/>
            <a:ext cx="482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Um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aplicativo mobile</a:t>
            </a:r>
            <a:r>
              <a:rPr b="1"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capaz de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receber dados agrícolas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coletados dos sensores,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gerenciá-los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e apresentar ao usuário uma </a:t>
            </a:r>
            <a:r>
              <a:rPr b="1" lang="en-US" sz="2000">
                <a:solidFill>
                  <a:srgbClr val="3E8E4A"/>
                </a:solidFill>
                <a:latin typeface="Jost"/>
                <a:ea typeface="Jost"/>
                <a:cs typeface="Jost"/>
                <a:sym typeface="Jost"/>
              </a:rPr>
              <a:t>análise precisa</a:t>
            </a:r>
            <a:r>
              <a:rPr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por meio de gráficos e comparações de níveis ideias para cada métrica de plantio</a:t>
            </a:r>
            <a:r>
              <a:rPr b="1" lang="en-US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</a:t>
            </a:r>
            <a:endParaRPr/>
          </a:p>
        </p:txBody>
      </p:sp>
      <p:pic>
        <p:nvPicPr>
          <p:cNvPr id="278" name="Google Shape;2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99" y="670825"/>
            <a:ext cx="1063701" cy="71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026" y="4423775"/>
            <a:ext cx="3043799" cy="173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 rotWithShape="1">
          <a:blip r:embed="rId5">
            <a:alphaModFix/>
          </a:blip>
          <a:srcRect b="26368" l="0" r="0" t="32125"/>
          <a:stretch/>
        </p:blipFill>
        <p:spPr>
          <a:xfrm>
            <a:off x="6209075" y="1973250"/>
            <a:ext cx="4658459" cy="418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