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4"/>
  </p:sldMasterIdLst>
  <p:notesMasterIdLst>
    <p:notesMasterId r:id="rId98"/>
  </p:notesMasterIdLst>
  <p:sldIdLst>
    <p:sldId id="256" r:id="rId5"/>
    <p:sldId id="257" r:id="rId6"/>
    <p:sldId id="327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0" r:id="rId25"/>
    <p:sldId id="281" r:id="rId26"/>
    <p:sldId id="388" r:id="rId27"/>
    <p:sldId id="282" r:id="rId28"/>
    <p:sldId id="283" r:id="rId29"/>
    <p:sldId id="329" r:id="rId30"/>
    <p:sldId id="332" r:id="rId31"/>
    <p:sldId id="287" r:id="rId32"/>
    <p:sldId id="337" r:id="rId33"/>
    <p:sldId id="338" r:id="rId34"/>
    <p:sldId id="339" r:id="rId35"/>
    <p:sldId id="340" r:id="rId36"/>
    <p:sldId id="305" r:id="rId37"/>
    <p:sldId id="288" r:id="rId38"/>
    <p:sldId id="306" r:id="rId39"/>
    <p:sldId id="307" r:id="rId40"/>
    <p:sldId id="309" r:id="rId41"/>
    <p:sldId id="341" r:id="rId42"/>
    <p:sldId id="335" r:id="rId43"/>
    <p:sldId id="311" r:id="rId44"/>
    <p:sldId id="342" r:id="rId45"/>
    <p:sldId id="343" r:id="rId46"/>
    <p:sldId id="344" r:id="rId47"/>
    <p:sldId id="345" r:id="rId48"/>
    <p:sldId id="290" r:id="rId49"/>
    <p:sldId id="314" r:id="rId50"/>
    <p:sldId id="346" r:id="rId51"/>
    <p:sldId id="322" r:id="rId52"/>
    <p:sldId id="351" r:id="rId53"/>
    <p:sldId id="352" r:id="rId54"/>
    <p:sldId id="353" r:id="rId55"/>
    <p:sldId id="374" r:id="rId56"/>
    <p:sldId id="354" r:id="rId57"/>
    <p:sldId id="355" r:id="rId58"/>
    <p:sldId id="356" r:id="rId59"/>
    <p:sldId id="373" r:id="rId60"/>
    <p:sldId id="376" r:id="rId61"/>
    <p:sldId id="367" r:id="rId62"/>
    <p:sldId id="370" r:id="rId63"/>
    <p:sldId id="371" r:id="rId64"/>
    <p:sldId id="372" r:id="rId65"/>
    <p:sldId id="369" r:id="rId66"/>
    <p:sldId id="368" r:id="rId67"/>
    <p:sldId id="375" r:id="rId68"/>
    <p:sldId id="378" r:id="rId69"/>
    <p:sldId id="379" r:id="rId70"/>
    <p:sldId id="380" r:id="rId71"/>
    <p:sldId id="381" r:id="rId72"/>
    <p:sldId id="382" r:id="rId73"/>
    <p:sldId id="383" r:id="rId74"/>
    <p:sldId id="384" r:id="rId75"/>
    <p:sldId id="385" r:id="rId76"/>
    <p:sldId id="386" r:id="rId77"/>
    <p:sldId id="387" r:id="rId78"/>
    <p:sldId id="292" r:id="rId79"/>
    <p:sldId id="315" r:id="rId80"/>
    <p:sldId id="316" r:id="rId81"/>
    <p:sldId id="317" r:id="rId82"/>
    <p:sldId id="377" r:id="rId83"/>
    <p:sldId id="294" r:id="rId84"/>
    <p:sldId id="320" r:id="rId85"/>
    <p:sldId id="323" r:id="rId86"/>
    <p:sldId id="325" r:id="rId87"/>
    <p:sldId id="333" r:id="rId88"/>
    <p:sldId id="334" r:id="rId89"/>
    <p:sldId id="295" r:id="rId90"/>
    <p:sldId id="296" r:id="rId91"/>
    <p:sldId id="297" r:id="rId92"/>
    <p:sldId id="298" r:id="rId93"/>
    <p:sldId id="299" r:id="rId94"/>
    <p:sldId id="300" r:id="rId95"/>
    <p:sldId id="324" r:id="rId96"/>
    <p:sldId id="301" r:id="rId97"/>
  </p:sldIdLst>
  <p:sldSz cx="10080625" cy="7559675"/>
  <p:notesSz cx="7099300" cy="10234613"/>
  <p:embeddedFontLst>
    <p:embeddedFont>
      <p:font typeface="Segoe UI" panose="020B0502040204020203" pitchFamily="34" charset="0"/>
      <p:regular r:id="rId99"/>
      <p:bold r:id="rId100"/>
      <p:italic r:id="rId101"/>
      <p:boldItalic r:id="rId10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0A5E1-AF05-442C-8471-CA0431123AA7}" v="3" dt="2024-02-26T10:02:20.142"/>
    <p1510:client id="{C8F9CBCA-C750-475B-8464-2DE52BC6F53A}" v="1" dt="2024-02-26T12:30:19.568"/>
  </p1510:revLst>
</p1510:revInfo>
</file>

<file path=ppt/tableStyles.xml><?xml version="1.0" encoding="utf-8"?>
<a:tblStyleLst xmlns:a="http://schemas.openxmlformats.org/drawingml/2006/main" def="{80906E42-FC15-4D1F-BC46-BAF136BD5474}">
  <a:tblStyle styleId="{80906E42-FC15-4D1F-BC46-BAF136BD54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6" d="100"/>
          <a:sy n="56" d="100"/>
        </p:scale>
        <p:origin x="-13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microsoft.com/office/2015/10/relationships/revisionInfo" Target="revisionInfo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font" Target="fonts/font4.fntdata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font" Target="fonts/font1.fntdata"/><Relationship Id="rId10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font" Target="fonts/font2.fntdata"/><Relationship Id="rId105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017962" y="9721850"/>
            <a:ext cx="305593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76287"/>
            <a:ext cx="5087937" cy="3811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n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" name="Google Shape;22;n"/>
          <p:cNvSpPr/>
          <p:nvPr/>
        </p:nvSpPr>
        <p:spPr>
          <a:xfrm>
            <a:off x="0" y="0"/>
            <a:ext cx="3068637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n"/>
          <p:cNvSpPr/>
          <p:nvPr/>
        </p:nvSpPr>
        <p:spPr>
          <a:xfrm>
            <a:off x="4017962" y="0"/>
            <a:ext cx="307022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n"/>
          <p:cNvSpPr/>
          <p:nvPr/>
        </p:nvSpPr>
        <p:spPr>
          <a:xfrm>
            <a:off x="0" y="9721850"/>
            <a:ext cx="3068637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n"/>
          <p:cNvSpPr txBox="1">
            <a:spLocks noGrp="1"/>
          </p:cNvSpPr>
          <p:nvPr>
            <p:ph type="sldNum" idx="3"/>
          </p:nvPr>
        </p:nvSpPr>
        <p:spPr>
          <a:xfrm>
            <a:off x="4017962" y="9721850"/>
            <a:ext cx="305593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94595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42" name="Google Shape;42;p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" name="Google Shape;44;p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/>
          </a:p>
        </p:txBody>
      </p:sp>
      <p:sp>
        <p:nvSpPr>
          <p:cNvPr id="165" name="Google Shape;165;p10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/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7" name="Google Shape;167;p10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/>
          </a:p>
        </p:txBody>
      </p:sp>
      <p:sp>
        <p:nvSpPr>
          <p:cNvPr id="177" name="Google Shape;177;p1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9" name="Google Shape;179;p1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cdba6605c_0_6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/>
          </a:p>
        </p:txBody>
      </p:sp>
      <p:sp>
        <p:nvSpPr>
          <p:cNvPr id="203" name="Google Shape;203;g4cdba6605c_0_6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/>
          </a:p>
        </p:txBody>
      </p:sp>
      <p:sp>
        <p:nvSpPr>
          <p:cNvPr id="204" name="Google Shape;204;g4cdba6605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5" name="Google Shape;205;g4cdba6605c_0_6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4cdba6605c_0_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dba6605c_0_1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/>
          </a:p>
        </p:txBody>
      </p:sp>
      <p:sp>
        <p:nvSpPr>
          <p:cNvPr id="216" name="Google Shape;216;g4cdba6605c_0_1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/>
          </a:p>
        </p:txBody>
      </p:sp>
      <p:sp>
        <p:nvSpPr>
          <p:cNvPr id="217" name="Google Shape;217;g4cdba6605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8" name="Google Shape;218;g4cdba6605c_0_1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4cdba6605c_0_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cdba6605c_0_29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  <p:sp>
        <p:nvSpPr>
          <p:cNvPr id="229" name="Google Shape;229;g4cdba6605c_0_29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  <p:sp>
        <p:nvSpPr>
          <p:cNvPr id="230" name="Google Shape;230;g4cdba6605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1" name="Google Shape;231;g4cdba6605c_0_29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4cdba6605c_0_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cdba6605c_0_52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242" name="Google Shape;242;g4cdba6605c_0_52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243" name="Google Shape;243;g4cdba6605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4" name="Google Shape;244;g4cdba6605c_0_52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4cdba6605c_0_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cdba6605c_0_6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16</a:t>
            </a:fld>
            <a:endParaRPr/>
          </a:p>
        </p:txBody>
      </p:sp>
      <p:sp>
        <p:nvSpPr>
          <p:cNvPr id="255" name="Google Shape;255;g4cdba6605c_0_6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16</a:t>
            </a:fld>
            <a:endParaRPr/>
          </a:p>
        </p:txBody>
      </p:sp>
      <p:sp>
        <p:nvSpPr>
          <p:cNvPr id="256" name="Google Shape;256;g4cdba6605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7" name="Google Shape;257;g4cdba6605c_0_6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4cdba6605c_0_6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cdba6605c_0_87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  <p:sp>
        <p:nvSpPr>
          <p:cNvPr id="268" name="Google Shape;268;g4cdba6605c_0_87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  <p:sp>
        <p:nvSpPr>
          <p:cNvPr id="269" name="Google Shape;269;g4cdba6605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0" name="Google Shape;270;g4cdba6605c_0_87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4cdba6605c_0_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18</a:t>
            </a:fld>
            <a:endParaRPr/>
          </a:p>
        </p:txBody>
      </p:sp>
      <p:sp>
        <p:nvSpPr>
          <p:cNvPr id="281" name="Google Shape;281;p1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18</a:t>
            </a:fld>
            <a:endParaRPr/>
          </a:p>
        </p:txBody>
      </p:sp>
      <p:sp>
        <p:nvSpPr>
          <p:cNvPr id="282" name="Google Shape;2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1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19</a:t>
            </a:fld>
            <a:endParaRPr/>
          </a:p>
        </p:txBody>
      </p:sp>
      <p:sp>
        <p:nvSpPr>
          <p:cNvPr id="294" name="Google Shape;294;p1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19</a:t>
            </a:fld>
            <a:endParaRPr/>
          </a:p>
        </p:txBody>
      </p:sp>
      <p:sp>
        <p:nvSpPr>
          <p:cNvPr id="295" name="Google Shape;2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6" name="Google Shape;296;p1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56" name="Google Shape;56;p2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" name="Google Shape;58;p2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20</a:t>
            </a:fld>
            <a:endParaRPr/>
          </a:p>
        </p:txBody>
      </p:sp>
      <p:sp>
        <p:nvSpPr>
          <p:cNvPr id="307" name="Google Shape;307;p1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20</a:t>
            </a:fld>
            <a:endParaRPr/>
          </a:p>
        </p:txBody>
      </p:sp>
      <p:sp>
        <p:nvSpPr>
          <p:cNvPr id="308" name="Google Shape;3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9" name="Google Shape;309;p1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21</a:t>
            </a:fld>
            <a:endParaRPr/>
          </a:p>
        </p:txBody>
      </p:sp>
      <p:sp>
        <p:nvSpPr>
          <p:cNvPr id="362" name="Google Shape;362;p1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21</a:t>
            </a:fld>
            <a:endParaRPr/>
          </a:p>
        </p:txBody>
      </p:sp>
      <p:sp>
        <p:nvSpPr>
          <p:cNvPr id="363" name="Google Shape;3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4" name="Google Shape;364;p1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22</a:t>
            </a:fld>
            <a:endParaRPr/>
          </a:p>
        </p:txBody>
      </p:sp>
      <p:sp>
        <p:nvSpPr>
          <p:cNvPr id="375" name="Google Shape;375;p20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22</a:t>
            </a:fld>
            <a:endParaRPr/>
          </a:p>
        </p:txBody>
      </p:sp>
      <p:sp>
        <p:nvSpPr>
          <p:cNvPr id="376" name="Google Shape;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p20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fbd6088af_0_13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23</a:t>
            </a:fld>
            <a:endParaRPr/>
          </a:p>
        </p:txBody>
      </p:sp>
      <p:sp>
        <p:nvSpPr>
          <p:cNvPr id="388" name="Google Shape;388;g4fbd6088af_0_13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23</a:t>
            </a:fld>
            <a:endParaRPr/>
          </a:p>
        </p:txBody>
      </p:sp>
      <p:sp>
        <p:nvSpPr>
          <p:cNvPr id="389" name="Google Shape;389;g4fbd6088a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0" name="Google Shape;390;g4fbd6088af_0_13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4fbd6088af_0_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fbd6088af_0_13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24</a:t>
            </a:fld>
            <a:endParaRPr/>
          </a:p>
        </p:txBody>
      </p:sp>
      <p:sp>
        <p:nvSpPr>
          <p:cNvPr id="388" name="Google Shape;388;g4fbd6088af_0_13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24</a:t>
            </a:fld>
            <a:endParaRPr/>
          </a:p>
        </p:txBody>
      </p:sp>
      <p:sp>
        <p:nvSpPr>
          <p:cNvPr id="389" name="Google Shape;389;g4fbd6088a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0" name="Google Shape;390;g4fbd6088af_0_13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4fbd6088af_0_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25</a:t>
            </a:fld>
            <a:endParaRPr/>
          </a:p>
        </p:txBody>
      </p:sp>
      <p:sp>
        <p:nvSpPr>
          <p:cNvPr id="401" name="Google Shape;401;p2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25</a:t>
            </a:fld>
            <a:endParaRPr/>
          </a:p>
        </p:txBody>
      </p:sp>
      <p:sp>
        <p:nvSpPr>
          <p:cNvPr id="402" name="Google Shape;4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3" name="Google Shape;403;p2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28</a:t>
            </a:fld>
            <a:endParaRPr/>
          </a:p>
        </p:txBody>
      </p:sp>
      <p:sp>
        <p:nvSpPr>
          <p:cNvPr id="450" name="Google Shape;450;p2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28</a:t>
            </a:fld>
            <a:endParaRPr/>
          </a:p>
        </p:txBody>
      </p:sp>
      <p:sp>
        <p:nvSpPr>
          <p:cNvPr id="451" name="Google Shape;4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2" name="Google Shape;452;p2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462" name="Google Shape;462;p2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463" name="Google Shape;4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4" name="Google Shape;464;p2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4017963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buSzPts val="1400"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buSzPts val="1400"/>
              </a:pPr>
              <a:t>38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4017962" y="9721851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buSzPts val="1400"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buSzPts val="1400"/>
              </a:pPr>
              <a:t>38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76288"/>
            <a:ext cx="5099050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711201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6" rIns="91416" bIns="45696" anchor="ctr" anchorCtr="0">
            <a:noAutofit/>
          </a:bodyPr>
          <a:lstStyle/>
          <a:p>
            <a:pPr>
              <a:lnSpc>
                <a:spcPct val="104000"/>
              </a:lnSpc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711201" y="4860926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4017963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buSzPts val="1400"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buSzPts val="1400"/>
              </a:pPr>
              <a:t>47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4017962" y="9721851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buSzPts val="1400"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buSzPts val="1400"/>
              </a:pPr>
              <a:t>47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76288"/>
            <a:ext cx="5099050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711201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6" rIns="91416" bIns="45696" anchor="ctr" anchorCtr="0">
            <a:noAutofit/>
          </a:bodyPr>
          <a:lstStyle/>
          <a:p>
            <a:pPr>
              <a:lnSpc>
                <a:spcPct val="104000"/>
              </a:lnSpc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711201" y="4860926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346;g4ceff3631c_0_33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DE5BA14-8FD2-4C46-AD00-A8775BD5C2E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48</a:t>
            </a:fld>
            <a:endParaRPr lang="en-US" sz="1800" dirty="0"/>
          </a:p>
        </p:txBody>
      </p:sp>
      <p:sp>
        <p:nvSpPr>
          <p:cNvPr id="102403" name="Google Shape;347;g4ceff3631c_0_33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7BBB177-D12B-4D4C-8194-D9E7B6D1FF7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48</a:t>
            </a:fld>
            <a:endParaRPr lang="en-US" sz="1800" dirty="0"/>
          </a:p>
        </p:txBody>
      </p:sp>
      <p:sp>
        <p:nvSpPr>
          <p:cNvPr id="102404" name="Google Shape;348;g4ceff3631c_0_33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2405" name="Google Shape;349;g4ceff3631c_0_33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2406" name="Google Shape;350;g4ceff3631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fbd6088af_0_1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</a:t>
            </a:fld>
            <a:endParaRPr/>
          </a:p>
        </p:txBody>
      </p:sp>
      <p:sp>
        <p:nvSpPr>
          <p:cNvPr id="68" name="Google Shape;68;g4fbd6088af_0_1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</a:t>
            </a:fld>
            <a:endParaRPr/>
          </a:p>
        </p:txBody>
      </p:sp>
      <p:sp>
        <p:nvSpPr>
          <p:cNvPr id="69" name="Google Shape;69;g4fbd6088a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g4fbd6088af_0_1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4fbd6088af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4017963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buSzPts val="1400"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buSzPts val="1400"/>
              </a:pPr>
              <a:t>49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4017962" y="9721851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buSzPts val="1400"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buSzPts val="1400"/>
              </a:pPr>
              <a:t>49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76288"/>
            <a:ext cx="5099050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711201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6" rIns="91416" bIns="45696" anchor="ctr" anchorCtr="0">
            <a:noAutofit/>
          </a:bodyPr>
          <a:lstStyle/>
          <a:p>
            <a:pPr>
              <a:lnSpc>
                <a:spcPct val="104000"/>
              </a:lnSpc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711201" y="4860926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20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1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1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22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23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/>
          </a:p>
        </p:txBody>
      </p:sp>
      <p:sp>
        <p:nvSpPr>
          <p:cNvPr id="80" name="Google Shape;80;p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" name="Google Shape;82;p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62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62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60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65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71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72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/>
          </a:p>
        </p:txBody>
      </p:sp>
      <p:sp>
        <p:nvSpPr>
          <p:cNvPr id="92" name="Google Shape;92;p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74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75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76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78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79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80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75</a:t>
            </a:fld>
            <a:endParaRPr/>
          </a:p>
        </p:txBody>
      </p:sp>
      <p:sp>
        <p:nvSpPr>
          <p:cNvPr id="515" name="Google Shape;515;p28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75</a:t>
            </a:fld>
            <a:endParaRPr/>
          </a:p>
        </p:txBody>
      </p:sp>
      <p:sp>
        <p:nvSpPr>
          <p:cNvPr id="516" name="Google Shape;5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28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271;g4ceff3631c_0_60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36C753B-23DE-4843-A896-254232F7536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76</a:t>
            </a:fld>
            <a:endParaRPr lang="en-US" sz="1800" dirty="0"/>
          </a:p>
        </p:txBody>
      </p:sp>
      <p:sp>
        <p:nvSpPr>
          <p:cNvPr id="96259" name="Google Shape;272;g4ceff3631c_0_60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21E934E-BB74-41D5-978D-DBA96E81920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76</a:t>
            </a:fld>
            <a:endParaRPr lang="en-US" sz="1800" dirty="0"/>
          </a:p>
        </p:txBody>
      </p:sp>
      <p:sp>
        <p:nvSpPr>
          <p:cNvPr id="96260" name="Google Shape;273;g4ceff3631c_0_60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6261" name="Google Shape;274;g4ceff3631c_0_60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6262" name="Google Shape;275;g4ceff3631c_0_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284;g4ceff3631c_0_75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6A4196-C380-451A-AC83-BB6CB23CEFB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77</a:t>
            </a:fld>
            <a:endParaRPr lang="en-US" sz="1800" dirty="0"/>
          </a:p>
        </p:txBody>
      </p:sp>
      <p:sp>
        <p:nvSpPr>
          <p:cNvPr id="97283" name="Google Shape;285;g4ceff3631c_0_75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A7E1EB18-E2BE-4D68-953D-5F49785F78C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77</a:t>
            </a:fld>
            <a:endParaRPr lang="en-US" sz="1800" dirty="0"/>
          </a:p>
        </p:txBody>
      </p:sp>
      <p:sp>
        <p:nvSpPr>
          <p:cNvPr id="97284" name="Google Shape;286;g4ceff3631c_0_75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7285" name="Google Shape;287;g4ceff3631c_0_75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7286" name="Google Shape;288;g4ceff3631c_0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297;p12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D232494-EA57-40DA-9F85-70830129745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78</a:t>
            </a:fld>
            <a:endParaRPr lang="en-US" sz="1800" dirty="0"/>
          </a:p>
        </p:txBody>
      </p:sp>
      <p:sp>
        <p:nvSpPr>
          <p:cNvPr id="98307" name="Google Shape;298;p12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15DCA55C-0CBA-4243-8582-6F164AC0BA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78</a:t>
            </a:fld>
            <a:endParaRPr lang="en-US" sz="1800" dirty="0"/>
          </a:p>
        </p:txBody>
      </p:sp>
      <p:sp>
        <p:nvSpPr>
          <p:cNvPr id="98308" name="Google Shape;299;p12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8309" name="Google Shape;300;p12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8310" name="Google Shape;301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120" name="Google Shape;120;p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2" name="Google Shape;122;p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48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80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80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81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81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82</a:t>
            </a:fld>
            <a:endParaRPr lang="en-US" sz="18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82</a:t>
            </a:fld>
            <a:endParaRPr lang="en-US" sz="18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83</a:t>
            </a:fld>
            <a:endParaRPr lang="en-US" sz="18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83</a:t>
            </a:fld>
            <a:endParaRPr lang="en-US" sz="18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f207d5e0a_0_2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86</a:t>
            </a:fld>
            <a:endParaRPr/>
          </a:p>
        </p:txBody>
      </p:sp>
      <p:sp>
        <p:nvSpPr>
          <p:cNvPr id="555" name="Google Shape;555;g6f207d5e0a_0_2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86</a:t>
            </a:fld>
            <a:endParaRPr/>
          </a:p>
        </p:txBody>
      </p:sp>
      <p:sp>
        <p:nvSpPr>
          <p:cNvPr id="556" name="Google Shape;556;g6f207d5e0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7" name="Google Shape;557;g6f207d5e0a_0_2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6f207d5e0a_0_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87</a:t>
            </a:fld>
            <a:endParaRPr/>
          </a:p>
        </p:txBody>
      </p:sp>
      <p:sp>
        <p:nvSpPr>
          <p:cNvPr id="568" name="Google Shape;568;p3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87</a:t>
            </a:fld>
            <a:endParaRPr/>
          </a:p>
        </p:txBody>
      </p:sp>
      <p:sp>
        <p:nvSpPr>
          <p:cNvPr id="569" name="Google Shape;5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0" name="Google Shape;570;p3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6f207d5e0a_0_0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88</a:t>
            </a:fld>
            <a:endParaRPr/>
          </a:p>
        </p:txBody>
      </p:sp>
      <p:sp>
        <p:nvSpPr>
          <p:cNvPr id="581" name="Google Shape;581;g6f207d5e0a_0_0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88</a:t>
            </a:fld>
            <a:endParaRPr/>
          </a:p>
        </p:txBody>
      </p:sp>
      <p:sp>
        <p:nvSpPr>
          <p:cNvPr id="582" name="Google Shape;582;g6f207d5e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3" name="Google Shape;583;g6f207d5e0a_0_0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6f207d5e0a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/>
          </a:p>
        </p:txBody>
      </p:sp>
      <p:sp>
        <p:nvSpPr>
          <p:cNvPr id="132" name="Google Shape;132;p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4" name="Google Shape;134;p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89</a:t>
            </a:fld>
            <a:endParaRPr/>
          </a:p>
        </p:txBody>
      </p:sp>
      <p:sp>
        <p:nvSpPr>
          <p:cNvPr id="594" name="Google Shape;594;p32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89</a:t>
            </a:fld>
            <a:endParaRPr/>
          </a:p>
        </p:txBody>
      </p:sp>
      <p:sp>
        <p:nvSpPr>
          <p:cNvPr id="595" name="Google Shape;59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6" name="Google Shape;596;p32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90</a:t>
            </a:fld>
            <a:endParaRPr/>
          </a:p>
        </p:txBody>
      </p:sp>
      <p:sp>
        <p:nvSpPr>
          <p:cNvPr id="607" name="Google Shape;607;p3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90</a:t>
            </a:fld>
            <a:endParaRPr/>
          </a:p>
        </p:txBody>
      </p:sp>
      <p:sp>
        <p:nvSpPr>
          <p:cNvPr id="608" name="Google Shape;60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9" name="Google Shape;609;p3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f207d5e0a_0_15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91</a:t>
            </a:fld>
            <a:endParaRPr/>
          </a:p>
        </p:txBody>
      </p:sp>
      <p:sp>
        <p:nvSpPr>
          <p:cNvPr id="622" name="Google Shape;622;g6f207d5e0a_0_15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91</a:t>
            </a:fld>
            <a:endParaRPr/>
          </a:p>
        </p:txBody>
      </p:sp>
      <p:sp>
        <p:nvSpPr>
          <p:cNvPr id="623" name="Google Shape;623;g6f207d5e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4" name="Google Shape;624;g6f207d5e0a_0_15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6f207d5e0a_0_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f207d5e0a_0_15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92</a:t>
            </a:fld>
            <a:endParaRPr/>
          </a:p>
        </p:txBody>
      </p:sp>
      <p:sp>
        <p:nvSpPr>
          <p:cNvPr id="622" name="Google Shape;622;g6f207d5e0a_0_15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92</a:t>
            </a:fld>
            <a:endParaRPr/>
          </a:p>
        </p:txBody>
      </p:sp>
      <p:sp>
        <p:nvSpPr>
          <p:cNvPr id="623" name="Google Shape;623;g6f207d5e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4" name="Google Shape;624;g6f207d5e0a_0_15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6f207d5e0a_0_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93</a:t>
            </a:fld>
            <a:endParaRPr/>
          </a:p>
        </p:txBody>
      </p:sp>
      <p:sp>
        <p:nvSpPr>
          <p:cNvPr id="635" name="Google Shape;635;p3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93</a:t>
            </a:fld>
            <a:endParaRPr/>
          </a:p>
        </p:txBody>
      </p:sp>
      <p:sp>
        <p:nvSpPr>
          <p:cNvPr id="636" name="Google Shape;63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7" name="Google Shape;637;p3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/>
          </a:p>
        </p:txBody>
      </p:sp>
      <p:sp>
        <p:nvSpPr>
          <p:cNvPr id="152" name="Google Shape;152;p8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p8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6"/>
            <a:ext cx="9072563" cy="4989036"/>
          </a:xfrm>
          <a:prstGeom prst="rect">
            <a:avLst/>
          </a:prstGeom>
        </p:spPr>
        <p:txBody>
          <a:bodyPr vert="horz" lIns="100783" tIns="50392" rIns="100783" bIns="5039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BFB9-7DCE-4630-8DD4-63CE8EC47510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700"/>
            <a:ext cx="3192198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ctr" defTabSz="1007838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40" indent="-377940" algn="l" defTabSz="100783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869" indent="-314949" algn="l" defTabSz="1007838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799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7" indent="-251960" algn="l" defTabSz="100783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637" indent="-251960" algn="l" defTabSz="1007838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nca.dobrovat@fmi.unibuc.r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paun@fmi.unibuc.ro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23" TargetMode="External"/><Relationship Id="rId2" Type="http://schemas.openxmlformats.org/officeDocument/2006/relationships/hyperlink" Target="https://en.cppreference.com/w/cpp/2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me_mangling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mi.unibuc.ro/regulament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unibuc.ro/wp-content/uploads/2024/04/Regulamentul-privind-activitatea-profesionala-a-studentilor-2024.pdf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ypl.github.io/PYP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lvl="0">
              <a:lnSpc>
                <a:spcPct val="104000"/>
              </a:lnSpc>
              <a:buSzPts val="1800"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</a:t>
            </a:r>
            <a:r>
              <a:rPr lang="ro-RO" sz="1800" b="1" dirty="0"/>
              <a:t>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ş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</a:t>
            </a:r>
            <a:r>
              <a:rPr lang="ro-RO" sz="1800" b="1" dirty="0"/>
              <a:t>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dirty="0"/>
          </a:p>
        </p:txBody>
      </p:sp>
      <p:pic>
        <p:nvPicPr>
          <p:cNvPr id="49" name="Google Shape;4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"/>
          <p:cNvSpPr txBox="1"/>
          <p:nvPr/>
        </p:nvSpPr>
        <p:spPr>
          <a:xfrm>
            <a:off x="968375" y="1847850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lvl="0" algn="ctr">
              <a:lnSpc>
                <a:spcPct val="72000"/>
              </a:lnSpc>
              <a:buSzPts val="4000"/>
            </a:pP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</a:t>
            </a:r>
            <a:r>
              <a:rPr lang="ro-RO" sz="4000" b="1" dirty="0"/>
              <a:t>ă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6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</a:t>
            </a: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curs -</a:t>
            </a:r>
            <a:endParaRPr/>
          </a:p>
        </p:txBody>
      </p:sp>
      <p:sp>
        <p:nvSpPr>
          <p:cNvPr id="53" name="Google Shape;53;p3"/>
          <p:cNvSpPr txBox="1"/>
          <p:nvPr/>
        </p:nvSpPr>
        <p:spPr>
          <a:xfrm>
            <a:off x="2854325" y="49530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2024 – 20</a:t>
            </a:r>
            <a:r>
              <a:rPr lang="en-US" sz="2400" b="1" dirty="0"/>
              <a:t>25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/>
              <a:t>13, 14 </a:t>
            </a:r>
            <a:r>
              <a:rPr lang="en-US" sz="2400" b="1" dirty="0" err="1"/>
              <a:t>si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/>
              <a:t>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1</a:t>
            </a:r>
            <a:endParaRPr dirty="0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F9CD3E08-4E99-483B-8EF2-77660EC380F5}"/>
              </a:ext>
            </a:extLst>
          </p:cNvPr>
          <p:cNvSpPr txBox="1"/>
          <p:nvPr/>
        </p:nvSpPr>
        <p:spPr>
          <a:xfrm>
            <a:off x="6412212" y="390233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cs typeface="Segoe UI"/>
              </a:rPr>
              <a:t>Anca </a:t>
            </a:r>
            <a:r>
              <a:rPr lang="en-US" sz="2400" b="1" dirty="0" err="1">
                <a:cs typeface="Segoe UI"/>
              </a:rPr>
              <a:t>Dobrov</a:t>
            </a:r>
            <a:r>
              <a:rPr lang="ro-RO" sz="2400" b="1" dirty="0" err="1">
                <a:cs typeface="Segoe UI"/>
              </a:rPr>
              <a:t>ăț</a:t>
            </a:r>
            <a:r>
              <a:rPr lang="en-US" sz="2400" dirty="0">
                <a:cs typeface="Segoe UI"/>
              </a:rPr>
              <a:t>​</a:t>
            </a:r>
          </a:p>
          <a:p>
            <a:pPr algn="ctr"/>
            <a:r>
              <a:rPr lang="ro-RO" sz="2400" b="1" dirty="0">
                <a:cs typeface="Segoe UI"/>
              </a:rPr>
              <a:t>Andrei Păun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1035050" y="1646237"/>
            <a:ext cx="8434387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Regulamente UB si FMI 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Utilitatea cursului de Programare Orientata pe Obiecte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Prezentarea disciplinei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3.1 Obiectivele discipinei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3.3 Bibliografie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3.1 Obiectivele disciplinei</a:t>
            </a:r>
            <a:endParaRPr/>
          </a:p>
        </p:txBody>
      </p:sp>
      <p:sp>
        <p:nvSpPr>
          <p:cNvPr id="187" name="Google Shape;187;p13"/>
          <p:cNvSpPr txBox="1"/>
          <p:nvPr/>
        </p:nvSpPr>
        <p:spPr>
          <a:xfrm>
            <a:off x="182880" y="2082075"/>
            <a:ext cx="965802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  Curs de programare OO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lang="ro-RO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  Oferă o </a:t>
            </a:r>
            <a:r>
              <a:rPr lang="ro-RO" sz="1800" b="1" dirty="0">
                <a:solidFill>
                  <a:schemeClr val="dk1"/>
                </a:solidFill>
              </a:rPr>
              <a:t>baza</a:t>
            </a:r>
            <a:r>
              <a:rPr lang="ro-RO" sz="1800" dirty="0">
                <a:solidFill>
                  <a:schemeClr val="dk1"/>
                </a:solidFill>
              </a:rPr>
              <a:t> de pornire pentru alte cursuri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lang="ro-RO" sz="18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b="1" dirty="0"/>
              <a:t>  Obiectivul general al disciplinei: </a:t>
            </a:r>
            <a:r>
              <a:rPr lang="ro-RO" sz="1800" b="1" dirty="0">
                <a:solidFill>
                  <a:schemeClr val="dk1"/>
                </a:solidFill>
              </a:rPr>
              <a:t>	 	 	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o-RO" sz="1800" dirty="0">
                <a:solidFill>
                  <a:srgbClr val="CC0000"/>
                </a:solidFill>
              </a:rPr>
              <a:t>Formarea unei imagini generale, preliminare, despre programarea orientată pe obiecte (POO).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ro-RO" sz="18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ro-RO" sz="1800" b="1" dirty="0"/>
              <a:t>  Obiective specifice:</a:t>
            </a:r>
            <a:r>
              <a:rPr lang="ro-RO" sz="1800" b="1" dirty="0">
                <a:solidFill>
                  <a:schemeClr val="dk1"/>
                </a:solidFill>
              </a:rPr>
              <a:t> 	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1. Înțelegerea fundamentelor paradigmei </a:t>
            </a:r>
            <a:r>
              <a:rPr lang="ro-RO" sz="1800" dirty="0" err="1">
                <a:solidFill>
                  <a:schemeClr val="dk1"/>
                </a:solidFill>
              </a:rPr>
              <a:t>programarii</a:t>
            </a:r>
            <a:r>
              <a:rPr lang="ro-RO" sz="1800" dirty="0">
                <a:solidFill>
                  <a:schemeClr val="dk1"/>
                </a:solidFill>
              </a:rPr>
              <a:t> orientate pe obiecte;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2. Înțelegerea conceptelor de clasă, interfață, moștenire, polimorfism;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3. Familiarizarea cu şabloanele de proiectare;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4. Dezvoltarea de aplicații de complexitate medie respectând principiile de dezvoltare ale POO;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5. Deprinderea cu noile facilităţi oferite de limbajul C++.</a:t>
            </a:r>
            <a:endParaRPr lang="ro-RO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12" name="Google Shape;212;p15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  <p:sp>
        <p:nvSpPr>
          <p:cNvPr id="213" name="Google Shape;213;p15"/>
          <p:cNvSpPr txBox="1"/>
          <p:nvPr/>
        </p:nvSpPr>
        <p:spPr>
          <a:xfrm>
            <a:off x="773100" y="2174825"/>
            <a:ext cx="8610600" cy="4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1. Prezentarea disciplinei.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1.1 Principiile programării orientate pe obiecte.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1.2. Caracteristici.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1.3. Programa cursului, obiective, desfăşurare, examinare, bibliografie.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2. Recapitulare limbaj C (procedural) și introducerea în programarea orientată pe obiecte.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2.1 Funcții, transferul parametrilor, pointeri.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2.2 Deosebiri între C și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2.3 Supradefinirea funcțiilor, Operații de intrare/ieșire, Tipul referință, Funcții în structuri. 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25" name="Google Shape;225;p16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26" name="Google Shape;226;p16"/>
          <p:cNvSpPr txBox="1"/>
          <p:nvPr/>
        </p:nvSpPr>
        <p:spPr>
          <a:xfrm>
            <a:off x="497125" y="2022750"/>
            <a:ext cx="9325200" cy="46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3. Proiectarea ascendenta a claselor. Incapsularea datelor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3.1 Conceptele de clasa și obiect. Structura unei clase.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3.2 Constructorii și destructorul unei clase.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3.3 Metode de acces la membrii unei clase, pointerul this. Modificatori de acces în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3.4 Declararea și implementarea metodelor în clasă și în afara clasei.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4. Supraîncărcarea funcțiilor și operatorilor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4.1 Clase și funcții friend.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4.2 Supraîncărcarea funcțiilor.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4.3 Supraîncărcarea operatorilor cu funcții friend.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4.4 Supraîncărcarea operatorilor cu funcții membru.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4.5 Observații.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38" name="Google Shape;238;p17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489013" y="1951025"/>
            <a:ext cx="9102600" cy="46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5. Conversia datelor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5.1 Conversii între diferite tipuri de obiecte (operatorul cast, operatorul= și constructor de copiere).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5.2 Membrii constanți și statici ai unei clase in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5.3 Modificatorul const, obiecte constante, pointeri constanți la obiecte și pointeri la obiecte constante.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6. Tratarea excepțiilor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7. Proiectarea descendenta a claselor. Mostenirea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7.1 Controlul accesului la clasa de bază.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7.2 Constructori, destructori şi moştenire.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7.3 Redefinirea membrilor unei clase de bază într-o clasa derivată.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7.4. Declaraţii de acces.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51" name="Google Shape;251;p18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52" name="Google Shape;252;p18"/>
          <p:cNvSpPr txBox="1"/>
          <p:nvPr/>
        </p:nvSpPr>
        <p:spPr>
          <a:xfrm>
            <a:off x="479975" y="1929000"/>
            <a:ext cx="8903700" cy="3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8. Funcții virtuale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8.1 Parametrizarea metodelor (polimorfism la executie).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8.2 Funcții virtuale în C++. Clase abstracte.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8.3 Destructori virtuali.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9. Mostenirea multiplă şi virtuală în C++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9.1 Moştenirea din clase de bază multiple.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9.2 Exemple, observaţii.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10. Controlul tipului în timpul rulării programului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10.1 Mecanisme de tip RTTI (Run Time Type Identification).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10.2 Moştenire multiplă şi identificatori de tip (dynamic_cast, typeid).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64" name="Google Shape;264;p19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634250" y="1929000"/>
            <a:ext cx="8656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11. Parametrizarea datelor. Şabloane în C++. Clase generice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11.1 Funcții şi clase Template: Definiţii, Exemple, Implementare.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11.2 Clase Template derivate.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11.3 Specializare.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12. Biblioteca Standard Template Library - STL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12.1 Containere, iteratori şi algoritmi.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12.2 Clasele string, set, map / multimap, list, vector, etc.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78" name="Google Shape;278;p20"/>
          <p:cNvSpPr txBox="1"/>
          <p:nvPr/>
        </p:nvSpPr>
        <p:spPr>
          <a:xfrm>
            <a:off x="514275" y="1929000"/>
            <a:ext cx="9398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13. Şabloane de proiectare (Design Pattern)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13.1 Definiţie şi clasificare.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13.2 Exemple de şabloane de proiectare (Singleton, Abstract Object Factory).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14. Recapitulare, concluzii, tratarea subiectelor de examen.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90" name="Google Shape;290;p21"/>
          <p:cNvSpPr txBox="1"/>
          <p:nvPr/>
        </p:nvSpPr>
        <p:spPr>
          <a:xfrm>
            <a:off x="239712" y="1265237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3.3 Bibliografie</a:t>
            </a:r>
            <a:endParaRPr/>
          </a:p>
        </p:txBody>
      </p:sp>
      <p:sp>
        <p:nvSpPr>
          <p:cNvPr id="291" name="Google Shape;291;p21"/>
          <p:cNvSpPr txBox="1"/>
          <p:nvPr/>
        </p:nvSpPr>
        <p:spPr>
          <a:xfrm>
            <a:off x="327074" y="1722425"/>
            <a:ext cx="9502725" cy="4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Bruce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Eckel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Thinking in C++ (2nd edition). Volume 1: Introduction to Standard C++. Prentice Hall, 2000.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Bruce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Eckel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Chuck Allison. Thinking in C++ (2nd edition). Volume 2: Practical Programming. Prentice Hall, 2003.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Bjarne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Stroustrup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: The C++ Programming Language,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Adisson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-Wesley, 3nd edition, 1997.</a:t>
            </a:r>
            <a:endParaRPr sz="180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4. Erich Gamma, Richard Helm, Ralph Johnson, John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Vlissides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: Design Patterns. Elements of Reusable Object-Oriented Software. Addison-Wesley, 1995.</a:t>
            </a:r>
            <a:endParaRPr sz="180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03" name="Google Shape;303;p22"/>
          <p:cNvSpPr txBox="1"/>
          <p:nvPr/>
        </p:nvSpPr>
        <p:spPr>
          <a:xfrm>
            <a:off x="239712" y="161575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ctr">
              <a:buClr>
                <a:srgbClr val="3333CC"/>
              </a:buClr>
              <a:buSzPts val="2000"/>
            </a:pPr>
            <a:r>
              <a:rPr lang="ro-RO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</a:t>
            </a:r>
            <a:r>
              <a:rPr lang="ro-RO" sz="2000" b="1" dirty="0">
                <a:solidFill>
                  <a:srgbClr val="3333CC"/>
                </a:solidFill>
              </a:rPr>
              <a:t>notare şi </a:t>
            </a:r>
            <a:r>
              <a:rPr lang="ro-RO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 lang="ro-RO" dirty="0"/>
          </a:p>
        </p:txBody>
      </p:sp>
      <p:sp>
        <p:nvSpPr>
          <p:cNvPr id="304" name="Google Shape;304;p22"/>
          <p:cNvSpPr txBox="1"/>
          <p:nvPr/>
        </p:nvSpPr>
        <p:spPr>
          <a:xfrm>
            <a:off x="549275" y="2357120"/>
            <a:ext cx="9236075" cy="413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3 </a:t>
            </a:r>
            <a:r>
              <a:rPr lang="en-US" sz="20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ore </a:t>
            </a:r>
            <a:r>
              <a:rPr lang="en-US" sz="20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2000" dirty="0">
                <a:solidFill>
                  <a:schemeClr val="tx1"/>
                </a:solidFill>
              </a:rPr>
              <a:t>săptămână</a:t>
            </a:r>
            <a:endParaRPr lang="en-US" sz="2000" dirty="0">
              <a:solidFill>
                <a:schemeClr val="tx1"/>
              </a:solidFill>
            </a:endParaRPr>
          </a:p>
          <a:p>
            <a:pPr lvl="0" algn="just">
              <a:buSzPts val="2000"/>
            </a:pPr>
            <a:endParaRPr lang="en-US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en-US" sz="2000" dirty="0"/>
              <a:t>L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aborator</a:t>
            </a:r>
            <a:r>
              <a:rPr lang="ro-RO" sz="2000" dirty="0"/>
              <a:t>: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ore pe săptămân</a:t>
            </a:r>
            <a:r>
              <a:rPr lang="ro-RO" sz="2000" dirty="0"/>
              <a:t>ă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Seminar</a:t>
            </a:r>
            <a:r>
              <a:rPr lang="ro-RO" sz="2000" dirty="0"/>
              <a:t>: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ora </a:t>
            </a:r>
            <a:r>
              <a:rPr lang="ro-RO" sz="2000" dirty="0"/>
              <a:t>pe săptămână</a:t>
            </a:r>
            <a:r>
              <a:rPr lang="en-US" sz="2000" dirty="0"/>
              <a:t> =&gt; 2 ore, la </a:t>
            </a:r>
            <a:r>
              <a:rPr lang="en-US" sz="2000" dirty="0" err="1"/>
              <a:t>fiecare</a:t>
            </a:r>
            <a:r>
              <a:rPr lang="en-US" sz="2000" dirty="0"/>
              <a:t> 2 </a:t>
            </a:r>
            <a:r>
              <a:rPr lang="en-US" sz="2000" dirty="0" err="1"/>
              <a:t>saptamani</a:t>
            </a:r>
            <a:r>
              <a:rPr lang="ro-RO" sz="2000" dirty="0"/>
              <a:t>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Disciplina</a:t>
            </a:r>
            <a:r>
              <a:rPr lang="ro-RO" sz="2000" dirty="0"/>
              <a:t>: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semestrul 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durata de desfășurare de 14 săptămâni.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 este de nivel elementar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mediu şi se bazează pe cunoștințele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C++ anterior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dobândite.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Limbajul de programare folosit la </a:t>
            </a:r>
            <a:r>
              <a:rPr lang="ro-RO" sz="2000" dirty="0"/>
              <a:t>curs şi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laborator este </a:t>
            </a:r>
            <a:r>
              <a:rPr lang="ro-RO" sz="2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C++</a:t>
            </a:r>
            <a:r>
              <a:rPr lang="ro-RO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0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/>
        </p:nvSpPr>
        <p:spPr>
          <a:xfrm>
            <a:off x="2322512" y="52792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dirty="0" err="1">
                <a:solidFill>
                  <a:srgbClr val="0C1C1D"/>
                </a:solidFill>
              </a:rPr>
              <a:t>Generalit</a:t>
            </a:r>
            <a:r>
              <a:rPr lang="vi-VN" sz="2800" b="1" dirty="0">
                <a:solidFill>
                  <a:srgbClr val="0C1C1D"/>
                </a:solidFill>
              </a:rPr>
              <a:t>ăţ</a:t>
            </a:r>
            <a:r>
              <a:rPr lang="en-US" sz="2800" b="1" dirty="0" err="1">
                <a:solidFill>
                  <a:srgbClr val="0C1C1D"/>
                </a:solidFill>
              </a:rPr>
              <a:t>i</a:t>
            </a:r>
            <a:r>
              <a:rPr lang="en-US" sz="2800" b="1" dirty="0">
                <a:solidFill>
                  <a:srgbClr val="0C1C1D"/>
                </a:solidFill>
              </a:rPr>
              <a:t> </a:t>
            </a:r>
            <a:r>
              <a:rPr lang="en-US" sz="2800" b="1" dirty="0" err="1">
                <a:solidFill>
                  <a:srgbClr val="0C1C1D"/>
                </a:solidFill>
              </a:rPr>
              <a:t>despre</a:t>
            </a:r>
            <a:r>
              <a:rPr lang="en-US" sz="2800" b="1" dirty="0">
                <a:solidFill>
                  <a:srgbClr val="0C1C1D"/>
                </a:solidFill>
              </a:rPr>
              <a:t> </a:t>
            </a: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</a:t>
            </a:r>
            <a:endParaRPr dirty="0"/>
          </a:p>
        </p:txBody>
      </p:sp>
      <p:sp>
        <p:nvSpPr>
          <p:cNvPr id="65" name="Google Shape;65;p4"/>
          <p:cNvSpPr txBox="1"/>
          <p:nvPr/>
        </p:nvSpPr>
        <p:spPr>
          <a:xfrm>
            <a:off x="226503" y="1857375"/>
            <a:ext cx="9466847" cy="51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indent="-457200">
              <a:lnSpc>
                <a:spcPct val="150000"/>
              </a:lnSpc>
              <a:buSzPts val="2400"/>
              <a:buFont typeface="Arial"/>
              <a:buAutoNum type="arabicPeriod"/>
            </a:pPr>
            <a:r>
              <a:rPr lang="en-US" sz="2400" dirty="0"/>
              <a:t>Curs – </a:t>
            </a:r>
            <a:r>
              <a:rPr lang="en-US" sz="2400" dirty="0" err="1"/>
              <a:t>luni</a:t>
            </a:r>
            <a:r>
              <a:rPr lang="en-US" sz="2400" dirty="0"/>
              <a:t>: 10 – 13 (</a:t>
            </a:r>
            <a:r>
              <a:rPr lang="en-US" sz="2400" dirty="0" err="1"/>
              <a:t>seria</a:t>
            </a:r>
            <a:r>
              <a:rPr lang="en-US" sz="2400" dirty="0"/>
              <a:t> 15), </a:t>
            </a:r>
            <a:r>
              <a:rPr lang="en-US" sz="2400" dirty="0" err="1"/>
              <a:t>marti</a:t>
            </a:r>
            <a:r>
              <a:rPr lang="en-US" sz="2400" dirty="0"/>
              <a:t>: 9 – 12 (</a:t>
            </a:r>
            <a:r>
              <a:rPr lang="en-US" sz="2400" dirty="0" err="1"/>
              <a:t>seria</a:t>
            </a:r>
            <a:r>
              <a:rPr lang="en-US" sz="2400" dirty="0"/>
              <a:t> 14)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vineri</a:t>
            </a:r>
            <a:r>
              <a:rPr lang="en-US" sz="2400" dirty="0"/>
              <a:t>: </a:t>
            </a:r>
            <a:r>
              <a:rPr lang="en-US" sz="2400" dirty="0" err="1"/>
              <a:t>orele</a:t>
            </a:r>
            <a:r>
              <a:rPr lang="en-US" sz="2400" dirty="0"/>
              <a:t> 9 – 12 (</a:t>
            </a:r>
            <a:r>
              <a:rPr lang="en-US" sz="2400" dirty="0" err="1"/>
              <a:t>seria</a:t>
            </a:r>
            <a:r>
              <a:rPr lang="en-US" sz="2400" dirty="0"/>
              <a:t> 13)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dirty="0"/>
              <a:t>2. </a:t>
            </a:r>
            <a:r>
              <a:rPr lang="en-US" sz="2400" dirty="0" err="1"/>
              <a:t>Laborator</a:t>
            </a:r>
            <a:r>
              <a:rPr lang="en-US" sz="2400" dirty="0"/>
              <a:t> - in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saptamana</a:t>
            </a:r>
            <a:r>
              <a:rPr lang="en-US" sz="2400" dirty="0"/>
              <a:t>;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semigrupe</a:t>
            </a:r>
            <a:endParaRPr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dirty="0"/>
              <a:t>Seminar - o data la 2 </a:t>
            </a:r>
            <a:r>
              <a:rPr lang="en-US" sz="2400" dirty="0" err="1"/>
              <a:t>saptamani</a:t>
            </a:r>
            <a:r>
              <a:rPr lang="en-US" sz="2400" dirty="0"/>
              <a:t> (in </a:t>
            </a:r>
            <a:r>
              <a:rPr lang="en-US" sz="2400" dirty="0" err="1"/>
              <a:t>conexiune</a:t>
            </a:r>
            <a:r>
              <a:rPr lang="en-US" sz="2400" dirty="0"/>
              <a:t> cu </a:t>
            </a:r>
            <a:r>
              <a:rPr lang="en-US" sz="2400" dirty="0" err="1"/>
              <a:t>laboratorul</a:t>
            </a:r>
            <a:r>
              <a:rPr lang="en-US" sz="2400" dirty="0"/>
              <a:t> / </a:t>
            </a:r>
            <a:r>
              <a:rPr lang="en-US" sz="2400" dirty="0" err="1"/>
              <a:t>vom</a:t>
            </a:r>
            <a:r>
              <a:rPr lang="en-US" sz="2400" dirty="0"/>
              <a:t> </a:t>
            </a:r>
            <a:r>
              <a:rPr lang="en-US" sz="2400" dirty="0" err="1"/>
              <a:t>reveni</a:t>
            </a:r>
            <a:r>
              <a:rPr lang="en-US" sz="2400" dirty="0"/>
              <a:t> cu </a:t>
            </a:r>
            <a:r>
              <a:rPr lang="en-US" sz="2400" dirty="0" err="1"/>
              <a:t>detalii</a:t>
            </a:r>
            <a:r>
              <a:rPr lang="en-US" sz="2400" dirty="0"/>
              <a:t>)</a:t>
            </a:r>
            <a:endParaRPr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4. </a:t>
            </a:r>
            <a:r>
              <a:rPr lang="en-US" sz="2400" dirty="0" err="1"/>
              <a:t>Prezenta</a:t>
            </a:r>
            <a:r>
              <a:rPr lang="en-US" sz="2400" dirty="0"/>
              <a:t> la curs nu e </a:t>
            </a:r>
            <a:r>
              <a:rPr lang="en-US" sz="2400" dirty="0" err="1"/>
              <a:t>obligatorie</a:t>
            </a:r>
            <a:r>
              <a:rPr lang="en-US" sz="2400" dirty="0"/>
              <a:t>!</a:t>
            </a:r>
            <a:endParaRPr sz="2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Laborator</a:t>
            </a:r>
            <a:r>
              <a:rPr lang="en-US" sz="2400" b="1" dirty="0">
                <a:solidFill>
                  <a:srgbClr val="FF0000"/>
                </a:solidFill>
              </a:rPr>
              <a:t> – OBLIGATORIU</a:t>
            </a: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16" name="Google Shape;316;p23"/>
          <p:cNvSpPr txBox="1"/>
          <p:nvPr/>
        </p:nvSpPr>
        <p:spPr>
          <a:xfrm>
            <a:off x="239712" y="160051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17" name="Google Shape;317;p23"/>
          <p:cNvSpPr txBox="1"/>
          <p:nvPr/>
        </p:nvSpPr>
        <p:spPr>
          <a:xfrm>
            <a:off x="868362" y="2529204"/>
            <a:ext cx="8458200" cy="405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 disciplinei </a:t>
            </a:r>
            <a:r>
              <a:rPr lang="ro-RO" sz="2000" dirty="0"/>
              <a:t>este împărțită î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14 cursuri.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Evaluarea studenților se face cumulativ prin:</a:t>
            </a:r>
            <a:endParaRPr lang="ro-RO" dirty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lucrări practice (proiecte)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proiecte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depinde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tutorii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trece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concepte</a:t>
            </a:r>
            <a:endParaRPr lang="ro-RO" dirty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practic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colocviu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ro-RO" dirty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scris</a:t>
            </a:r>
          </a:p>
          <a:p>
            <a:pPr lvl="3" algn="just">
              <a:buSzPts val="2000"/>
            </a:pP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o-RO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Toate cele 3 probe de evaluare sunt obligatorii.</a:t>
            </a:r>
            <a:endParaRPr lang="ro-RO" b="1" dirty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Condiții de promovare  - minim </a:t>
            </a:r>
            <a:r>
              <a:rPr lang="ro-RO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nota 5 la fiecare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2000" dirty="0"/>
              <a:t>parte de evaluare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enunțată - mai sus se păstrează la oricare din eventualele examene restante ulteriore aferente acestui curs.</a:t>
            </a:r>
            <a:endParaRPr lang="ro-RO" dirty="0"/>
          </a:p>
          <a:p>
            <a:pPr marL="0" marR="0" lvl="0" indent="0" algn="just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71" name="Google Shape;371;p27"/>
          <p:cNvSpPr txBox="1"/>
          <p:nvPr/>
        </p:nvSpPr>
        <p:spPr>
          <a:xfrm>
            <a:off x="239712" y="167671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72" name="Google Shape;372;p27"/>
          <p:cNvSpPr txBox="1"/>
          <p:nvPr/>
        </p:nvSpPr>
        <p:spPr>
          <a:xfrm>
            <a:off x="669925" y="2208847"/>
            <a:ext cx="8839200" cy="41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</a:rPr>
              <a:t>Nota </a:t>
            </a:r>
            <a:r>
              <a:rPr lang="en-US" sz="1800" b="1" dirty="0" err="1">
                <a:solidFill>
                  <a:schemeClr val="tx1"/>
                </a:solidFill>
              </a:rPr>
              <a:t>laborator</a:t>
            </a:r>
            <a:r>
              <a:rPr lang="en-US" sz="1800" b="1" dirty="0">
                <a:solidFill>
                  <a:schemeClr val="tx1"/>
                </a:solidFill>
              </a:rPr>
              <a:t> =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medie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aritmetica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3 note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obtinute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proiecte</a:t>
            </a:r>
            <a:r>
              <a:rPr lang="en-US" sz="1800" b="1" dirty="0">
                <a:solidFill>
                  <a:schemeClr val="tx1"/>
                </a:solidFill>
              </a:rPr>
              <a:t> (</a:t>
            </a:r>
            <a:r>
              <a:rPr lang="en-US" sz="1800" b="1" dirty="0" err="1">
                <a:solidFill>
                  <a:schemeClr val="tx1"/>
                </a:solidFill>
              </a:rPr>
              <a:t>sau</a:t>
            </a:r>
            <a:r>
              <a:rPr lang="en-US" sz="1800" b="1" dirty="0">
                <a:solidFill>
                  <a:schemeClr val="tx1"/>
                </a:solidFill>
              </a:rPr>
              <a:t> nota </a:t>
            </a:r>
            <a:r>
              <a:rPr lang="en-US" sz="1800" b="1" dirty="0" err="1">
                <a:solidFill>
                  <a:schemeClr val="tx1"/>
                </a:solidFill>
              </a:rPr>
              <a:t>pe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proiectul</a:t>
            </a:r>
            <a:r>
              <a:rPr lang="en-US" sz="1800" b="1" dirty="0">
                <a:solidFill>
                  <a:schemeClr val="tx1"/>
                </a:solidFill>
              </a:rPr>
              <a:t> “mare”)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1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evidentierea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unor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lucrari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practice,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tutorele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acorda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bonus de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2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puncte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nota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proiecte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 sz="18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Studentii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obtin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putin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nota 5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activitatea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proiecte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nu pot intra in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vor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refaca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aceasta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activitate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inainte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restanta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84" name="Google Shape;384;p28"/>
          <p:cNvSpPr txBox="1"/>
          <p:nvPr/>
        </p:nvSpPr>
        <p:spPr>
          <a:xfrm>
            <a:off x="239712" y="14938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385" name="Google Shape;385;p28"/>
          <p:cNvSpPr txBox="1"/>
          <p:nvPr/>
        </p:nvSpPr>
        <p:spPr>
          <a:xfrm>
            <a:off x="639750" y="2012315"/>
            <a:ext cx="9220530" cy="501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practic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(</a:t>
            </a:r>
            <a:r>
              <a:rPr lang="en-US" sz="18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Colocviu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) -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in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saptamana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14</a:t>
            </a:r>
            <a:endParaRPr sz="18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dirty="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SzPts val="2000"/>
              <a:buChar char="-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onsta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dintr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-un program care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trebuie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realizat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individual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-un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timp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limitat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(90 de minute –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avea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un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nivel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mediu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. </a:t>
            </a:r>
            <a:endParaRPr sz="18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dirty="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Notare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de la 1 la 10, nu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neaparat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intregi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(pot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exista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pana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la 3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puncte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bonus).</a:t>
            </a:r>
            <a:endParaRPr sz="18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dirty="0">
              <a:latin typeface="Arial" pitchFamily="34" charset="0"/>
              <a:cs typeface="Arial" pitchFamily="34" charset="0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practic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obligatoriu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. </a:t>
            </a:r>
            <a:endParaRPr sz="1800" b="1" i="0" u="none" dirty="0">
              <a:solidFill>
                <a:srgbClr val="FF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Studentii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care 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nu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obtin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cel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putin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nota 5 la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practic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laborator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nu pot intra in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examen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vor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trebui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il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dea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din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nou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inainte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prezentarea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la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restanta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.</a:t>
            </a:r>
            <a:endParaRPr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  <p:sp>
        <p:nvSpPr>
          <p:cNvPr id="397" name="Google Shape;397;p29"/>
          <p:cNvSpPr txBox="1"/>
          <p:nvPr/>
        </p:nvSpPr>
        <p:spPr>
          <a:xfrm>
            <a:off x="239712" y="158527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98" name="Google Shape;398;p29"/>
          <p:cNvSpPr txBox="1"/>
          <p:nvPr/>
        </p:nvSpPr>
        <p:spPr>
          <a:xfrm>
            <a:off x="639750" y="2164714"/>
            <a:ext cx="8610600" cy="481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scris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: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Propunere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iunie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2025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9:00</a:t>
            </a:r>
            <a:endParaRPr sz="20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Studentii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nu pot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lua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examenul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decat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daca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obtin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cel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putin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nota 5 la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scris</a:t>
            </a:r>
            <a:r>
              <a:rPr lang="en-US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  <p:sp>
        <p:nvSpPr>
          <p:cNvPr id="397" name="Google Shape;397;p29"/>
          <p:cNvSpPr txBox="1"/>
          <p:nvPr/>
        </p:nvSpPr>
        <p:spPr>
          <a:xfrm>
            <a:off x="239712" y="158527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98" name="Google Shape;398;p29"/>
          <p:cNvSpPr txBox="1"/>
          <p:nvPr/>
        </p:nvSpPr>
        <p:spPr>
          <a:xfrm>
            <a:off x="639750" y="2164714"/>
            <a:ext cx="8610600" cy="481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scris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: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onsta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dintr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-un set de 18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6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teorie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12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practice.</a:t>
            </a: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Notarea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testului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scris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se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face cu o nota de la 1 la 10 (1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punct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din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oficiu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cate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0,5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puncte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pentru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fiecare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raspuns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corect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la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cele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18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). </a:t>
            </a: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Studentii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nu pot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lua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examenul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decat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daca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obtin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cel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putin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nota 5 la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scris</a:t>
            </a:r>
            <a:r>
              <a:rPr lang="en-US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.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410" name="Google Shape;410;p30"/>
          <p:cNvSpPr txBox="1"/>
          <p:nvPr/>
        </p:nvSpPr>
        <p:spPr>
          <a:xfrm>
            <a:off x="239712" y="12652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411" name="Google Shape;411;p30"/>
          <p:cNvSpPr txBox="1"/>
          <p:nvPr/>
        </p:nvSpPr>
        <p:spPr>
          <a:xfrm>
            <a:off x="639762" y="1874837"/>
            <a:ext cx="9220518" cy="42668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Examenul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se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considera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luat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daca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studentul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respectiv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a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obtinut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cel</a:t>
            </a:r>
            <a:r>
              <a:rPr lang="en-US" sz="2000" i="0" u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putin</a:t>
            </a:r>
            <a:r>
              <a:rPr lang="en-US" sz="2000" i="0" u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nota 5 la </a:t>
            </a:r>
            <a:r>
              <a:rPr lang="en-US" sz="2000" i="0" u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fiecare</a:t>
            </a:r>
            <a:r>
              <a:rPr lang="en-US" sz="2000" i="0" u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dintre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cele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3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evaluari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(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activitatea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practica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din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timpul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semestrului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testul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practic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de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laborator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si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testul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scris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). </a:t>
            </a:r>
            <a:endParaRPr sz="2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i="0" u="none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In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aceasta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situatie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, nota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finala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a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fiecarui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student se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calculeaza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ca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medie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ponderata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intre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notele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obtinute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la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cele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3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evaluari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ponderile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cu care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cele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3 note intra in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medie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fiind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:</a:t>
            </a:r>
            <a:endParaRPr sz="2000" dirty="0">
              <a:latin typeface="+mj-lt"/>
              <a:cs typeface="Courier New" panose="02070309020205020404" pitchFamily="49" charset="0"/>
            </a:endParaRPr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2000" i="0" u="none" strike="noStrike" cap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25% - nota </a:t>
            </a:r>
            <a:r>
              <a:rPr lang="en-US" sz="2000" i="0" u="none" strike="noStrike" cap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pe</a:t>
            </a:r>
            <a:r>
              <a:rPr lang="en-US" sz="2000" i="0" u="none" strike="noStrike" cap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strike="noStrike" cap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lucrarile</a:t>
            </a:r>
            <a:r>
              <a:rPr lang="en-US" sz="2000" i="0" u="none" strike="noStrike" cap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practice (</a:t>
            </a:r>
            <a:r>
              <a:rPr lang="en-US" sz="2000" i="0" u="none" strike="noStrike" cap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proiecte</a:t>
            </a:r>
            <a:r>
              <a:rPr lang="en-US" sz="2000" i="0" u="none" strike="noStrike" cap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)</a:t>
            </a:r>
            <a:endParaRPr sz="2000" dirty="0">
              <a:latin typeface="+mj-lt"/>
              <a:cs typeface="Courier New" panose="02070309020205020404" pitchFamily="49" charset="0"/>
            </a:endParaRPr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2000" i="0" u="none" strike="noStrike" cap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25% - nota la </a:t>
            </a:r>
            <a:r>
              <a:rPr lang="en-US" sz="2000" i="0" u="none" strike="noStrike" cap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testul</a:t>
            </a:r>
            <a:r>
              <a:rPr lang="en-US" sz="2000" i="0" u="none" strike="noStrike" cap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strike="noStrike" cap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practic</a:t>
            </a:r>
            <a:endParaRPr sz="2000" dirty="0">
              <a:latin typeface="+mj-lt"/>
              <a:cs typeface="Courier New" panose="02070309020205020404" pitchFamily="49" charset="0"/>
            </a:endParaRPr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2000" i="0" u="none" strike="noStrike" cap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50% - nota la </a:t>
            </a:r>
            <a:r>
              <a:rPr lang="en-US" sz="2000" i="0" u="none" strike="noStrike" cap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testul</a:t>
            </a:r>
            <a:r>
              <a:rPr lang="en-US" sz="2000" i="0" u="none" strike="noStrike" cap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strike="noStrike" cap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scris</a:t>
            </a:r>
            <a:endParaRPr sz="2000" dirty="0">
              <a:latin typeface="+mj-lt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56047" y="1371599"/>
            <a:ext cx="8568531" cy="528779"/>
          </a:xfrm>
        </p:spPr>
        <p:txBody>
          <a:bodyPr>
            <a:normAutofit/>
          </a:bodyPr>
          <a:lstStyle/>
          <a:p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Modificari</a:t>
            </a:r>
            <a:endParaRPr lang="en-US" altLang="ro-RO" sz="28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24812" y="2159106"/>
            <a:ext cx="8568531" cy="4535805"/>
          </a:xfrm>
        </p:spPr>
        <p:txBody>
          <a:bodyPr>
            <a:normAutofit fontScale="92500" lnSpcReduction="10000"/>
          </a:bodyPr>
          <a:lstStyle/>
          <a:p>
            <a:r>
              <a:rPr lang="en-US" altLang="ro-RO" sz="3100" dirty="0" err="1"/>
              <a:t>Laborator</a:t>
            </a:r>
            <a:r>
              <a:rPr lang="en-US" altLang="ro-RO" sz="3100" dirty="0"/>
              <a:t>: </a:t>
            </a:r>
            <a:r>
              <a:rPr lang="en-US" altLang="ro-RO" sz="3100" dirty="0" err="1"/>
              <a:t>notare</a:t>
            </a:r>
            <a:r>
              <a:rPr lang="en-US" altLang="ro-RO" sz="3100" dirty="0"/>
              <a:t> </a:t>
            </a:r>
            <a:r>
              <a:rPr lang="en-US" altLang="ro-RO" sz="3100" dirty="0" err="1"/>
              <a:t>mai</a:t>
            </a:r>
            <a:r>
              <a:rPr lang="en-US" altLang="ro-RO" sz="3100" dirty="0"/>
              <a:t> “</a:t>
            </a:r>
            <a:r>
              <a:rPr lang="en-US" altLang="ro-RO" sz="3100" dirty="0" err="1"/>
              <a:t>clara</a:t>
            </a:r>
            <a:r>
              <a:rPr lang="en-US" altLang="ro-RO" sz="3100" dirty="0"/>
              <a:t>”</a:t>
            </a:r>
          </a:p>
          <a:p>
            <a:endParaRPr lang="en-US" altLang="ro-RO" sz="3100" dirty="0"/>
          </a:p>
          <a:p>
            <a:r>
              <a:rPr lang="en-US" altLang="ro-RO" sz="3100" dirty="0"/>
              <a:t>Seminar: 0.5 bonus la nota de la </a:t>
            </a:r>
            <a:r>
              <a:rPr lang="en-US" altLang="ro-RO" sz="3100" dirty="0" err="1"/>
              <a:t>examenul</a:t>
            </a:r>
            <a:r>
              <a:rPr lang="en-US" altLang="ro-RO" sz="3100" dirty="0"/>
              <a:t> </a:t>
            </a:r>
            <a:r>
              <a:rPr lang="en-US" altLang="ro-RO" sz="3100" dirty="0" err="1"/>
              <a:t>scris</a:t>
            </a:r>
            <a:r>
              <a:rPr lang="en-US" altLang="ro-RO" sz="3100" dirty="0"/>
              <a:t> </a:t>
            </a:r>
            <a:r>
              <a:rPr lang="en-US" altLang="ro-RO" sz="3100" dirty="0" err="1"/>
              <a:t>pentru</a:t>
            </a:r>
            <a:r>
              <a:rPr lang="en-US" altLang="ro-RO" sz="3100" dirty="0"/>
              <a:t> max. 25% din </a:t>
            </a:r>
            <a:r>
              <a:rPr lang="en-US" altLang="ro-RO" sz="3100" dirty="0" err="1"/>
              <a:t>studenti</a:t>
            </a:r>
            <a:endParaRPr lang="en-US" altLang="ro-RO" sz="3100" dirty="0"/>
          </a:p>
          <a:p>
            <a:r>
              <a:rPr lang="en-US" altLang="ro-RO" sz="3100" dirty="0" err="1"/>
              <a:t>Prezenta</a:t>
            </a:r>
            <a:r>
              <a:rPr lang="en-US" altLang="ro-RO" sz="3100" dirty="0"/>
              <a:t> la curs: 0.5 bonus la nota de la </a:t>
            </a:r>
            <a:r>
              <a:rPr lang="en-US" altLang="ro-RO" sz="3100" dirty="0" err="1"/>
              <a:t>examenul</a:t>
            </a:r>
            <a:r>
              <a:rPr lang="en-US" altLang="ro-RO" sz="3100" dirty="0"/>
              <a:t> </a:t>
            </a:r>
            <a:r>
              <a:rPr lang="en-US" altLang="ro-RO" sz="3100" dirty="0" err="1"/>
              <a:t>scris</a:t>
            </a:r>
            <a:r>
              <a:rPr lang="en-US" altLang="ro-RO" sz="3100" dirty="0"/>
              <a:t> </a:t>
            </a:r>
            <a:r>
              <a:rPr lang="en-US" altLang="ro-RO" sz="3100" dirty="0" err="1"/>
              <a:t>pentru</a:t>
            </a:r>
            <a:r>
              <a:rPr lang="en-US" altLang="ro-RO" sz="3100" dirty="0"/>
              <a:t> </a:t>
            </a:r>
            <a:r>
              <a:rPr lang="en-US" altLang="ro-RO" sz="3100" dirty="0" err="1"/>
              <a:t>primii</a:t>
            </a:r>
            <a:r>
              <a:rPr lang="en-US" altLang="ro-RO" sz="3100" dirty="0"/>
              <a:t> 25% </a:t>
            </a:r>
            <a:r>
              <a:rPr lang="en-US" altLang="ro-RO" sz="3100" dirty="0" err="1"/>
              <a:t>dintre</a:t>
            </a:r>
            <a:r>
              <a:rPr lang="en-US" altLang="ro-RO" sz="3100" dirty="0"/>
              <a:t> </a:t>
            </a:r>
            <a:r>
              <a:rPr lang="en-US" altLang="ro-RO" sz="3100" dirty="0" err="1"/>
              <a:t>studenti</a:t>
            </a:r>
            <a:r>
              <a:rPr lang="en-US" altLang="ro-RO" sz="3100" dirty="0"/>
              <a:t> KAHOOT</a:t>
            </a:r>
          </a:p>
          <a:p>
            <a:r>
              <a:rPr lang="en-US" altLang="ro-RO" sz="3100" dirty="0"/>
              <a:t>- </a:t>
            </a:r>
            <a:r>
              <a:rPr lang="en-US" altLang="ro-RO" sz="3100" dirty="0" err="1"/>
              <a:t>vom</a:t>
            </a:r>
            <a:r>
              <a:rPr lang="en-US" altLang="ro-RO" sz="3100" dirty="0"/>
              <a:t> </a:t>
            </a:r>
            <a:r>
              <a:rPr lang="en-US" altLang="ro-RO" sz="3100" dirty="0" err="1"/>
              <a:t>reveni</a:t>
            </a:r>
            <a:r>
              <a:rPr lang="en-US" altLang="ro-RO" sz="3100" dirty="0"/>
              <a:t> cu </a:t>
            </a:r>
            <a:r>
              <a:rPr lang="en-US" altLang="ro-RO" sz="3100" dirty="0" err="1"/>
              <a:t>detalii</a:t>
            </a:r>
            <a:r>
              <a:rPr lang="en-US" altLang="ro-RO" sz="3100" dirty="0"/>
              <a:t> </a:t>
            </a:r>
            <a:r>
              <a:rPr lang="en-US" altLang="ro-RO" sz="3100" dirty="0" err="1"/>
              <a:t>saptamana</a:t>
            </a:r>
            <a:r>
              <a:rPr lang="en-US" altLang="ro-RO" sz="3100" dirty="0"/>
              <a:t> </a:t>
            </a:r>
            <a:r>
              <a:rPr lang="en-US" altLang="ro-RO" sz="3100" dirty="0" err="1"/>
              <a:t>viitoare</a:t>
            </a:r>
            <a:r>
              <a:rPr lang="en-US" altLang="ro-RO" sz="3100" dirty="0"/>
              <a:t>!!</a:t>
            </a:r>
          </a:p>
          <a:p>
            <a:endParaRPr lang="en-US" altLang="ro-RO" sz="3100" dirty="0">
              <a:solidFill>
                <a:srgbClr val="FF0000"/>
              </a:solidFill>
            </a:endParaRPr>
          </a:p>
          <a:p>
            <a:r>
              <a:rPr lang="en-US" altLang="ro-RO" sz="3100" dirty="0">
                <a:solidFill>
                  <a:srgbClr val="FF0000"/>
                </a:solidFill>
              </a:rPr>
              <a:t>bonus </a:t>
            </a:r>
            <a:r>
              <a:rPr lang="en-US" altLang="ro-RO" sz="3100" dirty="0" err="1">
                <a:solidFill>
                  <a:srgbClr val="FF0000"/>
                </a:solidFill>
              </a:rPr>
              <a:t>dupa</a:t>
            </a:r>
            <a:r>
              <a:rPr lang="en-US" altLang="ro-RO" sz="3100" dirty="0">
                <a:solidFill>
                  <a:srgbClr val="FF0000"/>
                </a:solidFill>
              </a:rPr>
              <a:t> </a:t>
            </a:r>
            <a:r>
              <a:rPr lang="en-US" altLang="ro-RO" sz="3100" dirty="0" err="1">
                <a:solidFill>
                  <a:srgbClr val="FF0000"/>
                </a:solidFill>
              </a:rPr>
              <a:t>ce</a:t>
            </a:r>
            <a:r>
              <a:rPr lang="en-US" altLang="ro-RO" sz="3100" dirty="0">
                <a:solidFill>
                  <a:srgbClr val="FF0000"/>
                </a:solidFill>
              </a:rPr>
              <a:t> se </a:t>
            </a:r>
            <a:r>
              <a:rPr lang="en-US" altLang="ro-RO" sz="3100" dirty="0" err="1">
                <a:solidFill>
                  <a:srgbClr val="FF0000"/>
                </a:solidFill>
              </a:rPr>
              <a:t>promoveaza</a:t>
            </a:r>
            <a:r>
              <a:rPr lang="en-US" altLang="ro-RO" sz="3100" dirty="0">
                <a:solidFill>
                  <a:srgbClr val="FF0000"/>
                </a:solidFill>
              </a:rPr>
              <a:t> </a:t>
            </a:r>
            <a:r>
              <a:rPr lang="en-US" altLang="ro-RO" sz="3100" dirty="0" err="1">
                <a:solidFill>
                  <a:srgbClr val="FF0000"/>
                </a:solidFill>
              </a:rPr>
              <a:t>examenul</a:t>
            </a:r>
            <a:r>
              <a:rPr lang="en-US" altLang="ro-RO" sz="3100" dirty="0">
                <a:solidFill>
                  <a:srgbClr val="FF0000"/>
                </a:solidFill>
              </a:rPr>
              <a:t> </a:t>
            </a:r>
            <a:r>
              <a:rPr lang="en-US" altLang="ro-RO" sz="3100" dirty="0" err="1">
                <a:solidFill>
                  <a:srgbClr val="FF0000"/>
                </a:solidFill>
              </a:rPr>
              <a:t>scris</a:t>
            </a:r>
            <a:endParaRPr lang="en-US" altLang="ro-RO" sz="3100" dirty="0">
              <a:solidFill>
                <a:srgbClr val="FF0000"/>
              </a:solidFill>
            </a:endParaRPr>
          </a:p>
        </p:txBody>
      </p:sp>
      <p:sp>
        <p:nvSpPr>
          <p:cNvPr id="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04031" y="1371599"/>
            <a:ext cx="9072563" cy="389203"/>
          </a:xfrm>
        </p:spPr>
        <p:txBody>
          <a:bodyPr>
            <a:normAutofit fontScale="90000"/>
          </a:bodyPr>
          <a:lstStyle/>
          <a:p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Kahoot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04031" y="1931566"/>
            <a:ext cx="9072563" cy="498903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Arial" pitchFamily="34" charset="0"/>
                <a:cs typeface="Arial" pitchFamily="34" charset="0"/>
              </a:rPr>
              <a:t>Se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va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defini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un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nume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unic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de forma 131popescu (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unde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popescu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numele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familie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131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grupa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r>
              <a:rPr lang="en-US" sz="2600" dirty="0" err="1">
                <a:latin typeface="Arial" pitchFamily="34" charset="0"/>
                <a:cs typeface="Arial" pitchFamily="34" charset="0"/>
              </a:rPr>
              <a:t>Daca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sunt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multi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studenti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cu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acelasi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nume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grupa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respectiva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adaugati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initiala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/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initialele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prenumelui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131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popescu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p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131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popescu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pr</a:t>
            </a:r>
            <a:endParaRPr lang="en-US" dirty="0"/>
          </a:p>
        </p:txBody>
      </p:sp>
      <p:sp>
        <p:nvSpPr>
          <p:cNvPr id="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459" name="Google Shape;459;p34"/>
          <p:cNvSpPr txBox="1"/>
          <p:nvPr/>
        </p:nvSpPr>
        <p:spPr>
          <a:xfrm>
            <a:off x="1035050" y="1646237"/>
            <a:ext cx="8729662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Regulamente UB si FMI 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Utilitatea cursului de Programare Orientata pe Obiecte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Prezentarea disciplinei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Primul curs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48" y="1931918"/>
            <a:ext cx="9058513" cy="5364085"/>
          </a:xfrm>
        </p:spPr>
        <p:txBody>
          <a:bodyPr/>
          <a:lstStyle/>
          <a:p>
            <a:pPr eaLnBrk="1" hangingPunct="1"/>
            <a:r>
              <a:rPr lang="ro-RO" altLang="ro-RO" sz="2600" dirty="0">
                <a:latin typeface="Arial" pitchFamily="34" charset="0"/>
                <a:cs typeface="Arial" pitchFamily="34" charset="0"/>
              </a:rPr>
              <a:t>Bjarne Stroustrup în 1979 la Bell Laboratories in Murray Hill, New Jersey</a:t>
            </a:r>
            <a:endParaRPr lang="en-US" altLang="ro-RO" sz="2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ro-RO" altLang="ro-RO" sz="2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600" dirty="0">
                <a:latin typeface="Arial"/>
                <a:cs typeface="Arial"/>
              </a:rPr>
              <a:t>7 revizii: 1998 ANSI+ISO, 2003 (</a:t>
            </a:r>
            <a:r>
              <a:rPr lang="ro-RO" altLang="ro-RO" sz="2600" dirty="0" err="1">
                <a:latin typeface="Arial"/>
                <a:cs typeface="Arial"/>
              </a:rPr>
              <a:t>corrigendum</a:t>
            </a:r>
            <a:r>
              <a:rPr lang="ro-RO" altLang="ro-RO" sz="2600" dirty="0">
                <a:latin typeface="Arial"/>
                <a:cs typeface="Arial"/>
              </a:rPr>
              <a:t>), 2011 (</a:t>
            </a:r>
            <a:r>
              <a:rPr lang="ro-RO" altLang="ro-RO" sz="2600" dirty="0">
                <a:solidFill>
                  <a:srgbClr val="FF0000"/>
                </a:solidFill>
                <a:latin typeface="Arial"/>
                <a:cs typeface="Arial"/>
              </a:rPr>
              <a:t>C++11/0x</a:t>
            </a:r>
            <a:r>
              <a:rPr lang="ro-RO" altLang="ro-RO" sz="2600" dirty="0">
                <a:latin typeface="Arial"/>
                <a:cs typeface="Arial"/>
              </a:rPr>
              <a:t>), 2014, 2017 (</a:t>
            </a:r>
            <a:r>
              <a:rPr lang="ro-RO" altLang="ro-RO" sz="2600" dirty="0">
                <a:solidFill>
                  <a:srgbClr val="FF0000"/>
                </a:solidFill>
                <a:latin typeface="Arial"/>
                <a:cs typeface="Arial"/>
              </a:rPr>
              <a:t>C++ 17/1z</a:t>
            </a:r>
            <a:r>
              <a:rPr lang="ro-RO" altLang="ro-RO" sz="2600" dirty="0">
                <a:latin typeface="Arial"/>
                <a:cs typeface="Arial"/>
              </a:rPr>
              <a:t>), 2020, 2023</a:t>
            </a:r>
          </a:p>
          <a:p>
            <a:pPr eaLnBrk="1" hangingPunct="1"/>
            <a:endParaRPr lang="en-US" altLang="ro-RO" sz="2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600" dirty="0">
                <a:latin typeface="Arial"/>
                <a:cs typeface="Arial"/>
              </a:rPr>
              <a:t>Următoarea plănuită în 2026 (C++2c)</a:t>
            </a:r>
          </a:p>
          <a:p>
            <a:pPr eaLnBrk="1" hangingPunct="1"/>
            <a:endParaRPr lang="ro-RO" altLang="ro-RO" sz="2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600" dirty="0">
                <a:latin typeface="Arial" pitchFamily="34" charset="0"/>
                <a:cs typeface="Arial" pitchFamily="34" charset="0"/>
              </a:rPr>
              <a:t>Versiunea 1998: Standard C++, C++98</a:t>
            </a:r>
          </a:p>
          <a:p>
            <a:endParaRPr lang="ro-RO" altLang="ro-RO" sz="2600" dirty="0">
              <a:latin typeface="Arial"/>
              <a:cs typeface="Arial"/>
            </a:endParaRPr>
          </a:p>
          <a:p>
            <a:r>
              <a:rPr lang="ro-RO" altLang="ro-RO" sz="2600" dirty="0">
                <a:latin typeface="Arial"/>
                <a:cs typeface="Arial"/>
              </a:rPr>
              <a:t>C++ modern: ≥ C++11</a:t>
            </a:r>
            <a:endParaRPr lang="ro-RO" altLang="ro-RO" sz="2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ro-RO" altLang="ro-RO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451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31" y="140737"/>
            <a:ext cx="9072563" cy="1259946"/>
          </a:xfrm>
        </p:spPr>
        <p:txBody>
          <a:bodyPr>
            <a:normAutofit/>
          </a:bodyPr>
          <a:lstStyle/>
          <a:p>
            <a:r>
              <a:rPr lang="ro-RO" altLang="ro-RO" sz="2800" b="1" dirty="0">
                <a:latin typeface="Arial" pitchFamily="34" charset="0"/>
                <a:cs typeface="Arial" pitchFamily="34" charset="0"/>
              </a:rPr>
              <a:t>Să ne cunoaștem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24826" y="1848626"/>
            <a:ext cx="8568531" cy="4978894"/>
          </a:xfrm>
        </p:spPr>
        <p:txBody>
          <a:bodyPr vert="horz" lIns="100783" tIns="50392" rIns="100783" bIns="50392" rtlCol="0" anchor="t">
            <a:normAutofit fontScale="77500" lnSpcReduction="20000"/>
          </a:bodyPr>
          <a:lstStyle/>
          <a:p>
            <a:pPr>
              <a:buNone/>
            </a:pPr>
            <a:r>
              <a:rPr lang="ro-RO" altLang="ro-RO" sz="2800" dirty="0">
                <a:latin typeface="Arial" pitchFamily="34" charset="0"/>
                <a:cs typeface="Arial" pitchFamily="34" charset="0"/>
              </a:rPr>
              <a:t>Cine pred</a:t>
            </a:r>
            <a:r>
              <a:rPr lang="vi-VN" altLang="ro-RO" sz="28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800" dirty="0">
                <a:latin typeface="Arial" pitchFamily="34" charset="0"/>
                <a:cs typeface="Arial" pitchFamily="34" charset="0"/>
              </a:rPr>
              <a:t>? </a:t>
            </a: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pPr marL="377825" indent="-377825">
              <a:buNone/>
            </a:pPr>
            <a:r>
              <a:rPr lang="en-US" altLang="ro-RO" sz="2800" u="sng" dirty="0">
                <a:latin typeface="Arial"/>
                <a:cs typeface="Arial"/>
              </a:rPr>
              <a:t>Curs</a:t>
            </a:r>
            <a:r>
              <a:rPr lang="en-US" altLang="ro-RO" sz="2800" dirty="0">
                <a:latin typeface="Arial"/>
                <a:cs typeface="Arial"/>
              </a:rPr>
              <a:t>: </a:t>
            </a:r>
            <a:r>
              <a:rPr lang="ro-RO" altLang="ro-RO" sz="2800" dirty="0">
                <a:latin typeface="Arial"/>
                <a:cs typeface="Arial"/>
              </a:rPr>
              <a:t>Anca Dobrovăț</a:t>
            </a:r>
            <a:r>
              <a:rPr lang="en-US" altLang="ro-RO" sz="2800" dirty="0">
                <a:latin typeface="Arial"/>
                <a:cs typeface="Arial"/>
              </a:rPr>
              <a:t> (</a:t>
            </a:r>
            <a:r>
              <a:rPr lang="en-US" altLang="ro-RO" sz="2800" dirty="0" err="1">
                <a:latin typeface="Arial"/>
                <a:cs typeface="Arial"/>
              </a:rPr>
              <a:t>seriile</a:t>
            </a:r>
            <a:r>
              <a:rPr lang="en-US" altLang="ro-RO" sz="2800" dirty="0">
                <a:latin typeface="Arial"/>
                <a:cs typeface="Arial"/>
              </a:rPr>
              <a:t> 13 </a:t>
            </a:r>
            <a:r>
              <a:rPr lang="en-US" altLang="ro-RO" sz="2800" dirty="0" err="1">
                <a:latin typeface="Arial"/>
                <a:cs typeface="Arial"/>
              </a:rPr>
              <a:t>si</a:t>
            </a:r>
            <a:r>
              <a:rPr lang="en-US" altLang="ro-RO" sz="2800" dirty="0">
                <a:latin typeface="Arial"/>
                <a:cs typeface="Arial"/>
              </a:rPr>
              <a:t> 15), Andrei Paun (seria 14)</a:t>
            </a:r>
            <a:endParaRPr lang="ro-RO" altLang="ro-RO" sz="2800" dirty="0">
              <a:latin typeface="Arial"/>
              <a:cs typeface="Arial"/>
            </a:endParaRPr>
          </a:p>
          <a:p>
            <a:r>
              <a:rPr lang="en-US" altLang="ro-RO" sz="2800" dirty="0">
                <a:latin typeface="Arial" pitchFamily="34" charset="0"/>
                <a:cs typeface="Arial" pitchFamily="34" charset="0"/>
                <a:hlinkClick r:id="rId3"/>
              </a:rPr>
              <a:t>anca.dobrovat@fmi.unibuc.ro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; </a:t>
            </a:r>
            <a:r>
              <a:rPr lang="en-US" altLang="ro-RO" sz="2800" dirty="0">
                <a:latin typeface="Arial" pitchFamily="34" charset="0"/>
                <a:cs typeface="Arial" pitchFamily="34" charset="0"/>
                <a:hlinkClick r:id="rId4"/>
              </a:rPr>
              <a:t>apaun@fmi.unibuc.ro</a:t>
            </a: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ro-RO" sz="2800" u="sng" dirty="0" err="1">
                <a:latin typeface="Arial" pitchFamily="34" charset="0"/>
                <a:cs typeface="Arial" pitchFamily="34" charset="0"/>
              </a:rPr>
              <a:t>Laboratoare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: (se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vor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completa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informatiie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143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144)</a:t>
            </a:r>
          </a:p>
          <a:p>
            <a:pPr marL="377825" indent="-377825"/>
            <a:r>
              <a:rPr lang="en-US" altLang="ro-RO" sz="2800" dirty="0">
                <a:latin typeface="Arial"/>
                <a:cs typeface="Arial"/>
              </a:rPr>
              <a:t>Marius </a:t>
            </a:r>
            <a:r>
              <a:rPr lang="en-US" altLang="ro-RO" sz="2800" dirty="0" err="1">
                <a:latin typeface="Arial"/>
                <a:cs typeface="Arial"/>
              </a:rPr>
              <a:t>Miclu</a:t>
            </a:r>
            <a:r>
              <a:rPr lang="ro-RO" altLang="ro-RO" sz="2800" dirty="0">
                <a:latin typeface="Arial"/>
                <a:cs typeface="Arial"/>
              </a:rPr>
              <a:t>ța</a:t>
            </a:r>
            <a:r>
              <a:rPr lang="en-US" altLang="ro-RO" sz="2800" dirty="0">
                <a:latin typeface="Arial"/>
                <a:cs typeface="Arial"/>
              </a:rPr>
              <a:t> – </a:t>
            </a:r>
            <a:r>
              <a:rPr lang="en-US" altLang="ro-RO" sz="2800" dirty="0" err="1">
                <a:latin typeface="Arial"/>
                <a:cs typeface="Arial"/>
              </a:rPr>
              <a:t>Câmpeanu</a:t>
            </a:r>
            <a:r>
              <a:rPr lang="en-US" altLang="ro-RO" sz="2800" dirty="0">
                <a:latin typeface="Arial"/>
                <a:cs typeface="Arial"/>
              </a:rPr>
              <a:t> (131 + seminar)</a:t>
            </a:r>
          </a:p>
          <a:p>
            <a:pPr marL="377825" indent="-377825"/>
            <a:r>
              <a:rPr lang="en-US" altLang="ro-RO" sz="2800" dirty="0" err="1">
                <a:latin typeface="Arial"/>
                <a:cs typeface="Arial"/>
              </a:rPr>
              <a:t>Obreja</a:t>
            </a:r>
            <a:r>
              <a:rPr lang="en-US" altLang="ro-RO" sz="2800" dirty="0">
                <a:latin typeface="Arial"/>
                <a:cs typeface="Arial"/>
              </a:rPr>
              <a:t> Camelia (132, 133)</a:t>
            </a:r>
          </a:p>
          <a:p>
            <a:pPr marL="377825" indent="-377825"/>
            <a:r>
              <a:rPr lang="en-US" altLang="ro-RO" sz="2800" dirty="0" err="1">
                <a:latin typeface="Arial"/>
                <a:cs typeface="Arial"/>
              </a:rPr>
              <a:t>Bahrim</a:t>
            </a:r>
            <a:r>
              <a:rPr lang="en-US" altLang="ro-RO" sz="2800" dirty="0">
                <a:latin typeface="Arial"/>
                <a:cs typeface="Arial"/>
              </a:rPr>
              <a:t> Dragos (134 + seminar)</a:t>
            </a:r>
          </a:p>
          <a:p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Vrinceanu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Radu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(141 + seminar)</a:t>
            </a:r>
          </a:p>
          <a:p>
            <a:pPr marL="377825" indent="-377825"/>
            <a:r>
              <a:rPr lang="en-US" altLang="ro-RO" sz="2800" dirty="0" err="1">
                <a:latin typeface="Arial"/>
                <a:cs typeface="Arial"/>
              </a:rPr>
              <a:t>Campian</a:t>
            </a:r>
            <a:r>
              <a:rPr lang="en-US" altLang="ro-RO" sz="2800" dirty="0">
                <a:latin typeface="Arial"/>
                <a:cs typeface="Arial"/>
              </a:rPr>
              <a:t> </a:t>
            </a:r>
            <a:r>
              <a:rPr lang="en-US" altLang="ro-RO" sz="2800" dirty="0" err="1">
                <a:latin typeface="Arial"/>
                <a:cs typeface="Arial"/>
              </a:rPr>
              <a:t>Ioan</a:t>
            </a:r>
            <a:r>
              <a:rPr lang="en-US" altLang="ro-RO" sz="2800" dirty="0">
                <a:latin typeface="Arial"/>
                <a:cs typeface="Arial"/>
              </a:rPr>
              <a:t> </a:t>
            </a:r>
            <a:r>
              <a:rPr lang="en-US" altLang="ro-RO" sz="2800" dirty="0" err="1">
                <a:latin typeface="Arial"/>
                <a:cs typeface="Arial"/>
              </a:rPr>
              <a:t>Razvan</a:t>
            </a:r>
            <a:r>
              <a:rPr lang="en-US" altLang="ro-RO" sz="2800" dirty="0">
                <a:latin typeface="Arial"/>
                <a:cs typeface="Arial"/>
              </a:rPr>
              <a:t> (142 + seminar)</a:t>
            </a:r>
          </a:p>
          <a:p>
            <a:pPr marL="377825" indent="-377825"/>
            <a:r>
              <a:rPr lang="en-US" altLang="ro-RO" sz="2800" dirty="0" err="1">
                <a:latin typeface="Arial"/>
                <a:cs typeface="Arial"/>
              </a:rPr>
              <a:t>Magureanu</a:t>
            </a:r>
            <a:r>
              <a:rPr lang="en-US" altLang="ro-RO" sz="2800" dirty="0">
                <a:latin typeface="Arial"/>
                <a:cs typeface="Arial"/>
              </a:rPr>
              <a:t> Livia (151 + seminar)</a:t>
            </a:r>
          </a:p>
          <a:p>
            <a:pPr marL="377825" indent="-377825"/>
            <a:r>
              <a:rPr lang="en-US" altLang="ro-RO" sz="2800" dirty="0">
                <a:latin typeface="Arial"/>
                <a:cs typeface="Arial"/>
              </a:rPr>
              <a:t>Maxim </a:t>
            </a:r>
            <a:r>
              <a:rPr lang="en-US" altLang="ro-RO" sz="2800" dirty="0" err="1">
                <a:latin typeface="Arial"/>
                <a:cs typeface="Arial"/>
              </a:rPr>
              <a:t>Tiberiu</a:t>
            </a:r>
            <a:r>
              <a:rPr lang="en-US" altLang="ro-RO" sz="2800" dirty="0">
                <a:latin typeface="Arial"/>
                <a:cs typeface="Arial"/>
              </a:rPr>
              <a:t> (152 + seminar)</a:t>
            </a:r>
          </a:p>
          <a:p>
            <a:r>
              <a:rPr lang="en-US" altLang="ro-RO" sz="2800" dirty="0">
                <a:latin typeface="Arial" pitchFamily="34" charset="0"/>
                <a:cs typeface="Arial" pitchFamily="34" charset="0"/>
              </a:rPr>
              <a:t>TBA (143, 144)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88037" y="1679928"/>
            <a:ext cx="8988557" cy="5492008"/>
          </a:xfrm>
        </p:spPr>
        <p:txBody>
          <a:bodyPr/>
          <a:lstStyle/>
          <a:p>
            <a:r>
              <a:rPr lang="ro-RO" sz="2600" dirty="0">
                <a:latin typeface="Arial" pitchFamily="34" charset="0"/>
                <a:cs typeface="Arial" pitchFamily="34" charset="0"/>
              </a:rPr>
              <a:t>C++98: a definit standardul inițial, toate chestiunile de limbaj, STL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endParaRPr lang="ro-RO" sz="2600" dirty="0">
              <a:latin typeface="Arial" pitchFamily="34" charset="0"/>
              <a:cs typeface="Arial" pitchFamily="34" charset="0"/>
            </a:endParaRPr>
          </a:p>
          <a:p>
            <a:r>
              <a:rPr lang="ro-RO" sz="2600" dirty="0">
                <a:latin typeface="Arial" pitchFamily="34" charset="0"/>
                <a:cs typeface="Arial" pitchFamily="34" charset="0"/>
              </a:rPr>
              <a:t>C++03: bugfix o unic</a:t>
            </a:r>
            <a:r>
              <a:rPr lang="vi-VN" sz="26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sz="2600" dirty="0">
                <a:latin typeface="Arial" pitchFamily="34" charset="0"/>
                <a:cs typeface="Arial" pitchFamily="34" charset="0"/>
              </a:rPr>
              <a:t> chestie nou</a:t>
            </a:r>
            <a:r>
              <a:rPr lang="vi-VN" sz="26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sz="2600" dirty="0">
                <a:latin typeface="Arial" pitchFamily="34" charset="0"/>
                <a:cs typeface="Arial" pitchFamily="34" charset="0"/>
              </a:rPr>
              <a:t>: value initialization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r>
              <a:rPr lang="ro-RO" sz="2600" dirty="0">
                <a:latin typeface="Arial"/>
                <a:cs typeface="Arial"/>
              </a:rPr>
              <a:t>C++11: </a:t>
            </a:r>
            <a:r>
              <a:rPr lang="ro-RO" sz="2600" dirty="0" err="1">
                <a:latin typeface="Arial"/>
                <a:cs typeface="Arial"/>
              </a:rPr>
              <a:t>initializer</a:t>
            </a:r>
            <a:r>
              <a:rPr lang="ro-RO" sz="2600" dirty="0">
                <a:latin typeface="Arial"/>
                <a:cs typeface="Arial"/>
              </a:rPr>
              <a:t> </a:t>
            </a:r>
            <a:r>
              <a:rPr lang="ro-RO" sz="2600" dirty="0" err="1">
                <a:latin typeface="Arial"/>
                <a:cs typeface="Arial"/>
              </a:rPr>
              <a:t>lists</a:t>
            </a:r>
            <a:r>
              <a:rPr lang="ro-RO" sz="2600" dirty="0">
                <a:latin typeface="Arial"/>
                <a:cs typeface="Arial"/>
              </a:rPr>
              <a:t>, </a:t>
            </a:r>
            <a:r>
              <a:rPr lang="ro-RO" sz="2600" dirty="0" err="1">
                <a:latin typeface="Arial"/>
                <a:cs typeface="Arial"/>
              </a:rPr>
              <a:t>rvalue</a:t>
            </a:r>
            <a:r>
              <a:rPr lang="ro-RO" sz="2600" dirty="0">
                <a:latin typeface="Arial"/>
                <a:cs typeface="Arial"/>
              </a:rPr>
              <a:t> </a:t>
            </a:r>
            <a:r>
              <a:rPr lang="ro-RO" sz="2600" dirty="0" err="1">
                <a:latin typeface="Arial"/>
                <a:cs typeface="Arial"/>
              </a:rPr>
              <a:t>references</a:t>
            </a:r>
            <a:r>
              <a:rPr lang="ro-RO" sz="2600" dirty="0">
                <a:latin typeface="Arial"/>
                <a:cs typeface="Arial"/>
              </a:rPr>
              <a:t>, </a:t>
            </a:r>
            <a:r>
              <a:rPr lang="ro-RO" sz="2600" dirty="0" err="1">
                <a:latin typeface="Arial"/>
                <a:cs typeface="Arial"/>
              </a:rPr>
              <a:t>moving</a:t>
            </a:r>
            <a:r>
              <a:rPr lang="ro-RO" sz="2600" dirty="0">
                <a:latin typeface="Arial"/>
                <a:cs typeface="Arial"/>
              </a:rPr>
              <a:t> </a:t>
            </a:r>
            <a:r>
              <a:rPr lang="ro-RO" sz="2600" dirty="0" err="1">
                <a:latin typeface="Arial"/>
                <a:cs typeface="Arial"/>
              </a:rPr>
              <a:t>constructors</a:t>
            </a:r>
            <a:r>
              <a:rPr lang="ro-RO" sz="2600" dirty="0">
                <a:latin typeface="Arial"/>
                <a:cs typeface="Arial"/>
              </a:rPr>
              <a:t>, lambda </a:t>
            </a:r>
            <a:r>
              <a:rPr lang="ro-RO" sz="2600" dirty="0" err="1">
                <a:latin typeface="Arial"/>
                <a:cs typeface="Arial"/>
              </a:rPr>
              <a:t>functions</a:t>
            </a:r>
            <a:r>
              <a:rPr lang="ro-RO" sz="2600" dirty="0">
                <a:latin typeface="Arial"/>
                <a:cs typeface="Arial"/>
              </a:rPr>
              <a:t>, final, </a:t>
            </a:r>
            <a:r>
              <a:rPr lang="ro-RO" sz="2600" dirty="0" err="1">
                <a:latin typeface="Arial"/>
                <a:cs typeface="Arial"/>
              </a:rPr>
              <a:t>nullptr</a:t>
            </a:r>
            <a:r>
              <a:rPr lang="ro-RO" sz="2600" dirty="0">
                <a:latin typeface="Arial"/>
                <a:cs typeface="Arial"/>
              </a:rPr>
              <a:t> literal, sincronizare cu C99, etc.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r>
              <a:rPr lang="ro-RO" sz="2600" dirty="0">
                <a:latin typeface="Arial" pitchFamily="34" charset="0"/>
                <a:cs typeface="Arial" pitchFamily="34" charset="0"/>
              </a:rPr>
              <a:t>C++14: generic lambdas, binary literals, auto, variable template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, etc.</a:t>
            </a:r>
            <a:r>
              <a:rPr lang="ro-RO" sz="26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6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9205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756047" y="1427938"/>
            <a:ext cx="8568531" cy="403182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C++17: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constexpr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Inline variables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Nested namespace definitions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Class template argument deduction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Hexadecimal literals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etc</a:t>
            </a:r>
            <a:endParaRPr lang="ro-RO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52016" y="5627758"/>
            <a:ext cx="9828608" cy="74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3" tIns="50392" rIns="100783" bIns="50392">
            <a:spAutoFit/>
          </a:bodyPr>
          <a:lstStyle/>
          <a:p>
            <a:pPr eaLnBrk="0" hangingPunct="0"/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is permitted for template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parameter declarations 	(e.g., </a:t>
            </a:r>
          </a:p>
          <a:p>
            <a:pPr eaLnBrk="0" hangingPunct="0"/>
            <a:r>
              <a:rPr lang="en-US" b="1" dirty="0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dirty="0" err="1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X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…)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0;p35"/>
          <p:cNvSpPr txBox="1"/>
          <p:nvPr/>
        </p:nvSpPr>
        <p:spPr>
          <a:xfrm>
            <a:off x="3897312" y="384701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9" name="Google Shape;471;p35"/>
          <p:cNvSpPr txBox="1"/>
          <p:nvPr/>
        </p:nvSpPr>
        <p:spPr>
          <a:xfrm>
            <a:off x="239712" y="837139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1507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88037" y="1679928"/>
            <a:ext cx="8988557" cy="5492008"/>
          </a:xfrm>
        </p:spPr>
        <p:txBody>
          <a:bodyPr/>
          <a:lstStyle/>
          <a:p>
            <a:r>
              <a:rPr lang="ro-RO" sz="2600" dirty="0">
                <a:solidFill>
                  <a:schemeClr val="accent2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C++20</a:t>
            </a:r>
            <a:r>
              <a:rPr lang="ro-RO" sz="2600" dirty="0">
                <a:latin typeface="Arial"/>
                <a:cs typeface="Arial"/>
              </a:rPr>
              <a:t>:</a:t>
            </a:r>
            <a:endParaRPr lang="en-US" dirty="0"/>
          </a:p>
          <a:p>
            <a:pPr lvl="1"/>
            <a:r>
              <a:rPr lang="ro-RO" sz="2200" dirty="0">
                <a:latin typeface="Arial"/>
                <a:cs typeface="Arial"/>
              </a:rPr>
              <a:t>Concepte: sintaxă mai "simplă" și erori mai "clare" la </a:t>
            </a:r>
            <a:r>
              <a:rPr lang="ro-RO" sz="2200" dirty="0" err="1">
                <a:latin typeface="Arial"/>
                <a:cs typeface="Arial"/>
              </a:rPr>
              <a:t>templates</a:t>
            </a:r>
            <a:endParaRPr lang="ro-RO" sz="2200" dirty="0" err="1">
              <a:latin typeface="Times New Roman"/>
              <a:cs typeface="Times New Roman"/>
            </a:endParaRPr>
          </a:p>
          <a:p>
            <a:pPr lvl="1"/>
            <a:r>
              <a:rPr lang="ro-RO" sz="2200" dirty="0">
                <a:latin typeface="Arial"/>
                <a:cs typeface="Arial"/>
              </a:rPr>
              <a:t>Module</a:t>
            </a:r>
            <a:endParaRPr lang="ro-RO" sz="2200" dirty="0">
              <a:cs typeface="Times New Roman"/>
            </a:endParaRPr>
          </a:p>
          <a:p>
            <a:pPr lvl="1"/>
            <a:r>
              <a:rPr lang="ro-RO" sz="2200" dirty="0" err="1">
                <a:latin typeface="Arial"/>
                <a:cs typeface="Arial"/>
              </a:rPr>
              <a:t>Spaceship</a:t>
            </a:r>
            <a:r>
              <a:rPr lang="ro-RO" sz="2200" dirty="0">
                <a:latin typeface="Arial"/>
                <a:cs typeface="Arial"/>
              </a:rPr>
              <a:t> operator &lt;=&gt; și operator==() = </a:t>
            </a:r>
            <a:r>
              <a:rPr lang="ro-RO" sz="2200" dirty="0" err="1">
                <a:latin typeface="Arial"/>
                <a:cs typeface="Arial"/>
              </a:rPr>
              <a:t>default</a:t>
            </a:r>
            <a:endParaRPr lang="ro-RO" sz="2200">
              <a:latin typeface="Arial"/>
              <a:cs typeface="Arial"/>
            </a:endParaRPr>
          </a:p>
          <a:p>
            <a:endParaRPr lang="ro-RO" sz="2600" dirty="0">
              <a:latin typeface="Arial" pitchFamily="34" charset="0"/>
              <a:cs typeface="Arial" pitchFamily="34" charset="0"/>
            </a:endParaRPr>
          </a:p>
          <a:p>
            <a:endParaRPr lang="ro-RO" sz="26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ro-RO" sz="2600" dirty="0">
                <a:solidFill>
                  <a:schemeClr val="accent2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C++23</a:t>
            </a:r>
            <a:r>
              <a:rPr lang="ro-RO" sz="2600" dirty="0">
                <a:latin typeface="Arial"/>
                <a:cs typeface="Arial"/>
              </a:rPr>
              <a:t>: &lt;</a:t>
            </a:r>
            <a:r>
              <a:rPr lang="ro-RO" sz="2600" dirty="0" err="1">
                <a:latin typeface="Arial"/>
                <a:cs typeface="Arial"/>
              </a:rPr>
              <a:t>stacktrace</a:t>
            </a:r>
            <a:r>
              <a:rPr lang="ro-RO" sz="2600" dirty="0">
                <a:latin typeface="Arial"/>
                <a:cs typeface="Arial"/>
              </a:rPr>
              <a:t>&gt;, &lt;</a:t>
            </a:r>
            <a:r>
              <a:rPr lang="ro-RO" sz="2600" dirty="0" err="1">
                <a:latin typeface="Arial"/>
                <a:cs typeface="Arial"/>
              </a:rPr>
              <a:t>expected</a:t>
            </a:r>
            <a:r>
              <a:rPr lang="ro-RO" sz="2600" dirty="0">
                <a:latin typeface="Arial"/>
                <a:cs typeface="Arial"/>
              </a:rPr>
              <a:t>&gt;</a:t>
            </a:r>
          </a:p>
          <a:p>
            <a:endParaRPr lang="ro-RO" sz="2600" dirty="0">
              <a:latin typeface="Arial"/>
              <a:cs typeface="Arial"/>
            </a:endParaRPr>
          </a:p>
        </p:txBody>
      </p:sp>
      <p:sp>
        <p:nvSpPr>
          <p:cNvPr id="6" name="Google Shape;470;p35"/>
          <p:cNvSpPr txBox="1"/>
          <p:nvPr/>
        </p:nvSpPr>
        <p:spPr>
          <a:xfrm>
            <a:off x="3897312" y="395990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848428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6366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03237" y="1938337"/>
            <a:ext cx="9059862" cy="406622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&lt;iostream&gt;                               (fără .h)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using namespace std;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cout, cin                                     (fără &amp;) 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// comentarii pe o linie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declarare variabile</a:t>
            </a:r>
            <a:endParaRPr lang="en-US" altLang="ro-RO" sz="2000" dirty="0">
              <a:latin typeface="+mj-lt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ro-RO" sz="2000" dirty="0" err="1">
                <a:solidFill>
                  <a:schemeClr val="tx1"/>
                </a:solidFill>
              </a:rPr>
              <a:t>Tipul</a:t>
            </a:r>
            <a:r>
              <a:rPr lang="en-US" altLang="ro-RO" sz="2000" dirty="0">
                <a:solidFill>
                  <a:schemeClr val="tx1"/>
                </a:solidFill>
              </a:rPr>
              <a:t> de date </a:t>
            </a:r>
            <a:r>
              <a:rPr lang="en-US" altLang="ro-RO" sz="2000" dirty="0" err="1">
                <a:solidFill>
                  <a:schemeClr val="tx1"/>
                </a:solidFill>
              </a:rPr>
              <a:t>bool</a:t>
            </a:r>
            <a:r>
              <a:rPr lang="en-US" altLang="ro-RO" sz="2000" dirty="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altLang="ro-RO" sz="2000" dirty="0">
                <a:solidFill>
                  <a:schemeClr val="tx1"/>
                </a:solidFill>
                <a:latin typeface="+mj-lt"/>
              </a:rPr>
              <a:t>                   </a:t>
            </a:r>
            <a:r>
              <a:rPr lang="ro-RO" altLang="ro-RO" sz="1800" dirty="0">
                <a:latin typeface="+mn-lt"/>
              </a:rPr>
              <a:t>se definesc true şi false (1 si 0)</a:t>
            </a:r>
            <a:r>
              <a:rPr lang="en-US" altLang="ro-RO" sz="1800" dirty="0">
                <a:latin typeface="+mn-lt"/>
              </a:rPr>
              <a:t>;</a:t>
            </a:r>
            <a:endParaRPr lang="ro-RO" altLang="ro-RO" sz="1800" dirty="0">
              <a:latin typeface="+mn-lt"/>
            </a:endParaRPr>
          </a:p>
          <a:p>
            <a:pPr eaLnBrk="1" hangingPunct="1"/>
            <a:r>
              <a:rPr lang="en-US" altLang="ro-RO" sz="1800" dirty="0">
                <a:latin typeface="+mn-lt"/>
              </a:rPr>
              <a:t>                     </a:t>
            </a:r>
            <a:r>
              <a:rPr lang="ro-RO" altLang="ro-RO" sz="1800" dirty="0">
                <a:latin typeface="+mn-lt"/>
              </a:rPr>
              <a:t>C99 nu îl definește ca bool ci ca _Bool (fără true/false)</a:t>
            </a:r>
          </a:p>
          <a:p>
            <a:pPr eaLnBrk="1" hangingPunct="1"/>
            <a:r>
              <a:rPr lang="en-US" altLang="ro-RO" sz="1800" dirty="0">
                <a:latin typeface="+mn-lt"/>
              </a:rPr>
              <a:t>                     </a:t>
            </a:r>
            <a:r>
              <a:rPr lang="ro-RO" altLang="ro-RO" sz="1800" dirty="0">
                <a:latin typeface="+mn-lt"/>
              </a:rPr>
              <a:t>&lt;stdbool.h&gt; pentru compatibilitate</a:t>
            </a:r>
          </a:p>
          <a:p>
            <a:pPr eaLnBrk="1" hangingPunct="1"/>
            <a:endParaRPr lang="ro-RO" altLang="ro-RO" sz="2000" dirty="0">
              <a:latin typeface="+mj-lt"/>
            </a:endParaRPr>
          </a:p>
        </p:txBody>
      </p:sp>
      <p:sp>
        <p:nvSpPr>
          <p:cNvPr id="7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71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472" name="Google Shape;472;p35"/>
          <p:cNvSpPr txBox="1"/>
          <p:nvPr/>
        </p:nvSpPr>
        <p:spPr>
          <a:xfrm>
            <a:off x="457200" y="1584325"/>
            <a:ext cx="9336087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Intrări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ieşiri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/>
              <a:t>O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biectele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plus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funcţiile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necesită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specificarea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formatelor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73" name="Google Shape;473;p35"/>
          <p:cNvSpPr txBox="1"/>
          <p:nvPr/>
        </p:nvSpPr>
        <p:spPr>
          <a:xfrm>
            <a:off x="198120" y="3444546"/>
            <a:ext cx="9585630" cy="34896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operator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care are ca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simbol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simboluri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x,y,z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&gt;&gt;x;  // operator&gt;&gt;(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cin,x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dirty="0"/>
              <a:t>: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intoarce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fluxul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care s-a extras data x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4000"/>
              </a:lnSpc>
              <a:buSzPts val="1800"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&gt;&gt;y&gt;&gt;z; </a:t>
            </a:r>
            <a:r>
              <a:rPr lang="en-US" sz="1800" dirty="0"/>
              <a:t>// operator&gt;&gt;(operator &gt;&gt;(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cin,y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z) 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&lt;&lt;x; // operator&lt;&lt;(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cout,x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: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intoarce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fluxul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in care s-a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4000"/>
              </a:lnSpc>
              <a:buSzPts val="1800"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&lt;&lt;y&lt;&lt;z; // </a:t>
            </a:r>
            <a:r>
              <a:rPr lang="en-US" sz="1800" dirty="0"/>
              <a:t>operator&lt;&lt;(operator&lt;&lt;(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cout,y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),z)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336021" y="2199224"/>
            <a:ext cx="9240573" cy="441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2000" dirty="0">
                <a:solidFill>
                  <a:srgbClr val="004A43"/>
                </a:solidFill>
              </a:rPr>
              <a:t>#include </a:t>
            </a:r>
            <a:r>
              <a:rPr lang="en-US" sz="2000" dirty="0">
                <a:solidFill>
                  <a:srgbClr val="800000"/>
                </a:solidFill>
              </a:rPr>
              <a:t>&lt;</a:t>
            </a:r>
            <a:r>
              <a:rPr lang="en-US" sz="2000" dirty="0" err="1">
                <a:solidFill>
                  <a:srgbClr val="40015A"/>
                </a:solidFill>
              </a:rPr>
              <a:t>iostream</a:t>
            </a:r>
            <a:r>
              <a:rPr lang="en-US" sz="2000" dirty="0">
                <a:solidFill>
                  <a:srgbClr val="800000"/>
                </a:solidFill>
              </a:rPr>
              <a:t>&gt;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namespace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16"/>
                </a:solidFill>
              </a:rPr>
              <a:t>std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0000"/>
                </a:solidFill>
              </a:rPr>
              <a:t>main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This is output.</a:t>
            </a:r>
            <a:r>
              <a:rPr lang="en-US" sz="2000" dirty="0">
                <a:solidFill>
                  <a:srgbClr val="0F69FF"/>
                </a:solidFill>
              </a:rPr>
              <a:t>\n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96969"/>
                </a:solidFill>
              </a:rPr>
              <a:t>// this is a single line comment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/* you can still use C style comments */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// input a number using &gt;&gt;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Enter a number: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cin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&gt;&gt;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// now, output a number using &lt;&lt;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 squared is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8030"/>
                </a:solidFill>
              </a:rPr>
              <a:t>*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F69FF"/>
                </a:solidFill>
              </a:rPr>
              <a:t>\n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0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r>
              <a:rPr lang="en-US" sz="2000" dirty="0"/>
              <a:t> </a:t>
            </a:r>
            <a:endParaRPr lang="en-US" altLang="ro-RO" sz="2000" dirty="0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1176073" y="1763925"/>
            <a:ext cx="203621" cy="31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endParaRPr lang="ro-RO"/>
          </a:p>
        </p:txBody>
      </p:sp>
      <p:sp>
        <p:nvSpPr>
          <p:cNvPr id="6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336021" y="2077304"/>
            <a:ext cx="9324578" cy="39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ro-RO" sz="1800" dirty="0">
                <a:solidFill>
                  <a:srgbClr val="004A43"/>
                </a:solidFill>
              </a:rPr>
              <a:t>#include </a:t>
            </a:r>
            <a:r>
              <a:rPr lang="ro-RO" sz="1800" dirty="0">
                <a:solidFill>
                  <a:srgbClr val="800000"/>
                </a:solidFill>
              </a:rPr>
              <a:t>&lt;</a:t>
            </a:r>
            <a:r>
              <a:rPr lang="ro-RO" sz="1800" dirty="0">
                <a:solidFill>
                  <a:srgbClr val="40015A"/>
                </a:solidFill>
              </a:rPr>
              <a:t>iostream</a:t>
            </a:r>
            <a:r>
              <a:rPr lang="ro-RO" sz="1800" dirty="0">
                <a:solidFill>
                  <a:srgbClr val="800000"/>
                </a:solidFill>
              </a:rPr>
              <a:t>&gt;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using</a:t>
            </a:r>
            <a:r>
              <a:rPr lang="ro-RO" sz="1800" dirty="0"/>
              <a:t> </a:t>
            </a:r>
            <a:r>
              <a:rPr lang="ro-RO" sz="1800" b="1" dirty="0">
                <a:solidFill>
                  <a:srgbClr val="800000"/>
                </a:solidFill>
              </a:rPr>
              <a:t>namespace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66616"/>
                </a:solidFill>
              </a:rPr>
              <a:t>std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400000"/>
                </a:solidFill>
              </a:rPr>
              <a:t>main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float</a:t>
            </a:r>
            <a:r>
              <a:rPr lang="ro-RO" sz="1800" dirty="0"/>
              <a:t> f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char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8030"/>
                </a:solidFill>
              </a:rPr>
              <a:t>[</a:t>
            </a:r>
            <a:r>
              <a:rPr lang="ro-RO" sz="1800" dirty="0">
                <a:solidFill>
                  <a:srgbClr val="008C00"/>
                </a:solidFill>
              </a:rPr>
              <a:t>80</a:t>
            </a:r>
            <a:r>
              <a:rPr lang="ro-RO" sz="1800" dirty="0">
                <a:solidFill>
                  <a:srgbClr val="808030"/>
                </a:solidFill>
              </a:rPr>
              <a:t>]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Enter two floating point numbers: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cin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f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Enter a string: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cin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f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d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endParaRPr lang="en-US" altLang="ro-RO" sz="1800" dirty="0"/>
          </a:p>
        </p:txBody>
      </p:sp>
      <p:sp>
        <p:nvSpPr>
          <p:cNvPr id="5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950720" y="6107986"/>
            <a:ext cx="7589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ro-RO" altLang="ro-RO" sz="2000" dirty="0"/>
              <a:t>citirea string-urilor se face pană la primul caracter alb</a:t>
            </a:r>
          </a:p>
          <a:p>
            <a:pPr eaLnBrk="1" hangingPunct="1"/>
            <a:r>
              <a:rPr lang="ro-RO" altLang="ro-RO" sz="2000" dirty="0"/>
              <a:t>se poate face afișare folosind toate caracterele speciale \n, \t, etc.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932120" y="2883706"/>
            <a:ext cx="7056438" cy="287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it-IT" sz="2000" dirty="0">
                <a:solidFill>
                  <a:srgbClr val="696969"/>
                </a:solidFill>
              </a:rPr>
              <a:t>/* Incorrect in C89. OK in C++. */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int</a:t>
            </a:r>
            <a:r>
              <a:rPr lang="it-IT" sz="2000" dirty="0"/>
              <a:t> f</a:t>
            </a:r>
            <a:r>
              <a:rPr lang="it-IT" sz="2000" dirty="0">
                <a:solidFill>
                  <a:srgbClr val="808030"/>
                </a:solidFill>
              </a:rPr>
              <a:t>()</a:t>
            </a:r>
            <a:r>
              <a:rPr lang="it-IT" sz="2000" dirty="0"/>
              <a:t> </a:t>
            </a:r>
          </a:p>
          <a:p>
            <a:r>
              <a:rPr lang="it-IT" sz="2000" dirty="0">
                <a:solidFill>
                  <a:srgbClr val="800080"/>
                </a:solidFill>
              </a:rPr>
              <a:t>{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int</a:t>
            </a:r>
            <a:r>
              <a:rPr lang="it-IT" sz="2000" dirty="0"/>
              <a:t> i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dirty="0"/>
              <a:t>	i </a:t>
            </a:r>
            <a:r>
              <a:rPr lang="it-IT" sz="2000" dirty="0">
                <a:solidFill>
                  <a:srgbClr val="808030"/>
                </a:solidFill>
              </a:rPr>
              <a:t>=</a:t>
            </a:r>
            <a:r>
              <a:rPr lang="it-IT" sz="2000" dirty="0"/>
              <a:t> </a:t>
            </a:r>
            <a:r>
              <a:rPr lang="it-IT" sz="2000" dirty="0">
                <a:solidFill>
                  <a:srgbClr val="008C00"/>
                </a:solidFill>
              </a:rPr>
              <a:t>10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int</a:t>
            </a:r>
            <a:r>
              <a:rPr lang="it-IT" sz="2000" dirty="0"/>
              <a:t> j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  <a:r>
              <a:rPr lang="it-IT" sz="2000" dirty="0">
                <a:solidFill>
                  <a:srgbClr val="696969"/>
                </a:solidFill>
              </a:rPr>
              <a:t>/* aici problema de compilare in C */</a:t>
            </a:r>
            <a:r>
              <a:rPr lang="it-IT" sz="2000" dirty="0"/>
              <a:t> </a:t>
            </a:r>
          </a:p>
          <a:p>
            <a:r>
              <a:rPr lang="it-IT" sz="2000" dirty="0"/>
              <a:t>	j </a:t>
            </a:r>
            <a:r>
              <a:rPr lang="it-IT" sz="2000" dirty="0">
                <a:solidFill>
                  <a:srgbClr val="808030"/>
                </a:solidFill>
              </a:rPr>
              <a:t>=</a:t>
            </a:r>
            <a:r>
              <a:rPr lang="it-IT" sz="2000" dirty="0"/>
              <a:t> i</a:t>
            </a:r>
            <a:r>
              <a:rPr lang="it-IT" sz="2000" dirty="0">
                <a:solidFill>
                  <a:srgbClr val="808030"/>
                </a:solidFill>
              </a:rPr>
              <a:t>*</a:t>
            </a:r>
            <a:r>
              <a:rPr lang="it-IT" sz="2000" dirty="0">
                <a:solidFill>
                  <a:srgbClr val="008C00"/>
                </a:solidFill>
              </a:rPr>
              <a:t>2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return</a:t>
            </a:r>
            <a:r>
              <a:rPr lang="it-IT" sz="2000" dirty="0"/>
              <a:t> j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dirty="0">
                <a:solidFill>
                  <a:srgbClr val="800080"/>
                </a:solidFill>
              </a:rPr>
              <a:t>}</a:t>
            </a:r>
            <a:endParaRPr lang="en-US" altLang="ro-RO" sz="2000" dirty="0"/>
          </a:p>
        </p:txBody>
      </p:sp>
      <p:sp>
        <p:nvSpPr>
          <p:cNvPr id="7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4320" y="1801666"/>
            <a:ext cx="26856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r>
              <a:rPr lang="it-IT" sz="2000" b="1" dirty="0">
                <a:solidFill>
                  <a:schemeClr val="tx1"/>
                </a:solidFill>
              </a:rPr>
              <a:t>Variabilele locale</a:t>
            </a:r>
            <a:endParaRPr lang="en-US" altLang="ro-RO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/>
          <p:nvPr/>
        </p:nvSpPr>
        <p:spPr>
          <a:xfrm>
            <a:off x="365443" y="1767206"/>
            <a:ext cx="9354348" cy="514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7" tIns="49604" rIns="99207" bIns="49604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>
                <a:solidFill>
                  <a:srgbClr val="000000"/>
                </a:solidFill>
                <a:sym typeface="Arial"/>
              </a:rPr>
              <a:t>Supraîncărcarea</a:t>
            </a:r>
            <a:r>
              <a:rPr lang="en-US" sz="2400" b="1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sym typeface="Arial"/>
              </a:rPr>
              <a:t>funcțiilor</a:t>
            </a:r>
            <a:r>
              <a:rPr lang="en-US" sz="2400" b="1" dirty="0">
                <a:solidFill>
                  <a:srgbClr val="000000"/>
                </a:solidFill>
                <a:sym typeface="Arial"/>
              </a:rPr>
              <a:t> (un </a:t>
            </a:r>
            <a:r>
              <a:rPr lang="en-US" sz="2400" b="1" dirty="0" err="1">
                <a:solidFill>
                  <a:srgbClr val="000000"/>
                </a:solidFill>
                <a:sym typeface="Arial"/>
              </a:rPr>
              <a:t>caz</a:t>
            </a:r>
            <a:r>
              <a:rPr lang="en-US" sz="2400" b="1" dirty="0">
                <a:solidFill>
                  <a:srgbClr val="000000"/>
                </a:solidFill>
                <a:sym typeface="Arial"/>
              </a:rPr>
              <a:t> de </a:t>
            </a:r>
            <a:r>
              <a:rPr lang="en-US" sz="2400" b="1" i="1" dirty="0" err="1">
                <a:solidFill>
                  <a:srgbClr val="000000"/>
                </a:solidFill>
                <a:sym typeface="Arial"/>
              </a:rPr>
              <a:t>Polimorfism</a:t>
            </a:r>
            <a:r>
              <a:rPr lang="en-US" sz="2400" b="1" i="1" dirty="0">
                <a:solidFill>
                  <a:srgbClr val="000000"/>
                </a:solidFill>
                <a:sym typeface="Arial"/>
              </a:rPr>
              <a:t> la </a:t>
            </a:r>
            <a:r>
              <a:rPr lang="en-US" sz="2400" b="1" i="1" dirty="0" err="1">
                <a:solidFill>
                  <a:srgbClr val="000000"/>
                </a:solidFill>
                <a:sym typeface="Arial"/>
              </a:rPr>
              <a:t>compilare</a:t>
            </a:r>
            <a:r>
              <a:rPr lang="en-US" sz="2400" b="1" dirty="0">
                <a:solidFill>
                  <a:srgbClr val="000000"/>
                </a:solidFill>
                <a:sym typeface="Arial"/>
              </a:rPr>
              <a:t>)</a:t>
            </a:r>
          </a:p>
          <a:p>
            <a:pPr>
              <a:lnSpc>
                <a:spcPct val="104000"/>
              </a:lnSpc>
              <a:buSzPts val="2000"/>
            </a:pPr>
            <a:endParaRPr lang="en-US" sz="2400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buSzPts val="2000"/>
            </a:pPr>
            <a:r>
              <a:rPr lang="en-US" sz="2400" dirty="0" err="1"/>
              <a:t>U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tilizarea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mai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multor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funcții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care au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același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nume</a:t>
            </a:r>
            <a:endParaRPr lang="en-US" sz="2400" dirty="0">
              <a:solidFill>
                <a:srgbClr val="000000"/>
              </a:solidFill>
              <a:sym typeface="Arial"/>
            </a:endParaRPr>
          </a:p>
          <a:p>
            <a:pPr lvl="1">
              <a:lnSpc>
                <a:spcPct val="104000"/>
              </a:lnSpc>
              <a:buSzPts val="2000"/>
            </a:pPr>
            <a:endParaRPr lang="en-US" sz="24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buSzPts val="2000"/>
            </a:pPr>
            <a:r>
              <a:rPr lang="en-US" sz="2400" dirty="0" err="1">
                <a:solidFill>
                  <a:srgbClr val="000000"/>
                </a:solidFill>
                <a:sym typeface="Arial"/>
              </a:rPr>
              <a:t>Identificarea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se face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prin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numărul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parametri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și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tipul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lor.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Arial"/>
              </a:rPr>
              <a:t>T</a:t>
            </a:r>
            <a:r>
              <a:rPr lang="ro-RO" altLang="ro-RO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ipul</a:t>
            </a:r>
            <a:r>
              <a:rPr lang="ro-RO" altLang="ro-RO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de întoarcere nu e suficient pentru </a:t>
            </a:r>
            <a:r>
              <a:rPr lang="en-US" altLang="ro-RO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face </a:t>
            </a:r>
            <a:r>
              <a:rPr lang="ro-RO" altLang="ro-RO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diferența</a:t>
            </a:r>
            <a:endParaRPr lang="en-US" altLang="ro-RO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4000"/>
              </a:lnSpc>
              <a:buSzPts val="2000"/>
            </a:pPr>
            <a:endParaRPr lang="en-US" altLang="ro-RO" sz="24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2000"/>
            </a:pPr>
            <a:r>
              <a:rPr lang="en-US" altLang="ro-RO" sz="2400" dirty="0">
                <a:latin typeface="Arial" pitchFamily="34" charset="0"/>
                <a:cs typeface="Arial" pitchFamily="34" charset="0"/>
              </a:rPr>
              <a:t>S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implicitate/corectitudine de cod</a:t>
            </a:r>
          </a:p>
          <a:p>
            <a:pPr>
              <a:lnSpc>
                <a:spcPct val="104000"/>
              </a:lnSpc>
              <a:buSzPts val="2000"/>
            </a:pPr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2000"/>
            </a:pPr>
            <a:r>
              <a:rPr lang="ro-RO" altLang="ro-RO" sz="2400" dirty="0"/>
              <a:t>La compilare: transformat în nume unic prin </a:t>
            </a:r>
            <a:r>
              <a:rPr lang="ro-RO" altLang="ro-RO" sz="2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 mangling</a:t>
            </a:r>
          </a:p>
        </p:txBody>
      </p:sp>
      <p:sp>
        <p:nvSpPr>
          <p:cNvPr id="9" name="Google Shape;484;p36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0" name="Google Shape;485;p36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580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85" name="Google Shape;485;p36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8" name="Google Shape;486;p36"/>
          <p:cNvSpPr txBox="1"/>
          <p:nvPr/>
        </p:nvSpPr>
        <p:spPr>
          <a:xfrm>
            <a:off x="1003984" y="1674072"/>
            <a:ext cx="2893328" cy="54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/>
              <a:t>Compilator</a:t>
            </a:r>
            <a:r>
              <a:rPr lang="en-US" sz="2000" b="1" dirty="0"/>
              <a:t> de C</a:t>
            </a:r>
          </a:p>
        </p:txBody>
      </p:sp>
      <p:sp>
        <p:nvSpPr>
          <p:cNvPr id="9" name="Google Shape;486;p36"/>
          <p:cNvSpPr txBox="1"/>
          <p:nvPr/>
        </p:nvSpPr>
        <p:spPr>
          <a:xfrm>
            <a:off x="5852561" y="1683031"/>
            <a:ext cx="2893328" cy="54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/>
              <a:t>Compilator</a:t>
            </a:r>
            <a:r>
              <a:rPr lang="en-US" sz="2000" b="1" dirty="0"/>
              <a:t> de C++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9712" y="2282119"/>
            <a:ext cx="5226050" cy="3386315"/>
            <a:chOff x="239712" y="2282119"/>
            <a:chExt cx="5226050" cy="338631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98" y="2282119"/>
              <a:ext cx="3568700" cy="2063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712" y="4671484"/>
              <a:ext cx="5226050" cy="996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5343425" y="2167819"/>
            <a:ext cx="3924829" cy="2955573"/>
            <a:chOff x="5343425" y="2167819"/>
            <a:chExt cx="3924829" cy="2955573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3425" y="2167819"/>
              <a:ext cx="3911600" cy="2292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8754" y="4659842"/>
              <a:ext cx="2349500" cy="46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6612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/>
        </p:nvSpPr>
        <p:spPr>
          <a:xfrm>
            <a:off x="2322512" y="979487"/>
            <a:ext cx="5543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r>
              <a:rPr lang="en-US" sz="2800" b="1" i="0" u="none" dirty="0" err="1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  <p:sp>
        <p:nvSpPr>
          <p:cNvPr id="77" name="Google Shape;77;p5"/>
          <p:cNvSpPr txBox="1"/>
          <p:nvPr/>
        </p:nvSpPr>
        <p:spPr>
          <a:xfrm>
            <a:off x="1035050" y="1933575"/>
            <a:ext cx="8658300" cy="4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/>
          <p:nvPr/>
        </p:nvSpPr>
        <p:spPr>
          <a:xfrm>
            <a:off x="3897312" y="53371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485" name="Google Shape;485;p36"/>
          <p:cNvSpPr txBox="1"/>
          <p:nvPr/>
        </p:nvSpPr>
        <p:spPr>
          <a:xfrm>
            <a:off x="239712" y="98615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12591" y="1437224"/>
            <a:ext cx="5040313" cy="591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ro-RO" sz="1800" dirty="0">
                <a:solidFill>
                  <a:srgbClr val="004A43"/>
                </a:solidFill>
              </a:rPr>
              <a:t>#include </a:t>
            </a:r>
            <a:r>
              <a:rPr lang="ro-RO" sz="1800" dirty="0">
                <a:solidFill>
                  <a:srgbClr val="800000"/>
                </a:solidFill>
              </a:rPr>
              <a:t>&lt;</a:t>
            </a:r>
            <a:r>
              <a:rPr lang="ro-RO" sz="1800" dirty="0">
                <a:solidFill>
                  <a:srgbClr val="40015A"/>
                </a:solidFill>
              </a:rPr>
              <a:t>iostream</a:t>
            </a:r>
            <a:r>
              <a:rPr lang="ro-RO" sz="1800" dirty="0">
                <a:solidFill>
                  <a:srgbClr val="800000"/>
                </a:solidFill>
              </a:rPr>
              <a:t>&gt;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using</a:t>
            </a:r>
            <a:r>
              <a:rPr lang="ro-RO" sz="1800" dirty="0"/>
              <a:t> </a:t>
            </a:r>
            <a:r>
              <a:rPr lang="ro-RO" sz="1800" b="1" dirty="0">
                <a:solidFill>
                  <a:srgbClr val="800000"/>
                </a:solidFill>
              </a:rPr>
              <a:t>namespace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66616"/>
                </a:solidFill>
              </a:rPr>
              <a:t>std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dirty="0">
              <a:solidFill>
                <a:srgbClr val="696969"/>
              </a:solidFill>
            </a:endParaRPr>
          </a:p>
          <a:p>
            <a:r>
              <a:rPr lang="ro-RO" sz="1800" dirty="0">
                <a:solidFill>
                  <a:srgbClr val="696969"/>
                </a:solidFill>
              </a:rPr>
              <a:t>// abs is overloaded three ways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long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long</a:t>
            </a:r>
            <a:r>
              <a:rPr lang="ro-RO" sz="1800" dirty="0"/>
              <a:t> l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400000"/>
                </a:solidFill>
              </a:rPr>
              <a:t>main</a:t>
            </a:r>
            <a:r>
              <a:rPr lang="ro-RO" sz="1800" dirty="0">
                <a:solidFill>
                  <a:srgbClr val="808030"/>
                </a:solidFill>
              </a:rPr>
              <a:t>()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C00"/>
                </a:solidFill>
              </a:rPr>
              <a:t>10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000"/>
                </a:solidFill>
              </a:rPr>
              <a:t>11.0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C00"/>
                </a:solidFill>
              </a:rPr>
              <a:t>9</a:t>
            </a:r>
            <a:r>
              <a:rPr lang="ro-RO" sz="1800" dirty="0">
                <a:solidFill>
                  <a:srgbClr val="006600"/>
                </a:solidFill>
              </a:rPr>
              <a:t>L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Using integer abs()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&lt;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80"/>
                </a:solidFill>
              </a:rPr>
              <a:t>?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-</a:t>
            </a:r>
            <a:r>
              <a:rPr lang="ro-RO" sz="1800" dirty="0"/>
              <a:t>i </a:t>
            </a:r>
            <a:r>
              <a:rPr lang="ro-RO" sz="1800" dirty="0">
                <a:solidFill>
                  <a:srgbClr val="800080"/>
                </a:solidFill>
              </a:rPr>
              <a:t>: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endParaRPr lang="en-US" altLang="ro-RO" sz="1800" b="1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872302" y="1715382"/>
            <a:ext cx="5040313" cy="314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</a:rPr>
              <a:t>double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03000"/>
                </a:solidFill>
              </a:rPr>
              <a:t>abs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>
                <a:solidFill>
                  <a:srgbClr val="800000"/>
                </a:solidFill>
              </a:rPr>
              <a:t>double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en-US" sz="1800" dirty="0" err="1">
                <a:solidFill>
                  <a:srgbClr val="603000"/>
                </a:solidFill>
              </a:rPr>
              <a:t>cout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&lt;&lt;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0000E6"/>
                </a:solidFill>
              </a:rPr>
              <a:t>Using double abs()</a:t>
            </a:r>
            <a:r>
              <a:rPr lang="en-US" sz="1800" dirty="0">
                <a:solidFill>
                  <a:srgbClr val="0F69FF"/>
                </a:solidFill>
              </a:rPr>
              <a:t>\n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b="1" dirty="0">
                <a:solidFill>
                  <a:srgbClr val="800000"/>
                </a:solidFill>
              </a:rPr>
              <a:t>	return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8030"/>
                </a:solidFill>
              </a:rPr>
              <a:t>&lt;</a:t>
            </a:r>
            <a:r>
              <a:rPr lang="en-US" sz="1800" dirty="0">
                <a:solidFill>
                  <a:srgbClr val="008000"/>
                </a:solidFill>
              </a:rPr>
              <a:t>0.0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80"/>
                </a:solidFill>
              </a:rPr>
              <a:t>?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-</a:t>
            </a:r>
            <a:r>
              <a:rPr lang="en-US" sz="1800" dirty="0"/>
              <a:t>d </a:t>
            </a:r>
            <a:r>
              <a:rPr lang="en-US" sz="1800" dirty="0">
                <a:solidFill>
                  <a:srgbClr val="800080"/>
                </a:solidFill>
              </a:rPr>
              <a:t>: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}</a:t>
            </a:r>
            <a:r>
              <a:rPr lang="en-US" sz="1800" dirty="0"/>
              <a:t> </a:t>
            </a:r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en-US" sz="1800" b="1" dirty="0">
                <a:solidFill>
                  <a:srgbClr val="800000"/>
                </a:solidFill>
              </a:rPr>
              <a:t>long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03000"/>
                </a:solidFill>
              </a:rPr>
              <a:t>abs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>
                <a:solidFill>
                  <a:srgbClr val="800000"/>
                </a:solidFill>
              </a:rPr>
              <a:t>long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en-US" sz="1800" dirty="0" err="1">
                <a:solidFill>
                  <a:srgbClr val="603000"/>
                </a:solidFill>
              </a:rPr>
              <a:t>cout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&lt;&lt;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0000E6"/>
                </a:solidFill>
              </a:rPr>
              <a:t>Using long abs()</a:t>
            </a:r>
            <a:r>
              <a:rPr lang="en-US" sz="1800" dirty="0">
                <a:solidFill>
                  <a:srgbClr val="0F69FF"/>
                </a:solidFill>
              </a:rPr>
              <a:t>\n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b="1" dirty="0">
                <a:solidFill>
                  <a:srgbClr val="800000"/>
                </a:solidFill>
              </a:rPr>
              <a:t>	return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8030"/>
                </a:solidFill>
              </a:rPr>
              <a:t>&lt;</a:t>
            </a:r>
            <a:r>
              <a:rPr lang="en-US" sz="1800" dirty="0">
                <a:solidFill>
                  <a:srgbClr val="008C00"/>
                </a:solidFill>
              </a:rPr>
              <a:t>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80"/>
                </a:solidFill>
              </a:rPr>
              <a:t>?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-</a:t>
            </a:r>
            <a:r>
              <a:rPr lang="en-US" sz="1800" dirty="0"/>
              <a:t>l </a:t>
            </a:r>
            <a:r>
              <a:rPr lang="en-US" sz="1800" dirty="0">
                <a:solidFill>
                  <a:srgbClr val="800080"/>
                </a:solidFill>
              </a:rPr>
              <a:t>: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}</a:t>
            </a:r>
            <a:endParaRPr lang="en-US" altLang="ro-RO" sz="1800" b="1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156166" y="5363324"/>
            <a:ext cx="3528219" cy="139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altLang="ro-RO" dirty="0"/>
              <a:t>Using integer abs()</a:t>
            </a:r>
          </a:p>
          <a:p>
            <a:r>
              <a:rPr lang="en-US" altLang="ro-RO" dirty="0"/>
              <a:t>10</a:t>
            </a:r>
          </a:p>
          <a:p>
            <a:r>
              <a:rPr lang="en-US" altLang="ro-RO" dirty="0"/>
              <a:t>Using double abs()</a:t>
            </a:r>
          </a:p>
          <a:p>
            <a:r>
              <a:rPr lang="en-US" altLang="ro-RO" dirty="0"/>
              <a:t>11</a:t>
            </a:r>
          </a:p>
          <a:p>
            <a:r>
              <a:rPr lang="en-US" altLang="ro-RO" dirty="0"/>
              <a:t>Using long abs()</a:t>
            </a:r>
          </a:p>
          <a:p>
            <a:r>
              <a:rPr lang="en-US" altLang="ro-RO" dirty="0"/>
              <a:t>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04000" y="2903469"/>
            <a:ext cx="4116286" cy="314427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9991" tIns="44996" rIns="89991" bIns="4499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800000"/>
                </a:solidFill>
              </a:rPr>
              <a:t>double</a:t>
            </a:r>
            <a:r>
              <a:rPr lang="en-US" sz="2000" spc="-1" dirty="0"/>
              <a:t> </a:t>
            </a:r>
            <a:r>
              <a:rPr lang="en-US" sz="2000" spc="-1" dirty="0" err="1"/>
              <a:t>myfunc</a:t>
            </a:r>
            <a:r>
              <a:rPr lang="en-US" sz="2000" spc="-1" dirty="0">
                <a:solidFill>
                  <a:srgbClr val="808030"/>
                </a:solidFill>
              </a:rPr>
              <a:t>(</a:t>
            </a:r>
            <a:r>
              <a:rPr lang="en-US" sz="2000" b="1" spc="-1" dirty="0">
                <a:solidFill>
                  <a:srgbClr val="800000"/>
                </a:solidFill>
              </a:rPr>
              <a:t>double</a:t>
            </a:r>
            <a:r>
              <a:rPr lang="en-US" sz="2000" spc="-1" dirty="0"/>
              <a:t> </a:t>
            </a:r>
            <a:r>
              <a:rPr lang="en-US" sz="2000" spc="-1" dirty="0" err="1"/>
              <a:t>i</a:t>
            </a:r>
            <a:r>
              <a:rPr lang="en-US" sz="2000" spc="-1" dirty="0">
                <a:solidFill>
                  <a:srgbClr val="808030"/>
                </a:solidFill>
              </a:rPr>
              <a:t>)</a:t>
            </a:r>
            <a:r>
              <a:rPr lang="en-US" sz="2000" spc="-1" dirty="0"/>
              <a:t> </a:t>
            </a:r>
            <a:r>
              <a:rPr lang="en-US" sz="2000" spc="-1" dirty="0">
                <a:solidFill>
                  <a:srgbClr val="800080"/>
                </a:solidFill>
              </a:rPr>
              <a:t>{</a:t>
            </a:r>
            <a:r>
              <a:rPr lang="en-US" sz="2000" spc="-1" dirty="0"/>
              <a:t> </a:t>
            </a:r>
            <a:r>
              <a:rPr lang="en-US" sz="2000" b="1" spc="-1" dirty="0">
                <a:solidFill>
                  <a:srgbClr val="800000"/>
                </a:solidFill>
              </a:rPr>
              <a:t>return</a:t>
            </a:r>
            <a:r>
              <a:rPr lang="en-US" sz="2000" spc="-1" dirty="0"/>
              <a:t> </a:t>
            </a:r>
            <a:r>
              <a:rPr lang="en-US" sz="2000" spc="-1" dirty="0" err="1"/>
              <a:t>i</a:t>
            </a:r>
            <a:r>
              <a:rPr lang="en-US" sz="2000" spc="-1" dirty="0">
                <a:solidFill>
                  <a:srgbClr val="800080"/>
                </a:solidFill>
              </a:rPr>
              <a:t>;</a:t>
            </a:r>
            <a:r>
              <a:rPr lang="en-US" sz="2000" spc="-1" dirty="0"/>
              <a:t> </a:t>
            </a:r>
            <a:r>
              <a:rPr lang="en-US" sz="2000" spc="-1" dirty="0">
                <a:solidFill>
                  <a:srgbClr val="800080"/>
                </a:solidFill>
              </a:rPr>
              <a:t>}</a:t>
            </a:r>
            <a:r>
              <a:rPr lang="en-US" sz="2000" spc="-1" dirty="0"/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</a:rPr>
              <a:t>int</a:t>
            </a:r>
            <a:r>
              <a:rPr lang="en-US" sz="2000" spc="-1" dirty="0"/>
              <a:t> </a:t>
            </a:r>
            <a:r>
              <a:rPr lang="en-US" sz="2000" spc="-1" dirty="0" err="1"/>
              <a:t>myfunc</a:t>
            </a:r>
            <a:r>
              <a:rPr lang="en-US" sz="2000" spc="-1" dirty="0">
                <a:solidFill>
                  <a:srgbClr val="808030"/>
                </a:solidFill>
              </a:rPr>
              <a:t>(</a:t>
            </a:r>
            <a:r>
              <a:rPr lang="en-US" sz="2000" b="1" spc="-1" dirty="0" err="1">
                <a:solidFill>
                  <a:srgbClr val="800000"/>
                </a:solidFill>
              </a:rPr>
              <a:t>int</a:t>
            </a:r>
            <a:r>
              <a:rPr lang="en-US" sz="2000" spc="-1" dirty="0"/>
              <a:t> </a:t>
            </a:r>
            <a:r>
              <a:rPr lang="en-US" sz="2000" spc="-1" dirty="0" err="1"/>
              <a:t>i</a:t>
            </a:r>
            <a:r>
              <a:rPr lang="en-US" sz="2000" spc="-1" dirty="0">
                <a:solidFill>
                  <a:srgbClr val="808030"/>
                </a:solidFill>
              </a:rPr>
              <a:t>)</a:t>
            </a:r>
            <a:r>
              <a:rPr lang="en-US" sz="2000" spc="-1" dirty="0"/>
              <a:t> </a:t>
            </a:r>
            <a:r>
              <a:rPr lang="en-US" sz="2000" spc="-1" dirty="0">
                <a:solidFill>
                  <a:srgbClr val="800080"/>
                </a:solidFill>
              </a:rPr>
              <a:t>{</a:t>
            </a:r>
            <a:r>
              <a:rPr lang="en-US" sz="2000" spc="-1" dirty="0"/>
              <a:t> </a:t>
            </a:r>
            <a:r>
              <a:rPr lang="en-US" sz="2000" b="1" spc="-1" dirty="0">
                <a:solidFill>
                  <a:srgbClr val="800000"/>
                </a:solidFill>
              </a:rPr>
              <a:t>return</a:t>
            </a:r>
            <a:r>
              <a:rPr lang="en-US" sz="2000" spc="-1" dirty="0"/>
              <a:t> </a:t>
            </a:r>
            <a:r>
              <a:rPr lang="en-US" sz="2000" spc="-1" dirty="0" err="1"/>
              <a:t>i</a:t>
            </a:r>
            <a:r>
              <a:rPr lang="en-US" sz="2000" spc="-1" dirty="0">
                <a:solidFill>
                  <a:srgbClr val="800080"/>
                </a:solidFill>
              </a:rPr>
              <a:t>;</a:t>
            </a:r>
            <a:r>
              <a:rPr lang="en-US" sz="2000" spc="-1" dirty="0"/>
              <a:t> </a:t>
            </a:r>
            <a:r>
              <a:rPr lang="en-US" sz="2000" spc="-1" dirty="0">
                <a:solidFill>
                  <a:srgbClr val="800080"/>
                </a:solidFill>
              </a:rPr>
              <a:t>}</a:t>
            </a:r>
            <a:r>
              <a:rPr lang="en-US" sz="2000" spc="-1" dirty="0"/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603000"/>
                </a:solidFill>
                <a:latin typeface="Times New Roman"/>
              </a:rPr>
              <a:t>	</a:t>
            </a:r>
            <a:r>
              <a:rPr lang="en-US" sz="20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 err="1">
                <a:latin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20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 err="1">
                <a:latin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spc="-1" dirty="0">
                <a:solidFill>
                  <a:srgbClr val="008000"/>
                </a:solidFill>
                <a:latin typeface="Times New Roman"/>
              </a:rPr>
              <a:t>5.4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2000" b="1" spc="-1" dirty="0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504031" y="2267902"/>
            <a:ext cx="4620286" cy="587880"/>
          </a:xfrm>
          <a:prstGeom prst="rect">
            <a:avLst/>
          </a:prstGeom>
          <a:noFill/>
          <a:ln w="9360">
            <a:noFill/>
          </a:ln>
        </p:spPr>
        <p:txBody>
          <a:bodyPr lIns="91430" tIns="45716" rIns="91430" bIns="45716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tipuri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diferite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parametrul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i</a:t>
            </a:r>
            <a:endParaRPr lang="en-US" sz="2200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117" y="1687375"/>
            <a:ext cx="5040313" cy="519650"/>
          </a:xfrm>
          <a:prstGeom prst="rect">
            <a:avLst/>
          </a:prstGeom>
        </p:spPr>
        <p:txBody>
          <a:bodyPr lIns="100794" tIns="50397" rIns="100794" bIns="50397">
            <a:sp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8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sz="28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sz="2800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04454" y="2307392"/>
            <a:ext cx="3480039" cy="441047"/>
          </a:xfrm>
          <a:prstGeom prst="rect">
            <a:avLst/>
          </a:prstGeom>
        </p:spPr>
        <p:txBody>
          <a:bodyPr wrap="none" lIns="100794" tIns="50397" rIns="100794" bIns="50397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numar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diferit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parametri</a:t>
            </a:r>
            <a:endParaRPr lang="en-US" sz="2200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5710514" y="2903469"/>
            <a:ext cx="4116505" cy="314427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9991" tIns="44996" rIns="89991" bIns="4499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</a:rPr>
              <a:t>int</a:t>
            </a:r>
            <a:r>
              <a:rPr lang="en-US" sz="2000" spc="-1" dirty="0"/>
              <a:t> </a:t>
            </a:r>
            <a:r>
              <a:rPr lang="en-US" sz="2000" spc="-1" dirty="0" err="1"/>
              <a:t>myfunc</a:t>
            </a:r>
            <a:r>
              <a:rPr lang="en-US" sz="2000" spc="-1" dirty="0">
                <a:solidFill>
                  <a:srgbClr val="808030"/>
                </a:solidFill>
              </a:rPr>
              <a:t>(</a:t>
            </a:r>
            <a:r>
              <a:rPr lang="en-US" sz="2000" b="1" spc="-1" dirty="0" err="1">
                <a:solidFill>
                  <a:srgbClr val="800000"/>
                </a:solidFill>
              </a:rPr>
              <a:t>int</a:t>
            </a:r>
            <a:r>
              <a:rPr lang="en-US" sz="2000" spc="-1" dirty="0"/>
              <a:t> </a:t>
            </a:r>
            <a:r>
              <a:rPr lang="en-US" sz="2000" spc="-1" dirty="0" err="1"/>
              <a:t>i</a:t>
            </a:r>
            <a:r>
              <a:rPr lang="en-US" sz="2000" spc="-1" dirty="0">
                <a:solidFill>
                  <a:srgbClr val="808030"/>
                </a:solidFill>
              </a:rPr>
              <a:t>)</a:t>
            </a:r>
            <a:r>
              <a:rPr lang="en-US" sz="2000" spc="-1" dirty="0"/>
              <a:t> </a:t>
            </a:r>
            <a:r>
              <a:rPr lang="en-US" sz="2000" spc="-1" dirty="0">
                <a:solidFill>
                  <a:srgbClr val="800080"/>
                </a:solidFill>
              </a:rPr>
              <a:t>{</a:t>
            </a:r>
            <a:r>
              <a:rPr lang="en-US" sz="2000" b="1" spc="-1" dirty="0">
                <a:solidFill>
                  <a:srgbClr val="800000"/>
                </a:solidFill>
              </a:rPr>
              <a:t>return</a:t>
            </a:r>
            <a:r>
              <a:rPr lang="en-US" sz="2000" spc="-1" dirty="0"/>
              <a:t> </a:t>
            </a:r>
            <a:r>
              <a:rPr lang="en-US" sz="2000" spc="-1" dirty="0" err="1"/>
              <a:t>i</a:t>
            </a:r>
            <a:r>
              <a:rPr lang="en-US" sz="2000" spc="-1" dirty="0">
                <a:solidFill>
                  <a:srgbClr val="800080"/>
                </a:solidFill>
              </a:rPr>
              <a:t>;}</a:t>
            </a:r>
            <a:r>
              <a:rPr lang="en-US" sz="2000" spc="-1" dirty="0"/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</a:rPr>
              <a:t>int</a:t>
            </a:r>
            <a:r>
              <a:rPr lang="en-US" sz="2000" spc="-1" dirty="0"/>
              <a:t> </a:t>
            </a:r>
            <a:r>
              <a:rPr lang="en-US" sz="2000" spc="-1" dirty="0" err="1"/>
              <a:t>myfunc</a:t>
            </a:r>
            <a:r>
              <a:rPr lang="en-US" sz="2000" spc="-1" dirty="0">
                <a:solidFill>
                  <a:srgbClr val="808030"/>
                </a:solidFill>
              </a:rPr>
              <a:t>(</a:t>
            </a:r>
            <a:r>
              <a:rPr lang="en-US" sz="2000" b="1" spc="-1" dirty="0" err="1">
                <a:solidFill>
                  <a:srgbClr val="800000"/>
                </a:solidFill>
              </a:rPr>
              <a:t>int</a:t>
            </a:r>
            <a:r>
              <a:rPr lang="en-US" sz="2000" spc="-1" dirty="0"/>
              <a:t> </a:t>
            </a:r>
            <a:r>
              <a:rPr lang="en-US" sz="2000" spc="-1" dirty="0" err="1"/>
              <a:t>i</a:t>
            </a:r>
            <a:r>
              <a:rPr lang="en-US" sz="2000" spc="-1" dirty="0">
                <a:solidFill>
                  <a:srgbClr val="808030"/>
                </a:solidFill>
              </a:rPr>
              <a:t>,</a:t>
            </a:r>
            <a:r>
              <a:rPr lang="en-US" sz="2000" spc="-1" dirty="0"/>
              <a:t> </a:t>
            </a:r>
            <a:r>
              <a:rPr lang="en-US" sz="2000" b="1" spc="-1" dirty="0" err="1">
                <a:solidFill>
                  <a:srgbClr val="800000"/>
                </a:solidFill>
              </a:rPr>
              <a:t>int</a:t>
            </a:r>
            <a:r>
              <a:rPr lang="en-US" sz="2000" spc="-1" dirty="0"/>
              <a:t> j</a:t>
            </a:r>
            <a:r>
              <a:rPr lang="en-US" sz="2000" spc="-1" dirty="0">
                <a:solidFill>
                  <a:srgbClr val="808030"/>
                </a:solidFill>
              </a:rPr>
              <a:t>)</a:t>
            </a:r>
            <a:r>
              <a:rPr lang="en-US" sz="2000" spc="-1" dirty="0"/>
              <a:t> </a:t>
            </a:r>
            <a:r>
              <a:rPr lang="en-US" sz="2000" spc="-1" dirty="0">
                <a:solidFill>
                  <a:srgbClr val="800080"/>
                </a:solidFill>
              </a:rPr>
              <a:t>{</a:t>
            </a:r>
            <a:r>
              <a:rPr lang="en-US" sz="2000" b="1" spc="-1" dirty="0">
                <a:solidFill>
                  <a:srgbClr val="800000"/>
                </a:solidFill>
              </a:rPr>
              <a:t>return</a:t>
            </a:r>
            <a:r>
              <a:rPr lang="en-US" sz="2000" spc="-1" dirty="0"/>
              <a:t> </a:t>
            </a:r>
            <a:r>
              <a:rPr lang="en-US" sz="2000" spc="-1" dirty="0" err="1"/>
              <a:t>i</a:t>
            </a:r>
            <a:r>
              <a:rPr lang="en-US" sz="2000" spc="-1" dirty="0">
                <a:solidFill>
                  <a:srgbClr val="808030"/>
                </a:solidFill>
              </a:rPr>
              <a:t>*</a:t>
            </a:r>
            <a:r>
              <a:rPr lang="en-US" sz="2000" spc="-1" dirty="0"/>
              <a:t>j</a:t>
            </a:r>
            <a:r>
              <a:rPr lang="en-US" sz="2000" spc="-1" dirty="0">
                <a:solidFill>
                  <a:srgbClr val="800080"/>
                </a:solidFill>
              </a:rPr>
              <a:t>;}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603000"/>
                </a:solidFill>
                <a:latin typeface="Times New Roman"/>
              </a:rPr>
              <a:t>	</a:t>
            </a:r>
            <a:r>
              <a:rPr lang="en-US" sz="20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 err="1">
                <a:latin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603000"/>
                </a:solidFill>
                <a:latin typeface="Times New Roman"/>
              </a:rPr>
              <a:t>	</a:t>
            </a:r>
            <a:r>
              <a:rPr lang="en-US" sz="20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 err="1">
                <a:latin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</a:rPr>
              <a:t>4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</a:rPr>
              <a:t>5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spc="-1" dirty="0">
                <a:latin typeface="Times New Roman"/>
              </a:rPr>
              <a:t> 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800000"/>
                </a:solidFill>
                <a:latin typeface="Times New Roman"/>
              </a:rPr>
              <a:t>	return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</p:txBody>
      </p:sp>
      <p:sp>
        <p:nvSpPr>
          <p:cNvPr id="10" name="Google Shape;484;p36"/>
          <p:cNvSpPr txBox="1"/>
          <p:nvPr/>
        </p:nvSpPr>
        <p:spPr>
          <a:xfrm>
            <a:off x="3897312" y="53371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1" name="Google Shape;485;p36"/>
          <p:cNvSpPr txBox="1"/>
          <p:nvPr/>
        </p:nvSpPr>
        <p:spPr>
          <a:xfrm>
            <a:off x="239712" y="98615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4984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0156" y="2351899"/>
            <a:ext cx="6804204" cy="441047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2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4057" y="2855878"/>
            <a:ext cx="8484526" cy="1204397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pPr marL="343045" indent="-342684">
              <a:spcBef>
                <a:spcPts val="640"/>
              </a:spcBef>
              <a:buFont typeface="Symbol" charset="2"/>
              <a:buChar char=""/>
            </a:pPr>
            <a:r>
              <a:rPr lang="en-US" sz="2200" spc="-1" dirty="0" err="1">
                <a:latin typeface="Times New Roman"/>
              </a:rPr>
              <a:t>erori</a:t>
            </a:r>
            <a:r>
              <a:rPr lang="en-US" sz="2200" spc="-1" dirty="0">
                <a:latin typeface="Times New Roman"/>
              </a:rPr>
              <a:t> la </a:t>
            </a:r>
            <a:r>
              <a:rPr lang="en-US" sz="2200" spc="-1" dirty="0" err="1">
                <a:latin typeface="Times New Roman"/>
              </a:rPr>
              <a:t>compilare</a:t>
            </a:r>
            <a:r>
              <a:rPr lang="en-US" sz="2200" spc="-1" dirty="0">
                <a:latin typeface="Times New Roman"/>
              </a:rPr>
              <a:t> – </a:t>
            </a:r>
            <a:r>
              <a:rPr lang="en-US" sz="2200" spc="-1" dirty="0" err="1">
                <a:latin typeface="Times New Roman"/>
              </a:rPr>
              <a:t>daca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diferenta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este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doar</a:t>
            </a:r>
            <a:r>
              <a:rPr lang="en-US" sz="2200" spc="-1" dirty="0">
                <a:latin typeface="Times New Roman"/>
              </a:rPr>
              <a:t> in </a:t>
            </a:r>
            <a:r>
              <a:rPr lang="en-US" sz="2200" spc="-1" dirty="0" err="1">
                <a:latin typeface="Times New Roman"/>
              </a:rPr>
              <a:t>tipul</a:t>
            </a:r>
            <a:r>
              <a:rPr lang="en-US" sz="2200" spc="-1" dirty="0">
                <a:latin typeface="Times New Roman"/>
              </a:rPr>
              <a:t> de date </a:t>
            </a:r>
            <a:r>
              <a:rPr lang="en-US" sz="2200" spc="-1" dirty="0" err="1">
                <a:latin typeface="Times New Roman"/>
              </a:rPr>
              <a:t>intors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sau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sunt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tipuri</a:t>
            </a:r>
            <a:r>
              <a:rPr lang="en-US" sz="2200" spc="-1" dirty="0">
                <a:latin typeface="Times New Roman"/>
              </a:rPr>
              <a:t> care par </a:t>
            </a:r>
            <a:r>
              <a:rPr lang="en-US" sz="2200" spc="-1" dirty="0" err="1">
                <a:latin typeface="Times New Roman"/>
              </a:rPr>
              <a:t>sa</a:t>
            </a:r>
            <a:r>
              <a:rPr lang="en-US" sz="2200" spc="-1" dirty="0">
                <a:latin typeface="Times New Roman"/>
              </a:rPr>
              <a:t> fie </a:t>
            </a:r>
            <a:r>
              <a:rPr lang="en-US" sz="2200" spc="-1" dirty="0" err="1">
                <a:latin typeface="Times New Roman"/>
              </a:rPr>
              <a:t>diferite</a:t>
            </a:r>
            <a:endParaRPr lang="en-US" sz="2200" spc="-1" dirty="0">
              <a:latin typeface="Times New Roman"/>
            </a:endParaRPr>
          </a:p>
          <a:p>
            <a:pPr marL="343045" indent="-342684">
              <a:spcBef>
                <a:spcPts val="640"/>
              </a:spcBef>
              <a:buFont typeface="Symbol" charset="2"/>
              <a:buChar char=""/>
            </a:pPr>
            <a:r>
              <a:rPr lang="en-US" sz="2200" spc="-1" dirty="0" err="1">
                <a:latin typeface="Times New Roman"/>
              </a:rPr>
              <a:t>majoritatea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datorita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conversiilor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implicite</a:t>
            </a:r>
            <a:endParaRPr lang="en-US" sz="2200" spc="-1" dirty="0">
              <a:latin typeface="Times New Roman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672042" y="4199819"/>
            <a:ext cx="8400240" cy="83725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91" tIns="44996" rIns="89991" bIns="4499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1" spc="-1" dirty="0">
                <a:solidFill>
                  <a:srgbClr val="800000"/>
                </a:solidFill>
                <a:latin typeface="Times New Roman"/>
              </a:rPr>
              <a:t> </a:t>
            </a:r>
            <a:r>
              <a:rPr lang="en-US" sz="2400" spc="-1" dirty="0" err="1">
                <a:latin typeface="Times New Roman"/>
              </a:rPr>
              <a:t>myfunc</a:t>
            </a:r>
            <a:r>
              <a:rPr lang="en-US" sz="2400" spc="-1" dirty="0">
                <a:latin typeface="Times New Roman"/>
              </a:rPr>
              <a:t>(</a:t>
            </a:r>
            <a:r>
              <a:rPr lang="en-US" sz="24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spc="-1" dirty="0">
                <a:latin typeface="Times New Roman"/>
              </a:rPr>
              <a:t> </a:t>
            </a:r>
            <a:r>
              <a:rPr lang="en-US" sz="2400" spc="-1" dirty="0" err="1">
                <a:latin typeface="Times New Roman"/>
              </a:rPr>
              <a:t>i</a:t>
            </a:r>
            <a:r>
              <a:rPr lang="en-US" sz="2400" spc="-1" dirty="0">
                <a:latin typeface="Times New Roman"/>
              </a:rPr>
              <a:t>); // Error: differing return types are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800000"/>
                </a:solidFill>
                <a:latin typeface="Times New Roman"/>
              </a:rPr>
              <a:t>float</a:t>
            </a:r>
            <a:r>
              <a:rPr lang="en-US" sz="2400" spc="-1" dirty="0">
                <a:latin typeface="Times New Roman"/>
              </a:rPr>
              <a:t> </a:t>
            </a:r>
            <a:r>
              <a:rPr lang="en-US" sz="2400" spc="-1" dirty="0" err="1">
                <a:latin typeface="Times New Roman"/>
              </a:rPr>
              <a:t>myfunc</a:t>
            </a:r>
            <a:r>
              <a:rPr lang="en-US" sz="2400" spc="-1" dirty="0">
                <a:latin typeface="Times New Roman"/>
              </a:rPr>
              <a:t>(</a:t>
            </a:r>
            <a:r>
              <a:rPr lang="en-US" sz="24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spc="-1" dirty="0">
                <a:latin typeface="Times New Roman"/>
              </a:rPr>
              <a:t> </a:t>
            </a:r>
            <a:r>
              <a:rPr lang="en-US" sz="2400" spc="-1" dirty="0" err="1">
                <a:latin typeface="Times New Roman"/>
              </a:rPr>
              <a:t>i</a:t>
            </a:r>
            <a:r>
              <a:rPr lang="en-US" sz="2400" spc="-1" dirty="0">
                <a:latin typeface="Times New Roman"/>
              </a:rPr>
              <a:t>); // insufficient when overloading.</a:t>
            </a:r>
            <a:endParaRPr lang="en-US" sz="2400" spc="-1" dirty="0">
              <a:latin typeface="Arial"/>
            </a:endParaRPr>
          </a:p>
        </p:txBody>
      </p:sp>
      <p:sp>
        <p:nvSpPr>
          <p:cNvPr id="14" name="CustomShape 3"/>
          <p:cNvSpPr/>
          <p:nvPr/>
        </p:nvSpPr>
        <p:spPr>
          <a:xfrm>
            <a:off x="4116255" y="5123780"/>
            <a:ext cx="5376333" cy="195683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9991" tIns="44996" rIns="89991" bIns="4499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/>
              <a:t>void f(</a:t>
            </a:r>
            <a:r>
              <a:rPr lang="en-US" sz="2400" b="1" spc="-1" dirty="0" err="1">
                <a:solidFill>
                  <a:srgbClr val="800000"/>
                </a:solidFill>
              </a:rPr>
              <a:t>int</a:t>
            </a:r>
            <a:r>
              <a:rPr lang="en-US" sz="2400" spc="-1" dirty="0"/>
              <a:t> *p);</a:t>
            </a:r>
          </a:p>
          <a:p>
            <a:pPr>
              <a:lnSpc>
                <a:spcPct val="100000"/>
              </a:lnSpc>
            </a:pPr>
            <a:r>
              <a:rPr lang="en-US" sz="2400" spc="-1" dirty="0"/>
              <a:t>void f(</a:t>
            </a:r>
            <a:r>
              <a:rPr lang="en-US" sz="2400" b="1" spc="-1" dirty="0" err="1">
                <a:solidFill>
                  <a:srgbClr val="800000"/>
                </a:solidFill>
              </a:rPr>
              <a:t>int</a:t>
            </a:r>
            <a:r>
              <a:rPr lang="en-US" sz="2400" spc="-1" dirty="0"/>
              <a:t> p[]); // error, *p is same as p[]</a:t>
            </a:r>
          </a:p>
          <a:p>
            <a:pPr>
              <a:lnSpc>
                <a:spcPct val="100000"/>
              </a:lnSpc>
            </a:pPr>
            <a:endParaRPr lang="en-US" sz="2400" spc="-1" dirty="0"/>
          </a:p>
          <a:p>
            <a:pPr>
              <a:lnSpc>
                <a:spcPct val="100000"/>
              </a:lnSpc>
            </a:pPr>
            <a:r>
              <a:rPr lang="en-US" sz="2400" spc="-1" dirty="0">
                <a:ea typeface="Arial"/>
              </a:rPr>
              <a:t>void f(</a:t>
            </a:r>
            <a:r>
              <a:rPr lang="en-US" sz="2400" b="1" spc="-1" dirty="0" err="1">
                <a:solidFill>
                  <a:srgbClr val="800000"/>
                </a:solidFill>
                <a:ea typeface="Arial"/>
              </a:rPr>
              <a:t>int</a:t>
            </a:r>
            <a:r>
              <a:rPr lang="en-US" sz="2400" spc="-1" dirty="0">
                <a:ea typeface="Arial"/>
              </a:rPr>
              <a:t> x);</a:t>
            </a:r>
            <a:endParaRPr lang="en-US" sz="2400" spc="-1" dirty="0"/>
          </a:p>
          <a:p>
            <a:pPr>
              <a:lnSpc>
                <a:spcPct val="100000"/>
              </a:lnSpc>
            </a:pPr>
            <a:r>
              <a:rPr lang="en-US" sz="2400" spc="-1" dirty="0">
                <a:ea typeface="Arial"/>
              </a:rPr>
              <a:t>void f(</a:t>
            </a:r>
            <a:r>
              <a:rPr lang="en-US" sz="2400" b="1" spc="-1" dirty="0" err="1">
                <a:solidFill>
                  <a:srgbClr val="800000"/>
                </a:solidFill>
                <a:ea typeface="Arial"/>
              </a:rPr>
              <a:t>int</a:t>
            </a:r>
            <a:r>
              <a:rPr lang="en-US" sz="2400" b="1" spc="-1" dirty="0">
                <a:solidFill>
                  <a:srgbClr val="800000"/>
                </a:solidFill>
                <a:ea typeface="Arial"/>
              </a:rPr>
              <a:t>&amp;</a:t>
            </a:r>
            <a:r>
              <a:rPr lang="en-US" sz="2400" spc="-1" dirty="0">
                <a:ea typeface="Arial"/>
              </a:rPr>
              <a:t> x);</a:t>
            </a:r>
            <a:endParaRPr lang="en-US" sz="2400" spc="-1" dirty="0"/>
          </a:p>
        </p:txBody>
      </p:sp>
      <p:sp>
        <p:nvSpPr>
          <p:cNvPr id="10" name="Rectangle 9"/>
          <p:cNvSpPr/>
          <p:nvPr/>
        </p:nvSpPr>
        <p:spPr>
          <a:xfrm>
            <a:off x="494117" y="1687375"/>
            <a:ext cx="5040313" cy="519650"/>
          </a:xfrm>
          <a:prstGeom prst="rect">
            <a:avLst/>
          </a:prstGeom>
        </p:spPr>
        <p:txBody>
          <a:bodyPr lIns="100794" tIns="50397" rIns="100794" bIns="50397">
            <a:sp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8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sz="28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sz="2800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1" name="Google Shape;484;p36"/>
          <p:cNvSpPr txBox="1"/>
          <p:nvPr/>
        </p:nvSpPr>
        <p:spPr>
          <a:xfrm>
            <a:off x="3897312" y="53371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2" name="Google Shape;485;p36"/>
          <p:cNvSpPr txBox="1"/>
          <p:nvPr/>
        </p:nvSpPr>
        <p:spPr>
          <a:xfrm>
            <a:off x="239712" y="98615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1363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0156" y="2351899"/>
            <a:ext cx="6804204" cy="441047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2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420026" y="3947831"/>
            <a:ext cx="1344083" cy="46406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9991" tIns="44996" rIns="89991" bIns="4499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latin typeface="Times New Roman"/>
              </a:rPr>
              <a:t>Dar…</a:t>
            </a:r>
            <a:endParaRPr lang="en-US" sz="2400" spc="-1" dirty="0">
              <a:latin typeface="Arial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1260078" y="3175834"/>
            <a:ext cx="6337080" cy="701552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91" tIns="44996" rIns="89991" bIns="44996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 err="1">
                <a:latin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pc="-1" dirty="0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spc="-1" dirty="0">
                <a:latin typeface="Times New Roman"/>
              </a:rPr>
              <a:t> d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spc="-1" dirty="0">
                <a:latin typeface="Times New Roman"/>
              </a:rPr>
              <a:t>  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</a:rPr>
              <a:t>// ...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 err="1">
                <a:latin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spc="-1" dirty="0">
                <a:solidFill>
                  <a:srgbClr val="0000E6"/>
                </a:solidFill>
                <a:latin typeface="Times New Roman"/>
              </a:rPr>
              <a:t>'c'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</a:rPr>
              <a:t>// not an error, conversion applied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494117" y="2792946"/>
            <a:ext cx="1344083" cy="46406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9991" tIns="44996" rIns="89991" bIns="4499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latin typeface="Times New Roman"/>
              </a:rPr>
              <a:t>Obs.</a:t>
            </a:r>
            <a:endParaRPr lang="en-US" sz="2400" spc="-1" dirty="0"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1175761" y="4442066"/>
            <a:ext cx="6636725" cy="2215991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800000"/>
                </a:solidFill>
                <a:ea typeface="Times New Roman"/>
              </a:rPr>
              <a:t>float</a:t>
            </a:r>
            <a:r>
              <a:rPr lang="en-US" sz="1800" spc="-1" dirty="0">
                <a:ea typeface="Times New Roman"/>
              </a:rPr>
              <a:t> </a:t>
            </a:r>
            <a:r>
              <a:rPr lang="en-US" sz="1800" spc="-1" dirty="0" err="1">
                <a:ea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1800" b="1" spc="-1" dirty="0">
                <a:solidFill>
                  <a:srgbClr val="800000"/>
                </a:solidFill>
                <a:ea typeface="Times New Roman"/>
              </a:rPr>
              <a:t>float</a:t>
            </a:r>
            <a:r>
              <a:rPr lang="en-US" sz="1800" spc="-1" dirty="0">
                <a:ea typeface="Times New Roman"/>
              </a:rPr>
              <a:t> </a:t>
            </a:r>
            <a:r>
              <a:rPr lang="en-US" sz="1800" spc="-1" dirty="0" err="1">
                <a:ea typeface="Times New Roman"/>
              </a:rPr>
              <a:t>i</a:t>
            </a:r>
            <a:r>
              <a:rPr lang="en-US" sz="18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1800" spc="-1" dirty="0">
                <a:ea typeface="Times New Roman"/>
              </a:rPr>
              <a:t>   </a:t>
            </a:r>
            <a:r>
              <a:rPr lang="en-US" sz="18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1800" spc="-1" dirty="0">
                <a:ea typeface="Times New Roman"/>
              </a:rPr>
              <a:t> </a:t>
            </a:r>
            <a:r>
              <a:rPr lang="en-US" sz="1800" spc="-1" dirty="0" err="1">
                <a:ea typeface="Times New Roman"/>
              </a:rPr>
              <a:t>i</a:t>
            </a:r>
            <a:r>
              <a:rPr lang="en-US" sz="1800" spc="-1" dirty="0">
                <a:solidFill>
                  <a:srgbClr val="800080"/>
                </a:solidFill>
                <a:ea typeface="Times New Roman"/>
              </a:rPr>
              <a:t>;}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800000"/>
                </a:solidFill>
                <a:ea typeface="Times New Roman"/>
              </a:rPr>
              <a:t>double</a:t>
            </a:r>
            <a:r>
              <a:rPr lang="en-US" sz="1800" spc="-1" dirty="0">
                <a:ea typeface="Times New Roman"/>
              </a:rPr>
              <a:t> </a:t>
            </a:r>
            <a:r>
              <a:rPr lang="en-US" sz="1800" spc="-1" dirty="0" err="1">
                <a:ea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1800" b="1" spc="-1" dirty="0">
                <a:solidFill>
                  <a:srgbClr val="800000"/>
                </a:solidFill>
                <a:ea typeface="Times New Roman"/>
              </a:rPr>
              <a:t>double</a:t>
            </a:r>
            <a:r>
              <a:rPr lang="en-US" sz="1800" spc="-1" dirty="0">
                <a:ea typeface="Times New Roman"/>
              </a:rPr>
              <a:t> </a:t>
            </a:r>
            <a:r>
              <a:rPr lang="en-US" sz="1800" spc="-1" dirty="0" err="1">
                <a:ea typeface="Times New Roman"/>
              </a:rPr>
              <a:t>i</a:t>
            </a:r>
            <a:r>
              <a:rPr lang="en-US" sz="18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1800" spc="-1" dirty="0">
                <a:ea typeface="Times New Roman"/>
              </a:rPr>
              <a:t>   </a:t>
            </a:r>
            <a:r>
              <a:rPr lang="en-US" sz="18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1800" spc="-1" dirty="0">
                <a:ea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ea typeface="Times New Roman"/>
              </a:rPr>
              <a:t>-</a:t>
            </a:r>
            <a:r>
              <a:rPr lang="en-US" sz="1800" spc="-1" dirty="0" err="1">
                <a:ea typeface="Times New Roman"/>
              </a:rPr>
              <a:t>i</a:t>
            </a:r>
            <a:r>
              <a:rPr lang="en-US" sz="1800" spc="-1" dirty="0">
                <a:solidFill>
                  <a:srgbClr val="800080"/>
                </a:solidFill>
                <a:ea typeface="Times New Roman"/>
              </a:rPr>
              <a:t>;}</a:t>
            </a:r>
            <a:r>
              <a:rPr lang="en-US" sz="1800" spc="-1" dirty="0">
                <a:ea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spc="-1" dirty="0">
                <a:latin typeface="Times New Roman"/>
                <a:ea typeface="Times New Roman"/>
              </a:rPr>
              <a:t>  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 err="1">
                <a:latin typeface="Times New Roman"/>
                <a:ea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spc="-1" dirty="0">
                <a:solidFill>
                  <a:srgbClr val="008000"/>
                </a:solidFill>
                <a:latin typeface="Times New Roman"/>
                <a:ea typeface="Times New Roman"/>
              </a:rPr>
              <a:t>10.1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spc="-1" dirty="0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696969"/>
                </a:solidFill>
                <a:latin typeface="Times New Roman"/>
                <a:ea typeface="Times New Roman"/>
              </a:rPr>
              <a:t>// unambiguous, calls </a:t>
            </a:r>
            <a:r>
              <a:rPr lang="en-US" sz="1800" spc="-1" dirty="0" err="1">
                <a:solidFill>
                  <a:srgbClr val="696969"/>
                </a:solidFill>
                <a:latin typeface="Times New Roman"/>
                <a:ea typeface="Times New Roman"/>
              </a:rPr>
              <a:t>myfunc</a:t>
            </a:r>
            <a:r>
              <a:rPr lang="en-US" sz="1800" spc="-1" dirty="0">
                <a:solidFill>
                  <a:srgbClr val="696969"/>
                </a:solidFill>
                <a:latin typeface="Times New Roman"/>
                <a:ea typeface="Times New Roman"/>
              </a:rPr>
              <a:t>(double)</a:t>
            </a:r>
            <a:r>
              <a:rPr lang="en-US" sz="1800" spc="-1" dirty="0">
                <a:latin typeface="Times New Roman"/>
                <a:ea typeface="Times New Roman"/>
              </a:rPr>
              <a:t>  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 err="1">
                <a:latin typeface="Times New Roman"/>
                <a:ea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r>
              <a:rPr lang="en-US" sz="1800" spc="-1" dirty="0">
                <a:latin typeface="Times New Roman"/>
                <a:ea typeface="Times New Roman"/>
              </a:rPr>
              <a:t> 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  <a:ea typeface="Times New Roman"/>
              </a:rPr>
              <a:t>; }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</p:txBody>
      </p:sp>
      <p:sp>
        <p:nvSpPr>
          <p:cNvPr id="15" name="TextShape 1"/>
          <p:cNvSpPr txBox="1"/>
          <p:nvPr/>
        </p:nvSpPr>
        <p:spPr>
          <a:xfrm>
            <a:off x="3780187" y="6467722"/>
            <a:ext cx="5712402" cy="671971"/>
          </a:xfrm>
          <a:prstGeom prst="rect">
            <a:avLst/>
          </a:prstGeom>
          <a:noFill/>
          <a:ln w="9360">
            <a:noFill/>
          </a:ln>
        </p:spPr>
        <p:txBody>
          <a:bodyPr lIns="91430" tIns="45716" rIns="91430" bIns="45716">
            <a:noAutofit/>
          </a:bodyPr>
          <a:lstStyle/>
          <a:p>
            <a:pPr marL="343045" indent="-342684">
              <a:lnSpc>
                <a:spcPct val="80000"/>
              </a:lnSpc>
              <a:spcBef>
                <a:spcPts val="561"/>
              </a:spcBef>
              <a:buFont typeface="Symbol" charset="2"/>
              <a:buChar char=""/>
            </a:pPr>
            <a:r>
              <a:rPr lang="en-US" sz="2200" spc="-1" dirty="0" err="1">
                <a:latin typeface="Times New Roman"/>
              </a:rPr>
              <a:t>problema</a:t>
            </a:r>
            <a:r>
              <a:rPr lang="en-US" sz="2200" spc="-1" dirty="0">
                <a:latin typeface="Times New Roman"/>
              </a:rPr>
              <a:t> nu e de </a:t>
            </a:r>
            <a:r>
              <a:rPr lang="en-US" sz="2200" spc="-1" dirty="0" err="1">
                <a:latin typeface="Times New Roman"/>
              </a:rPr>
              <a:t>definire</a:t>
            </a:r>
            <a:r>
              <a:rPr lang="en-US" sz="2200" spc="-1" dirty="0">
                <a:latin typeface="Times New Roman"/>
              </a:rPr>
              <a:t> a </a:t>
            </a:r>
            <a:r>
              <a:rPr lang="en-US" sz="2200" spc="-1" dirty="0" err="1">
                <a:latin typeface="Times New Roman"/>
              </a:rPr>
              <a:t>functiilor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myfunc</a:t>
            </a:r>
            <a:r>
              <a:rPr lang="en-US" sz="2200" spc="-1" dirty="0">
                <a:latin typeface="Times New Roman"/>
              </a:rPr>
              <a:t>,</a:t>
            </a:r>
          </a:p>
          <a:p>
            <a:pPr marL="343045" indent="-342684">
              <a:lnSpc>
                <a:spcPct val="80000"/>
              </a:lnSpc>
              <a:spcBef>
                <a:spcPts val="561"/>
              </a:spcBef>
              <a:buFont typeface="Symbol" charset="2"/>
              <a:buChar char=""/>
            </a:pPr>
            <a:r>
              <a:rPr lang="en-US" sz="2200" spc="-1" dirty="0" err="1">
                <a:latin typeface="Times New Roman"/>
              </a:rPr>
              <a:t>problema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apare</a:t>
            </a:r>
            <a:r>
              <a:rPr lang="en-US" sz="2200" spc="-1" dirty="0">
                <a:latin typeface="Times New Roman"/>
              </a:rPr>
              <a:t> la </a:t>
            </a:r>
            <a:r>
              <a:rPr lang="en-US" sz="2200" spc="-1" dirty="0" err="1">
                <a:latin typeface="Times New Roman"/>
              </a:rPr>
              <a:t>apelul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functiilor</a:t>
            </a:r>
            <a:endParaRPr lang="en-US" sz="2200" spc="-1" dirty="0">
              <a:latin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4117" y="1687375"/>
            <a:ext cx="5040313" cy="519650"/>
          </a:xfrm>
          <a:prstGeom prst="rect">
            <a:avLst/>
          </a:prstGeom>
        </p:spPr>
        <p:txBody>
          <a:bodyPr lIns="100794" tIns="50397" rIns="100794" bIns="50397">
            <a:sp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8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sz="28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sz="2800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6" name="Google Shape;484;p36"/>
          <p:cNvSpPr txBox="1"/>
          <p:nvPr/>
        </p:nvSpPr>
        <p:spPr>
          <a:xfrm>
            <a:off x="3897312" y="53371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7" name="Google Shape;485;p36"/>
          <p:cNvSpPr txBox="1"/>
          <p:nvPr/>
        </p:nvSpPr>
        <p:spPr>
          <a:xfrm>
            <a:off x="239712" y="98615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9036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0156" y="2351899"/>
            <a:ext cx="6804204" cy="441047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2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494116" y="2792946"/>
            <a:ext cx="6394311" cy="43013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9991" tIns="44996" rIns="89991" bIns="4499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 err="1"/>
              <a:t>ambiguitate</a:t>
            </a:r>
            <a:r>
              <a:rPr lang="en-US" sz="2200" b="1" spc="-1" dirty="0"/>
              <a:t> </a:t>
            </a:r>
            <a:r>
              <a:rPr lang="en-US" sz="2200" b="1" spc="-1" dirty="0" err="1"/>
              <a:t>intre</a:t>
            </a:r>
            <a:r>
              <a:rPr lang="en-US" sz="2200" b="1" spc="-1" dirty="0"/>
              <a:t> char </a:t>
            </a:r>
            <a:r>
              <a:rPr lang="en-US" sz="2200" b="1" spc="-1" dirty="0" err="1"/>
              <a:t>si</a:t>
            </a:r>
            <a:r>
              <a:rPr lang="en-US" sz="2200" b="1" spc="-1" dirty="0"/>
              <a:t> unsigned char</a:t>
            </a:r>
            <a:endParaRPr lang="en-US" sz="2400" spc="-1" dirty="0">
              <a:latin typeface="Arial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1764109" y="3676418"/>
            <a:ext cx="6720417" cy="2714134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spc="-1" dirty="0" err="1">
                <a:ea typeface="Times New Roman"/>
              </a:rPr>
              <a:t>myfunc</a:t>
            </a:r>
            <a:r>
              <a:rPr lang="en-US" sz="22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2200" b="1" spc="-1" dirty="0">
                <a:solidFill>
                  <a:srgbClr val="800000"/>
                </a:solidFill>
                <a:ea typeface="Times New Roman"/>
              </a:rPr>
              <a:t>unsigned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spc="-1" dirty="0" err="1">
                <a:ea typeface="Times New Roman"/>
              </a:rPr>
              <a:t>ch</a:t>
            </a:r>
            <a:r>
              <a:rPr lang="en-US" sz="22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22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2200" b="1" spc="-1" dirty="0">
                <a:solidFill>
                  <a:srgbClr val="800080"/>
                </a:solidFill>
                <a:ea typeface="Times New Roman"/>
              </a:rPr>
              <a:t> </a:t>
            </a:r>
            <a:r>
              <a:rPr lang="en-US" sz="22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2200" spc="-1" dirty="0">
                <a:ea typeface="Times New Roman"/>
              </a:rPr>
              <a:t> ch</a:t>
            </a:r>
            <a:r>
              <a:rPr lang="en-US" sz="2200" spc="-1" dirty="0">
                <a:solidFill>
                  <a:srgbClr val="808030"/>
                </a:solidFill>
                <a:ea typeface="Times New Roman"/>
              </a:rPr>
              <a:t>-</a:t>
            </a:r>
            <a:r>
              <a:rPr lang="en-US" sz="2200" spc="-1" dirty="0">
                <a:solidFill>
                  <a:srgbClr val="008C00"/>
                </a:solidFill>
                <a:ea typeface="Times New Roman"/>
              </a:rPr>
              <a:t>1</a:t>
            </a:r>
            <a:r>
              <a:rPr lang="en-US" sz="2200" spc="-1" dirty="0">
                <a:solidFill>
                  <a:srgbClr val="800080"/>
                </a:solidFill>
                <a:ea typeface="Times New Roman"/>
              </a:rPr>
              <a:t>;}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spc="-1" dirty="0" err="1">
                <a:ea typeface="Times New Roman"/>
              </a:rPr>
              <a:t>myfunc</a:t>
            </a:r>
            <a:r>
              <a:rPr lang="en-US" sz="22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22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spc="-1" dirty="0" err="1">
                <a:ea typeface="Times New Roman"/>
              </a:rPr>
              <a:t>ch</a:t>
            </a:r>
            <a:r>
              <a:rPr lang="en-US" sz="22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22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22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2200" spc="-1" dirty="0">
                <a:ea typeface="Times New Roman"/>
              </a:rPr>
              <a:t> ch</a:t>
            </a:r>
            <a:r>
              <a:rPr lang="en-US" sz="2200" spc="-1" dirty="0">
                <a:solidFill>
                  <a:srgbClr val="808030"/>
                </a:solidFill>
                <a:ea typeface="Times New Roman"/>
              </a:rPr>
              <a:t>+</a:t>
            </a:r>
            <a:r>
              <a:rPr lang="en-US" sz="2200" spc="-1" dirty="0">
                <a:solidFill>
                  <a:srgbClr val="008C00"/>
                </a:solidFill>
                <a:ea typeface="Times New Roman"/>
              </a:rPr>
              <a:t>1</a:t>
            </a:r>
            <a:r>
              <a:rPr lang="en-US" sz="2200" spc="-1" dirty="0">
                <a:solidFill>
                  <a:srgbClr val="800080"/>
                </a:solidFill>
                <a:ea typeface="Times New Roman"/>
              </a:rPr>
              <a:t>;}</a:t>
            </a:r>
            <a:r>
              <a:rPr lang="en-US" sz="2200" spc="-1" dirty="0">
                <a:ea typeface="Times New Roman"/>
              </a:rPr>
              <a:t> 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pc="-1" dirty="0" err="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2200" spc="-1" dirty="0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 err="1">
                <a:latin typeface="Times New Roman"/>
                <a:ea typeface="Times New Roman"/>
              </a:rPr>
              <a:t>myfunc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2200" spc="-1" dirty="0">
                <a:solidFill>
                  <a:srgbClr val="0000E6"/>
                </a:solidFill>
                <a:latin typeface="Times New Roman"/>
                <a:ea typeface="Times New Roman"/>
              </a:rPr>
              <a:t>'c'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22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696969"/>
                </a:solidFill>
                <a:latin typeface="Times New Roman"/>
                <a:ea typeface="Times New Roman"/>
              </a:rPr>
              <a:t>// this calls </a:t>
            </a:r>
            <a:r>
              <a:rPr lang="en-US" sz="2200" spc="-1" dirty="0" err="1">
                <a:solidFill>
                  <a:srgbClr val="696969"/>
                </a:solidFill>
                <a:latin typeface="Times New Roman"/>
                <a:ea typeface="Times New Roman"/>
              </a:rPr>
              <a:t>myfunc</a:t>
            </a:r>
            <a:r>
              <a:rPr lang="en-US" sz="2200" spc="-1" dirty="0">
                <a:solidFill>
                  <a:srgbClr val="696969"/>
                </a:solidFill>
                <a:latin typeface="Times New Roman"/>
                <a:ea typeface="Times New Roman"/>
              </a:rPr>
              <a:t>(char)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 err="1">
                <a:latin typeface="Times New Roman"/>
                <a:ea typeface="Times New Roman"/>
              </a:rPr>
              <a:t>myfunc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2200" spc="-1" dirty="0">
                <a:solidFill>
                  <a:srgbClr val="008C00"/>
                </a:solidFill>
                <a:latin typeface="Times New Roman"/>
                <a:ea typeface="Times New Roman"/>
              </a:rPr>
              <a:t>88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2200" spc="-1" dirty="0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22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22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2200" spc="-1" dirty="0"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4117" y="1687375"/>
            <a:ext cx="5040313" cy="519650"/>
          </a:xfrm>
          <a:prstGeom prst="rect">
            <a:avLst/>
          </a:prstGeom>
        </p:spPr>
        <p:txBody>
          <a:bodyPr lIns="100794" tIns="50397" rIns="100794" bIns="50397">
            <a:sp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8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sz="28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sz="2800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0" name="Google Shape;484;p36"/>
          <p:cNvSpPr txBox="1"/>
          <p:nvPr/>
        </p:nvSpPr>
        <p:spPr>
          <a:xfrm>
            <a:off x="3897312" y="53371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2" name="Google Shape;485;p36"/>
          <p:cNvSpPr txBox="1"/>
          <p:nvPr/>
        </p:nvSpPr>
        <p:spPr>
          <a:xfrm>
            <a:off x="239712" y="98615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3662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98" name="Google Shape;498;p37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499" name="Google Shape;499;p37"/>
          <p:cNvSpPr txBox="1"/>
          <p:nvPr/>
        </p:nvSpPr>
        <p:spPr>
          <a:xfrm>
            <a:off x="92075" y="1646237"/>
            <a:ext cx="9418637" cy="5146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sym typeface="Arial"/>
              </a:rPr>
              <a:t>Funcţii</a:t>
            </a:r>
            <a:r>
              <a:rPr lang="en-US" sz="2400" b="1" i="0" u="none" dirty="0">
                <a:solidFill>
                  <a:srgbClr val="000000"/>
                </a:solidFill>
                <a:sym typeface="Arial"/>
              </a:rPr>
              <a:t> cu </a:t>
            </a:r>
            <a:r>
              <a:rPr lang="en-US" sz="2400" b="1" i="0" u="none" dirty="0" err="1">
                <a:solidFill>
                  <a:srgbClr val="000000"/>
                </a:solidFill>
                <a:sym typeface="Arial"/>
              </a:rPr>
              <a:t>valori</a:t>
            </a:r>
            <a:r>
              <a:rPr lang="en-US" sz="24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sym typeface="Arial"/>
              </a:rPr>
              <a:t>implicite</a:t>
            </a:r>
            <a:endParaRPr sz="24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pot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mulţi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8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/>
              <a:t>La </a:t>
            </a:r>
            <a:r>
              <a:rPr lang="en-US" sz="1800" dirty="0" err="1"/>
              <a:t>apel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formali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care au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Argumentele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amplasate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sfârşitul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listei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1800" dirty="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</a:t>
            </a:r>
            <a:r>
              <a:rPr lang="en-US" sz="1800" b="1" dirty="0"/>
              <a:t> </a:t>
            </a:r>
            <a:r>
              <a:rPr lang="en-US" sz="1800" b="1" dirty="0" err="1"/>
              <a:t>int</a:t>
            </a:r>
            <a:r>
              <a:rPr lang="en-US" sz="1800" b="1" dirty="0"/>
              <a:t> b = 12</a:t>
            </a:r>
            <a:r>
              <a:rPr lang="en-US" sz="1800" dirty="0"/>
              <a:t>){  </a:t>
            </a:r>
            <a:r>
              <a:rPr lang="en-US" sz="1800" dirty="0" err="1"/>
              <a:t>cout</a:t>
            </a:r>
            <a:r>
              <a:rPr lang="en-US" sz="1800" dirty="0"/>
              <a:t>&lt;&lt;a&lt;&lt;” - “&lt;&lt;b&lt;&lt;</a:t>
            </a:r>
            <a:r>
              <a:rPr lang="en-US" sz="1800" dirty="0" err="1"/>
              <a:t>endl</a:t>
            </a:r>
            <a:r>
              <a:rPr lang="en-US" sz="1800" dirty="0"/>
              <a:t>;}</a:t>
            </a:r>
          </a:p>
          <a:p>
            <a:pPr lvl="2">
              <a:lnSpc>
                <a:spcPct val="104000"/>
              </a:lnSpc>
              <a:buSzPts val="1100"/>
            </a:pPr>
            <a:endParaRPr lang="en-US" sz="1800" dirty="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 err="1"/>
              <a:t>int</a:t>
            </a:r>
            <a:r>
              <a:rPr lang="en-US" sz="1800" dirty="0"/>
              <a:t> main(){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  f(1);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  f(1,20);</a:t>
            </a:r>
          </a:p>
          <a:p>
            <a:pPr lvl="2">
              <a:lnSpc>
                <a:spcPct val="104000"/>
              </a:lnSpc>
              <a:buSzPts val="1100"/>
            </a:pPr>
            <a:endParaRPr lang="en-US" sz="1800" dirty="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  return 0;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498" name="Google Shape;498;p37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499" name="Google Shape;499;p37"/>
          <p:cNvSpPr txBox="1"/>
          <p:nvPr/>
        </p:nvSpPr>
        <p:spPr>
          <a:xfrm>
            <a:off x="92075" y="1646237"/>
            <a:ext cx="5059868" cy="487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sym typeface="Arial"/>
              </a:rPr>
              <a:t>Funcţii</a:t>
            </a:r>
            <a:r>
              <a:rPr lang="en-US" sz="2400" b="1" i="0" u="none" dirty="0">
                <a:solidFill>
                  <a:srgbClr val="000000"/>
                </a:solidFill>
                <a:sym typeface="Arial"/>
              </a:rPr>
              <a:t> cu </a:t>
            </a:r>
            <a:r>
              <a:rPr lang="en-US" sz="2400" b="1" i="0" u="none" dirty="0" err="1">
                <a:solidFill>
                  <a:srgbClr val="000000"/>
                </a:solidFill>
                <a:sym typeface="Arial"/>
              </a:rPr>
              <a:t>valori</a:t>
            </a:r>
            <a:r>
              <a:rPr lang="en-US" sz="24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sym typeface="Arial"/>
              </a:rPr>
              <a:t>implicite</a:t>
            </a:r>
            <a:endParaRPr sz="24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36"/>
          <p:cNvSpPr>
            <a:spLocks noChangeArrowheads="1"/>
          </p:cNvSpPr>
          <p:nvPr/>
        </p:nvSpPr>
        <p:spPr bwMode="auto">
          <a:xfrm>
            <a:off x="443277" y="2148959"/>
            <a:ext cx="9417333" cy="466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Valorile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implicite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se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specifică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o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singură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dată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definiţie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(de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obicei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prototip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). 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using namespace std;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b="1" dirty="0" err="1"/>
              <a:t>int</a:t>
            </a:r>
            <a:r>
              <a:rPr lang="en-US" sz="1800" b="1" dirty="0"/>
              <a:t> b </a:t>
            </a:r>
            <a:r>
              <a:rPr lang="en-US" sz="1800" b="1"/>
              <a:t>= 12</a:t>
            </a:r>
            <a:r>
              <a:rPr lang="en-US" sz="1800"/>
              <a:t>); </a:t>
            </a:r>
            <a:r>
              <a:rPr lang="en-US" sz="1800" dirty="0"/>
              <a:t>// </a:t>
            </a:r>
            <a:r>
              <a:rPr lang="en-US" sz="1800" b="1" dirty="0" err="1"/>
              <a:t>prototip</a:t>
            </a:r>
            <a:r>
              <a:rPr lang="en-US" sz="1800" b="1" dirty="0"/>
              <a:t> cu </a:t>
            </a:r>
            <a:r>
              <a:rPr lang="en-US" sz="1800" b="1" dirty="0" err="1"/>
              <a:t>mentionarea</a:t>
            </a:r>
            <a:r>
              <a:rPr lang="en-US" sz="1800" b="1" dirty="0"/>
              <a:t> </a:t>
            </a:r>
            <a:r>
              <a:rPr lang="en-US" sz="1800" b="1" dirty="0" err="1"/>
              <a:t>valorii</a:t>
            </a:r>
            <a:r>
              <a:rPr lang="en-US" sz="1800" b="1" dirty="0"/>
              <a:t> </a:t>
            </a:r>
            <a:r>
              <a:rPr lang="en-US" sz="1800" b="1" dirty="0" err="1"/>
              <a:t>implicite</a:t>
            </a:r>
            <a:r>
              <a:rPr lang="en-US" sz="1800" b="1" dirty="0"/>
              <a:t> </a:t>
            </a:r>
            <a:r>
              <a:rPr lang="en-US" sz="1800" b="1" dirty="0" err="1"/>
              <a:t>pentru</a:t>
            </a:r>
            <a:r>
              <a:rPr lang="en-US" sz="1800" b="1" dirty="0"/>
              <a:t> b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{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  f(1);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1800" dirty="0"/>
              <a:t>  f(1,20); 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1800" dirty="0"/>
              <a:t>return 0;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}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dirty="0" err="1"/>
              <a:t>int</a:t>
            </a:r>
            <a:r>
              <a:rPr lang="en-US" sz="1800" dirty="0"/>
              <a:t> b) {  </a:t>
            </a:r>
            <a:r>
              <a:rPr lang="en-US" sz="1800" dirty="0" err="1"/>
              <a:t>cout</a:t>
            </a:r>
            <a:r>
              <a:rPr lang="en-US" sz="1800" dirty="0"/>
              <a:t>&lt;&lt;a&lt;&lt;" - "&lt;&lt;b&lt;&lt;</a:t>
            </a:r>
            <a:r>
              <a:rPr lang="en-US" sz="1800" dirty="0" err="1"/>
              <a:t>endl</a:t>
            </a:r>
            <a:r>
              <a:rPr lang="en-US" sz="1800" dirty="0"/>
              <a:t>; }</a:t>
            </a:r>
          </a:p>
          <a:p>
            <a:pPr>
              <a:lnSpc>
                <a:spcPct val="104000"/>
              </a:lnSpc>
            </a:pPr>
            <a:endParaRPr lang="en-US" sz="1800" b="1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4005" y="1511935"/>
            <a:ext cx="3892067" cy="459890"/>
          </a:xfrm>
          <a:prstGeom prst="rect">
            <a:avLst/>
          </a:prstGeom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sz="24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sz="24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sz="24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sz="2400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36748" y="2056854"/>
            <a:ext cx="2922250" cy="453862"/>
          </a:xfrm>
          <a:prstGeom prst="rect">
            <a:avLst/>
          </a:prstGeom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200" b="1" dirty="0" err="1">
                <a:solidFill>
                  <a:srgbClr val="0070C0"/>
                </a:solidFill>
                <a:latin typeface="+mn-lt"/>
                <a:cs typeface="Arial" pitchFamily="34" charset="0"/>
              </a:rPr>
              <a:t>Atentie</a:t>
            </a:r>
            <a:r>
              <a:rPr lang="en-US" sz="2200" b="1" dirty="0">
                <a:solidFill>
                  <a:srgbClr val="0070C0"/>
                </a:solidFill>
                <a:latin typeface="+mn-lt"/>
                <a:cs typeface="Arial" pitchFamily="34" charset="0"/>
              </a:rPr>
              <a:t> la </a:t>
            </a:r>
            <a:r>
              <a:rPr lang="en-US" sz="2200" b="1" dirty="0" err="1">
                <a:solidFill>
                  <a:srgbClr val="0070C0"/>
                </a:solidFill>
                <a:latin typeface="+mn-lt"/>
                <a:cs typeface="Arial" pitchFamily="34" charset="0"/>
              </a:rPr>
              <a:t>ambiguitate</a:t>
            </a:r>
            <a:r>
              <a:rPr lang="en-US" sz="2200" b="1" dirty="0">
                <a:solidFill>
                  <a:srgbClr val="0070C0"/>
                </a:solidFill>
                <a:latin typeface="+mn-lt"/>
                <a:cs typeface="Arial" pitchFamily="34" charset="0"/>
              </a:rPr>
              <a:t>!</a:t>
            </a:r>
          </a:p>
        </p:txBody>
      </p:sp>
      <p:sp>
        <p:nvSpPr>
          <p:cNvPr id="13" name="CustomShape 2"/>
          <p:cNvSpPr/>
          <p:nvPr/>
        </p:nvSpPr>
        <p:spPr>
          <a:xfrm>
            <a:off x="1932121" y="2687885"/>
            <a:ext cx="7125618" cy="348353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9991" tIns="44996" rIns="89991" bIns="4499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spc="-1" dirty="0" err="1">
                <a:ea typeface="Times New Roman"/>
              </a:rPr>
              <a:t>myfunc</a:t>
            </a:r>
            <a:r>
              <a:rPr lang="en-US" sz="2200" spc="-1" dirty="0">
                <a:ea typeface="Times New Roman"/>
              </a:rPr>
              <a:t>(</a:t>
            </a:r>
            <a:r>
              <a:rPr lang="en-US" sz="22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spc="-1" dirty="0" err="1">
                <a:ea typeface="Times New Roman"/>
              </a:rPr>
              <a:t>i</a:t>
            </a:r>
            <a:r>
              <a:rPr lang="en-US" sz="2200" spc="-1" dirty="0">
                <a:ea typeface="Times New Roman"/>
              </a:rPr>
              <a:t>) </a:t>
            </a:r>
            <a:r>
              <a:rPr lang="en-US" sz="2200" spc="-1" dirty="0">
                <a:solidFill>
                  <a:srgbClr val="800080"/>
                </a:solidFill>
                <a:ea typeface="Times New Roman"/>
              </a:rPr>
              <a:t>{ </a:t>
            </a:r>
            <a:r>
              <a:rPr lang="en-US" sz="2200" spc="-1" dirty="0">
                <a:ea typeface="Times New Roman"/>
              </a:rPr>
              <a:t>   return </a:t>
            </a:r>
            <a:r>
              <a:rPr lang="en-US" sz="2200" spc="-1" dirty="0" err="1">
                <a:ea typeface="Times New Roman"/>
              </a:rPr>
              <a:t>i</a:t>
            </a:r>
            <a:r>
              <a:rPr lang="en-US" sz="2200" spc="-1" dirty="0">
                <a:ea typeface="Times New Roman"/>
              </a:rPr>
              <a:t>; </a:t>
            </a:r>
            <a:r>
              <a:rPr lang="en-US" sz="2200" spc="-1" dirty="0">
                <a:solidFill>
                  <a:srgbClr val="800080"/>
                </a:solidFill>
                <a:ea typeface="Times New Roman"/>
              </a:rPr>
              <a:t>}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spc="-1" dirty="0" err="1">
                <a:ea typeface="Times New Roman"/>
              </a:rPr>
              <a:t>myfunc</a:t>
            </a:r>
            <a:r>
              <a:rPr lang="en-US" sz="2200" spc="-1" dirty="0">
                <a:ea typeface="Times New Roman"/>
              </a:rPr>
              <a:t>(</a:t>
            </a:r>
            <a:r>
              <a:rPr lang="en-US" sz="22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spc="-1" dirty="0" err="1">
                <a:ea typeface="Times New Roman"/>
              </a:rPr>
              <a:t>i</a:t>
            </a:r>
            <a:r>
              <a:rPr lang="en-US" sz="2200" spc="-1" dirty="0">
                <a:ea typeface="Times New Roman"/>
              </a:rPr>
              <a:t>, </a:t>
            </a:r>
            <a:r>
              <a:rPr lang="en-US" sz="22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200" spc="-1" dirty="0">
                <a:ea typeface="Times New Roman"/>
              </a:rPr>
              <a:t> j = 0) </a:t>
            </a:r>
            <a:r>
              <a:rPr lang="en-US" sz="22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2200" spc="-1" dirty="0">
                <a:ea typeface="Times New Roman"/>
              </a:rPr>
              <a:t>   return </a:t>
            </a:r>
            <a:r>
              <a:rPr lang="en-US" sz="2200" spc="-1" dirty="0" err="1">
                <a:ea typeface="Times New Roman"/>
              </a:rPr>
              <a:t>i</a:t>
            </a:r>
            <a:r>
              <a:rPr lang="en-US" sz="2200" spc="-1" dirty="0">
                <a:ea typeface="Times New Roman"/>
              </a:rPr>
              <a:t>*j; </a:t>
            </a:r>
            <a:r>
              <a:rPr lang="en-US" sz="2200" spc="-1" dirty="0">
                <a:solidFill>
                  <a:srgbClr val="800080"/>
                </a:solidFill>
                <a:ea typeface="Times New Roman"/>
              </a:rPr>
              <a:t>}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b="1" spc="-1" dirty="0" err="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22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 </a:t>
            </a:r>
            <a:r>
              <a:rPr lang="en-US" sz="2200" spc="-1" dirty="0">
                <a:latin typeface="Times New Roman"/>
                <a:ea typeface="Times New Roman"/>
              </a:rPr>
              <a:t>main()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 err="1">
                <a:latin typeface="Times New Roman"/>
                <a:ea typeface="Times New Roman"/>
              </a:rPr>
              <a:t>myfunc</a:t>
            </a:r>
            <a:r>
              <a:rPr lang="en-US" sz="2200" spc="-1" dirty="0">
                <a:latin typeface="Times New Roman"/>
                <a:ea typeface="Times New Roman"/>
              </a:rPr>
              <a:t>(</a:t>
            </a:r>
            <a:r>
              <a:rPr lang="en-US" sz="2200" spc="-1" dirty="0">
                <a:solidFill>
                  <a:srgbClr val="008C00"/>
                </a:solidFill>
                <a:latin typeface="Times New Roman"/>
                <a:ea typeface="Times New Roman"/>
              </a:rPr>
              <a:t>4</a:t>
            </a:r>
            <a:r>
              <a:rPr lang="en-US" sz="2200" spc="-1" dirty="0">
                <a:latin typeface="Times New Roman"/>
                <a:ea typeface="Times New Roman"/>
              </a:rPr>
              <a:t>, </a:t>
            </a:r>
            <a:r>
              <a:rPr lang="en-US" sz="2200" spc="-1" dirty="0">
                <a:solidFill>
                  <a:srgbClr val="008C00"/>
                </a:solidFill>
                <a:latin typeface="Times New Roman"/>
                <a:ea typeface="Times New Roman"/>
              </a:rPr>
              <a:t>5</a:t>
            </a:r>
            <a:r>
              <a:rPr lang="en-US" sz="2200" spc="-1" dirty="0">
                <a:latin typeface="Times New Roman"/>
                <a:ea typeface="Times New Roman"/>
              </a:rPr>
              <a:t>) 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200" spc="-1" dirty="0">
                <a:latin typeface="Times New Roman"/>
                <a:ea typeface="Times New Roman"/>
              </a:rPr>
              <a:t> " "; </a:t>
            </a:r>
            <a:r>
              <a:rPr lang="en-US" sz="2200" spc="-1" dirty="0">
                <a:solidFill>
                  <a:srgbClr val="696969"/>
                </a:solidFill>
                <a:latin typeface="Times New Roman"/>
                <a:ea typeface="Times New Roman"/>
              </a:rPr>
              <a:t>// unambiguous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 err="1">
                <a:latin typeface="Times New Roman"/>
                <a:ea typeface="Times New Roman"/>
              </a:rPr>
              <a:t>myfunc</a:t>
            </a:r>
            <a:r>
              <a:rPr lang="en-US" sz="2200" spc="-1" dirty="0">
                <a:latin typeface="Times New Roman"/>
                <a:ea typeface="Times New Roman"/>
              </a:rPr>
              <a:t>(</a:t>
            </a:r>
            <a:r>
              <a:rPr lang="en-US" sz="2200" spc="-1" dirty="0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2200" spc="-1" dirty="0">
                <a:latin typeface="Times New Roman"/>
                <a:ea typeface="Times New Roman"/>
              </a:rPr>
              <a:t>); </a:t>
            </a:r>
            <a:r>
              <a:rPr lang="en-US" sz="2200" spc="-1" dirty="0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22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2200" spc="-1" dirty="0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2200" spc="-1" dirty="0">
                <a:solidFill>
                  <a:srgbClr val="696969"/>
                </a:solidFill>
                <a:latin typeface="Times New Roman"/>
                <a:ea typeface="Times New Roman"/>
              </a:rPr>
              <a:t>;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2200" spc="-1" dirty="0">
              <a:latin typeface="Arial"/>
            </a:endParaRPr>
          </a:p>
        </p:txBody>
      </p:sp>
      <p:sp>
        <p:nvSpPr>
          <p:cNvPr id="14" name="Google Shape;497;p37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5" name="Google Shape;498;p37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37410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/>
          <p:nvPr/>
        </p:nvSpPr>
        <p:spPr>
          <a:xfrm>
            <a:off x="332521" y="1797930"/>
            <a:ext cx="9051561" cy="5403768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defRPr/>
            </a:pPr>
            <a:r>
              <a:rPr lang="en-US" sz="1800" b="1" dirty="0" err="1">
                <a:solidFill>
                  <a:schemeClr val="accent2"/>
                </a:solidFill>
              </a:rPr>
              <a:t>Cand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returnat</a:t>
            </a:r>
            <a:r>
              <a:rPr lang="en-US" sz="1800" b="1" dirty="0">
                <a:solidFill>
                  <a:schemeClr val="accent2"/>
                </a:solidFill>
              </a:rPr>
              <a:t> de o </a:t>
            </a:r>
            <a:r>
              <a:rPr lang="en-US" sz="1800" b="1" dirty="0" err="1">
                <a:solidFill>
                  <a:schemeClr val="accent2"/>
                </a:solidFill>
              </a:rPr>
              <a:t>functie</a:t>
            </a:r>
            <a:r>
              <a:rPr lang="en-US" sz="1800" b="1" dirty="0">
                <a:solidFill>
                  <a:schemeClr val="accent2"/>
                </a:solidFill>
              </a:rPr>
              <a:t> nu </a:t>
            </a:r>
            <a:r>
              <a:rPr lang="en-US" sz="1800" b="1" dirty="0" err="1">
                <a:solidFill>
                  <a:schemeClr val="accent2"/>
                </a:solidFill>
              </a:rPr>
              <a:t>este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declarat</a:t>
            </a:r>
            <a:r>
              <a:rPr lang="en-US" sz="1800" b="1" dirty="0">
                <a:solidFill>
                  <a:schemeClr val="accent2"/>
                </a:solidFill>
              </a:rPr>
              <a:t> explicit, i se </a:t>
            </a:r>
            <a:r>
              <a:rPr lang="en-US" sz="1800" b="1" dirty="0" err="1">
                <a:solidFill>
                  <a:schemeClr val="accent2"/>
                </a:solidFill>
              </a:rPr>
              <a:t>atribuie</a:t>
            </a:r>
            <a:r>
              <a:rPr lang="en-US" sz="1800" b="1" dirty="0">
                <a:solidFill>
                  <a:schemeClr val="accent2"/>
                </a:solidFill>
              </a:rPr>
              <a:t> automat int.</a:t>
            </a:r>
            <a:endParaRPr sz="1800" b="1" dirty="0">
              <a:solidFill>
                <a:schemeClr val="accent2"/>
              </a:solidFill>
            </a:endParaRPr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r>
              <a:rPr lang="en-US" sz="1800" dirty="0" err="1"/>
              <a:t>Tipul</a:t>
            </a:r>
            <a:r>
              <a:rPr lang="en-US" sz="1800" dirty="0"/>
              <a:t>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cunoscut</a:t>
            </a:r>
            <a:r>
              <a:rPr lang="en-US" sz="1800" dirty="0"/>
              <a:t> </a:t>
            </a:r>
            <a:r>
              <a:rPr lang="en-US" sz="1800" dirty="0" err="1"/>
              <a:t>inainte</a:t>
            </a:r>
            <a:r>
              <a:rPr lang="en-US" sz="1800" dirty="0"/>
              <a:t> de </a:t>
            </a:r>
            <a:r>
              <a:rPr lang="en-US" sz="1800" dirty="0" err="1"/>
              <a:t>apel</a:t>
            </a:r>
            <a:r>
              <a:rPr lang="en-US" sz="1800" dirty="0"/>
              <a:t>.</a:t>
            </a: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f (double x)</a:t>
            </a:r>
            <a:endParaRPr sz="1800" b="1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{</a:t>
            </a:r>
            <a:endParaRPr sz="1800" b="1" dirty="0"/>
          </a:p>
          <a:p>
            <a:pPr indent="457152"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return x;</a:t>
            </a:r>
            <a:endParaRPr sz="1800" b="1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b="1" dirty="0"/>
              <a:t>}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b="1" dirty="0" err="1">
                <a:solidFill>
                  <a:schemeClr val="accent2"/>
                </a:solidFill>
              </a:rPr>
              <a:t>Prototipul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unei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functii</a:t>
            </a:r>
            <a:r>
              <a:rPr lang="en-US" sz="1800" b="1" dirty="0">
                <a:solidFill>
                  <a:schemeClr val="accent2"/>
                </a:solidFill>
              </a:rPr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permite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declararea</a:t>
            </a:r>
            <a:r>
              <a:rPr lang="en-US" sz="1800" b="1" dirty="0">
                <a:solidFill>
                  <a:schemeClr val="accent2"/>
                </a:solidFill>
              </a:rPr>
              <a:t> in </a:t>
            </a:r>
            <a:r>
              <a:rPr lang="en-US" sz="1800" b="1" dirty="0" err="1">
                <a:solidFill>
                  <a:schemeClr val="accent2"/>
                </a:solidFill>
              </a:rPr>
              <a:t>afara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si</a:t>
            </a:r>
            <a:r>
              <a:rPr lang="en-US" sz="1800" b="1" dirty="0">
                <a:solidFill>
                  <a:schemeClr val="accent2"/>
                </a:solidFill>
              </a:rPr>
              <a:t> a </a:t>
            </a:r>
            <a:r>
              <a:rPr lang="en-US" sz="1800" b="1" dirty="0" err="1">
                <a:solidFill>
                  <a:schemeClr val="accent2"/>
                </a:solidFill>
              </a:rPr>
              <a:t>numarului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parametri</a:t>
            </a:r>
            <a:r>
              <a:rPr lang="en-US" sz="1800" b="1" dirty="0">
                <a:solidFill>
                  <a:schemeClr val="accent2"/>
                </a:solidFill>
              </a:rPr>
              <a:t> / </a:t>
            </a:r>
            <a:r>
              <a:rPr lang="en-US" sz="1800" b="1" dirty="0" err="1">
                <a:solidFill>
                  <a:schemeClr val="accent2"/>
                </a:solidFill>
              </a:rPr>
              <a:t>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lor</a:t>
            </a:r>
            <a:r>
              <a:rPr lang="en-US" sz="1800" b="1" dirty="0">
                <a:solidFill>
                  <a:schemeClr val="accent2"/>
                </a:solidFill>
              </a:rPr>
              <a:t>:</a:t>
            </a:r>
            <a:endParaRPr sz="1800" b="1" dirty="0">
              <a:solidFill>
                <a:schemeClr val="accent2"/>
              </a:solidFill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lang="en-US"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void f(</a:t>
            </a:r>
            <a:r>
              <a:rPr lang="en-US" sz="1800" dirty="0" err="1"/>
              <a:t>int</a:t>
            </a:r>
            <a:r>
              <a:rPr lang="en-US" sz="1800" dirty="0"/>
              <a:t>); // </a:t>
            </a:r>
            <a:r>
              <a:rPr lang="en-US" sz="1800" dirty="0" err="1"/>
              <a:t>antet</a:t>
            </a:r>
            <a:r>
              <a:rPr lang="en-US" sz="1800" dirty="0"/>
              <a:t> / </a:t>
            </a:r>
            <a:r>
              <a:rPr lang="en-US" sz="1800" dirty="0" err="1"/>
              <a:t>prototip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main() { </a:t>
            </a:r>
            <a:r>
              <a:rPr lang="en-US" sz="1800" dirty="0" err="1"/>
              <a:t>cout</a:t>
            </a:r>
            <a:r>
              <a:rPr lang="en-US" sz="1800" dirty="0"/>
              <a:t>&lt;&lt; f(50); }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void f( </a:t>
            </a:r>
            <a:r>
              <a:rPr lang="en-US" sz="1800" dirty="0" err="1"/>
              <a:t>int</a:t>
            </a:r>
            <a:r>
              <a:rPr lang="en-US" sz="1800" dirty="0"/>
              <a:t> x)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{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	// </a:t>
            </a:r>
            <a:r>
              <a:rPr lang="en-US" sz="1800" dirty="0" err="1"/>
              <a:t>corp</a:t>
            </a:r>
            <a:r>
              <a:rPr lang="en-US" sz="1800" dirty="0"/>
              <a:t> </a:t>
            </a:r>
            <a:r>
              <a:rPr lang="en-US" sz="1800" dirty="0" err="1"/>
              <a:t>functie</a:t>
            </a:r>
            <a:r>
              <a:rPr lang="en-US" sz="1800" dirty="0"/>
              <a:t>;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}</a:t>
            </a:r>
            <a:endParaRPr sz="1800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</p:txBody>
      </p:sp>
      <p:sp>
        <p:nvSpPr>
          <p:cNvPr id="6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Pointerii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118;p19"/>
          <p:cNvSpPr txBox="1">
            <a:spLocks/>
          </p:cNvSpPr>
          <p:nvPr/>
        </p:nvSpPr>
        <p:spPr>
          <a:xfrm>
            <a:off x="503238" y="2066185"/>
            <a:ext cx="92614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77786" indent="-37778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vi-VN" sz="2400">
                <a:solidFill>
                  <a:schemeClr val="dk1"/>
                </a:solidFill>
                <a:latin typeface="Arial"/>
                <a:ea typeface="Arial"/>
                <a:cs typeface="Arial"/>
              </a:rPr>
              <a:t>O variabilă care ţine o adresă din memorie</a:t>
            </a:r>
            <a:endParaRPr lang="vi-VN" kern="0"/>
          </a:p>
          <a:p>
            <a:pPr marL="377786" indent="-377786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vi-VN" sz="24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77786" indent="-377786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vi-VN" sz="2400">
                <a:solidFill>
                  <a:schemeClr val="dk1"/>
                </a:solidFill>
                <a:latin typeface="Arial"/>
                <a:ea typeface="Arial"/>
                <a:cs typeface="Arial"/>
              </a:rPr>
              <a:t>Are un tip, compilatorul știe tipul de date către care se pointează</a:t>
            </a:r>
            <a:endParaRPr lang="vi-VN" kern="0"/>
          </a:p>
          <a:p>
            <a:pPr marL="377786" indent="-377786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vi-VN" sz="24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77786" indent="-377786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vi-VN" sz="2400">
                <a:solidFill>
                  <a:schemeClr val="dk1"/>
                </a:solidFill>
                <a:latin typeface="Arial"/>
                <a:ea typeface="Arial"/>
                <a:cs typeface="Arial"/>
              </a:rPr>
              <a:t>Operațiile aritmetice țin cont de tipul de date din memorie</a:t>
            </a:r>
            <a:endParaRPr lang="vi-VN" kern="0"/>
          </a:p>
          <a:p>
            <a:pPr marL="377786" indent="-377786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vi-VN" sz="24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77786" indent="-377786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vi-VN" sz="2400">
                <a:solidFill>
                  <a:schemeClr val="dk1"/>
                </a:solidFill>
                <a:latin typeface="Arial"/>
                <a:ea typeface="Arial"/>
                <a:cs typeface="Arial"/>
              </a:rPr>
              <a:t>Pointer ++ == pointer+sizeof(tip)</a:t>
            </a:r>
            <a:endParaRPr lang="vi-VN" kern="0"/>
          </a:p>
          <a:p>
            <a:pPr marL="377786" indent="-377786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vi-VN" sz="24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77786" indent="-377786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vi-VN" sz="2400">
                <a:solidFill>
                  <a:schemeClr val="dk1"/>
                </a:solidFill>
                <a:latin typeface="Arial"/>
                <a:ea typeface="Arial"/>
                <a:cs typeface="Arial"/>
              </a:rPr>
              <a:t>Definiție: tip *nume_pointer; </a:t>
            </a:r>
            <a:endParaRPr lang="vi-VN" kern="0"/>
          </a:p>
          <a:p>
            <a:pPr marL="817477" lvl="1" indent="-31429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vi-VN" sz="2400">
                <a:solidFill>
                  <a:schemeClr val="dk1"/>
                </a:solidFill>
                <a:latin typeface="Arial"/>
              </a:rPr>
              <a:t>Merge şi tip* nume_pointer;</a:t>
            </a:r>
            <a:endParaRPr lang="vi-VN" kern="0" dirty="0"/>
          </a:p>
        </p:txBody>
      </p:sp>
      <p:sp>
        <p:nvSpPr>
          <p:cNvPr id="10" name="Google Shape;510;p38"/>
          <p:cNvSpPr txBox="1"/>
          <p:nvPr/>
        </p:nvSpPr>
        <p:spPr>
          <a:xfrm>
            <a:off x="3897312" y="362123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1" name="Google Shape;511;p38"/>
          <p:cNvSpPr txBox="1"/>
          <p:nvPr/>
        </p:nvSpPr>
        <p:spPr>
          <a:xfrm>
            <a:off x="239712" y="814561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765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89" name="Google Shape;89;p6"/>
          <p:cNvSpPr txBox="1"/>
          <p:nvPr/>
        </p:nvSpPr>
        <p:spPr>
          <a:xfrm>
            <a:off x="1035050" y="1933575"/>
            <a:ext cx="8658225" cy="428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756047" y="2099910"/>
            <a:ext cx="9074150" cy="788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</a:t>
            </a:r>
            <a:endParaRPr dirty="0"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503238" y="3023658"/>
            <a:ext cx="9074150" cy="3696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*, &amp;,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*== “la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&amp;==“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=7, *j;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j=&amp;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*j=9;</a:t>
            </a:r>
            <a:endParaRPr dirty="0"/>
          </a:p>
        </p:txBody>
      </p:sp>
      <p:sp>
        <p:nvSpPr>
          <p:cNvPr id="8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Pointerii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510;p38"/>
          <p:cNvSpPr txBox="1"/>
          <p:nvPr/>
        </p:nvSpPr>
        <p:spPr>
          <a:xfrm>
            <a:off x="3897312" y="362123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0" name="Google Shape;511;p38"/>
          <p:cNvSpPr txBox="1"/>
          <p:nvPr/>
        </p:nvSpPr>
        <p:spPr>
          <a:xfrm>
            <a:off x="239712" y="814561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6417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Pointerii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510;p38"/>
          <p:cNvSpPr txBox="1"/>
          <p:nvPr/>
        </p:nvSpPr>
        <p:spPr>
          <a:xfrm>
            <a:off x="3897312" y="362123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0" name="Google Shape;511;p38"/>
          <p:cNvSpPr txBox="1"/>
          <p:nvPr/>
        </p:nvSpPr>
        <p:spPr>
          <a:xfrm>
            <a:off x="239712" y="814561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12" name="Google Shape;486;p36"/>
          <p:cNvSpPr txBox="1"/>
          <p:nvPr/>
        </p:nvSpPr>
        <p:spPr>
          <a:xfrm>
            <a:off x="1003984" y="2001453"/>
            <a:ext cx="2893328" cy="54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/>
              <a:t>Compilator</a:t>
            </a:r>
            <a:r>
              <a:rPr lang="en-US" sz="2000" b="1" dirty="0"/>
              <a:t> de C</a:t>
            </a:r>
          </a:p>
        </p:txBody>
      </p:sp>
      <p:sp>
        <p:nvSpPr>
          <p:cNvPr id="13" name="Google Shape;486;p36"/>
          <p:cNvSpPr txBox="1"/>
          <p:nvPr/>
        </p:nvSpPr>
        <p:spPr>
          <a:xfrm>
            <a:off x="5852561" y="2010412"/>
            <a:ext cx="2893328" cy="54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/>
              <a:t>Compilator</a:t>
            </a:r>
            <a:r>
              <a:rPr lang="en-US" sz="2000" b="1" dirty="0"/>
              <a:t> de C++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233" y="2551292"/>
            <a:ext cx="31115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233" y="5372103"/>
            <a:ext cx="41211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60971" y="6403016"/>
            <a:ext cx="7120860" cy="920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700"/>
              </a:spcBef>
              <a:buClr>
                <a:schemeClr val="dk1"/>
              </a:buClr>
              <a:buSzPts val="3500"/>
            </a:pPr>
            <a:r>
              <a:rPr lang="it-IT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atentie la corectitudine conversiilor!</a:t>
            </a:r>
          </a:p>
          <a:p>
            <a:pPr>
              <a:spcBef>
                <a:spcPts val="700"/>
              </a:spcBef>
              <a:buClr>
                <a:schemeClr val="dk1"/>
              </a:buClr>
              <a:buSzPts val="3500"/>
            </a:pPr>
            <a:r>
              <a:rPr lang="it-IT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conversiile trebuie făcute cu schimbarea de tip</a:t>
            </a:r>
            <a:endParaRPr lang="it-IT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63" y="2551292"/>
            <a:ext cx="23685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5358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5301016" y="1784613"/>
            <a:ext cx="4537075" cy="523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nu 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controlată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C++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conversiile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făcute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</a:t>
            </a:r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Atentie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corectitudinea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conversiilor</a:t>
            </a:r>
            <a:endParaRPr dirty="0"/>
          </a:p>
        </p:txBody>
      </p:sp>
      <p:sp>
        <p:nvSpPr>
          <p:cNvPr id="8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Pointerii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510;p38"/>
          <p:cNvSpPr txBox="1"/>
          <p:nvPr/>
        </p:nvSpPr>
        <p:spPr>
          <a:xfrm>
            <a:off x="3897312" y="362123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0" name="Google Shape;511;p38"/>
          <p:cNvSpPr txBox="1"/>
          <p:nvPr/>
        </p:nvSpPr>
        <p:spPr>
          <a:xfrm>
            <a:off x="239712" y="814561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4" y="2334683"/>
            <a:ext cx="2959100" cy="343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549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585788" y="2099910"/>
            <a:ext cx="9074150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900"/>
            </a:pPr>
            <a:r>
              <a:rPr lang="en-US" sz="22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Aritmetica</a:t>
            </a:r>
            <a:r>
              <a:rPr lang="en-US" sz="2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pe</a:t>
            </a:r>
            <a:r>
              <a:rPr lang="en-US" sz="2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pointeri</a:t>
            </a:r>
            <a:endParaRPr sz="2200" b="1" dirty="0">
              <a:latin typeface="+mn-lt"/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503238" y="2687885"/>
            <a:ext cx="9074150" cy="386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pointer++; pointer--;</a:t>
            </a:r>
            <a:endParaRPr dirty="0"/>
          </a:p>
          <a:p>
            <a:pPr marL="377786" indent="-377786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786" indent="-377786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pointer+7;</a:t>
            </a:r>
            <a:endParaRPr dirty="0"/>
          </a:p>
          <a:p>
            <a:pPr marL="377786" indent="-377786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786" indent="-377786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pointer-4;</a:t>
            </a:r>
            <a:endParaRPr dirty="0"/>
          </a:p>
          <a:p>
            <a:pPr marL="377786" indent="-377786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786" indent="-377786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pointer1-pointer2; 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întoarce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întreg</a:t>
            </a:r>
            <a:endParaRPr dirty="0"/>
          </a:p>
          <a:p>
            <a:pPr marL="377786" indent="-377786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786" indent="-377786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comparații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&lt;,&gt;,==, etc.</a:t>
            </a:r>
            <a:endParaRPr dirty="0"/>
          </a:p>
        </p:txBody>
      </p:sp>
      <p:sp>
        <p:nvSpPr>
          <p:cNvPr id="8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Pointerii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510;p38"/>
          <p:cNvSpPr txBox="1"/>
          <p:nvPr/>
        </p:nvSpPr>
        <p:spPr>
          <a:xfrm>
            <a:off x="3897312" y="362123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0" name="Google Shape;511;p38"/>
          <p:cNvSpPr txBox="1"/>
          <p:nvPr/>
        </p:nvSpPr>
        <p:spPr>
          <a:xfrm>
            <a:off x="239712" y="814561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12561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94494" y="2099910"/>
            <a:ext cx="9074150" cy="55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900"/>
            </a:pPr>
            <a:r>
              <a:rPr lang="en-US" sz="22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pointeri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şi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array-</a:t>
            </a:r>
            <a:r>
              <a:rPr lang="en-US" sz="22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uri</a:t>
            </a:r>
            <a:endParaRPr sz="2200" b="1" dirty="0"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409318" y="2855878"/>
            <a:ext cx="9074150" cy="37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array-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ului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pointer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[5]==*(lista+5)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de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pointer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către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dublă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**p;   (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dublă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/>
          </a:p>
        </p:txBody>
      </p:sp>
      <p:sp>
        <p:nvSpPr>
          <p:cNvPr id="8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Pointerii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510;p38"/>
          <p:cNvSpPr txBox="1"/>
          <p:nvPr/>
        </p:nvSpPr>
        <p:spPr>
          <a:xfrm>
            <a:off x="3897312" y="362123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0" name="Google Shape;511;p38"/>
          <p:cNvSpPr txBox="1"/>
          <p:nvPr/>
        </p:nvSpPr>
        <p:spPr>
          <a:xfrm>
            <a:off x="239712" y="814561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3550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503238" y="2150181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C++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tipurile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pointerilor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la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</a:t>
            </a:r>
            <a:endParaRPr dirty="0"/>
          </a:p>
          <a:p>
            <a:pPr marL="377786" indent="-377786">
              <a:spcBef>
                <a:spcPts val="619"/>
              </a:spcBef>
              <a:buClr>
                <a:schemeClr val="dk1"/>
              </a:buClr>
              <a:buSzPts val="3100"/>
              <a:buNone/>
            </a:pPr>
            <a:endParaRPr sz="3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786" indent="-377786">
              <a:spcBef>
                <a:spcPts val="640"/>
              </a:spcBef>
              <a:buClr>
                <a:srgbClr val="800000"/>
              </a:buClr>
              <a:buSzPts val="3200"/>
              <a:buNone/>
            </a:pPr>
            <a:r>
              <a:rPr lang="en-US" sz="3200" b="1" dirty="0" err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200" dirty="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77786" indent="-377786">
              <a:spcBef>
                <a:spcPts val="640"/>
              </a:spcBef>
              <a:buClr>
                <a:srgbClr val="800000"/>
              </a:buClr>
              <a:buSzPts val="3200"/>
              <a:buNone/>
            </a:pPr>
            <a:r>
              <a:rPr lang="en-US" sz="3200" b="1" dirty="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3200" dirty="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77786" indent="-377786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200" dirty="0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3200" dirty="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rgbClr val="696969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3200" dirty="0" err="1">
                <a:solidFill>
                  <a:srgbClr val="696969"/>
                </a:solidFill>
                <a:latin typeface="Calibri"/>
                <a:ea typeface="Calibri"/>
                <a:cs typeface="Calibri"/>
                <a:sym typeface="Calibri"/>
              </a:rPr>
              <a:t>eroare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77786" indent="-377786">
              <a:spcBef>
                <a:spcPts val="619"/>
              </a:spcBef>
              <a:buClr>
                <a:schemeClr val="dk1"/>
              </a:buClr>
              <a:buSzPts val="3100"/>
              <a:buNone/>
            </a:pPr>
            <a:endParaRPr sz="3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786" indent="-377786">
              <a:spcBef>
                <a:spcPts val="619"/>
              </a:spcBef>
              <a:buClr>
                <a:schemeClr val="dk1"/>
              </a:buClr>
              <a:buSzPts val="3100"/>
              <a:buNone/>
            </a:pP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poate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face cu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(type casting)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ieșim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verificările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automate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făcute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C++</a:t>
            </a:r>
            <a:endParaRPr dirty="0"/>
          </a:p>
        </p:txBody>
      </p:sp>
      <p:sp>
        <p:nvSpPr>
          <p:cNvPr id="7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Pointerii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510;p38"/>
          <p:cNvSpPr txBox="1"/>
          <p:nvPr/>
        </p:nvSpPr>
        <p:spPr>
          <a:xfrm>
            <a:off x="3897312" y="362123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9" name="Google Shape;511;p38"/>
          <p:cNvSpPr txBox="1"/>
          <p:nvPr/>
        </p:nvSpPr>
        <p:spPr>
          <a:xfrm>
            <a:off x="239712" y="814561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4482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9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02311" y="1797147"/>
            <a:ext cx="65469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Atentie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cand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lucram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cu 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pointeri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! </a:t>
            </a:r>
          </a:p>
          <a:p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Ce 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problema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apare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in 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codul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mai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jos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432" y="2995788"/>
            <a:ext cx="3839280" cy="286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1" y="3781424"/>
            <a:ext cx="1651177" cy="16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9921" y="6312705"/>
            <a:ext cx="4884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“Memory leak” –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pointerul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nu se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dezaloca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631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9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02311" y="1797147"/>
            <a:ext cx="58432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 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rezolvare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in C++ 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prin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utilizare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</a:t>
            </a:r>
          </a:p>
          <a:p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smart pointers (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detalii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mai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tarziu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84" y="2989085"/>
            <a:ext cx="4582759" cy="331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009" y="3757083"/>
            <a:ext cx="1505479" cy="145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1190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511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512" name="Google Shape;512;p38"/>
          <p:cNvSpPr txBox="1"/>
          <p:nvPr/>
        </p:nvSpPr>
        <p:spPr>
          <a:xfrm>
            <a:off x="1361900" y="1811650"/>
            <a:ext cx="3232678" cy="4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Alocare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dinamica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549" y="2421113"/>
            <a:ext cx="709295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4216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49" y="1811650"/>
            <a:ext cx="7283450" cy="53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0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511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512" name="Google Shape;512;p38"/>
          <p:cNvSpPr txBox="1"/>
          <p:nvPr/>
        </p:nvSpPr>
        <p:spPr>
          <a:xfrm>
            <a:off x="1361900" y="1811650"/>
            <a:ext cx="3232678" cy="4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Alocare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dinamica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565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/>
        </p:nvSpPr>
        <p:spPr>
          <a:xfrm>
            <a:off x="2144712" y="73183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Regulamente UB si FMI</a:t>
            </a:r>
            <a:endParaRPr/>
          </a:p>
        </p:txBody>
      </p:sp>
      <p:sp>
        <p:nvSpPr>
          <p:cNvPr id="101" name="Google Shape;101;p7"/>
          <p:cNvSpPr txBox="1"/>
          <p:nvPr/>
        </p:nvSpPr>
        <p:spPr>
          <a:xfrm>
            <a:off x="315912" y="1493837"/>
            <a:ext cx="9525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Lucruri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stiut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lvl="0">
              <a:lnSpc>
                <a:spcPct val="150000"/>
              </a:lnSpc>
              <a:spcBef>
                <a:spcPts val="400"/>
              </a:spcBef>
              <a:buSzPts val="2000"/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>
                <a:latin typeface="+mj-lt"/>
                <a:hlinkClick r:id="rId3"/>
              </a:rPr>
              <a:t>https://fmi.unibuc.ro/regulamente/</a:t>
            </a:r>
            <a:endParaRPr lang="en-US" sz="2000" b="1" dirty="0">
              <a:latin typeface="+mj-lt"/>
            </a:endParaRPr>
          </a:p>
          <a:p>
            <a:pPr lvl="0">
              <a:lnSpc>
                <a:spcPct val="150000"/>
              </a:lnSpc>
              <a:spcBef>
                <a:spcPts val="400"/>
              </a:spcBef>
              <a:buSzPts val="2000"/>
              <a:buFont typeface="Arial" pitchFamily="34" charset="0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regulament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privind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activitatea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studenților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la UB: </a:t>
            </a:r>
            <a:r>
              <a:rPr lang="en-US" sz="2000" b="1" dirty="0">
                <a:solidFill>
                  <a:srgbClr val="3333CC"/>
                </a:solidFill>
                <a:latin typeface="+mn-lt"/>
                <a:hlinkClick r:id="rId4"/>
              </a:rPr>
              <a:t>https://unibuc.ro/wp-content/uploads/2024/04/Regulamentul-privind-activitatea-profesionala-a-studentilor-2024.pdf</a:t>
            </a:r>
            <a:endParaRPr lang="en-US" sz="2000" b="1" dirty="0">
              <a:solidFill>
                <a:srgbClr val="3333CC"/>
              </a:solidFill>
              <a:latin typeface="+mn-lt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SzPts val="2000"/>
              <a:buFont typeface="Arial" pitchFamily="34" charset="0"/>
              <a:buChar char="•"/>
            </a:pPr>
            <a:r>
              <a:rPr lang="en-US" sz="2000" b="1" dirty="0">
                <a:latin typeface="+mj-lt"/>
              </a:rPr>
              <a:t> </a:t>
            </a:r>
            <a:r>
              <a:rPr lang="en-US" sz="2000" b="1" dirty="0">
                <a:solidFill>
                  <a:srgbClr val="3333CC"/>
                </a:solidFill>
                <a:latin typeface="+mj-lt"/>
              </a:rPr>
              <a:t>http://fmi.unibuc.ro/ro/pdf/2015/consiliu/Regulament_etica_FMI.pdf</a:t>
            </a:r>
            <a:endParaRPr sz="2000" b="1" dirty="0">
              <a:latin typeface="+mj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3775" y="4745990"/>
            <a:ext cx="8321675" cy="15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/>
        </p:nvSpPr>
        <p:spPr>
          <a:xfrm>
            <a:off x="3093720" y="6858316"/>
            <a:ext cx="6797040" cy="39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81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incidente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minore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un incident major =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exmatriculare</a:t>
            </a:r>
            <a:endParaRPr/>
          </a:p>
        </p:txBody>
      </p:sp>
      <p:sp>
        <p:nvSpPr>
          <p:cNvPr id="104" name="Google Shape;104;p7"/>
          <p:cNvSpPr txBox="1"/>
          <p:nvPr/>
        </p:nvSpPr>
        <p:spPr>
          <a:xfrm>
            <a:off x="620712" y="3932237"/>
            <a:ext cx="8610600" cy="39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2" y="2051647"/>
            <a:ext cx="711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0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511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512" name="Google Shape;512;p38"/>
          <p:cNvSpPr txBox="1"/>
          <p:nvPr/>
        </p:nvSpPr>
        <p:spPr>
          <a:xfrm>
            <a:off x="1361900" y="1811650"/>
            <a:ext cx="3232678" cy="4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Alocare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dinamica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7698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511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512" name="Google Shape;512;p38"/>
          <p:cNvSpPr txBox="1"/>
          <p:nvPr/>
        </p:nvSpPr>
        <p:spPr>
          <a:xfrm>
            <a:off x="1361900" y="1811650"/>
            <a:ext cx="3232678" cy="4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Alocare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dinamica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7" y="2266138"/>
            <a:ext cx="709295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4255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511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512" name="Google Shape;512;p38"/>
          <p:cNvSpPr txBox="1"/>
          <p:nvPr/>
        </p:nvSpPr>
        <p:spPr>
          <a:xfrm>
            <a:off x="1361900" y="1811650"/>
            <a:ext cx="8267700" cy="4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Alocare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dinamica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C++ (se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C)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/>
              <a:t>i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*pi;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pi=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pi; //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elibereaza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zona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adresata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pi -o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neocupata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pi=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(2);//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zona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initializeaza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zona cu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pi=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[2]; //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vector de 2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de tip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intreg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 [ ]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pi; //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elibereaza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intreg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vectorul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//-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new se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foloseste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delete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//-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new [ ] se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foloseste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delete [ ]</a:t>
            </a:r>
            <a:endParaRPr dirty="0"/>
          </a:p>
          <a:p>
            <a:pPr>
              <a:lnSpc>
                <a:spcPct val="104000"/>
              </a:lnSpc>
              <a:buSzPts val="2000"/>
            </a:pPr>
            <a:r>
              <a:rPr lang="vi-V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la eroare se “arunc</a:t>
            </a:r>
            <a:r>
              <a:rPr lang="vi-VN" sz="2000" dirty="0"/>
              <a:t>ă</a:t>
            </a:r>
            <a:r>
              <a:rPr lang="vi-V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” excepţia bad_alloc din &lt;new&gt;</a:t>
            </a:r>
            <a:endParaRPr lang="vi-VN" sz="20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38173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 txBox="1"/>
          <p:nvPr/>
        </p:nvSpPr>
        <p:spPr>
          <a:xfrm>
            <a:off x="239712" y="1883441"/>
            <a:ext cx="5866227" cy="4943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5" rIns="91416" bIns="45695" anchor="t" anchorCtr="0">
            <a:spAutoFit/>
          </a:bodyPr>
          <a:lstStyle/>
          <a:p>
            <a:pPr>
              <a:buClr>
                <a:srgbClr val="004A43"/>
              </a:buClr>
              <a:buSzPts val="1400"/>
            </a:pPr>
            <a:r>
              <a:rPr lang="en-US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4A43"/>
              </a:buClr>
              <a:buSzPts val="1400"/>
            </a:pPr>
            <a:r>
              <a:rPr lang="en-US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80"/>
              </a:buClr>
              <a:buSzPts val="1400"/>
            </a:pP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SzPts val="1400"/>
            </a:pP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allocate space for an </a:t>
            </a:r>
            <a:r>
              <a:rPr lang="en-US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the value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80"/>
              </a:buClr>
              <a:buSzPts val="1400"/>
            </a:pP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4770784" y="1905556"/>
            <a:ext cx="5138529" cy="4943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5" rIns="91416" bIns="45695" anchor="t" anchorCtr="0">
            <a:spAutoFit/>
          </a:bodyPr>
          <a:lstStyle/>
          <a:p>
            <a:pPr>
              <a:buClr>
                <a:srgbClr val="004A43"/>
              </a:buClr>
              <a:buSzPts val="1400"/>
            </a:pPr>
            <a:r>
              <a:rPr lang="en-US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4A43"/>
              </a:buClr>
              <a:buSzPts val="1400"/>
            </a:pPr>
            <a:r>
              <a:rPr lang="en-US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80"/>
              </a:buClr>
              <a:buSzPts val="1400"/>
            </a:pP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p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SzPts val="1400"/>
            </a:pP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initialize with 100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>
              <a:buSzPts val="1400"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the value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80"/>
              </a:buClr>
              <a:buSzPts val="1400"/>
            </a:pP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9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90409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9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02311" y="2034216"/>
            <a:ext cx="8364790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Ne 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vom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reaminti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alocarea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dinamica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atunci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cand</a:t>
            </a:r>
            <a:endParaRPr lang="en-US" sz="2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vom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discuta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(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mai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tarziu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despre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vector in STL (Standard Template Library)</a:t>
            </a:r>
            <a:r>
              <a:rPr lang="ro-RO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endParaRPr lang="en-US" sz="28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Allocator</a:t>
            </a: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Comanda</a:t>
            </a: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Push_back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211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>
            <a:spLocks noGrp="1"/>
          </p:cNvSpPr>
          <p:nvPr>
            <p:ph type="body" idx="1"/>
          </p:nvPr>
        </p:nvSpPr>
        <p:spPr>
          <a:xfrm>
            <a:off x="503238" y="2435896"/>
            <a:ext cx="9074150" cy="352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idee: s</a:t>
            </a:r>
            <a:r>
              <a:rPr lang="ro-RO" sz="3200" dirty="0"/>
              <a:t>ă</a:t>
            </a: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elimine comenzile de preprocesor #</a:t>
            </a:r>
            <a:r>
              <a:rPr lang="ro-RO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 lang="ro-RO" dirty="0"/>
          </a:p>
          <a:p>
            <a:pPr marL="377786" indent="-377786">
              <a:lnSpc>
                <a:spcPct val="90000"/>
              </a:lnSpc>
              <a:spcBef>
                <a:spcPts val="619"/>
              </a:spcBef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făceau substituție de valoare</a:t>
            </a:r>
            <a:endParaRPr lang="ro-RO" dirty="0"/>
          </a:p>
          <a:p>
            <a:pPr marL="377786" indent="-377786">
              <a:lnSpc>
                <a:spcPct val="90000"/>
              </a:lnSpc>
              <a:spcBef>
                <a:spcPts val="619"/>
              </a:spcBef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aplica la pointeri, argumente de funcții, param de întoarcere din funcții, obiecte, funcții membru</a:t>
            </a:r>
            <a:endParaRPr lang="ro-RO" dirty="0"/>
          </a:p>
          <a:p>
            <a:pPr marL="377786" indent="-377786">
              <a:lnSpc>
                <a:spcPct val="90000"/>
              </a:lnSpc>
              <a:spcBef>
                <a:spcPts val="619"/>
              </a:spcBef>
              <a:buSzPts val="3100"/>
            </a:pP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fiecare dintre aceste elemente are o aplicare diferit</a:t>
            </a:r>
            <a:r>
              <a:rPr lang="ro-RO" sz="3200" dirty="0"/>
              <a:t>ă</a:t>
            </a: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const, dar sunt în aceeași idee/filosofie</a:t>
            </a:r>
            <a:endParaRPr lang="ro-RO" dirty="0"/>
          </a:p>
        </p:txBody>
      </p:sp>
      <p:sp>
        <p:nvSpPr>
          <p:cNvPr id="6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Const</a:t>
            </a:r>
            <a:r>
              <a: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C++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9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2091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5"/>
          <p:cNvSpPr txBox="1">
            <a:spLocks noGrp="1"/>
          </p:cNvSpPr>
          <p:nvPr>
            <p:ph type="body" idx="1"/>
          </p:nvPr>
        </p:nvSpPr>
        <p:spPr>
          <a:xfrm>
            <a:off x="671512" y="6047422"/>
            <a:ext cx="9239250" cy="109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SzPts val="3500"/>
            </a:pP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2600" dirty="0"/>
              <a:t>ă</a:t>
            </a: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știm c</a:t>
            </a:r>
            <a:r>
              <a:rPr lang="ro-RO" sz="2600" dirty="0"/>
              <a:t>ă</a:t>
            </a: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variabila nu se schimb</a:t>
            </a:r>
            <a:r>
              <a:rPr lang="ro-RO" sz="2600" dirty="0"/>
              <a:t>ă</a:t>
            </a: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ro-RO" sz="2600" dirty="0"/>
              <a:t>ă</a:t>
            </a: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declaram cu </a:t>
            </a:r>
            <a:r>
              <a:rPr lang="ro-RO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sz="2600" dirty="0"/>
          </a:p>
          <a:p>
            <a:pPr marL="377786" indent="-377786">
              <a:spcBef>
                <a:spcPts val="700"/>
              </a:spcBef>
              <a:buSzPts val="3500"/>
            </a:pP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2600" dirty="0"/>
              <a:t>ă</a:t>
            </a: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încercam s</a:t>
            </a:r>
            <a:r>
              <a:rPr lang="ro-RO" sz="2600" dirty="0"/>
              <a:t>ă</a:t>
            </a: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schimb</a:t>
            </a:r>
            <a:r>
              <a:rPr lang="ro-RO" sz="2600" dirty="0"/>
              <a:t>ă</a:t>
            </a: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primim eroare de compilare</a:t>
            </a:r>
            <a:endParaRPr lang="ro-RO" sz="2600" dirty="0"/>
          </a:p>
        </p:txBody>
      </p:sp>
      <p:sp>
        <p:nvSpPr>
          <p:cNvPr id="483" name="Google Shape;483;p65"/>
          <p:cNvSpPr txBox="1"/>
          <p:nvPr/>
        </p:nvSpPr>
        <p:spPr>
          <a:xfrm>
            <a:off x="2373313" y="2206560"/>
            <a:ext cx="6172200" cy="384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5" rIns="91416" bIns="45695" anchor="t" anchorCtr="0">
            <a:spAutoFit/>
          </a:bodyPr>
          <a:lstStyle/>
          <a:p>
            <a:pPr>
              <a:buClr>
                <a:srgbClr val="696969"/>
              </a:buClr>
              <a:buSzPts val="1400"/>
            </a:pPr>
            <a:r>
              <a:rPr lang="en-US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Using const for safety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4A43"/>
              </a:buClr>
              <a:buSzPts val="1400"/>
            </a:pPr>
            <a:r>
              <a:rPr lang="en-US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Typical constant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Value from const expr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)&amp;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Forces storage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Still a const expression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type a character &amp; CR: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b="1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Can't change //</a:t>
            </a:r>
            <a:r>
              <a:rPr lang="en-US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valoarea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nu e </a:t>
            </a:r>
            <a:r>
              <a:rPr lang="en-US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cunoscuta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la compile time </a:t>
            </a:r>
            <a:r>
              <a:rPr lang="en-US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necesita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storage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c2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c2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80"/>
              </a:buClr>
              <a:buSzPts val="1400"/>
            </a:pP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Const</a:t>
            </a:r>
            <a:r>
              <a: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9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20646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>
            <a:spLocks noGrp="1"/>
          </p:cNvSpPr>
          <p:nvPr>
            <p:ph type="body" idx="1"/>
          </p:nvPr>
        </p:nvSpPr>
        <p:spPr>
          <a:xfrm>
            <a:off x="503238" y="2435683"/>
            <a:ext cx="9074150" cy="386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poate fi aplicat valorii pointerului sau elementului pointat</a:t>
            </a:r>
          </a:p>
          <a:p>
            <a:pPr marL="377786" indent="-377786">
              <a:spcBef>
                <a:spcPts val="700"/>
              </a:spcBef>
              <a:buSzPts val="3500"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alatur</a:t>
            </a:r>
            <a:r>
              <a:rPr lang="ro-RO" sz="3600" dirty="0" err="1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elementului cel mai apropiat</a:t>
            </a:r>
            <a:endParaRPr lang="ro-RO"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int* u; </a:t>
            </a:r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este pointer către un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este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v;  la fel ca mai sus</a:t>
            </a:r>
            <a:endParaRPr lang="ro-RO" dirty="0"/>
          </a:p>
        </p:txBody>
      </p:sp>
      <p:sp>
        <p:nvSpPr>
          <p:cNvPr id="8" name="Google Shape;512;p38"/>
          <p:cNvSpPr txBox="1"/>
          <p:nvPr/>
        </p:nvSpPr>
        <p:spPr>
          <a:xfrm>
            <a:off x="552847" y="1679928"/>
            <a:ext cx="490749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</a:t>
            </a:r>
            <a:r>
              <a: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Const</a:t>
            </a:r>
            <a:r>
              <a: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0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63990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2"/>
          <p:cNvSpPr txBox="1">
            <a:spLocks noGrp="1"/>
          </p:cNvSpPr>
          <p:nvPr>
            <p:ph type="body" idx="1"/>
          </p:nvPr>
        </p:nvSpPr>
        <p:spPr>
          <a:xfrm>
            <a:off x="503238" y="2351687"/>
            <a:ext cx="9074150" cy="436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pointeri care nu își schimb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din memorie</a:t>
            </a:r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 = 1; </a:t>
            </a:r>
            <a:endParaRPr lang="ro-RO"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 =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&amp;d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lang="ro-RO"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786" indent="-377786">
              <a:spcBef>
                <a:spcPts val="70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e un pointer constant care arat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întregi+inițializare</a:t>
            </a:r>
            <a:endParaRPr lang="ro-RO" dirty="0"/>
          </a:p>
          <a:p>
            <a:pPr marL="377786" indent="-155559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786" indent="-155559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12;p38"/>
          <p:cNvSpPr txBox="1"/>
          <p:nvPr/>
        </p:nvSpPr>
        <p:spPr>
          <a:xfrm>
            <a:off x="552847" y="1679928"/>
            <a:ext cx="490749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</a:t>
            </a:r>
            <a:r>
              <a: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Const</a:t>
            </a:r>
            <a:r>
              <a: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0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76067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4"/>
          <p:cNvSpPr txBox="1"/>
          <p:nvPr/>
        </p:nvSpPr>
        <p:spPr>
          <a:xfrm>
            <a:off x="2520950" y="2351900"/>
            <a:ext cx="5567363" cy="4094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5" rIns="91416" bIns="45695" anchor="t" anchorCtr="0">
            <a:spAutoFit/>
          </a:bodyPr>
          <a:lstStyle/>
          <a:p>
            <a:pPr>
              <a:buClr>
                <a:srgbClr val="696969"/>
              </a:buClr>
              <a:buSzPts val="2000"/>
            </a:pPr>
            <a:r>
              <a:rPr lang="en-US" sz="20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C08:ConstPointers.cpp 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000"/>
            </a:pP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Clr>
                <a:srgbClr val="800000"/>
              </a:buClr>
              <a:buSzPts val="2000"/>
            </a:pP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Clr>
                <a:srgbClr val="800000"/>
              </a:buClr>
              <a:buSzPts val="2000"/>
            </a:pP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SzPts val="2000"/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000"/>
            </a:pP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SzPts val="2000"/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000"/>
            </a:pP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(1) 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000"/>
            </a:pP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x2 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(2)</a:t>
            </a:r>
            <a:endParaRPr dirty="0"/>
          </a:p>
          <a:p>
            <a:pPr>
              <a:buClr>
                <a:srgbClr val="696969"/>
              </a:buClr>
              <a:buSzPts val="2000"/>
            </a:pPr>
            <a:r>
              <a:rPr lang="en-US" sz="20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000"/>
            </a:pP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52847" y="1679928"/>
            <a:ext cx="490749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8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782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29" name="Google Shape;129;p9"/>
          <p:cNvSpPr txBox="1"/>
          <p:nvPr/>
        </p:nvSpPr>
        <p:spPr>
          <a:xfrm>
            <a:off x="1035050" y="1933575"/>
            <a:ext cx="8658225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1.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>
            <a:spLocks noGrp="1"/>
          </p:cNvSpPr>
          <p:nvPr>
            <p:ph type="body" idx="1"/>
          </p:nvPr>
        </p:nvSpPr>
        <p:spPr>
          <a:xfrm>
            <a:off x="503238" y="3007536"/>
            <a:ext cx="907415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atribuire de adres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obiect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un pointer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786" indent="-377786">
              <a:spcBef>
                <a:spcPts val="70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face atribuire pe adres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pointer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/>
          </a:p>
          <a:p>
            <a:pPr marL="377786" indent="-155559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52847" y="1679928"/>
            <a:ext cx="490749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</a:t>
            </a:r>
            <a:r>
              <a: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Const</a:t>
            </a:r>
            <a:r>
              <a: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8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1451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6"/>
          <p:cNvSpPr txBox="1"/>
          <p:nvPr/>
        </p:nvSpPr>
        <p:spPr>
          <a:xfrm>
            <a:off x="1008063" y="2401097"/>
            <a:ext cx="8382000" cy="457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5" rIns="91416" bIns="45695" anchor="t" anchorCtr="0">
            <a:spAutoFit/>
          </a:bodyPr>
          <a:lstStyle/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SzPts val="2400"/>
            </a:pP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SzPts val="2400"/>
            </a:pP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d not </a:t>
            </a:r>
            <a:r>
              <a:rPr lang="en-US" sz="24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endParaRPr sz="2400" dirty="0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696969"/>
              </a:buClr>
              <a:buSzPts val="2400"/>
            </a:pPr>
            <a:r>
              <a:rPr lang="en-US" sz="24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</a:t>
            </a:r>
            <a:r>
              <a:rPr lang="en-US" sz="24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* v = &amp;e; // Illegal -- e </a:t>
            </a:r>
            <a:r>
              <a:rPr lang="en-US" sz="24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endParaRPr sz="24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*)&amp;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Legal but bad practice 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endParaRPr sz="24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52847" y="1679928"/>
            <a:ext cx="490749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</a:t>
            </a:r>
            <a:r>
              <a: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Const</a:t>
            </a:r>
            <a:r>
              <a: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8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55730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8"/>
          <p:cNvSpPr txBox="1">
            <a:spLocks noGrp="1"/>
          </p:cNvSpPr>
          <p:nvPr>
            <p:ph type="body" idx="1"/>
          </p:nvPr>
        </p:nvSpPr>
        <p:spPr>
          <a:xfrm>
            <a:off x="585788" y="2603888"/>
            <a:ext cx="9074150" cy="369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 prin valoare cu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param formal nu se schimb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</a:t>
            </a:r>
            <a:endParaRPr lang="ro-RO" dirty="0"/>
          </a:p>
          <a:p>
            <a:pPr marL="377786" indent="-377786">
              <a:spcBef>
                <a:spcPts val="700"/>
              </a:spcBef>
              <a:buSzPts val="3500"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întoarcere: valoarea returnat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poate schimba</a:t>
            </a:r>
            <a:endParaRPr lang="ro-RO" dirty="0"/>
          </a:p>
          <a:p>
            <a:pPr marL="377786" indent="-377786">
              <a:spcBef>
                <a:spcPts val="70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transmite o adres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promisiune c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schimb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la adresa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ro-RO" sz="3600" dirty="0"/>
              <a:t>ă</a:t>
            </a:r>
            <a:endParaRPr lang="ro-RO" dirty="0"/>
          </a:p>
          <a:p>
            <a:pPr marL="377786" indent="-155559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12;p38"/>
          <p:cNvSpPr txBox="1"/>
          <p:nvPr/>
        </p:nvSpPr>
        <p:spPr>
          <a:xfrm>
            <a:off x="552847" y="1679928"/>
            <a:ext cx="8855736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9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43226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9"/>
          <p:cNvSpPr txBox="1"/>
          <p:nvPr/>
        </p:nvSpPr>
        <p:spPr>
          <a:xfrm>
            <a:off x="1008063" y="2351899"/>
            <a:ext cx="7772400" cy="457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5" rIns="91416" bIns="45695" anchor="t" anchorCtr="0">
            <a:spAutoFit/>
          </a:bodyPr>
          <a:lstStyle/>
          <a:p>
            <a:pPr>
              <a:buClr>
                <a:srgbClr val="800000"/>
              </a:buClr>
              <a:buSzPts val="2400"/>
            </a:pPr>
            <a:r>
              <a:rPr lang="en-US" sz="24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f1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SzPts val="2400"/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80"/>
              </a:buClr>
              <a:buSzPts val="2400"/>
            </a:pPr>
            <a:r>
              <a:rPr lang="en-US" sz="24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cod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mai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clar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echivalent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mai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jos</a:t>
            </a:r>
            <a:r>
              <a:rPr lang="en-US" sz="24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endParaRPr sz="24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endParaRPr sz="24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f2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ic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ic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SzPts val="2400"/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80"/>
              </a:buClr>
              <a:buSzPts val="2400"/>
            </a:pPr>
            <a:r>
              <a:rPr lang="en-US" sz="24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52847" y="1679928"/>
            <a:ext cx="8855736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8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72550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0"/>
          <p:cNvSpPr txBox="1"/>
          <p:nvPr/>
        </p:nvSpPr>
        <p:spPr>
          <a:xfrm>
            <a:off x="1026583" y="2435895"/>
            <a:ext cx="8382000" cy="419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5" rIns="91416" bIns="45695" anchor="t" anchorCtr="0">
            <a:spAutoFit/>
          </a:bodyPr>
          <a:lstStyle/>
          <a:p>
            <a:pPr>
              <a:buClr>
                <a:srgbClr val="696969"/>
              </a:buClr>
              <a:buSzPts val="2400"/>
            </a:pPr>
            <a:r>
              <a:rPr lang="en-US" sz="24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Returning </a:t>
            </a:r>
            <a:r>
              <a:rPr lang="en-US" sz="24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consts</a:t>
            </a:r>
            <a:r>
              <a:rPr lang="en-US" sz="24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by value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696969"/>
              </a:buClr>
              <a:buSzPts val="2400"/>
            </a:pPr>
            <a:r>
              <a:rPr lang="en-US" sz="24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has no meaning for built-in types</a:t>
            </a:r>
            <a:endParaRPr dirty="0"/>
          </a:p>
          <a:p>
            <a:pPr>
              <a:buSzPts val="2400"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Works fine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But this works fine too!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80"/>
              </a:buClr>
              <a:buSzPts val="2400"/>
            </a:pPr>
            <a:r>
              <a:rPr lang="en-US" sz="24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52847" y="1679928"/>
            <a:ext cx="8855736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8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24221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524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525" name="Google Shape;525;p39"/>
          <p:cNvSpPr txBox="1"/>
          <p:nvPr/>
        </p:nvSpPr>
        <p:spPr>
          <a:xfrm>
            <a:off x="544500" y="1736725"/>
            <a:ext cx="8812200" cy="53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en-US" sz="18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4000"/>
              </a:lnSpc>
              <a:buClr>
                <a:srgbClr val="FFFFFF"/>
              </a:buClr>
              <a:buSzPts val="2000"/>
            </a:pPr>
            <a:r>
              <a:rPr lang="en-US" sz="1800" dirty="0"/>
              <a:t>O </a:t>
            </a:r>
            <a:r>
              <a:rPr lang="en-US" sz="1800" dirty="0" err="1"/>
              <a:t>referinţă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, in </a:t>
            </a:r>
            <a:r>
              <a:rPr lang="en-US" sz="1800" dirty="0" err="1"/>
              <a:t>esenta</a:t>
            </a:r>
            <a:r>
              <a:rPr lang="en-US" sz="1800" dirty="0"/>
              <a:t>, un pointer implicit, care </a:t>
            </a:r>
            <a:r>
              <a:rPr lang="en-US" sz="1800" dirty="0" err="1"/>
              <a:t>actioneaza</a:t>
            </a:r>
            <a:r>
              <a:rPr lang="en-US" sz="1800" dirty="0"/>
              <a:t> ca un alt </a:t>
            </a:r>
            <a:r>
              <a:rPr lang="en-US" sz="1800" dirty="0" err="1"/>
              <a:t>nume</a:t>
            </a:r>
            <a:r>
              <a:rPr lang="en-US" sz="1800" dirty="0"/>
              <a:t> al </a:t>
            </a:r>
            <a:r>
              <a:rPr lang="en-US" sz="1800" dirty="0" err="1"/>
              <a:t>unui</a:t>
            </a:r>
            <a:r>
              <a:rPr lang="en-US" sz="1800" dirty="0"/>
              <a:t> </a:t>
            </a:r>
            <a:r>
              <a:rPr lang="en-US" sz="1800" dirty="0" err="1"/>
              <a:t>obiect</a:t>
            </a:r>
            <a:r>
              <a:rPr lang="en-US" sz="1800" dirty="0"/>
              <a:t> (</a:t>
            </a:r>
            <a:r>
              <a:rPr lang="en-US" sz="1800" dirty="0" err="1"/>
              <a:t>variabila</a:t>
            </a:r>
            <a:r>
              <a:rPr lang="en-US" sz="1800" dirty="0"/>
              <a:t>).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pi,j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 //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alt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pi=&amp;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// pi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variabilei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*pi=3;   //in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pi se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afla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526" name="Google Shape;526;p39"/>
          <p:cNvSpPr txBox="1"/>
          <p:nvPr/>
        </p:nvSpPr>
        <p:spPr>
          <a:xfrm>
            <a:off x="500062" y="6226810"/>
            <a:ext cx="9283700" cy="646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folosită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referinţă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momentul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devenind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 alias (un alt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al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cu care a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39941" name="Google Shape;282;p39"/>
          <p:cNvSpPr txBox="1">
            <a:spLocks noChangeArrowheads="1"/>
          </p:cNvSpPr>
          <p:nvPr/>
        </p:nvSpPr>
        <p:spPr bwMode="auto">
          <a:xfrm>
            <a:off x="548640" y="2320008"/>
            <a:ext cx="9296399" cy="449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r>
              <a:rPr lang="en-US" sz="1800" dirty="0"/>
              <a:t>using namespace std;</a:t>
            </a:r>
          </a:p>
          <a:p>
            <a:endParaRPr lang="en-US" sz="1800" dirty="0"/>
          </a:p>
          <a:p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a = 20;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&amp; ref = a;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20 20</a:t>
            </a:r>
          </a:p>
          <a:p>
            <a:r>
              <a:rPr lang="en-US" sz="1800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ref++;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21 21 </a:t>
            </a:r>
          </a:p>
          <a:p>
            <a:r>
              <a:rPr lang="en-US" sz="1800" dirty="0"/>
              <a:t>  return 0;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b="1" dirty="0" err="1">
                <a:solidFill>
                  <a:schemeClr val="accent2"/>
                </a:solidFill>
              </a:rPr>
              <a:t>Obs</a:t>
            </a:r>
            <a:r>
              <a:rPr lang="en-US" sz="1800" b="1" dirty="0">
                <a:solidFill>
                  <a:schemeClr val="accent2"/>
                </a:solidFill>
              </a:rPr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spre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deosebire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pointeri</a:t>
            </a:r>
            <a:r>
              <a:rPr lang="en-US" sz="1800" b="1" dirty="0">
                <a:solidFill>
                  <a:schemeClr val="accent2"/>
                </a:solidFill>
              </a:rPr>
              <a:t> care la </a:t>
            </a:r>
            <a:r>
              <a:rPr lang="en-US" sz="1800" b="1" dirty="0" err="1">
                <a:solidFill>
                  <a:schemeClr val="accent2"/>
                </a:solidFill>
              </a:rPr>
              <a:t>incrementare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trec</a:t>
            </a:r>
            <a:r>
              <a:rPr lang="en-US" sz="1800" b="1" dirty="0">
                <a:solidFill>
                  <a:schemeClr val="accent2"/>
                </a:solidFill>
              </a:rPr>
              <a:t> la un alt </a:t>
            </a:r>
            <a:r>
              <a:rPr lang="en-US" sz="1800" b="1" dirty="0" err="1">
                <a:solidFill>
                  <a:schemeClr val="accent2"/>
                </a:solidFill>
              </a:rPr>
              <a:t>obiect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acelasi</a:t>
            </a:r>
            <a:r>
              <a:rPr lang="en-US" sz="1800" b="1" dirty="0">
                <a:solidFill>
                  <a:schemeClr val="accent2"/>
                </a:solidFill>
              </a:rPr>
              <a:t> tip, </a:t>
            </a:r>
            <a:r>
              <a:rPr lang="en-US" sz="1800" b="1" dirty="0" err="1">
                <a:solidFill>
                  <a:schemeClr val="accent2"/>
                </a:solidFill>
              </a:rPr>
              <a:t>incrementarea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referintei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implica</a:t>
            </a:r>
            <a:r>
              <a:rPr lang="en-US" sz="1800" b="1" dirty="0">
                <a:solidFill>
                  <a:schemeClr val="accent2"/>
                </a:solidFill>
              </a:rPr>
              <a:t>, de </a:t>
            </a:r>
            <a:r>
              <a:rPr lang="en-US" sz="1800" b="1" dirty="0" err="1">
                <a:solidFill>
                  <a:schemeClr val="accent2"/>
                </a:solidFill>
              </a:rPr>
              <a:t>fapt</a:t>
            </a:r>
            <a:r>
              <a:rPr lang="en-US" sz="1800" b="1" dirty="0">
                <a:solidFill>
                  <a:schemeClr val="accent2"/>
                </a:solidFill>
              </a:rPr>
              <a:t>, </a:t>
            </a:r>
            <a:r>
              <a:rPr lang="en-US" sz="1800" b="1" dirty="0" err="1">
                <a:solidFill>
                  <a:schemeClr val="accent2"/>
                </a:solidFill>
              </a:rPr>
              <a:t>incrementarea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valorii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referite</a:t>
            </a:r>
            <a:r>
              <a:rPr lang="en-US" sz="18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Google Shape;295;p40"/>
          <p:cNvSpPr txBox="1">
            <a:spLocks noChangeArrowheads="1"/>
          </p:cNvSpPr>
          <p:nvPr/>
        </p:nvSpPr>
        <p:spPr bwMode="auto">
          <a:xfrm>
            <a:off x="243841" y="2167608"/>
            <a:ext cx="9464040" cy="474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r>
              <a:rPr lang="en-US" sz="1800" dirty="0"/>
              <a:t>using namespace std;</a:t>
            </a:r>
          </a:p>
          <a:p>
            <a:endParaRPr lang="en-US" sz="1800" dirty="0"/>
          </a:p>
          <a:p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a = 20;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&amp; ref = a;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20 20</a:t>
            </a:r>
          </a:p>
          <a:p>
            <a:r>
              <a:rPr lang="en-US" sz="1800" dirty="0"/>
              <a:t> 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b = 50;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ref = b;</a:t>
            </a:r>
          </a:p>
          <a:p>
            <a:r>
              <a:rPr lang="en-US" sz="1800" dirty="0"/>
              <a:t>  ref--;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49 49</a:t>
            </a:r>
          </a:p>
          <a:p>
            <a:r>
              <a:rPr lang="en-US" sz="1800" dirty="0"/>
              <a:t>  return 0;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b="1" dirty="0">
                <a:solidFill>
                  <a:schemeClr val="accent2"/>
                </a:solidFill>
              </a:rPr>
              <a:t>            </a:t>
            </a:r>
            <a:r>
              <a:rPr lang="en-US" sz="1800" b="1" dirty="0" err="1">
                <a:solidFill>
                  <a:schemeClr val="accent2"/>
                </a:solidFill>
              </a:rPr>
              <a:t>Obs</a:t>
            </a:r>
            <a:r>
              <a:rPr lang="en-US" sz="1800" b="1" dirty="0">
                <a:solidFill>
                  <a:schemeClr val="accent2"/>
                </a:solidFill>
              </a:rPr>
              <a:t>: in </a:t>
            </a:r>
            <a:r>
              <a:rPr lang="en-US" sz="1800" b="1" dirty="0" err="1">
                <a:solidFill>
                  <a:schemeClr val="accent2"/>
                </a:solidFill>
              </a:rPr>
              <a:t>afara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initializarii</a:t>
            </a:r>
            <a:r>
              <a:rPr lang="en-US" sz="1800" b="1" dirty="0">
                <a:solidFill>
                  <a:schemeClr val="accent2"/>
                </a:solidFill>
              </a:rPr>
              <a:t>, nu </a:t>
            </a:r>
            <a:r>
              <a:rPr lang="en-US" sz="1800" b="1" dirty="0" err="1">
                <a:solidFill>
                  <a:schemeClr val="accent2"/>
                </a:solidFill>
              </a:rPr>
              <a:t>puteti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modifica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obiectul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spre</a:t>
            </a:r>
            <a:r>
              <a:rPr lang="en-US" sz="1800" b="1" dirty="0">
                <a:solidFill>
                  <a:schemeClr val="accent2"/>
                </a:solidFill>
              </a:rPr>
              <a:t> care </a:t>
            </a:r>
            <a:r>
              <a:rPr lang="en-US" sz="1800" b="1" dirty="0" err="1">
                <a:solidFill>
                  <a:schemeClr val="accent2"/>
                </a:solidFill>
              </a:rPr>
              <a:t>indica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referinta</a:t>
            </a:r>
            <a:r>
              <a:rPr lang="en-US" sz="18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7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8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/>
          <p:nvPr/>
        </p:nvSpPr>
        <p:spPr>
          <a:xfrm>
            <a:off x="239766" y="2327099"/>
            <a:ext cx="9116315" cy="3586022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referinta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să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initializata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când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definita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dacă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membra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un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parametru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valoare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returnata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  <a:sym typeface="Arial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referintele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nule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interzise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intr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-un program C++ valid.</a:t>
            </a:r>
            <a:endParaRPr sz="20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</a:t>
            </a:r>
            <a:r>
              <a:rPr lang="en-US" sz="2000" dirty="0" err="1">
                <a:latin typeface="+mn-lt"/>
              </a:rPr>
              <a:t>poate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obtine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adresa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unei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referinte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pot </a:t>
            </a:r>
            <a:r>
              <a:rPr lang="en-US" sz="2000" dirty="0" err="1">
                <a:latin typeface="+mn-lt"/>
              </a:rPr>
              <a:t>crea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tablouri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referinte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</a:t>
            </a:r>
            <a:r>
              <a:rPr lang="en-US" sz="2000" dirty="0" err="1">
                <a:latin typeface="+mn-lt"/>
              </a:rPr>
              <a:t>poate</a:t>
            </a:r>
            <a:r>
              <a:rPr lang="en-US" sz="2000" dirty="0">
                <a:latin typeface="+mn-lt"/>
              </a:rPr>
              <a:t> face </a:t>
            </a:r>
            <a:r>
              <a:rPr lang="en-US" sz="2000" dirty="0" err="1">
                <a:latin typeface="+mn-lt"/>
              </a:rPr>
              <a:t>referinta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catre</a:t>
            </a:r>
            <a:r>
              <a:rPr lang="en-US" sz="2000" dirty="0">
                <a:latin typeface="+mn-lt"/>
              </a:rPr>
              <a:t> un camp de </a:t>
            </a:r>
            <a:r>
              <a:rPr lang="en-US" sz="2000" dirty="0" err="1">
                <a:latin typeface="+mn-lt"/>
              </a:rPr>
              <a:t>biti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sz="2000" dirty="0">
              <a:latin typeface="+mn-lt"/>
            </a:endParaRPr>
          </a:p>
        </p:txBody>
      </p:sp>
      <p:sp>
        <p:nvSpPr>
          <p:cNvPr id="5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6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382294" y="1378303"/>
            <a:ext cx="3771693" cy="4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900"/>
            </a:pPr>
            <a:r>
              <a:rPr lang="ro-RO" sz="24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întoarcere de referințe</a:t>
            </a:r>
            <a:endParaRPr lang="ro-R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Google Shape;346;p48"/>
          <p:cNvSpPr txBox="1">
            <a:spLocks noGrp="1"/>
          </p:cNvSpPr>
          <p:nvPr>
            <p:ph type="body" idx="1"/>
          </p:nvPr>
        </p:nvSpPr>
        <p:spPr>
          <a:xfrm>
            <a:off x="5207661" y="2436213"/>
            <a:ext cx="4452938" cy="453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SzPts val="3100"/>
            </a:pP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face atribuiri c</a:t>
            </a:r>
            <a:r>
              <a:rPr lang="ro-RO" sz="3200" dirty="0"/>
              <a:t>ă</a:t>
            </a: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 apel de funcție</a:t>
            </a:r>
            <a:endParaRPr lang="ro-RO" dirty="0"/>
          </a:p>
          <a:p>
            <a:pPr marL="377786" indent="-377786">
              <a:spcBef>
                <a:spcPts val="619"/>
              </a:spcBef>
              <a:buSzPts val="3100"/>
            </a:pPr>
            <a:r>
              <a:rPr lang="ro-RO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(5) este un element din s care se schimb</a:t>
            </a:r>
            <a:r>
              <a:rPr lang="ro-RO" sz="3200" dirty="0"/>
              <a:t>ă</a:t>
            </a:r>
            <a:endParaRPr lang="ro-RO" dirty="0"/>
          </a:p>
          <a:p>
            <a:pPr marL="377786" indent="-377786">
              <a:spcBef>
                <a:spcPts val="619"/>
              </a:spcBef>
              <a:buSzPts val="3100"/>
            </a:pP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nevoie de atenție ca obiectul referit s</a:t>
            </a:r>
            <a:r>
              <a:rPr lang="ro-RO" sz="3200" dirty="0"/>
              <a:t>ă</a:t>
            </a: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iasă din scopul de vizibilitate</a:t>
            </a:r>
            <a:endParaRPr lang="ro-RO" dirty="0"/>
          </a:p>
        </p:txBody>
      </p:sp>
      <p:grpSp>
        <p:nvGrpSpPr>
          <p:cNvPr id="349" name="Google Shape;349;p48"/>
          <p:cNvGrpSpPr/>
          <p:nvPr/>
        </p:nvGrpSpPr>
        <p:grpSpPr>
          <a:xfrm>
            <a:off x="392113" y="2406968"/>
            <a:ext cx="5038725" cy="4732726"/>
            <a:chOff x="392112" y="2406547"/>
            <a:chExt cx="5038725" cy="4734172"/>
          </a:xfrm>
        </p:grpSpPr>
        <p:sp>
          <p:nvSpPr>
            <p:cNvPr id="350" name="Google Shape;350;p48"/>
            <p:cNvSpPr txBox="1"/>
            <p:nvPr/>
          </p:nvSpPr>
          <p:spPr>
            <a:xfrm>
              <a:off x="392112" y="2406547"/>
              <a:ext cx="5038725" cy="4734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rgbClr val="004A43"/>
                </a:buClr>
                <a:buSzPts val="1400"/>
              </a:pPr>
              <a:r>
                <a:rPr lang="en-US" dirty="0">
                  <a:solidFill>
                    <a:srgbClr val="004A4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lang="en-US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-US" dirty="0" err="1">
                  <a:solidFill>
                    <a:srgbClr val="40015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iostream</a:t>
              </a:r>
              <a:r>
                <a:rPr lang="en-US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00"/>
                </a:buClr>
                <a:buSzPts val="1400"/>
              </a:pP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namespace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 err="1">
                  <a:solidFill>
                    <a:srgbClr val="66661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</a:t>
              </a:r>
              <a:r>
                <a:rPr lang="en-US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1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SzPts val="1400"/>
              </a:pPr>
              <a:endParaRPr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00"/>
                </a:buClr>
                <a:buSzPts val="1400"/>
              </a:pP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b="1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 err="1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 a reference</a:t>
              </a:r>
              <a:endParaRPr b="1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SzPts val="1400"/>
              </a:pPr>
              <a:endParaRPr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00"/>
                </a:buClr>
                <a:buSzPts val="1400"/>
              </a:pP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b="1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80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b="1" dirty="0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Hello There</a:t>
              </a: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1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SzPts val="1400"/>
              </a:pPr>
              <a:endParaRPr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00"/>
                </a:buClr>
                <a:buSzPts val="1400"/>
              </a:pPr>
              <a:r>
                <a:rPr lang="en-US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b="1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80"/>
                </a:buClr>
                <a:buSzPts val="1400"/>
              </a:pPr>
              <a:r>
                <a:rPr lang="en-US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dirty="0"/>
            </a:p>
            <a:p>
              <a:pPr>
                <a:buSzPts val="1400"/>
              </a:pP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lang="en-US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dirty="0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'X'</a:t>
              </a:r>
              <a:r>
                <a:rPr lang="en-US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assign X to space after Hello</a:t>
              </a:r>
              <a:endParaRPr dirty="0"/>
            </a:p>
            <a:p>
              <a:pPr>
                <a:buSzPts val="1400"/>
              </a:pP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dirty="0" err="1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cout</a:t>
              </a: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&lt;&lt;</a:t>
              </a: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dirty="0"/>
            </a:p>
            <a:p>
              <a:pPr>
                <a:buSzPts val="1400"/>
              </a:pP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1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80"/>
                </a:buClr>
                <a:buSzPts val="1400"/>
              </a:pPr>
              <a:r>
                <a:rPr lang="en-US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dirty="0"/>
            </a:p>
            <a:p>
              <a:pPr>
                <a:buSzPts val="1400"/>
              </a:pPr>
              <a:endParaRPr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00"/>
                </a:buClr>
                <a:buSzPts val="1400"/>
              </a:pP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b="1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 err="1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b="1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80"/>
                </a:buClr>
                <a:buSzPts val="1400"/>
              </a:pPr>
              <a:r>
                <a:rPr lang="en-US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dirty="0"/>
            </a:p>
            <a:p>
              <a:pPr>
                <a:buSzPts val="1400"/>
              </a:pP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b="1" dirty="0" err="1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1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80"/>
                </a:buClr>
                <a:buSzPts val="1400"/>
              </a:pPr>
              <a:r>
                <a:rPr lang="en-US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dirty="0"/>
            </a:p>
            <a:p>
              <a:pPr>
                <a:buSzPts val="1400"/>
              </a:pPr>
              <a:endParaRPr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endParaRPr dirty="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392112" y="3107660"/>
              <a:ext cx="2184929" cy="304893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0" name="Google Shape;523;p39"/>
          <p:cNvSpPr txBox="1"/>
          <p:nvPr/>
        </p:nvSpPr>
        <p:spPr>
          <a:xfrm>
            <a:off x="3897312" y="395990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1" name="Google Shape;524;p39"/>
          <p:cNvSpPr txBox="1"/>
          <p:nvPr/>
        </p:nvSpPr>
        <p:spPr>
          <a:xfrm>
            <a:off x="239712" y="848428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748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3896375" y="1812390"/>
            <a:ext cx="331693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hlinkClick r:id="rId3"/>
              </a:rPr>
              <a:t>http://pypl.github.io/PYPL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00497" y="1370430"/>
            <a:ext cx="6211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PYPL </a:t>
            </a:r>
            <a:r>
              <a:rPr lang="en-US" sz="2400" dirty="0" err="1"/>
              <a:t>PopularitY</a:t>
            </a:r>
            <a:r>
              <a:rPr lang="en-US" sz="2400" dirty="0"/>
              <a:t> of Programming Language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24911" y="6565186"/>
            <a:ext cx="58153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Majoritatea</a:t>
            </a:r>
            <a:r>
              <a:rPr lang="en-US" dirty="0"/>
              <a:t>  pot </a:t>
            </a:r>
            <a:r>
              <a:rPr lang="vi-VN" dirty="0"/>
              <a:t>fi considerate limbaje OO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vi-VN" dirty="0"/>
              <a:t>imbaje destul de cunoscute care nu sunt OO sunt Go, Julia și Rust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39537" y="1797150"/>
            <a:ext cx="1947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Captura</a:t>
            </a:r>
            <a:r>
              <a:rPr lang="en-US" sz="2400" dirty="0"/>
              <a:t> din: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5" y="2212500"/>
            <a:ext cx="3698876" cy="4267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137" y="2165350"/>
            <a:ext cx="3582318" cy="439983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532" y="2165350"/>
            <a:ext cx="3713336" cy="43998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51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552" name="Google Shape;552;p41"/>
          <p:cNvSpPr txBox="1"/>
          <p:nvPr/>
        </p:nvSpPr>
        <p:spPr>
          <a:xfrm>
            <a:off x="331775" y="1554151"/>
            <a:ext cx="3615385" cy="54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Transmiterea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320;p42"/>
          <p:cNvGraphicFramePr/>
          <p:nvPr/>
        </p:nvGraphicFramePr>
        <p:xfrm>
          <a:off x="799659" y="2102260"/>
          <a:ext cx="8732750" cy="5120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3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06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f(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x){   x = x *2;}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g(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*x){  *x = *x + 30;}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main()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{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 = 10;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f(x);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("x = %d\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n”,x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g(&amp;x);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("x = %d\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n“,x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return 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C++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#include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iostream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using namespace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f(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x){   x = x *2;} //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valoare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g(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*x){  *x = *x + 30;} //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pointer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void h(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&amp;x){ x = x + 50;} //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prin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referinta</a:t>
                      </a:r>
                      <a:endParaRPr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main()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{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 = 10;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f(x);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g(&amp;x);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h(x);</a:t>
                      </a:r>
                      <a:endParaRPr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return 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51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552" name="Google Shape;552;p41"/>
          <p:cNvSpPr txBox="1"/>
          <p:nvPr/>
        </p:nvSpPr>
        <p:spPr>
          <a:xfrm>
            <a:off x="331775" y="1554151"/>
            <a:ext cx="3615385" cy="54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Transmiterea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31;p43"/>
          <p:cNvSpPr/>
          <p:nvPr/>
        </p:nvSpPr>
        <p:spPr>
          <a:xfrm>
            <a:off x="332521" y="2270370"/>
            <a:ext cx="9051561" cy="3962790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defRPr/>
            </a:pPr>
            <a:r>
              <a:rPr lang="en-US" sz="2000" dirty="0" err="1"/>
              <a:t>Observatii</a:t>
            </a:r>
            <a:r>
              <a:rPr lang="en-US" sz="2000" dirty="0"/>
              <a:t> </a:t>
            </a:r>
            <a:r>
              <a:rPr lang="en-US" sz="2000" dirty="0" err="1"/>
              <a:t>generale</a:t>
            </a:r>
            <a:endParaRPr sz="2000" dirty="0"/>
          </a:p>
          <a:p>
            <a:pPr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parametrii</a:t>
            </a:r>
            <a:r>
              <a:rPr lang="en-US" sz="2000" dirty="0"/>
              <a:t> </a:t>
            </a:r>
            <a:r>
              <a:rPr lang="en-US" sz="2000" dirty="0" err="1"/>
              <a:t>formali</a:t>
            </a:r>
            <a:r>
              <a:rPr lang="en-US" sz="2000" dirty="0"/>
              <a:t> -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creati</a:t>
            </a:r>
            <a:r>
              <a:rPr lang="en-US" sz="2000" dirty="0"/>
              <a:t> la </a:t>
            </a:r>
            <a:r>
              <a:rPr lang="en-US" sz="2000" dirty="0" err="1"/>
              <a:t>intrarea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distrusi</a:t>
            </a:r>
            <a:r>
              <a:rPr lang="en-US" sz="2000" dirty="0"/>
              <a:t> la </a:t>
            </a:r>
            <a:r>
              <a:rPr lang="en-US" sz="2000" dirty="0" err="1"/>
              <a:t>retur</a:t>
            </a:r>
            <a:r>
              <a:rPr lang="en-US" sz="2000" dirty="0"/>
              <a:t>;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- </a:t>
            </a:r>
            <a:r>
              <a:rPr lang="en-US" sz="2000" dirty="0" err="1"/>
              <a:t>copiaza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</a:t>
            </a:r>
            <a:r>
              <a:rPr lang="en-US" sz="2000" dirty="0" err="1"/>
              <a:t>intr</a:t>
            </a:r>
            <a:r>
              <a:rPr lang="en-US" sz="2000" dirty="0"/>
              <a:t>-un </a:t>
            </a:r>
            <a:r>
              <a:rPr lang="en-US" sz="2000" dirty="0" err="1"/>
              <a:t>parametru</a:t>
            </a:r>
            <a:r>
              <a:rPr lang="en-US" sz="2000" dirty="0"/>
              <a:t> formal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nu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argumentului</a:t>
            </a:r>
            <a:r>
              <a:rPr lang="en-US" sz="2000" dirty="0"/>
              <a:t>;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referinta</a:t>
            </a:r>
            <a:r>
              <a:rPr lang="en-US" sz="2000" dirty="0"/>
              <a:t> - in </a:t>
            </a:r>
            <a:r>
              <a:rPr lang="en-US" sz="2000" dirty="0" err="1"/>
              <a:t>parametru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copiata</a:t>
            </a:r>
            <a:r>
              <a:rPr lang="en-US" sz="2000" dirty="0"/>
              <a:t> </a:t>
            </a: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 </a:t>
            </a:r>
            <a:r>
              <a:rPr lang="en-US" sz="2000" dirty="0" err="1"/>
              <a:t>argumentului</a:t>
            </a:r>
            <a:r>
              <a:rPr lang="en-US" sz="2000" dirty="0"/>
              <a:t>.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functiile</a:t>
            </a:r>
            <a:r>
              <a:rPr lang="en-US" sz="2000" dirty="0"/>
              <a:t>, cu </a:t>
            </a:r>
            <a:r>
              <a:rPr lang="en-US" sz="2000" dirty="0" err="1"/>
              <a:t>exceptia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de tip void, pot fi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operand in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expresie</a:t>
            </a:r>
            <a:r>
              <a:rPr lang="en-US" sz="2000" dirty="0"/>
              <a:t> </a:t>
            </a:r>
            <a:r>
              <a:rPr lang="en-US" sz="2000" dirty="0" err="1"/>
              <a:t>valida</a:t>
            </a:r>
            <a:r>
              <a:rPr lang="en-US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612066" y="1426880"/>
            <a:ext cx="2684666" cy="45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  <p:graphicFrame>
        <p:nvGraphicFramePr>
          <p:cNvPr id="369" name="Google Shape;369;p46"/>
          <p:cNvGraphicFramePr/>
          <p:nvPr/>
        </p:nvGraphicFramePr>
        <p:xfrm>
          <a:off x="1287339" y="1808939"/>
          <a:ext cx="8175650" cy="5669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C</a:t>
                      </a:r>
                      <a:endParaRPr sz="18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stdio.h</a:t>
                      </a:r>
                      <a:r>
                        <a:rPr lang="en-US" sz="1800" dirty="0"/>
                        <a:t>&gt;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stdlib.h</a:t>
                      </a:r>
                      <a:r>
                        <a:rPr lang="en-US" sz="1800" dirty="0"/>
                        <a:t>&gt;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struct</a:t>
                      </a:r>
                      <a:r>
                        <a:rPr lang="en-US" sz="1800" dirty="0"/>
                        <a:t> test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x;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{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printf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("x= %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d",x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);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}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}A;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main()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scanf</a:t>
                      </a:r>
                      <a:r>
                        <a:rPr lang="en-US" sz="1800" dirty="0"/>
                        <a:t>("%d",&amp;</a:t>
                      </a:r>
                      <a:r>
                        <a:rPr lang="en-US" sz="1800" dirty="0" err="1"/>
                        <a:t>A.x</a:t>
                      </a:r>
                      <a:r>
                        <a:rPr lang="en-US" sz="1800" dirty="0"/>
                        <a:t>);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A.afis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(); /* error ‘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struct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test’ has no member called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 */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800" dirty="0"/>
                        <a:t>   return 0;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C++</a:t>
                      </a:r>
                      <a:endParaRPr sz="18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iostream</a:t>
                      </a:r>
                      <a:r>
                        <a:rPr lang="en-US" sz="1800" dirty="0"/>
                        <a:t>&gt;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using namespace std;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struct</a:t>
                      </a:r>
                      <a:r>
                        <a:rPr lang="en-US" sz="1800" dirty="0"/>
                        <a:t> test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x;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{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&lt;&lt;"x= "&lt;&lt;x;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}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}A;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main()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cin</a:t>
                      </a:r>
                      <a:r>
                        <a:rPr lang="en-US" sz="1800" dirty="0"/>
                        <a:t>&gt;&gt;</a:t>
                      </a:r>
                      <a:r>
                        <a:rPr lang="en-US" sz="1800" dirty="0" err="1"/>
                        <a:t>A.x</a:t>
                      </a:r>
                      <a:r>
                        <a:rPr lang="en-US" sz="1800" dirty="0"/>
                        <a:t>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A.afis</a:t>
                      </a:r>
                      <a:r>
                        <a:rPr lang="en-US" sz="1800" dirty="0"/>
                        <a:t>();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return 0;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}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550;p41"/>
          <p:cNvSpPr txBox="1"/>
          <p:nvPr/>
        </p:nvSpPr>
        <p:spPr>
          <a:xfrm>
            <a:off x="3897312" y="48799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94043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612066" y="1426880"/>
            <a:ext cx="2684666" cy="45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  <p:sp>
        <p:nvSpPr>
          <p:cNvPr id="6" name="Google Shape;550;p41"/>
          <p:cNvSpPr txBox="1"/>
          <p:nvPr/>
        </p:nvSpPr>
        <p:spPr>
          <a:xfrm>
            <a:off x="3897312" y="48799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94043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8" name="Google Shape;565;p42"/>
          <p:cNvSpPr txBox="1"/>
          <p:nvPr/>
        </p:nvSpPr>
        <p:spPr>
          <a:xfrm>
            <a:off x="5181600" y="1889124"/>
            <a:ext cx="4526777" cy="504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mecanism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care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C?</a:t>
            </a:r>
            <a:endParaRPr lang="en-US" sz="2000" dirty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utilizand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pointerii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endParaRPr lang="en-US" sz="200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/>
              <a:t>Q: </a:t>
            </a:r>
            <a:r>
              <a:rPr lang="en-US" sz="2000" dirty="0" err="1"/>
              <a:t>Codul</a:t>
            </a:r>
            <a:r>
              <a:rPr lang="en-US" sz="2000" dirty="0"/>
              <a:t> </a:t>
            </a:r>
            <a:r>
              <a:rPr lang="en-US" sz="2000" dirty="0" err="1"/>
              <a:t>alaturat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valid </a:t>
            </a:r>
            <a:r>
              <a:rPr lang="en-US" sz="2000" dirty="0" err="1"/>
              <a:t>si</a:t>
            </a:r>
            <a:r>
              <a:rPr lang="en-US" sz="2000" dirty="0"/>
              <a:t> in C++?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Nu,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 am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folosit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 ca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identificator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tarziu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“this”).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C, de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/>
              <a:t>A: </a:t>
            </a:r>
            <a:r>
              <a:rPr lang="en-US" sz="2000" dirty="0" err="1"/>
              <a:t>Pentru</a:t>
            </a:r>
            <a:r>
              <a:rPr lang="en-US" sz="2000" dirty="0"/>
              <a:t> ca e </a:t>
            </a:r>
            <a:r>
              <a:rPr lang="en-US" sz="2000" dirty="0" err="1"/>
              <a:t>dificil</a:t>
            </a:r>
            <a:r>
              <a:rPr lang="en-US" sz="2000" dirty="0"/>
              <a:t> de </a:t>
            </a:r>
            <a:r>
              <a:rPr lang="en-US" sz="2000" dirty="0" err="1"/>
              <a:t>emulat</a:t>
            </a:r>
            <a:r>
              <a:rPr lang="en-US" sz="2000" dirty="0"/>
              <a:t> </a:t>
            </a:r>
            <a:r>
              <a:rPr lang="en-US" sz="2000" dirty="0" err="1"/>
              <a:t>ascunderea</a:t>
            </a:r>
            <a:r>
              <a:rPr lang="en-US" sz="2000" dirty="0"/>
              <a:t> </a:t>
            </a:r>
            <a:r>
              <a:rPr lang="en-US" sz="2000" dirty="0" err="1"/>
              <a:t>informatiei</a:t>
            </a:r>
            <a:r>
              <a:rPr lang="en-US" sz="2000" dirty="0"/>
              <a:t>, </a:t>
            </a:r>
            <a:r>
              <a:rPr lang="en-US" sz="2000" dirty="0" err="1"/>
              <a:t>principiu</a:t>
            </a:r>
            <a:r>
              <a:rPr lang="en-US" sz="2000" dirty="0"/>
              <a:t> de </a:t>
            </a:r>
            <a:r>
              <a:rPr lang="en-US" sz="2000" dirty="0" err="1"/>
              <a:t>baza</a:t>
            </a:r>
            <a:r>
              <a:rPr lang="en-US" sz="2000" dirty="0"/>
              <a:t> in POO.</a:t>
            </a:r>
            <a:endParaRPr sz="200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1960" y="2054801"/>
            <a:ext cx="4312921" cy="4801314"/>
            <a:chOff x="441960" y="2054801"/>
            <a:chExt cx="4312921" cy="4801314"/>
          </a:xfrm>
        </p:grpSpPr>
        <p:sp>
          <p:nvSpPr>
            <p:cNvPr id="10" name="Rectangle 9"/>
            <p:cNvSpPr/>
            <p:nvPr/>
          </p:nvSpPr>
          <p:spPr>
            <a:xfrm>
              <a:off x="463551" y="2054801"/>
              <a:ext cx="4291330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/>
                <a:t>#include &lt;</a:t>
              </a:r>
              <a:r>
                <a:rPr lang="en-US" sz="1800" dirty="0" err="1"/>
                <a:t>stdio.h</a:t>
              </a:r>
              <a:r>
                <a:rPr lang="en-US" sz="1800" dirty="0"/>
                <a:t>&gt;</a:t>
              </a:r>
            </a:p>
            <a:p>
              <a:r>
                <a:rPr lang="en-US" sz="1800" dirty="0"/>
                <a:t>#include &lt;</a:t>
              </a:r>
              <a:r>
                <a:rPr lang="en-US" sz="1800" dirty="0" err="1"/>
                <a:t>stdlib.h</a:t>
              </a:r>
              <a:r>
                <a:rPr lang="en-US" sz="1800" dirty="0"/>
                <a:t>&gt;</a:t>
              </a:r>
            </a:p>
            <a:p>
              <a:endParaRPr lang="en-US" sz="1800" dirty="0"/>
            </a:p>
            <a:p>
              <a:r>
                <a:rPr lang="en-US" sz="1800" dirty="0" err="1"/>
                <a:t>struct</a:t>
              </a:r>
              <a:r>
                <a:rPr lang="en-US" sz="1800" dirty="0"/>
                <a:t> test {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int</a:t>
              </a:r>
              <a:r>
                <a:rPr lang="en-US" sz="1800" dirty="0"/>
                <a:t> x;</a:t>
              </a:r>
            </a:p>
            <a:p>
              <a:r>
                <a:rPr lang="en-US" sz="1800" dirty="0"/>
                <a:t>  void (*</a:t>
              </a:r>
              <a:r>
                <a:rPr lang="en-US" sz="1800" dirty="0" err="1"/>
                <a:t>afis</a:t>
              </a:r>
              <a:r>
                <a:rPr lang="en-US" sz="1800" dirty="0"/>
                <a:t>)(</a:t>
              </a:r>
              <a:r>
                <a:rPr lang="en-US" sz="1800" dirty="0" err="1"/>
                <a:t>struct</a:t>
              </a:r>
              <a:r>
                <a:rPr lang="en-US" sz="1800" dirty="0"/>
                <a:t> test *this);</a:t>
              </a:r>
            </a:p>
            <a:p>
              <a:r>
                <a:rPr lang="en-US" sz="1800" dirty="0"/>
                <a:t>};</a:t>
              </a:r>
            </a:p>
            <a:p>
              <a:endParaRPr lang="en-US" sz="1800" dirty="0"/>
            </a:p>
            <a:p>
              <a:r>
                <a:rPr lang="en-US" sz="1800" dirty="0"/>
                <a:t>void </a:t>
              </a:r>
              <a:r>
                <a:rPr lang="en-US" sz="1800" dirty="0" err="1"/>
                <a:t>afis_implicit</a:t>
              </a:r>
              <a:r>
                <a:rPr lang="en-US" sz="1800" dirty="0"/>
                <a:t>(</a:t>
              </a:r>
              <a:r>
                <a:rPr lang="en-US" sz="1800" dirty="0" err="1"/>
                <a:t>struct</a:t>
              </a:r>
              <a:r>
                <a:rPr lang="en-US" sz="1800" dirty="0"/>
                <a:t> test *this) {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printf</a:t>
              </a:r>
              <a:r>
                <a:rPr lang="en-US" sz="1800" dirty="0"/>
                <a:t>("x= %</a:t>
              </a:r>
              <a:r>
                <a:rPr lang="en-US" sz="1800" dirty="0" err="1"/>
                <a:t>d",this</a:t>
              </a:r>
              <a:r>
                <a:rPr lang="en-US" sz="1800" dirty="0"/>
                <a:t>-&gt;x);</a:t>
              </a:r>
            </a:p>
            <a:p>
              <a:r>
                <a:rPr lang="en-US" sz="1800" dirty="0"/>
                <a:t>}</a:t>
              </a:r>
            </a:p>
            <a:p>
              <a:endParaRPr lang="en-US" sz="1800" dirty="0"/>
            </a:p>
            <a:p>
              <a:r>
                <a:rPr lang="en-US" sz="1800" dirty="0" err="1"/>
                <a:t>int</a:t>
              </a:r>
              <a:r>
                <a:rPr lang="en-US" sz="1800" dirty="0"/>
                <a:t> main() {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struct</a:t>
              </a:r>
              <a:r>
                <a:rPr lang="en-US" sz="1800" dirty="0"/>
                <a:t> test A = {3, </a:t>
              </a:r>
              <a:r>
                <a:rPr lang="en-US" sz="1800" dirty="0" err="1"/>
                <a:t>afis_implicit</a:t>
              </a:r>
              <a:r>
                <a:rPr lang="en-US" sz="1800" dirty="0"/>
                <a:t>};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A.afis</a:t>
              </a:r>
              <a:r>
                <a:rPr lang="en-US" sz="1800" dirty="0"/>
                <a:t>(&amp;A);</a:t>
              </a:r>
            </a:p>
            <a:p>
              <a:r>
                <a:rPr lang="en-US" sz="1800" dirty="0"/>
                <a:t>  return 0;</a:t>
              </a:r>
            </a:p>
            <a:p>
              <a:r>
                <a:rPr lang="en-US" sz="1800" dirty="0"/>
                <a:t>}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1960" y="3459480"/>
              <a:ext cx="3048000" cy="35052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2440" y="4297680"/>
              <a:ext cx="3733800" cy="94488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4840" y="5623560"/>
              <a:ext cx="3276600" cy="38100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04031" y="2038246"/>
            <a:ext cx="9072563" cy="4989036"/>
          </a:xfrm>
        </p:spPr>
        <p:txBody>
          <a:bodyPr/>
          <a:lstStyle/>
          <a:p>
            <a:r>
              <a:rPr lang="en-US" altLang="ro-RO" dirty="0" err="1"/>
              <a:t>ce</a:t>
            </a:r>
            <a:r>
              <a:rPr lang="en-US" altLang="ro-RO" dirty="0"/>
              <a:t> </a:t>
            </a:r>
            <a:r>
              <a:rPr lang="en-US" altLang="ro-RO" dirty="0" err="1"/>
              <a:t>este</a:t>
            </a:r>
            <a:r>
              <a:rPr lang="en-US" altLang="ro-RO" dirty="0"/>
              <a:t> </a:t>
            </a:r>
            <a:r>
              <a:rPr lang="en-US" altLang="ro-RO" dirty="0" err="1"/>
              <a:t>programarea</a:t>
            </a:r>
            <a:endParaRPr lang="en-US" altLang="ro-RO" dirty="0"/>
          </a:p>
          <a:p>
            <a:r>
              <a:rPr lang="en-US" altLang="ro-RO" dirty="0" err="1"/>
              <a:t>definirea</a:t>
            </a:r>
            <a:r>
              <a:rPr lang="en-US" altLang="ro-RO" dirty="0"/>
              <a:t> </a:t>
            </a:r>
            <a:r>
              <a:rPr lang="en-US" altLang="ro-RO" dirty="0" err="1"/>
              <a:t>programatorului</a:t>
            </a:r>
            <a:r>
              <a:rPr lang="en-US" altLang="ro-RO" dirty="0"/>
              <a:t>: </a:t>
            </a:r>
          </a:p>
          <a:p>
            <a:pPr lvl="1"/>
            <a:r>
              <a:rPr lang="en-US" altLang="ro-RO" dirty="0" err="1"/>
              <a:t>rezolva</a:t>
            </a:r>
            <a:r>
              <a:rPr lang="en-US" altLang="ro-RO" dirty="0"/>
              <a:t> </a:t>
            </a:r>
            <a:r>
              <a:rPr lang="en-US" altLang="ro-RO" dirty="0" err="1"/>
              <a:t>problema</a:t>
            </a:r>
            <a:endParaRPr lang="en-US" altLang="ro-RO" dirty="0"/>
          </a:p>
          <a:p>
            <a:r>
              <a:rPr lang="en-US" altLang="ro-RO" dirty="0" err="1"/>
              <a:t>definirea</a:t>
            </a:r>
            <a:r>
              <a:rPr lang="en-US" altLang="ro-RO" dirty="0"/>
              <a:t> </a:t>
            </a:r>
            <a:r>
              <a:rPr lang="en-US" altLang="ro-RO" dirty="0" err="1"/>
              <a:t>informaticianului</a:t>
            </a:r>
            <a:r>
              <a:rPr lang="en-US" altLang="ro-RO" dirty="0"/>
              <a:t>: </a:t>
            </a:r>
          </a:p>
          <a:p>
            <a:pPr lvl="1"/>
            <a:r>
              <a:rPr lang="en-US" altLang="ro-RO" dirty="0" err="1"/>
              <a:t>rezolva</a:t>
            </a:r>
            <a:r>
              <a:rPr lang="en-US" altLang="ro-RO" dirty="0"/>
              <a:t> </a:t>
            </a:r>
            <a:r>
              <a:rPr lang="en-US" altLang="ro-RO" dirty="0" err="1"/>
              <a:t>problema</a:t>
            </a:r>
            <a:r>
              <a:rPr lang="en-US" altLang="ro-RO" dirty="0"/>
              <a:t> </a:t>
            </a:r>
            <a:r>
              <a:rPr lang="en-US" altLang="ro-RO" b="1" dirty="0" err="1">
                <a:solidFill>
                  <a:schemeClr val="tx2"/>
                </a:solidFill>
              </a:rPr>
              <a:t>bine</a:t>
            </a:r>
            <a:endParaRPr lang="en-US" altLang="ro-RO" b="1" dirty="0">
              <a:solidFill>
                <a:schemeClr val="tx2"/>
              </a:solidFill>
            </a:endParaRPr>
          </a:p>
          <a:p>
            <a:endParaRPr lang="en-US" altLang="ro-RO" dirty="0"/>
          </a:p>
        </p:txBody>
      </p:sp>
      <p:sp>
        <p:nvSpPr>
          <p:cNvPr id="8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9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026" y="1799731"/>
            <a:ext cx="9386704" cy="592949"/>
          </a:xfrm>
        </p:spPr>
        <p:txBody>
          <a:bodyPr>
            <a:normAutofit/>
          </a:bodyPr>
          <a:lstStyle/>
          <a:p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Rezolvarea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“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bine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” a 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unei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probleme</a:t>
            </a:r>
            <a:endParaRPr lang="en-US" altLang="ro-RO" sz="28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04031" y="2434486"/>
            <a:ext cx="9072563" cy="43777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ro-RO" dirty="0"/>
              <a:t>“</a:t>
            </a:r>
            <a:r>
              <a:rPr lang="en-US" altLang="ro-RO" dirty="0" err="1"/>
              <a:t>bine</a:t>
            </a:r>
            <a:r>
              <a:rPr lang="en-US" altLang="ro-RO" dirty="0"/>
              <a:t>” </a:t>
            </a:r>
            <a:r>
              <a:rPr lang="en-US" altLang="ro-RO" dirty="0" err="1"/>
              <a:t>depinde</a:t>
            </a:r>
            <a:r>
              <a:rPr lang="en-US" altLang="ro-RO" dirty="0"/>
              <a:t> de </a:t>
            </a:r>
            <a:r>
              <a:rPr lang="en-US" altLang="ro-RO" dirty="0" err="1"/>
              <a:t>caz</a:t>
            </a:r>
            <a:endParaRPr lang="en-US" altLang="ro-RO" dirty="0"/>
          </a:p>
          <a:p>
            <a:pPr lvl="1">
              <a:lnSpc>
                <a:spcPct val="90000"/>
              </a:lnSpc>
            </a:pPr>
            <a:r>
              <a:rPr lang="en-US" altLang="ro-RO" dirty="0" err="1"/>
              <a:t>drivere</a:t>
            </a:r>
            <a:r>
              <a:rPr lang="en-US" altLang="ro-RO" dirty="0"/>
              <a:t>: cat </a:t>
            </a:r>
            <a:r>
              <a:rPr lang="en-US" altLang="ro-RO" dirty="0" err="1"/>
              <a:t>mai</a:t>
            </a:r>
            <a:r>
              <a:rPr lang="en-US" altLang="ro-RO" dirty="0"/>
              <a:t> </a:t>
            </a:r>
            <a:r>
              <a:rPr lang="en-US" altLang="ro-RO" dirty="0" err="1"/>
              <a:t>repede</a:t>
            </a:r>
            <a:r>
              <a:rPr lang="en-US" altLang="ro-RO" dirty="0"/>
              <a:t> (</a:t>
            </a:r>
            <a:r>
              <a:rPr lang="en-US" altLang="ro-RO" dirty="0" err="1"/>
              <a:t>asamblare</a:t>
            </a:r>
            <a:r>
              <a:rPr lang="en-US" altLang="ro-RO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ro-RO" dirty="0" err="1"/>
              <a:t>jocuri</a:t>
            </a:r>
            <a:r>
              <a:rPr lang="en-US" altLang="ro-RO" dirty="0"/>
              <a:t> de </a:t>
            </a:r>
            <a:r>
              <a:rPr lang="en-US" altLang="ro-RO" dirty="0" err="1"/>
              <a:t>celulare</a:t>
            </a:r>
            <a:r>
              <a:rPr lang="en-US" altLang="ro-RO" dirty="0"/>
              <a:t>: </a:t>
            </a:r>
            <a:r>
              <a:rPr lang="en-US" altLang="ro-RO" dirty="0" err="1"/>
              <a:t>memorie</a:t>
            </a:r>
            <a:r>
              <a:rPr lang="en-US" altLang="ro-RO" dirty="0"/>
              <a:t> mica</a:t>
            </a:r>
          </a:p>
          <a:p>
            <a:pPr lvl="1">
              <a:lnSpc>
                <a:spcPct val="90000"/>
              </a:lnSpc>
            </a:pPr>
            <a:r>
              <a:rPr lang="en-US" altLang="ro-RO" dirty="0" err="1"/>
              <a:t>rachete</a:t>
            </a:r>
            <a:r>
              <a:rPr lang="en-US" altLang="ro-RO" dirty="0"/>
              <a:t>, </a:t>
            </a:r>
            <a:r>
              <a:rPr lang="en-US" altLang="ro-RO" dirty="0" err="1"/>
              <a:t>medicale</a:t>
            </a:r>
            <a:r>
              <a:rPr lang="en-US" altLang="ro-RO" dirty="0"/>
              <a:t>: </a:t>
            </a:r>
            <a:r>
              <a:rPr lang="en-US" altLang="ro-RO" dirty="0" err="1"/>
              <a:t>erori</a:t>
            </a:r>
            <a:r>
              <a:rPr lang="en-US" altLang="ro-RO" dirty="0"/>
              <a:t> </a:t>
            </a:r>
            <a:r>
              <a:rPr lang="en-US" altLang="ro-RO" dirty="0" err="1"/>
              <a:t>duc</a:t>
            </a:r>
            <a:r>
              <a:rPr lang="en-US" altLang="ro-RO" dirty="0"/>
              <a:t> la </a:t>
            </a:r>
            <a:r>
              <a:rPr lang="en-US" altLang="ro-RO" dirty="0" err="1"/>
              <a:t>pierderi</a:t>
            </a:r>
            <a:r>
              <a:rPr lang="en-US" altLang="ro-RO" dirty="0"/>
              <a:t> de </a:t>
            </a:r>
            <a:r>
              <a:rPr lang="en-US" altLang="ro-RO" dirty="0" err="1"/>
              <a:t>vieti</a:t>
            </a:r>
            <a:endParaRPr lang="en-US" altLang="ro-RO" dirty="0"/>
          </a:p>
          <a:p>
            <a:pPr lvl="1">
              <a:lnSpc>
                <a:spcPct val="90000"/>
              </a:lnSpc>
            </a:pPr>
            <a:endParaRPr lang="en-US" altLang="ro-RO" dirty="0"/>
          </a:p>
          <a:p>
            <a:pPr>
              <a:lnSpc>
                <a:spcPct val="90000"/>
              </a:lnSpc>
            </a:pPr>
            <a:r>
              <a:rPr lang="en-US" altLang="ro-RO" dirty="0" err="1"/>
              <a:t>programarea</a:t>
            </a:r>
            <a:r>
              <a:rPr lang="en-US" altLang="ro-RO" dirty="0"/>
              <a:t> OO: cod </a:t>
            </a:r>
            <a:r>
              <a:rPr lang="en-US" altLang="ro-RO" dirty="0" err="1"/>
              <a:t>mai</a:t>
            </a:r>
            <a:r>
              <a:rPr lang="en-US" altLang="ro-RO" dirty="0"/>
              <a:t> </a:t>
            </a:r>
            <a:r>
              <a:rPr lang="en-US" altLang="ro-RO" dirty="0" err="1"/>
              <a:t>corect</a:t>
            </a:r>
            <a:endParaRPr lang="en-US" altLang="ro-RO" dirty="0"/>
          </a:p>
          <a:p>
            <a:pPr lvl="1">
              <a:lnSpc>
                <a:spcPct val="90000"/>
              </a:lnSpc>
            </a:pPr>
            <a:r>
              <a:rPr lang="en-US" altLang="ro-RO" dirty="0"/>
              <a:t>Microsoft: nu </a:t>
            </a:r>
            <a:r>
              <a:rPr lang="en-US" altLang="ro-RO" dirty="0" err="1"/>
              <a:t>conteaza</a:t>
            </a:r>
            <a:r>
              <a:rPr lang="en-US" altLang="ro-RO" dirty="0"/>
              <a:t> </a:t>
            </a:r>
            <a:r>
              <a:rPr lang="en-US" altLang="ro-RO" dirty="0" err="1"/>
              <a:t>erorile</a:t>
            </a:r>
            <a:r>
              <a:rPr lang="en-US" altLang="ro-RO" dirty="0"/>
              <a:t> </a:t>
            </a:r>
            <a:r>
              <a:rPr lang="en-US" altLang="ro-RO" dirty="0" err="1"/>
              <a:t>minore</a:t>
            </a:r>
            <a:r>
              <a:rPr lang="en-US" altLang="ro-RO" dirty="0"/>
              <a:t>, </a:t>
            </a:r>
            <a:r>
              <a:rPr lang="en-US" altLang="ro-RO" dirty="0" err="1"/>
              <a:t>conteaza</a:t>
            </a:r>
            <a:r>
              <a:rPr lang="en-US" altLang="ro-RO" dirty="0"/>
              <a:t> data </a:t>
            </a:r>
            <a:r>
              <a:rPr lang="en-US" altLang="ro-RO" dirty="0" err="1"/>
              <a:t>lansarii</a:t>
            </a:r>
            <a:r>
              <a:rPr lang="en-US" altLang="ro-RO" dirty="0"/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ro-RO" dirty="0" err="1"/>
              <a:t>Utilizare</a:t>
            </a:r>
            <a:r>
              <a:rPr lang="en-US" altLang="ro-RO" dirty="0"/>
              <a:t> </a:t>
            </a:r>
            <a:r>
              <a:rPr lang="en-US" altLang="ro-RO" dirty="0" err="1"/>
              <a:t>principii</a:t>
            </a:r>
            <a:r>
              <a:rPr lang="en-US" altLang="ro-RO" dirty="0"/>
              <a:t> S.O.L.I.D. (design patterns) – </a:t>
            </a:r>
            <a:r>
              <a:rPr lang="en-US" altLang="ro-RO" dirty="0" err="1"/>
              <a:t>detalii</a:t>
            </a:r>
            <a:r>
              <a:rPr lang="en-US" altLang="ro-RO" dirty="0"/>
              <a:t> </a:t>
            </a:r>
            <a:r>
              <a:rPr lang="en-US" altLang="ro-RO" dirty="0" err="1"/>
              <a:t>mai</a:t>
            </a:r>
            <a:r>
              <a:rPr lang="en-US" altLang="ro-RO" dirty="0"/>
              <a:t> </a:t>
            </a:r>
            <a:r>
              <a:rPr lang="en-US" altLang="ro-RO" dirty="0" err="1"/>
              <a:t>tarziu</a:t>
            </a:r>
            <a:r>
              <a:rPr lang="en-US" altLang="ro-RO" dirty="0"/>
              <a:t>!</a:t>
            </a:r>
          </a:p>
        </p:txBody>
      </p:sp>
      <p:sp>
        <p:nvSpPr>
          <p:cNvPr id="7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64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65" name="Google Shape;565;p42"/>
          <p:cNvSpPr txBox="1"/>
          <p:nvPr/>
        </p:nvSpPr>
        <p:spPr>
          <a:xfrm>
            <a:off x="1189037" y="1889124"/>
            <a:ext cx="8046900" cy="399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/>
              <a:t>utilizate</a:t>
            </a:r>
            <a:r>
              <a:rPr lang="en-US" sz="2000" b="1" dirty="0"/>
              <a:t> in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POO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342900" marR="0" lvl="0" indent="-3397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b="1" i="0" u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iecte</a:t>
            </a:r>
            <a:endParaRPr dirty="0"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lang="en-US"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Mostenire</a:t>
            </a:r>
            <a:endParaRPr dirty="0"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Ascunderea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informatiei</a:t>
            </a:r>
            <a:endParaRPr dirty="0"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Polimorfism</a:t>
            </a:r>
            <a:endParaRPr lang="en-US"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dirty="0"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dirty="0" err="1"/>
              <a:t>Sabloane</a:t>
            </a:r>
            <a:r>
              <a:rPr lang="en-US" sz="2000" b="1" dirty="0"/>
              <a:t> – nu </a:t>
            </a:r>
            <a:r>
              <a:rPr lang="en-US" sz="2000" b="1" dirty="0" err="1"/>
              <a:t>sunt</a:t>
            </a:r>
            <a:r>
              <a:rPr lang="en-US" sz="2000" b="1" dirty="0"/>
              <a:t> </a:t>
            </a:r>
            <a:r>
              <a:rPr lang="en-US" sz="2000" b="1" dirty="0" err="1"/>
              <a:t>utilizate</a:t>
            </a:r>
            <a:r>
              <a:rPr lang="en-US" sz="2000" b="1" dirty="0"/>
              <a:t> strict POO (</a:t>
            </a:r>
            <a:r>
              <a:rPr lang="en-US" sz="2000" b="1" dirty="0" err="1"/>
              <a:t>mai</a:t>
            </a:r>
            <a:r>
              <a:rPr lang="en-US" sz="2000" b="1" dirty="0"/>
              <a:t> general, se </a:t>
            </a:r>
            <a:r>
              <a:rPr lang="en-US" sz="2000" b="1" dirty="0" err="1"/>
              <a:t>refera</a:t>
            </a:r>
            <a:r>
              <a:rPr lang="en-US" sz="2000" b="1" dirty="0"/>
              <a:t> la  </a:t>
            </a:r>
            <a:r>
              <a:rPr lang="en-US" sz="2000" b="1" dirty="0" err="1"/>
              <a:t>Programarea</a:t>
            </a:r>
            <a:r>
              <a:rPr lang="en-US" sz="2000" b="1" dirty="0"/>
              <a:t> </a:t>
            </a:r>
            <a:r>
              <a:rPr lang="en-US" sz="2000" b="1" dirty="0" err="1"/>
              <a:t>generica</a:t>
            </a:r>
            <a:r>
              <a:rPr lang="en-US" sz="2000" b="1" dirty="0"/>
              <a:t>)</a:t>
            </a:r>
            <a:endParaRPr i="1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3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77" name="Google Shape;577;p43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78" name="Google Shape;578;p43"/>
          <p:cNvSpPr txBox="1"/>
          <p:nvPr/>
        </p:nvSpPr>
        <p:spPr>
          <a:xfrm>
            <a:off x="549275" y="1838324"/>
            <a:ext cx="8815387" cy="416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class X{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//</a:t>
            </a:r>
            <a:r>
              <a:rPr lang="en-US" sz="2000" dirty="0"/>
              <a:t>date </a:t>
            </a:r>
            <a:r>
              <a:rPr lang="en-US" sz="2000" dirty="0" err="1"/>
              <a:t>membre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//</a:t>
            </a:r>
            <a:r>
              <a:rPr lang="en-US" sz="2000" dirty="0" err="1"/>
              <a:t>metode</a:t>
            </a:r>
            <a:r>
              <a:rPr lang="en-US" sz="2000" dirty="0"/>
              <a:t> (</a:t>
            </a:r>
            <a:r>
              <a:rPr lang="en-US" sz="2000" dirty="0" err="1"/>
              <a:t>functii</a:t>
            </a:r>
            <a:r>
              <a:rPr lang="en-US" sz="2000" dirty="0"/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membre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argument implicit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obiectu</a:t>
            </a:r>
            <a:r>
              <a:rPr lang="en-US" sz="2000" dirty="0" err="1"/>
              <a:t>l</a:t>
            </a:r>
            <a:r>
              <a:rPr lang="en-US" sz="2000" dirty="0"/>
              <a:t> </a:t>
            </a:r>
            <a:r>
              <a:rPr lang="en-US" sz="2000" dirty="0" err="1"/>
              <a:t>curent</a:t>
            </a:r>
            <a:r>
              <a:rPr lang="en-US" sz="2000" dirty="0"/>
              <a:t>)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};</a:t>
            </a:r>
            <a:endParaRPr sz="20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mentioneaza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proprietatile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generale</a:t>
            </a:r>
            <a:r>
              <a:rPr lang="en-US" sz="2000" dirty="0">
                <a:solidFill>
                  <a:schemeClr val="dk1"/>
                </a:solidFill>
              </a:rPr>
              <a:t> ale </a:t>
            </a:r>
            <a:r>
              <a:rPr lang="en-US" sz="2000" dirty="0" err="1">
                <a:solidFill>
                  <a:schemeClr val="dk1"/>
                </a:solidFill>
              </a:rPr>
              <a:t>obiectelor</a:t>
            </a:r>
            <a:r>
              <a:rPr lang="en-US" sz="2000" dirty="0">
                <a:solidFill>
                  <a:schemeClr val="dk1"/>
                </a:solidFill>
              </a:rPr>
              <a:t> din </a:t>
            </a:r>
            <a:r>
              <a:rPr lang="en-US" sz="2000" dirty="0" err="1">
                <a:solidFill>
                  <a:schemeClr val="dk1"/>
                </a:solidFill>
              </a:rPr>
              <a:t>clasa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respectiva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folositoare</a:t>
            </a:r>
            <a:r>
              <a:rPr lang="en-US" sz="2000" dirty="0">
                <a:solidFill>
                  <a:schemeClr val="dk1"/>
                </a:solidFill>
              </a:rPr>
              <a:t> la </a:t>
            </a:r>
            <a:r>
              <a:rPr lang="en-US" sz="2000" dirty="0" err="1">
                <a:solidFill>
                  <a:schemeClr val="dk1"/>
                </a:solidFill>
              </a:rPr>
              <a:t>encapsulare</a:t>
            </a:r>
            <a:r>
              <a:rPr lang="en-US" sz="2000" dirty="0">
                <a:solidFill>
                  <a:schemeClr val="dk1"/>
                </a:solidFill>
              </a:rPr>
              <a:t> (</a:t>
            </a:r>
            <a:r>
              <a:rPr lang="en-US" sz="2000" dirty="0" err="1">
                <a:solidFill>
                  <a:schemeClr val="dk1"/>
                </a:solidFill>
              </a:rPr>
              <a:t>ascunderea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informatiei</a:t>
            </a:r>
            <a:r>
              <a:rPr lang="en-US" sz="2000" dirty="0">
                <a:solidFill>
                  <a:schemeClr val="dk1"/>
                </a:solidFill>
              </a:rPr>
              <a:t>)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reutilizare</a:t>
            </a:r>
            <a:r>
              <a:rPr lang="en-US" sz="2000" dirty="0">
                <a:solidFill>
                  <a:schemeClr val="dk1"/>
                </a:solidFill>
              </a:rPr>
              <a:t> de cod: </a:t>
            </a:r>
            <a:r>
              <a:rPr lang="en-US" sz="2000" dirty="0" err="1">
                <a:solidFill>
                  <a:schemeClr val="dk1"/>
                </a:solidFill>
              </a:rPr>
              <a:t>mostenire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4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90" name="Google Shape;590;p44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91" name="Google Shape;591;p44"/>
          <p:cNvSpPr txBox="1"/>
          <p:nvPr/>
        </p:nvSpPr>
        <p:spPr>
          <a:xfrm>
            <a:off x="549275" y="1838325"/>
            <a:ext cx="8815500" cy="3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este o instanta a unei clase care are o anumita stare (reprezentata prin valoare) si are un comportament (reprezentat prin functii) la un anumit moment de timp.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•au stare si actiuni (metode/functii)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•au interfata (actiuni) si o parte ascunsa (starea)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•Sunt grupate in clase, obiecte cu aceleasi proprietati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 orientat obiect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este o colectie de obiecte care interactioneaza unul cu celalalt prin mesaje (aplicand o metoda).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03" name="Google Shape;603;p4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04" name="Google Shape;604;p45"/>
          <p:cNvSpPr txBox="1"/>
          <p:nvPr/>
        </p:nvSpPr>
        <p:spPr>
          <a:xfrm>
            <a:off x="709600" y="1985950"/>
            <a:ext cx="8751900" cy="3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 concepte (caracteristici) ale POO sunt: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Incapsularea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contopirea datelor cu codul (metode de prelucrare si acces la date) în clase, ducând la o localizare mai bună a erorilor şi la modularizarea problemei de rezolvat;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Moştenirea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posibilitatea de a extinde o clasa prin adaugarea de noi functionalitati;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•multe obiecte au proprietati similare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•reutilizare de cod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/>
        </p:nvSpPr>
        <p:spPr>
          <a:xfrm>
            <a:off x="239712" y="1570037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rPr lang="en-US" sz="2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Paradigme</a:t>
            </a:r>
            <a:r>
              <a:rPr lang="en-US" sz="2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2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dirty="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Stil</a:t>
            </a:r>
            <a:r>
              <a:rPr lang="en-US" sz="22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fundamental de a </a:t>
            </a:r>
            <a:r>
              <a:rPr lang="en-US" sz="22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endParaRPr/>
          </a:p>
        </p:txBody>
      </p:sp>
      <p:sp>
        <p:nvSpPr>
          <p:cNvPr id="161" name="Google Shape;161;p11"/>
          <p:cNvSpPr txBox="1"/>
          <p:nvPr/>
        </p:nvSpPr>
        <p:spPr>
          <a:xfrm>
            <a:off x="106679" y="2164397"/>
            <a:ext cx="9897745" cy="405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Dictează: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Cum se reprezintă datele problemei </a:t>
            </a:r>
            <a:r>
              <a:rPr lang="ro-RO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(variabile, funcții, obiecte, fapte, constrângeri etc.)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Cum se prelucrează reprezentarea </a:t>
            </a:r>
            <a:r>
              <a:rPr lang="ro-RO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(atribuiri, evaluări, fire de execuție, continuări, fluxuri etc.)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Favorizează un set de concepte si tehnici de programare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indent="-127000">
              <a:lnSpc>
                <a:spcPct val="150000"/>
              </a:lnSpc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Influențează </a:t>
            </a:r>
            <a:r>
              <a:rPr lang="ro-RO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felul în </a:t>
            </a: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care sunt gândiți algoritmii de rezolvare a problemelor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indent="-127000">
              <a:lnSpc>
                <a:spcPct val="150000"/>
              </a:lnSpc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Limbaje </a:t>
            </a:r>
            <a:r>
              <a:rPr lang="ro-RO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– în 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general </a:t>
            </a:r>
            <a:r>
              <a:rPr lang="ro-RO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multiparadigm</a:t>
            </a:r>
            <a:r>
              <a:rPr lang="vi-VN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(ex: </a:t>
            </a:r>
            <a:r>
              <a:rPr lang="ro-RO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Python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– imperativ, funcțional, orientat pe obiecte)</a:t>
            </a:r>
            <a:endParaRPr lang="ro-RO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6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16" name="Google Shape;616;p46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17" name="Google Shape;617;p46"/>
          <p:cNvSpPr txBox="1"/>
          <p:nvPr/>
        </p:nvSpPr>
        <p:spPr>
          <a:xfrm>
            <a:off x="709612" y="1985962"/>
            <a:ext cx="8751887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 concepte (caracteristici) ale POO sunt: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Ascunderea informatiei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6"/>
          <p:cNvSpPr txBox="1"/>
          <p:nvPr/>
        </p:nvSpPr>
        <p:spPr>
          <a:xfrm>
            <a:off x="2011362" y="3108325"/>
            <a:ext cx="51212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foarte importanta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public, protected, private</a:t>
            </a:r>
            <a:endParaRPr/>
          </a:p>
        </p:txBody>
      </p:sp>
      <p:graphicFrame>
        <p:nvGraphicFramePr>
          <p:cNvPr id="619" name="Google Shape;619;p46"/>
          <p:cNvGraphicFramePr/>
          <p:nvPr/>
        </p:nvGraphicFramePr>
        <p:xfrm>
          <a:off x="1047750" y="4284662"/>
          <a:ext cx="7073900" cy="1841500"/>
        </p:xfrm>
        <a:graphic>
          <a:graphicData uri="http://schemas.openxmlformats.org/drawingml/2006/table">
            <a:tbl>
              <a:tblPr>
                <a:noFill/>
                <a:tableStyleId>{80906E42-FC15-4D1F-BC46-BAF136BD5474}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Avem acces?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Aceeasi clasa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Clase derivate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 clase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7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31" name="Google Shape;631;p47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32" name="Google Shape;632;p47"/>
          <p:cNvSpPr txBox="1"/>
          <p:nvPr/>
        </p:nvSpPr>
        <p:spPr>
          <a:xfrm>
            <a:off x="709600" y="1985947"/>
            <a:ext cx="8751900" cy="208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caracteristici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ale POO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Polimorfismul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discutii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ample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tarziu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–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ierarhie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obtinuta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mostenire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ierarhie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7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31" name="Google Shape;631;p47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32" name="Google Shape;632;p47"/>
          <p:cNvSpPr txBox="1"/>
          <p:nvPr/>
        </p:nvSpPr>
        <p:spPr>
          <a:xfrm>
            <a:off x="709600" y="1985947"/>
            <a:ext cx="8751900" cy="4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 concept important in POO: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Sabloane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•cod </a:t>
            </a:r>
            <a:r>
              <a:rPr lang="en-US" sz="2000" dirty="0" err="1">
                <a:solidFill>
                  <a:schemeClr val="dk1"/>
                </a:solidFill>
              </a:rPr>
              <a:t>mai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sigur</a:t>
            </a:r>
            <a:r>
              <a:rPr lang="en-US" sz="2000" dirty="0">
                <a:solidFill>
                  <a:schemeClr val="dk1"/>
                </a:solidFill>
              </a:rPr>
              <a:t>/</a:t>
            </a:r>
            <a:r>
              <a:rPr lang="en-US" sz="2000" dirty="0" err="1">
                <a:solidFill>
                  <a:schemeClr val="dk1"/>
                </a:solidFill>
              </a:rPr>
              <a:t>reutilizare</a:t>
            </a:r>
            <a:r>
              <a:rPr lang="en-US" sz="2000" dirty="0">
                <a:solidFill>
                  <a:schemeClr val="dk1"/>
                </a:solidFill>
              </a:rPr>
              <a:t> de cod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putem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implementa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lista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inlantuita</a:t>
            </a:r>
            <a:r>
              <a:rPr lang="en-US" sz="2000" dirty="0">
                <a:solidFill>
                  <a:schemeClr val="dk1"/>
                </a:solidFill>
              </a:rPr>
              <a:t> de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intregi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caractere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–float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obiecte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8"/>
          <p:cNvSpPr txBox="1"/>
          <p:nvPr/>
        </p:nvSpPr>
        <p:spPr>
          <a:xfrm>
            <a:off x="2322512" y="836612"/>
            <a:ext cx="55435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644" name="Google Shape;644;p48"/>
          <p:cNvSpPr txBox="1"/>
          <p:nvPr/>
        </p:nvSpPr>
        <p:spPr>
          <a:xfrm>
            <a:off x="1136650" y="1879600"/>
            <a:ext cx="8235950" cy="433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 vor discuta directiile principale ale cursului, feedback-ul studentilor fiind hotarator in acest aspect 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intelegerea notiunilor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intrebari si sugestii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Cursul 2: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Introducere in OOP. </a:t>
            </a: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Clase. Obiecte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0DA2AE165CF1429BADCF6435128742" ma:contentTypeVersion="4" ma:contentTypeDescription="Creați un document nou." ma:contentTypeScope="" ma:versionID="acbd44dd8869a784297b460c8c0dd618">
  <xsd:schema xmlns:xsd="http://www.w3.org/2001/XMLSchema" xmlns:xs="http://www.w3.org/2001/XMLSchema" xmlns:p="http://schemas.microsoft.com/office/2006/metadata/properties" xmlns:ns2="aebcd26b-c1b4-4a6d-bf24-fec13a4c3a38" targetNamespace="http://schemas.microsoft.com/office/2006/metadata/properties" ma:root="true" ma:fieldsID="f1457a887aeb5abdc762aae41139028e" ns2:_="">
    <xsd:import namespace="aebcd26b-c1b4-4a6d-bf24-fec13a4c3a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cd26b-c1b4-4a6d-bf24-fec13a4c3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C4B4AD-8321-4AC3-8963-37F5E9D910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bcd26b-c1b4-4a6d-bf24-fec13a4c3a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B2B019-8FB3-44E5-AED4-3517A4660B53}">
  <ds:schemaRefs>
    <ds:schemaRef ds:uri="http://schemas.microsoft.com/office/2006/metadata/properties"/>
    <ds:schemaRef ds:uri="http://schemas.microsoft.com/office/infopath/2007/PartnerControls"/>
    <ds:schemaRef ds:uri="2a144226-266b-435e-ae44-b91654f0bcb4"/>
    <ds:schemaRef ds:uri="71c24be4-710d-4a8d-9a13-a79588c1dd38"/>
  </ds:schemaRefs>
</ds:datastoreItem>
</file>

<file path=customXml/itemProps3.xml><?xml version="1.0" encoding="utf-8"?>
<ds:datastoreItem xmlns:ds="http://schemas.openxmlformats.org/officeDocument/2006/customXml" ds:itemID="{2E7C7564-DC5D-4DB9-B7BF-9787B336D0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7953</TotalTime>
  <Words>6216</Words>
  <Application>Microsoft Office PowerPoint</Application>
  <PresentationFormat>Particularizare</PresentationFormat>
  <Paragraphs>1273</Paragraphs>
  <Slides>93</Slides>
  <Notes>84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93</vt:i4>
      </vt:variant>
    </vt:vector>
  </HeadingPairs>
  <TitlesOfParts>
    <vt:vector size="94" baseType="lpstr">
      <vt:lpstr>Office Theme</vt:lpstr>
      <vt:lpstr>Prezentare PowerPoint</vt:lpstr>
      <vt:lpstr>Prezentare PowerPoint</vt:lpstr>
      <vt:lpstr>Să ne cunoaștem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Modificari</vt:lpstr>
      <vt:lpstr>Kahoot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Operatori pe pointeri</vt:lpstr>
      <vt:lpstr>Prezentare PowerPoint</vt:lpstr>
      <vt:lpstr>Prezentare PowerPoint</vt:lpstr>
      <vt:lpstr>Aritmetica pe pointeri</vt:lpstr>
      <vt:lpstr>pointeri şi array-uri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întoarcere de referințe</vt:lpstr>
      <vt:lpstr>Prezentare PowerPoint</vt:lpstr>
      <vt:lpstr>Prezentare PowerPoint</vt:lpstr>
      <vt:lpstr>Prezentare PowerPoint</vt:lpstr>
      <vt:lpstr>Prezentare PowerPoint</vt:lpstr>
      <vt:lpstr>Prezentare PowerPoint</vt:lpstr>
      <vt:lpstr>Rezolvarea “mai bine” a unei probleme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apaun</dc:creator>
  <cp:lastModifiedBy>Admin</cp:lastModifiedBy>
  <cp:revision>155</cp:revision>
  <dcterms:modified xsi:type="dcterms:W3CDTF">2025-03-06T19:03:49Z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0x010100820DA2AE165CF1429BADCF6435128742</vt:lpwstr>
  </property>
</Properties>
</file>