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4" r:id="rId43"/>
    <p:sldId id="645" r:id="rId44"/>
    <p:sldId id="646" r:id="rId45"/>
    <p:sldId id="647" r:id="rId46"/>
    <p:sldId id="651" r:id="rId47"/>
    <p:sldId id="648" r:id="rId48"/>
    <p:sldId id="649" r:id="rId49"/>
    <p:sldId id="650" r:id="rId50"/>
    <p:sldId id="65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 varScale="1">
        <p:scale>
          <a:sx n="105" d="100"/>
          <a:sy n="105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2024 – 2025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poate avea functii</a:t>
            </a:r>
          </a:p>
          <a:p>
            <a:pPr eaLnBrk="1" hangingPunct="1"/>
            <a:r>
              <a:rPr lang="en-US" altLang="ro-RO"/>
              <a:t>nu poate avea private sau protected (fara functii nu avem acces la altceva)</a:t>
            </a:r>
          </a:p>
          <a:p>
            <a:pPr eaLnBrk="1" hangingPunct="1"/>
            <a:r>
              <a:rPr lang="en-US" altLang="ro-RO"/>
              <a:t>union-uri anonime globale trebuiesc precizate ca statice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Cuvantul cheie: </a:t>
            </a:r>
            <a:r>
              <a:rPr lang="en-US" altLang="ro-RO" b="1"/>
              <a:t>friend</a:t>
            </a:r>
          </a:p>
          <a:p>
            <a:pPr eaLnBrk="1" hangingPunct="1"/>
            <a:r>
              <a:rPr lang="en-US" altLang="ro-RO"/>
              <a:t>pentru accesarea campurilor protected, private din alta clasa</a:t>
            </a:r>
          </a:p>
          <a:p>
            <a:pPr eaLnBrk="1" hangingPunct="1"/>
            <a:r>
              <a:rPr lang="en-US" altLang="ro-RO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/>
              <a:t>in rest nu se prea folosesc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>
                  <a:solidFill>
                    <a:srgbClr val="004A43"/>
                  </a:solidFill>
                </a:rPr>
                <a:t>#include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class</a:t>
              </a:r>
              <a:r>
                <a:rPr lang="ro-RO" sz="2000" dirty="0"/>
                <a:t> 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/>
                <a:t> // </a:t>
              </a:r>
              <a:r>
                <a:rPr lang="en-US" sz="2000" dirty="0" err="1"/>
                <a:t>poate</a:t>
              </a:r>
              <a:r>
                <a:rPr lang="en-US" sz="2000" dirty="0"/>
                <a:t> </a:t>
              </a:r>
              <a:r>
                <a:rPr lang="en-US" sz="2000" dirty="0" err="1"/>
                <a:t>accesa</a:t>
              </a:r>
              <a:r>
                <a:rPr lang="en-US" sz="2000" dirty="0"/>
                <a:t> direct a </a:t>
              </a:r>
              <a:r>
                <a:rPr lang="en-US" sz="2000" dirty="0" err="1"/>
                <a:t>si</a:t>
              </a:r>
              <a:r>
                <a:rPr lang="en-US" sz="2000" dirty="0"/>
                <a:t> b private</a:t>
              </a:r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Functii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prieten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pentru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mai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multe</a:t>
            </a:r>
            <a:r>
              <a:rPr lang="en-US" altLang="ro-RO" sz="3600" dirty="0"/>
              <a:t> </a:t>
            </a:r>
            <a:r>
              <a:rPr lang="en-US" altLang="ro-RO" sz="3600" dirty="0" err="1"/>
              <a:t>clase</a:t>
            </a:r>
            <a:endParaRPr lang="en-US" altLang="ro-RO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din </a:t>
            </a:r>
            <a:r>
              <a:rPr lang="en-US" altLang="ro-RO" dirty="0" err="1"/>
              <a:t>alte</a:t>
            </a:r>
            <a:r>
              <a:rPr lang="en-US" altLang="ro-RO" dirty="0"/>
              <a:t> </a:t>
            </a:r>
            <a:r>
              <a:rPr lang="en-US" altLang="ro-RO" dirty="0" err="1"/>
              <a:t>obiecte</a:t>
            </a:r>
            <a:endParaRPr lang="en-US" altLang="ro-RO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Clase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/>
              <a:t>Declararea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Y ca </a:t>
            </a:r>
            <a:r>
              <a:rPr lang="en-US" altLang="ro-RO" sz="2400" dirty="0" err="1"/>
              <a:t>prieten</a:t>
            </a:r>
            <a:r>
              <a:rPr lang="en-US" altLang="ro-RO" sz="2400" dirty="0"/>
              <a:t> al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X, are ca </a:t>
            </a:r>
            <a:r>
              <a:rPr lang="en-US" altLang="ro-RO" sz="2400" dirty="0" err="1"/>
              <a:t>efect</a:t>
            </a:r>
            <a:r>
              <a:rPr lang="en-US" altLang="ro-RO" sz="2400" dirty="0"/>
              <a:t> ca </a:t>
            </a:r>
            <a:r>
              <a:rPr lang="en-US" altLang="ro-RO" sz="2400" dirty="0" err="1"/>
              <a:t>toate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functiile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membre</a:t>
            </a:r>
            <a:r>
              <a:rPr lang="en-US" altLang="ro-RO" sz="2400" dirty="0"/>
              <a:t> ale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Y au </a:t>
            </a:r>
            <a:r>
              <a:rPr lang="en-US" altLang="ro-RO" sz="2400" dirty="0" err="1"/>
              <a:t>acces</a:t>
            </a:r>
            <a:r>
              <a:rPr lang="en-US" altLang="ro-RO" sz="2400" dirty="0"/>
              <a:t> la </a:t>
            </a:r>
            <a:r>
              <a:rPr lang="en-US" altLang="ro-RO" sz="2400" dirty="0" err="1"/>
              <a:t>membrii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privati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ai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X.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executie rapida</a:t>
            </a:r>
          </a:p>
          <a:p>
            <a:pPr eaLnBrk="1" hangingPunct="1"/>
            <a:r>
              <a:rPr lang="en-US" altLang="ro-RO"/>
              <a:t>este o sugestie/cerere pentru compilator</a:t>
            </a:r>
          </a:p>
          <a:p>
            <a:pPr eaLnBrk="1" hangingPunct="1"/>
            <a:r>
              <a:rPr lang="en-US" altLang="ro-RO"/>
              <a:t>pentru functii foarte mici</a:t>
            </a:r>
          </a:p>
          <a:p>
            <a:pPr eaLnBrk="1" hangingPunct="1"/>
            <a:r>
              <a:rPr lang="en-US" altLang="ro-RO"/>
              <a:t>pot fi si membri ai unei clase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/>
              <a:t>foarte</a:t>
            </a:r>
            <a:r>
              <a:rPr lang="en-US" altLang="ro-RO" kern="0" dirty="0"/>
              <a:t> </a:t>
            </a:r>
            <a:r>
              <a:rPr lang="en-US" altLang="ro-RO" kern="0" dirty="0" err="1"/>
              <a:t>comune</a:t>
            </a:r>
            <a:r>
              <a:rPr lang="en-US" altLang="ro-RO" kern="0" dirty="0"/>
              <a:t> in </a:t>
            </a:r>
            <a:r>
              <a:rPr lang="en-US" altLang="ro-RO" kern="0" dirty="0" err="1"/>
              <a:t>clase</a:t>
            </a:r>
            <a:endParaRPr lang="en-US" altLang="ro-RO" kern="0" dirty="0"/>
          </a:p>
          <a:p>
            <a:pPr eaLnBrk="1" hangingPunct="1"/>
            <a:r>
              <a:rPr lang="en-US" altLang="ro-RO" kern="0" dirty="0" err="1"/>
              <a:t>doua</a:t>
            </a:r>
            <a:r>
              <a:rPr lang="en-US" altLang="ro-RO" kern="0" dirty="0"/>
              <a:t> </a:t>
            </a:r>
            <a:r>
              <a:rPr lang="en-US" altLang="ro-RO" kern="0" dirty="0" err="1"/>
              <a:t>tipuri</a:t>
            </a:r>
            <a:r>
              <a:rPr lang="en-US" altLang="ro-RO" kern="0" dirty="0"/>
              <a:t>: explicit (</a:t>
            </a:r>
            <a:r>
              <a:rPr lang="en-US" altLang="ro-RO" kern="0" dirty="0">
                <a:solidFill>
                  <a:srgbClr val="FF0000"/>
                </a:solidFill>
              </a:rPr>
              <a:t>inline</a:t>
            </a:r>
            <a:r>
              <a:rPr lang="en-US" altLang="ro-RO" kern="0" dirty="0"/>
              <a:t>)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implicit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Explicit inline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Explicit inline in </a:t>
            </a:r>
            <a:r>
              <a:rPr lang="en-US" altLang="ro-RO" dirty="0" err="1"/>
              <a:t>clase</a:t>
            </a:r>
            <a:endParaRPr lang="en-US" altLang="ro-RO" dirty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Constructori</a:t>
            </a:r>
            <a:r>
              <a:rPr lang="en-US" altLang="ro-RO" dirty="0"/>
              <a:t>/</a:t>
            </a:r>
            <a:r>
              <a:rPr lang="en-US" altLang="ro-RO" dirty="0" err="1"/>
              <a:t>Destructori</a:t>
            </a:r>
            <a:endParaRPr lang="en-US" altLang="ro-RO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>
                <a:latin typeface="+mj-lt"/>
              </a:rPr>
              <a:t>inițializare automat</a:t>
            </a:r>
            <a:r>
              <a:rPr lang="vi-VN" altLang="ro-RO" dirty="0">
                <a:latin typeface="+mj-lt"/>
              </a:rPr>
              <a:t>ă</a:t>
            </a:r>
            <a:endParaRPr lang="en-US" altLang="ro-RO" dirty="0">
              <a:latin typeface="+mj-lt"/>
            </a:endParaRPr>
          </a:p>
          <a:p>
            <a:pPr eaLnBrk="1" hangingPunct="1"/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>
              <a:latin typeface="+mj-lt"/>
            </a:endParaRPr>
          </a:p>
          <a:p>
            <a:pPr eaLnBrk="1" hangingPunct="1"/>
            <a:r>
              <a:rPr lang="ro-RO" altLang="ro-RO" dirty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constructor: funcție special</a:t>
            </a:r>
            <a:r>
              <a:rPr lang="vi-VN" altLang="ro-RO" dirty="0">
                <a:latin typeface="+mj-lt"/>
              </a:rPr>
              <a:t>ă</a:t>
            </a:r>
            <a:r>
              <a:rPr lang="ro-RO" altLang="ro-RO" dirty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ym typeface="Arial"/>
              </a:rPr>
              <a:t>13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")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>
                <a:solidFill>
                  <a:srgbClr val="FF0000"/>
                </a:solidFill>
              </a:rPr>
              <a:t>singura</a:t>
            </a:r>
            <a:r>
              <a:rPr lang="en-US" altLang="ro-RO" dirty="0">
                <a:solidFill>
                  <a:srgbClr val="FF0000"/>
                </a:solidFill>
              </a:rPr>
              <a:t> </a:t>
            </a:r>
            <a:r>
              <a:rPr lang="en-US" altLang="ro-RO" dirty="0" err="1">
                <a:solidFill>
                  <a:srgbClr val="FF0000"/>
                </a:solidFill>
              </a:rPr>
              <a:t>diferenta</a:t>
            </a:r>
            <a:r>
              <a:rPr lang="en-US" altLang="ro-RO" dirty="0">
                <a:solidFill>
                  <a:srgbClr val="FF0000"/>
                </a:solidFill>
              </a:rPr>
              <a:t>: </a:t>
            </a:r>
            <a:r>
              <a:rPr lang="en-US" altLang="ro-RO" dirty="0" err="1">
                <a:solidFill>
                  <a:srgbClr val="FF0000"/>
                </a:solidFill>
              </a:rPr>
              <a:t>struct</a:t>
            </a:r>
            <a:r>
              <a:rPr lang="en-US" altLang="ro-RO" dirty="0">
                <a:solidFill>
                  <a:srgbClr val="FF0000"/>
                </a:solidFill>
              </a:rPr>
              <a:t> are default </a:t>
            </a:r>
            <a:r>
              <a:rPr lang="en-US" altLang="ro-RO" dirty="0" err="1">
                <a:solidFill>
                  <a:srgbClr val="FF0000"/>
                </a:solidFill>
              </a:rPr>
              <a:t>membri</a:t>
            </a:r>
            <a:r>
              <a:rPr lang="en-US" altLang="ro-RO" dirty="0">
                <a:solidFill>
                  <a:srgbClr val="FF0000"/>
                </a:solidFill>
              </a:rPr>
              <a:t> ca public </a:t>
            </a:r>
            <a:r>
              <a:rPr lang="en-US" altLang="ro-RO" dirty="0" err="1">
                <a:solidFill>
                  <a:srgbClr val="FF0000"/>
                </a:solidFill>
              </a:rPr>
              <a:t>iar</a:t>
            </a:r>
            <a:r>
              <a:rPr lang="en-US" altLang="ro-RO" dirty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defineste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r>
              <a:rPr lang="en-US" altLang="ro-RO" dirty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putem</a:t>
            </a:r>
            <a:r>
              <a:rPr lang="en-US" altLang="ro-RO" dirty="0"/>
              <a:t> </a:t>
            </a:r>
            <a:r>
              <a:rPr lang="en-US" altLang="ro-RO" dirty="0" err="1"/>
              <a:t>avea</a:t>
            </a:r>
            <a:r>
              <a:rPr lang="en-US" altLang="ro-RO" dirty="0"/>
              <a:t> in </a:t>
            </a: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functii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compatibilitate</a:t>
            </a:r>
            <a:r>
              <a:rPr lang="en-US" altLang="ro-RO" dirty="0"/>
              <a:t> cu cod </a:t>
            </a:r>
            <a:r>
              <a:rPr lang="en-US" altLang="ro-RO" dirty="0" err="1"/>
              <a:t>vechi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extensibilitate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>
                <a:solidFill>
                  <a:srgbClr val="FF0000"/>
                </a:solidFill>
              </a:rPr>
              <a:t>a nu se </a:t>
            </a:r>
            <a:r>
              <a:rPr lang="en-US" altLang="ro-RO" b="1" dirty="0" err="1">
                <a:solidFill>
                  <a:srgbClr val="FF0000"/>
                </a:solidFill>
              </a:rPr>
              <a:t>folosi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struct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pentru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clase</a:t>
            </a:r>
            <a:endParaRPr lang="en-US" altLang="ro-RO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ob1.f_fara_referinta(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foarte comun sa fie supraincarcati</a:t>
            </a:r>
          </a:p>
          <a:p>
            <a:r>
              <a:rPr lang="en-US" altLang="en-US"/>
              <a:t>de ce?</a:t>
            </a:r>
          </a:p>
          <a:p>
            <a:pPr lvl="1"/>
            <a:r>
              <a:rPr lang="en-US" altLang="en-US"/>
              <a:t>flexibilitate</a:t>
            </a:r>
          </a:p>
          <a:p>
            <a:pPr lvl="1"/>
            <a:r>
              <a:rPr lang="en-US" altLang="en-US"/>
              <a:t>pentru a putea defini obiecte initializate si neinitializate</a:t>
            </a:r>
          </a:p>
          <a:p>
            <a:pPr lvl="1"/>
            <a:r>
              <a:rPr lang="en-US" altLang="en-US"/>
              <a:t>constructori de copiere: copy constructors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mai multe posibilitati pentru initializarea/construirea unui obiect</a:t>
            </a:r>
          </a:p>
          <a:p>
            <a:r>
              <a:rPr lang="en-US" altLang="en-US"/>
              <a:t>definim constructori pentru toate modurile de initializare</a:t>
            </a:r>
          </a:p>
          <a:p>
            <a:r>
              <a:rPr lang="en-US" altLang="en-US"/>
              <a:t>daca se incearca initializarea intr-un alt fel (decat cele definite): eroare la compilare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asadar avem nevoie de posibilitatea de a crea obiecte neinitializate (din lista dinamica) si obiecte initializate (definite normal)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>
                <a:solidFill>
                  <a:srgbClr val="696969"/>
                </a:solidFill>
              </a:rPr>
              <a:t>Utilizarea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unei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structuri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pentru</a:t>
            </a:r>
            <a:r>
              <a:rPr lang="en-US" sz="1600" dirty="0">
                <a:solidFill>
                  <a:srgbClr val="696969"/>
                </a:solidFill>
              </a:rPr>
              <a:t> a </a:t>
            </a:r>
            <a:r>
              <a:rPr lang="en-US" sz="1600" dirty="0" err="1">
                <a:solidFill>
                  <a:srgbClr val="696969"/>
                </a:solidFill>
              </a:rPr>
              <a:t>defini</a:t>
            </a:r>
            <a:r>
              <a:rPr lang="en-US" sz="1600" dirty="0">
                <a:solidFill>
                  <a:srgbClr val="696969"/>
                </a:solidFill>
              </a:rPr>
              <a:t> o </a:t>
            </a:r>
            <a:r>
              <a:rPr lang="en-US" sz="1600" dirty="0" err="1">
                <a:solidFill>
                  <a:srgbClr val="696969"/>
                </a:solidFill>
              </a:rPr>
              <a:t>clasa</a:t>
            </a:r>
            <a:r>
              <a:rPr lang="ro-RO" sz="1600" dirty="0">
                <a:solidFill>
                  <a:srgbClr val="696969"/>
                </a:solidFill>
              </a:rPr>
              <a:t>.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                 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if</a:t>
            </a:r>
            <a:r>
              <a:rPr lang="ro-RO" sz="2000" dirty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           </a:t>
            </a:r>
            <a:r>
              <a:rPr lang="ro-RO" sz="2000" b="1" dirty="0">
                <a:solidFill>
                  <a:srgbClr val="800000"/>
                </a:solidFill>
              </a:rPr>
              <a:t>else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constructorul</a:t>
            </a:r>
            <a:r>
              <a:rPr lang="en-US" altLang="en-US" dirty="0"/>
              <a:t> de </a:t>
            </a:r>
            <a:r>
              <a:rPr lang="en-US" altLang="en-US" dirty="0" err="1"/>
              <a:t>copiere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deci vor fi din nou doua distrugeri de obiecte din clasa respectiva (una pentru parametru, una pentru obiectul temporar)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daca avem </a:t>
            </a:r>
          </a:p>
          <a:p>
            <a:pPr>
              <a:buFontTx/>
              <a:buNone/>
            </a:pPr>
            <a:r>
              <a:rPr lang="en-US" altLang="en-US"/>
              <a:t>		array a(10); </a:t>
            </a:r>
          </a:p>
          <a:p>
            <a:pPr>
              <a:buFontTx/>
              <a:buNone/>
            </a:pPr>
            <a:r>
              <a:rPr lang="en-US" altLang="en-US"/>
              <a:t>		array b(10); </a:t>
            </a:r>
          </a:p>
          <a:p>
            <a:pPr>
              <a:buFontTx/>
              <a:buNone/>
            </a:pPr>
            <a:r>
              <a:rPr lang="en-US" altLang="en-US"/>
              <a:t>		b=a;</a:t>
            </a:r>
          </a:p>
          <a:p>
            <a:pPr lvl="1"/>
            <a:r>
              <a:rPr lang="en-US" altLang="en-US"/>
              <a:t>nu este initializare, este copiere de stare</a:t>
            </a:r>
          </a:p>
          <a:p>
            <a:pPr lvl="1"/>
            <a:r>
              <a:rPr lang="en-US" altLang="en-US"/>
              <a:t>este posibil sa trebuiasca redefinit si operatorul = (mai tarziu)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la fel ca struct</a:t>
            </a:r>
          </a:p>
          <a:p>
            <a:pPr eaLnBrk="1" hangingPunct="1"/>
            <a:r>
              <a:rPr lang="en-US" altLang="ro-RO"/>
              <a:t>toate elementele de tip data folosesc aceeasi locatie de memorie</a:t>
            </a:r>
          </a:p>
          <a:p>
            <a:pPr eaLnBrk="1" hangingPunct="1"/>
            <a:r>
              <a:rPr lang="en-US" altLang="ro-RO"/>
              <a:t>membrii sunt publici (by default)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un</a:t>
            </a:r>
            <a:r>
              <a:rPr lang="ro-RO" sz="2000" b="1" dirty="0">
                <a:solidFill>
                  <a:srgbClr val="800000"/>
                </a:solidFill>
              </a:rPr>
              <a:t>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t</a:t>
            </a:r>
            <a:r>
              <a:rPr lang="en-US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/>
              <a:t> </a:t>
            </a:r>
            <a:r>
              <a:rPr lang="ro-RO" sz="2000" dirty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/>
              <a:t>                                                  35519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ca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union nu poate mosteni</a:t>
            </a:r>
          </a:p>
          <a:p>
            <a:pPr eaLnBrk="1" hangingPunct="1"/>
            <a:r>
              <a:rPr lang="en-US" altLang="ro-RO" sz="2800"/>
              <a:t>nu se poate mosteni din union</a:t>
            </a:r>
          </a:p>
          <a:p>
            <a:pPr eaLnBrk="1" hangingPunct="1"/>
            <a:r>
              <a:rPr lang="en-US" altLang="ro-RO" sz="2800"/>
              <a:t>nu poate avea functii virtuale (nu avem mostenire)</a:t>
            </a:r>
          </a:p>
          <a:p>
            <a:pPr eaLnBrk="1" hangingPunct="1"/>
            <a:r>
              <a:rPr lang="en-US" altLang="ro-RO" sz="2800"/>
              <a:t>nu avem variabile de instanta statice</a:t>
            </a:r>
          </a:p>
          <a:p>
            <a:pPr eaLnBrk="1" hangingPunct="1"/>
            <a:r>
              <a:rPr lang="en-US" altLang="ro-RO" sz="2800"/>
              <a:t>nu avem referinte in union</a:t>
            </a:r>
          </a:p>
          <a:p>
            <a:pPr eaLnBrk="1" hangingPunct="1"/>
            <a:r>
              <a:rPr lang="en-US" altLang="ro-RO" sz="2800"/>
              <a:t>nu avem obiecte care fac overload pe =</a:t>
            </a:r>
          </a:p>
          <a:p>
            <a:pPr eaLnBrk="1" hangingPunct="1"/>
            <a:r>
              <a:rPr lang="en-US" altLang="ro-RO" sz="2800"/>
              <a:t>obiecte cu (con/de)structor definiti nu pot fi membri in union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au nume pentru tip</a:t>
            </a:r>
          </a:p>
          <a:p>
            <a:pPr eaLnBrk="1" hangingPunct="1"/>
            <a:r>
              <a:rPr lang="en-US" altLang="ro-RO"/>
              <a:t>nu se pot declara obiecte de tipul respectiv</a:t>
            </a:r>
          </a:p>
          <a:p>
            <a:pPr eaLnBrk="1" hangingPunct="1"/>
            <a:r>
              <a:rPr lang="en-US" altLang="ro-RO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/>
              <a:t>folosesc aceeasi locatie de memorie</a:t>
            </a:r>
          </a:p>
          <a:p>
            <a:pPr eaLnBrk="1" hangingPunct="1"/>
            <a:r>
              <a:rPr lang="en-US" altLang="ro-RO"/>
              <a:t>variabilele din union sunt accesibile ca si cum ar fi declarate in blocul respectiv</a:t>
            </a:r>
          </a:p>
          <a:p>
            <a:pPr eaLnBrk="1" hangingPunct="1"/>
            <a:endParaRPr lang="en-US" alt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FF3880-E5EA-4C08-97AD-6DEA23C14F4D}"/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4472</TotalTime>
  <Words>4101</Words>
  <Application>Microsoft Office PowerPoint</Application>
  <PresentationFormat>On-screen Show (4:3)</PresentationFormat>
  <Paragraphs>704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Comic Sans MS</vt:lpstr>
      <vt:lpstr>Courier New</vt:lpstr>
      <vt:lpstr>Garamond</vt:lpstr>
      <vt:lpstr>Times New Roman</vt:lpstr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ANCA MADALINA DOBROVAT</cp:lastModifiedBy>
  <cp:revision>272</cp:revision>
  <dcterms:created xsi:type="dcterms:W3CDTF">1601-01-01T00:00:00Z</dcterms:created>
  <dcterms:modified xsi:type="dcterms:W3CDTF">2025-03-05T11:18:49Z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