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80" r:id="rId23"/>
    <p:sldId id="286" r:id="rId24"/>
    <p:sldId id="287" r:id="rId25"/>
    <p:sldId id="288" r:id="rId26"/>
    <p:sldId id="284" r:id="rId27"/>
    <p:sldId id="289" r:id="rId28"/>
    <p:sldId id="29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98FCD-6B73-4FC3-BF7D-65770BDAE147}" v="4" dt="2024-07-12T17:11:36.392"/>
    <p1510:client id="{808D64EC-E46F-4E19-951F-117CB5467580}" v="214" dt="2024-07-12T15:35:0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Arcaro" userId="07364e8134043208" providerId="LiveId" clId="{2EB98FCD-6B73-4FC3-BF7D-65770BDAE147}"/>
    <pc:docChg chg="delSld modSld">
      <pc:chgData name="Stefano Arcaro" userId="07364e8134043208" providerId="LiveId" clId="{2EB98FCD-6B73-4FC3-BF7D-65770BDAE147}" dt="2024-07-12T17:13:05.713" v="103" actId="1076"/>
      <pc:docMkLst>
        <pc:docMk/>
      </pc:docMkLst>
      <pc:sldChg chg="addSp modSp mod">
        <pc:chgData name="Stefano Arcaro" userId="07364e8134043208" providerId="LiveId" clId="{2EB98FCD-6B73-4FC3-BF7D-65770BDAE147}" dt="2024-07-12T17:04:46.009" v="30" actId="1076"/>
        <pc:sldMkLst>
          <pc:docMk/>
          <pc:sldMk cId="3627293625" sldId="256"/>
        </pc:sldMkLst>
        <pc:spChg chg="mod">
          <ac:chgData name="Stefano Arcaro" userId="07364e8134043208" providerId="LiveId" clId="{2EB98FCD-6B73-4FC3-BF7D-65770BDAE147}" dt="2024-07-12T17:01:09.920" v="19" actId="20577"/>
          <ac:spMkLst>
            <pc:docMk/>
            <pc:sldMk cId="3627293625" sldId="256"/>
            <ac:spMk id="2" creationId="{3BDEA721-616E-B474-9A92-47C06BAA71E8}"/>
          </ac:spMkLst>
        </pc:spChg>
        <pc:picChg chg="add mod">
          <ac:chgData name="Stefano Arcaro" userId="07364e8134043208" providerId="LiveId" clId="{2EB98FCD-6B73-4FC3-BF7D-65770BDAE147}" dt="2024-07-12T17:04:46.009" v="30" actId="1076"/>
          <ac:picMkLst>
            <pc:docMk/>
            <pc:sldMk cId="3627293625" sldId="256"/>
            <ac:picMk id="5" creationId="{302AB3AE-1BEE-0EB2-8311-5DB2AFB98532}"/>
          </ac:picMkLst>
        </pc:picChg>
      </pc:sldChg>
      <pc:sldChg chg="modSp mod">
        <pc:chgData name="Stefano Arcaro" userId="07364e8134043208" providerId="LiveId" clId="{2EB98FCD-6B73-4FC3-BF7D-65770BDAE147}" dt="2024-07-12T16:59:11.711" v="6" actId="20577"/>
        <pc:sldMkLst>
          <pc:docMk/>
          <pc:sldMk cId="3063080855" sldId="266"/>
        </pc:sldMkLst>
        <pc:spChg chg="mod">
          <ac:chgData name="Stefano Arcaro" userId="07364e8134043208" providerId="LiveId" clId="{2EB98FCD-6B73-4FC3-BF7D-65770BDAE147}" dt="2024-07-12T16:59:11.711" v="6" actId="20577"/>
          <ac:spMkLst>
            <pc:docMk/>
            <pc:sldMk cId="3063080855" sldId="266"/>
            <ac:spMk id="9" creationId="{FEDF5F45-DAF1-B862-57B2-73BDC6B9CC5C}"/>
          </ac:spMkLst>
        </pc:spChg>
      </pc:sldChg>
      <pc:sldChg chg="del">
        <pc:chgData name="Stefano Arcaro" userId="07364e8134043208" providerId="LiveId" clId="{2EB98FCD-6B73-4FC3-BF7D-65770BDAE147}" dt="2024-07-12T15:49:51.843" v="0" actId="2696"/>
        <pc:sldMkLst>
          <pc:docMk/>
          <pc:sldMk cId="1550792548" sldId="275"/>
        </pc:sldMkLst>
      </pc:sldChg>
      <pc:sldChg chg="addSp modSp mod">
        <pc:chgData name="Stefano Arcaro" userId="07364e8134043208" providerId="LiveId" clId="{2EB98FCD-6B73-4FC3-BF7D-65770BDAE147}" dt="2024-07-12T17:13:05.713" v="103" actId="1076"/>
        <pc:sldMkLst>
          <pc:docMk/>
          <pc:sldMk cId="3047408943" sldId="279"/>
        </pc:sldMkLst>
        <pc:spChg chg="add mod">
          <ac:chgData name="Stefano Arcaro" userId="07364e8134043208" providerId="LiveId" clId="{2EB98FCD-6B73-4FC3-BF7D-65770BDAE147}" dt="2024-07-12T17:13:05.713" v="103" actId="1076"/>
          <ac:spMkLst>
            <pc:docMk/>
            <pc:sldMk cId="3047408943" sldId="279"/>
            <ac:spMk id="2" creationId="{F8FD3D50-B47C-797B-8545-107228414752}"/>
          </ac:spMkLst>
        </pc:spChg>
      </pc:sldChg>
      <pc:sldChg chg="modSp mod">
        <pc:chgData name="Stefano Arcaro" userId="07364e8134043208" providerId="LiveId" clId="{2EB98FCD-6B73-4FC3-BF7D-65770BDAE147}" dt="2024-07-12T16:58:08.969" v="4" actId="14100"/>
        <pc:sldMkLst>
          <pc:docMk/>
          <pc:sldMk cId="3785727930" sldId="284"/>
        </pc:sldMkLst>
        <pc:spChg chg="mod">
          <ac:chgData name="Stefano Arcaro" userId="07364e8134043208" providerId="LiveId" clId="{2EB98FCD-6B73-4FC3-BF7D-65770BDAE147}" dt="2024-07-12T16:58:08.969" v="4" actId="14100"/>
          <ac:spMkLst>
            <pc:docMk/>
            <pc:sldMk cId="3785727930" sldId="284"/>
            <ac:spMk id="7" creationId="{A0B5AEF6-5E62-F88D-ADD1-8909E7D21B6E}"/>
          </ac:spMkLst>
        </pc:spChg>
      </pc:sldChg>
      <pc:sldChg chg="modSp mod">
        <pc:chgData name="Stefano Arcaro" userId="07364e8134043208" providerId="LiveId" clId="{2EB98FCD-6B73-4FC3-BF7D-65770BDAE147}" dt="2024-07-12T16:58:02.944" v="3" actId="14100"/>
        <pc:sldMkLst>
          <pc:docMk/>
          <pc:sldMk cId="2173475207" sldId="288"/>
        </pc:sldMkLst>
        <pc:spChg chg="mod">
          <ac:chgData name="Stefano Arcaro" userId="07364e8134043208" providerId="LiveId" clId="{2EB98FCD-6B73-4FC3-BF7D-65770BDAE147}" dt="2024-07-12T16:58:02.944" v="3" actId="14100"/>
          <ac:spMkLst>
            <pc:docMk/>
            <pc:sldMk cId="2173475207" sldId="288"/>
            <ac:spMk id="7" creationId="{A0B5AEF6-5E62-F88D-ADD1-8909E7D21B6E}"/>
          </ac:spMkLst>
        </pc:spChg>
      </pc:sldChg>
      <pc:sldChg chg="modSp mod">
        <pc:chgData name="Stefano Arcaro" userId="07364e8134043208" providerId="LiveId" clId="{2EB98FCD-6B73-4FC3-BF7D-65770BDAE147}" dt="2024-07-12T16:58:27.399" v="5" actId="20577"/>
        <pc:sldMkLst>
          <pc:docMk/>
          <pc:sldMk cId="2149944913" sldId="289"/>
        </pc:sldMkLst>
        <pc:spChg chg="mod">
          <ac:chgData name="Stefano Arcaro" userId="07364e8134043208" providerId="LiveId" clId="{2EB98FCD-6B73-4FC3-BF7D-65770BDAE147}" dt="2024-07-12T16:58:27.399" v="5" actId="20577"/>
          <ac:spMkLst>
            <pc:docMk/>
            <pc:sldMk cId="2149944913" sldId="289"/>
            <ac:spMk id="7" creationId="{A0B5AEF6-5E62-F88D-ADD1-8909E7D21B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9FCB-7093-469B-8A80-251191F549B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A6D8-8323-4D36-8718-39430901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527013-D659-456F-99BB-CE51F5E6D64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481FCC-94E0-4A5B-9C5E-F66827F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oArcaro/ola-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A721-616E-B474-9A92-47C06BAA7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ONLINE LEARNING applications PROJECT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EC48-14B0-DCDC-1F56-0541F80D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844325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Stefano Arcaro</a:t>
            </a:r>
          </a:p>
          <a:p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Gabriele Farace</a:t>
            </a:r>
          </a:p>
          <a:p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Antonio Napolitano</a:t>
            </a:r>
          </a:p>
          <a:p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 Remondina</a:t>
            </a:r>
          </a:p>
          <a:p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Sofia Yang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with text and a group of people&#10;&#10;Description automatically generated">
            <a:extLst>
              <a:ext uri="{FF2B5EF4-FFF2-40B4-BE49-F238E27FC236}">
                <a16:creationId xmlns:a16="http://schemas.microsoft.com/office/drawing/2014/main" id="{302AB3AE-1BEE-0EB2-8311-5DB2AFB98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5" y="294016"/>
            <a:ext cx="1488599" cy="1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9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8CB52A-527F-2F2E-BFCA-D4BDCA08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4" y="2803651"/>
            <a:ext cx="11246401" cy="3706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CBA0C6-01FD-C5CD-1411-130500464EF9}"/>
              </a:ext>
            </a:extLst>
          </p:cNvPr>
          <p:cNvSpPr/>
          <p:nvPr/>
        </p:nvSpPr>
        <p:spPr>
          <a:xfrm>
            <a:off x="493364" y="1605757"/>
            <a:ext cx="5602636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demand curves for each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 respective profit curves</a:t>
            </a:r>
          </a:p>
        </p:txBody>
      </p:sp>
    </p:spTree>
    <p:extLst>
      <p:ext uri="{BB962C8B-B14F-4D97-AF65-F5344CB8AC3E}">
        <p14:creationId xmlns:p14="http://schemas.microsoft.com/office/powerpoint/2010/main" val="424949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79518D-33D8-CE8C-7D00-90A717BC6BF0}"/>
              </a:ext>
            </a:extLst>
          </p:cNvPr>
          <p:cNvSpPr/>
          <p:nvPr/>
        </p:nvSpPr>
        <p:spPr>
          <a:xfrm>
            <a:off x="493364" y="1605757"/>
            <a:ext cx="5602636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Tested UCB1 on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indicate presence of non-stationarity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28A5D0A-B810-2F3E-7222-31B2A0B1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4" y="2878817"/>
            <a:ext cx="4716229" cy="3631749"/>
          </a:xfrm>
          <a:prstGeom prst="rect">
            <a:avLst/>
          </a:prstGeom>
        </p:spPr>
      </p:pic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25CD95F-0541-669F-49F1-96ADB4EB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33" y="2878817"/>
            <a:ext cx="4441477" cy="36317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NON-STATiONARITY CHECK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8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245" y="347434"/>
            <a:ext cx="6095510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SLIDING WINDOW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9518D-33D8-CE8C-7D00-90A717BC6BF0}"/>
              </a:ext>
            </a:extLst>
          </p:cNvPr>
          <p:cNvSpPr/>
          <p:nvPr/>
        </p:nvSpPr>
        <p:spPr>
          <a:xfrm>
            <a:off x="493364" y="1605757"/>
            <a:ext cx="5602636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Window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trial failed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Decided to test different window sizes</a:t>
            </a:r>
          </a:p>
        </p:txBody>
      </p:sp>
      <p:pic>
        <p:nvPicPr>
          <p:cNvPr id="2" name="Picture 1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FF220BC6-AD30-4746-678E-066B59C0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4" y="3001005"/>
            <a:ext cx="9600691" cy="317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86813D-0958-AAD9-57F9-F2CE6CA1066F}"/>
              </a:ext>
            </a:extLst>
          </p:cNvPr>
          <p:cNvSpPr/>
          <p:nvPr/>
        </p:nvSpPr>
        <p:spPr>
          <a:xfrm>
            <a:off x="763096" y="2855032"/>
            <a:ext cx="244335" cy="4002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8C347E1B-10ED-A819-3944-55417128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53" y="183878"/>
            <a:ext cx="9600689" cy="3175200"/>
          </a:xfrm>
          <a:prstGeom prst="rect">
            <a:avLst/>
          </a:prstGeom>
        </p:spPr>
      </p:pic>
      <p:pic>
        <p:nvPicPr>
          <p:cNvPr id="8" name="Picture 7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25A24D2B-D204-3170-B5F2-CC23255C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55" y="3498923"/>
            <a:ext cx="9600687" cy="3175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896F3D-87CA-CB49-3BEC-1CB410F48C48}"/>
              </a:ext>
            </a:extLst>
          </p:cNvPr>
          <p:cNvSpPr/>
          <p:nvPr/>
        </p:nvSpPr>
        <p:spPr>
          <a:xfrm>
            <a:off x="763096" y="0"/>
            <a:ext cx="24433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2D686277-6374-5FC7-580D-3FD4C45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57" y="184399"/>
            <a:ext cx="9600686" cy="3175199"/>
          </a:xfrm>
          <a:prstGeom prst="rect">
            <a:avLst/>
          </a:prstGeom>
        </p:spPr>
      </p:pic>
      <p:pic>
        <p:nvPicPr>
          <p:cNvPr id="8" name="Picture 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49E6083-95E2-A447-FF0E-2CF53938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57" y="3494850"/>
            <a:ext cx="9600686" cy="3178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D6DBFA-5F42-BEE7-12AF-D0766CE3B481}"/>
              </a:ext>
            </a:extLst>
          </p:cNvPr>
          <p:cNvSpPr/>
          <p:nvPr/>
        </p:nvSpPr>
        <p:spPr>
          <a:xfrm>
            <a:off x="763096" y="0"/>
            <a:ext cx="244335" cy="66736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79518D-33D8-CE8C-7D00-90A717BC6BF0}"/>
              </a:ext>
            </a:extLst>
          </p:cNvPr>
          <p:cNvSpPr/>
          <p:nvPr/>
        </p:nvSpPr>
        <p:spPr>
          <a:xfrm>
            <a:off x="493364" y="1605757"/>
            <a:ext cx="5602636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CUSUM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performing method overall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Change detection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19DDC913-339D-D717-0CE2-6AEAF4C0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" y="3236615"/>
            <a:ext cx="3788694" cy="3059320"/>
          </a:xfrm>
          <a:prstGeom prst="rect">
            <a:avLst/>
          </a:prstGeom>
        </p:spPr>
      </p:pic>
      <p:pic>
        <p:nvPicPr>
          <p:cNvPr id="5" name="Picture 4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8125EA13-6760-7208-E5E6-9E8D6083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14" y="3236615"/>
            <a:ext cx="3741420" cy="3059320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6A78830-1264-B85F-B350-DAC05F53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243" y="3236615"/>
            <a:ext cx="3741420" cy="30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0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9518D-33D8-CE8C-7D00-90A717BC6BF0}"/>
                  </a:ext>
                </a:extLst>
              </p:cNvPr>
              <p:cNvSpPr/>
              <p:nvPr/>
            </p:nvSpPr>
            <p:spPr>
              <a:xfrm>
                <a:off x="414423" y="1342620"/>
                <a:ext cx="5681577" cy="10064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Two-item stochastic pricing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Noisy demand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9518D-33D8-CE8C-7D00-90A717BC6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3" y="1342620"/>
                <a:ext cx="5681577" cy="1006497"/>
              </a:xfrm>
              <a:prstGeom prst="rect">
                <a:avLst/>
              </a:prstGeom>
              <a:blipFill>
                <a:blip r:embed="rId2"/>
                <a:stretch>
                  <a:fillRect l="-642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BONUS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9079-B72B-FD84-9337-44B9CE31B89D}"/>
              </a:ext>
            </a:extLst>
          </p:cNvPr>
          <p:cNvSpPr/>
          <p:nvPr/>
        </p:nvSpPr>
        <p:spPr>
          <a:xfrm>
            <a:off x="414422" y="2474730"/>
            <a:ext cx="940731" cy="583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06CAA-A878-150D-15C6-617F246516B5}"/>
                  </a:ext>
                </a:extLst>
              </p:cNvPr>
              <p:cNvSpPr/>
              <p:nvPr/>
            </p:nvSpPr>
            <p:spPr>
              <a:xfrm>
                <a:off x="1415343" y="2474731"/>
                <a:ext cx="10362233" cy="583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Build a regret minimizer for the continuous action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 2D Gaussian Processes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06CAA-A878-150D-15C6-617F24651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43" y="2474731"/>
                <a:ext cx="10362233" cy="583760"/>
              </a:xfrm>
              <a:prstGeom prst="rect">
                <a:avLst/>
              </a:prstGeom>
              <a:blipFill>
                <a:blip r:embed="rId3"/>
                <a:stretch>
                  <a:fillRect l="-41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A7CFE57-9E31-4CEA-1812-D68B6D35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44" y="3309869"/>
            <a:ext cx="7569711" cy="33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4566E5-4DA7-5597-3C84-1FBDFF1CA562}"/>
              </a:ext>
            </a:extLst>
          </p:cNvPr>
          <p:cNvSpPr/>
          <p:nvPr/>
        </p:nvSpPr>
        <p:spPr>
          <a:xfrm>
            <a:off x="493364" y="1605757"/>
            <a:ext cx="6095510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 results obtained</a:t>
            </a:r>
          </a:p>
        </p:txBody>
      </p:sp>
      <p:pic>
        <p:nvPicPr>
          <p:cNvPr id="5" name="Picture 4" descr="A green and blue gradient&#10;&#10;Description automatically generated">
            <a:extLst>
              <a:ext uri="{FF2B5EF4-FFF2-40B4-BE49-F238E27FC236}">
                <a16:creationId xmlns:a16="http://schemas.microsoft.com/office/drawing/2014/main" id="{1AC40E80-E09C-F077-857A-5CF3EDBB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83" y="1605757"/>
            <a:ext cx="2933997" cy="2387667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F2C802-5792-4208-7DAC-A8DB4355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82" y="4079439"/>
            <a:ext cx="2933997" cy="2345607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FE27D04F-105E-95D8-62B9-DB1AA9D0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4" y="2788694"/>
            <a:ext cx="6095510" cy="36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9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585179"/>
                  </p:ext>
                </p:extLst>
              </p:nvPr>
            </p:nvGraphicFramePr>
            <p:xfrm>
              <a:off x="1119129" y="2420857"/>
              <a:ext cx="9953741" cy="2976819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068764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6884977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59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Adversarial with full feedback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Generalized First-Price (Non-truthful)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for Truthful (Multiplicative Pacing)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for Non-truthful (Multiplicative Pacing with Hedge)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UCB-like (UCB1)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UCB-like Updating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(our version of the algorithm)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GOAL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Compare the performances of different algorithms under various setups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585179"/>
                  </p:ext>
                </p:extLst>
              </p:nvPr>
            </p:nvGraphicFramePr>
            <p:xfrm>
              <a:off x="1119129" y="2420857"/>
              <a:ext cx="9953741" cy="2976819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068764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6884977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596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Adversarial with full feedback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Generalized First-Price (Non-truthful)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690" t="-101026" r="-177" b="-5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GOAL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Compare the performances of different algorithms under various setups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0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STANDARD CASE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0582907-6F21-3AB4-70D7-77088C7B3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0" y="2058819"/>
            <a:ext cx="6593019" cy="42657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6483D7-1FA4-E1E3-C1F1-650C6A9ED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35961"/>
              </p:ext>
            </p:extLst>
          </p:nvPr>
        </p:nvGraphicFramePr>
        <p:xfrm>
          <a:off x="493363" y="2068242"/>
          <a:ext cx="4825439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44000">
                  <a:extLst>
                    <a:ext uri="{9D8B030D-6E8A-4147-A177-3AD203B41FA5}">
                      <a16:colId xmlns:a16="http://schemas.microsoft.com/office/drawing/2014/main" val="3688584746"/>
                    </a:ext>
                  </a:extLst>
                </a:gridCol>
                <a:gridCol w="1881439">
                  <a:extLst>
                    <a:ext uri="{9D8B030D-6E8A-4147-A177-3AD203B41FA5}">
                      <a16:colId xmlns:a16="http://schemas.microsoft.com/office/drawing/2014/main" val="2433735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BIDDERS PER TYPE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[0.80  0.85  0.90]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9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SLOTS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SLOT PROMINENCE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a:t>[0.8  0.9  1.0]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250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101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4" y="4910789"/>
            <a:ext cx="4825438" cy="7203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UCB_classic has linear regret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Multiplicative pacing has the smoothest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BC5EE-C5A6-A949-F8CA-0F6477EE9870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CD385-291E-CB76-89C7-6DD89B89E9B8}"/>
              </a:ext>
            </a:extLst>
          </p:cNvPr>
          <p:cNvSpPr/>
          <p:nvPr/>
        </p:nvSpPr>
        <p:spPr>
          <a:xfrm>
            <a:off x="493365" y="1453830"/>
            <a:ext cx="796006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3171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868894"/>
                  </p:ext>
                </p:extLst>
              </p:nvPr>
            </p:nvGraphicFramePr>
            <p:xfrm>
              <a:off x="729609" y="2137984"/>
              <a:ext cx="10732781" cy="3660804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555727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7177054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589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COMPETITORS</a:t>
                          </a:r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Stochastic with uniformely distributed bids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ENVIRONMENT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Stochastic with: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demands sampled from a binomial distribution with success probability given by the conversion rate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endParaRPr lang="en-US" sz="1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 of trials = number of visits obtained in the bidding interaction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Second Price (Truthful)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UCB-like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(Multiplicative Pacing)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AGENT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Gaussian Process (continuous action set)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4907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868894"/>
                  </p:ext>
                </p:extLst>
              </p:nvPr>
            </p:nvGraphicFramePr>
            <p:xfrm>
              <a:off x="729609" y="2137984"/>
              <a:ext cx="10732781" cy="3660804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555727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7177054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COMPETITORS</a:t>
                          </a:r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Stochastic with uniformely distributed bids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ENVIRONMENT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660" t="-56122" r="-170" b="-1545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Second Price (Truthful)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UCB-like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(Multiplicative Pacing)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AGENT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Gaussian Process (continuous action set)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490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5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STANDARD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6483D7-1FA4-E1E3-C1F1-650C6A9ED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43484"/>
              </p:ext>
            </p:extLst>
          </p:nvPr>
        </p:nvGraphicFramePr>
        <p:xfrm>
          <a:off x="493363" y="2068242"/>
          <a:ext cx="4825439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44000">
                  <a:extLst>
                    <a:ext uri="{9D8B030D-6E8A-4147-A177-3AD203B41FA5}">
                      <a16:colId xmlns:a16="http://schemas.microsoft.com/office/drawing/2014/main" val="3688584746"/>
                    </a:ext>
                  </a:extLst>
                </a:gridCol>
                <a:gridCol w="1881439">
                  <a:extLst>
                    <a:ext uri="{9D8B030D-6E8A-4147-A177-3AD203B41FA5}">
                      <a16:colId xmlns:a16="http://schemas.microsoft.com/office/drawing/2014/main" val="2433735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BIDDERS PER TYPE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[0.80  0.85  0.90]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9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SLOTS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SLOT PROMINENCE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a:t>[0.8  0.9  1.0]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250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101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4" y="4910788"/>
            <a:ext cx="4825438" cy="1220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Bids increase over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UCB_classic stops winning after round 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FF_multiplicative needs time to be consistent with bids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CD385-291E-CB76-89C7-6DD89B89E9B8}"/>
              </a:ext>
            </a:extLst>
          </p:cNvPr>
          <p:cNvSpPr/>
          <p:nvPr/>
        </p:nvSpPr>
        <p:spPr>
          <a:xfrm>
            <a:off x="493365" y="1453830"/>
            <a:ext cx="796006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  <p:pic>
        <p:nvPicPr>
          <p:cNvPr id="2" name="Picture 1" descr="A graph showing a number of bidders&#10;&#10;Description automatically generated">
            <a:extLst>
              <a:ext uri="{FF2B5EF4-FFF2-40B4-BE49-F238E27FC236}">
                <a16:creationId xmlns:a16="http://schemas.microsoft.com/office/drawing/2014/main" id="{DB984D51-1818-00CD-19DC-3804767A1A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14" y="2063382"/>
            <a:ext cx="6592824" cy="4270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B4FA6-B905-68F1-5AC0-212F20B034B7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6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MANY SLOTS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6483D7-1FA4-E1E3-C1F1-650C6A9ED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353045"/>
                  </p:ext>
                </p:extLst>
              </p:nvPr>
            </p:nvGraphicFramePr>
            <p:xfrm>
              <a:off x="493363" y="2068242"/>
              <a:ext cx="4825439" cy="1854200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944000">
                      <a:extLst>
                        <a:ext uri="{9D8B030D-6E8A-4147-A177-3AD203B41FA5}">
                          <a16:colId xmlns:a16="http://schemas.microsoft.com/office/drawing/2014/main" val="3688584746"/>
                        </a:ext>
                      </a:extLst>
                    </a:gridCol>
                    <a:gridCol w="1881439">
                      <a:extLst>
                        <a:ext uri="{9D8B030D-6E8A-4147-A177-3AD203B41FA5}">
                          <a16:colId xmlns:a16="http://schemas.microsoft.com/office/drawing/2014/main" val="243373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BIDDERS PER TYPE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408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VALUATIONS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[0.80  0.85  0.90]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469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 OF SLOTS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83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SLOT PROMINENCE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a:t>[0.1  </a:t>
                          </a:r>
                          <a14:m>
                            <m:oMath xmlns:m="http://schemas.openxmlformats.org/officeDocument/2006/math"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…</m:t>
                              </m:r>
                            </m:oMath>
                          </a14:m>
                          <a:r>
                            <a:rPr lang="it-IT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a:t>  1.0]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0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BUDGET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250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10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6483D7-1FA4-E1E3-C1F1-650C6A9ED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353045"/>
                  </p:ext>
                </p:extLst>
              </p:nvPr>
            </p:nvGraphicFramePr>
            <p:xfrm>
              <a:off x="493363" y="2068242"/>
              <a:ext cx="4825439" cy="1854200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944000">
                      <a:extLst>
                        <a:ext uri="{9D8B030D-6E8A-4147-A177-3AD203B41FA5}">
                          <a16:colId xmlns:a16="http://schemas.microsoft.com/office/drawing/2014/main" val="3688584746"/>
                        </a:ext>
                      </a:extLst>
                    </a:gridCol>
                    <a:gridCol w="1881439">
                      <a:extLst>
                        <a:ext uri="{9D8B030D-6E8A-4147-A177-3AD203B41FA5}">
                          <a16:colId xmlns:a16="http://schemas.microsoft.com/office/drawing/2014/main" val="243373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BIDDERS PER TYPE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408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VALUATIONS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[0.80  0.85  0.90]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469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 OF SLOTS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83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SLOT PROMINENCE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6958" t="-309836" r="-64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0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BUDGET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250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10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4" y="4910789"/>
            <a:ext cx="4825438" cy="7203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 algorithms have more or less the same regret except for standard UCB_like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CD385-291E-CB76-89C7-6DD89B89E9B8}"/>
              </a:ext>
            </a:extLst>
          </p:cNvPr>
          <p:cNvSpPr/>
          <p:nvPr/>
        </p:nvSpPr>
        <p:spPr>
          <a:xfrm>
            <a:off x="493365" y="1453830"/>
            <a:ext cx="796006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  <p:pic>
        <p:nvPicPr>
          <p:cNvPr id="2" name="Immagine 6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BBC6933D-0687-E9AC-C7B2-56832AB81B2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930" t="7013" r="8728" b="2295"/>
          <a:stretch/>
        </p:blipFill>
        <p:spPr>
          <a:xfrm>
            <a:off x="5447714" y="2061418"/>
            <a:ext cx="6592824" cy="4270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50731-D770-DAD2-CF60-23F1CEB38D80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7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MANY SLOTS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5" y="4910788"/>
            <a:ext cx="4406182" cy="9440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Multiplicative algorithm wins middle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FF_multiplicative prefers going all or nothing, winning the best slot more often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50731-D770-DAD2-CF60-23F1CEB38D80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8790EE0-833F-2077-0E4E-D45182710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" t="6802" r="7346" b="3216"/>
          <a:stretch/>
        </p:blipFill>
        <p:spPr>
          <a:xfrm>
            <a:off x="671518" y="1601892"/>
            <a:ext cx="4049875" cy="2510303"/>
          </a:xfrm>
          <a:prstGeom prst="rect">
            <a:avLst/>
          </a:prstGeom>
        </p:spPr>
      </p:pic>
      <p:pic>
        <p:nvPicPr>
          <p:cNvPr id="5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6CD1B80-34A8-100C-F946-D024CBE2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57" y="1601892"/>
            <a:ext cx="6858388" cy="51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LOW BUDGET - DIFFERENT 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3" y="4907499"/>
            <a:ext cx="4971618" cy="1473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UCB_like performs better than FF_multiplicative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modification to the UCB_like algorithm performs slightly better than the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agents deplete the budget about 100 rounds before the end</a:t>
            </a:r>
          </a:p>
        </p:txBody>
      </p:sp>
      <p:pic>
        <p:nvPicPr>
          <p:cNvPr id="4" name="Immagine 3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4D36BC8-A4F6-68E8-9131-B287F4EE6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" t="6908" r="8771" b="2591"/>
          <a:stretch/>
        </p:blipFill>
        <p:spPr>
          <a:xfrm>
            <a:off x="5562184" y="2068242"/>
            <a:ext cx="6533847" cy="425361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9CE95A-F976-04F7-779D-C7406833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40127"/>
              </p:ext>
            </p:extLst>
          </p:nvPr>
        </p:nvGraphicFramePr>
        <p:xfrm>
          <a:off x="493363" y="2068242"/>
          <a:ext cx="4825439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44000">
                  <a:extLst>
                    <a:ext uri="{9D8B030D-6E8A-4147-A177-3AD203B41FA5}">
                      <a16:colId xmlns:a16="http://schemas.microsoft.com/office/drawing/2014/main" val="3688584746"/>
                    </a:ext>
                  </a:extLst>
                </a:gridCol>
                <a:gridCol w="1881439">
                  <a:extLst>
                    <a:ext uri="{9D8B030D-6E8A-4147-A177-3AD203B41FA5}">
                      <a16:colId xmlns:a16="http://schemas.microsoft.com/office/drawing/2014/main" val="2433735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BIDDERS PER TYPE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[0.3  0.6  0.9]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9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SLOTS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SLOT PROMINENCE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a:t>[0.8  0.9  1.0]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101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B82E9DA-7D88-DB5F-3E14-05EAE40EAED2}"/>
              </a:ext>
            </a:extLst>
          </p:cNvPr>
          <p:cNvSpPr/>
          <p:nvPr/>
        </p:nvSpPr>
        <p:spPr>
          <a:xfrm>
            <a:off x="493365" y="1453830"/>
            <a:ext cx="796006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2615-C7FE-ECB4-0D76-EDB69508313E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2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048245" y="347434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LOW BUDGET - DIFFERENT 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5AEF6-5E62-F88D-ADD1-8909E7D21B6E}"/>
              </a:ext>
            </a:extLst>
          </p:cNvPr>
          <p:cNvSpPr/>
          <p:nvPr/>
        </p:nvSpPr>
        <p:spPr>
          <a:xfrm>
            <a:off x="493363" y="4907499"/>
            <a:ext cx="4825439" cy="920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Bidder with valuation of 0.3 have regret 0 since minimum bid for winning a slot is 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nclear why FF_multiplicative performs badly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9CE95A-F976-04F7-779D-C7406833D9EF}"/>
              </a:ext>
            </a:extLst>
          </p:cNvPr>
          <p:cNvGraphicFramePr>
            <a:graphicFrameLocks noGrp="1"/>
          </p:cNvGraphicFramePr>
          <p:nvPr/>
        </p:nvGraphicFramePr>
        <p:xfrm>
          <a:off x="493363" y="2068242"/>
          <a:ext cx="4825439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44000">
                  <a:extLst>
                    <a:ext uri="{9D8B030D-6E8A-4147-A177-3AD203B41FA5}">
                      <a16:colId xmlns:a16="http://schemas.microsoft.com/office/drawing/2014/main" val="3688584746"/>
                    </a:ext>
                  </a:extLst>
                </a:gridCol>
                <a:gridCol w="1881439">
                  <a:extLst>
                    <a:ext uri="{9D8B030D-6E8A-4147-A177-3AD203B41FA5}">
                      <a16:colId xmlns:a16="http://schemas.microsoft.com/office/drawing/2014/main" val="2433735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BIDDERS PER TYPE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[0.3  0.6  0.9]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9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SLOTS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SLOT PROMINENCE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a:t>[0.8  0.9  1.0]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101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B82E9DA-7D88-DB5F-3E14-05EAE40EAED2}"/>
              </a:ext>
            </a:extLst>
          </p:cNvPr>
          <p:cNvSpPr/>
          <p:nvPr/>
        </p:nvSpPr>
        <p:spPr>
          <a:xfrm>
            <a:off x="493365" y="1453830"/>
            <a:ext cx="796006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2615-C7FE-ECB4-0D76-EDB69508313E}"/>
              </a:ext>
            </a:extLst>
          </p:cNvPr>
          <p:cNvSpPr/>
          <p:nvPr/>
        </p:nvSpPr>
        <p:spPr>
          <a:xfrm>
            <a:off x="493365" y="4346152"/>
            <a:ext cx="1540152" cy="4599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2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0BFFFEAE-4681-CE79-FE34-E564394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71" y="1722789"/>
            <a:ext cx="6381064" cy="47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4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4C30B-288E-7645-B256-C65B788EAD8F}"/>
              </a:ext>
            </a:extLst>
          </p:cNvPr>
          <p:cNvSpPr/>
          <p:nvPr/>
        </p:nvSpPr>
        <p:spPr>
          <a:xfrm>
            <a:off x="2725779" y="2969133"/>
            <a:ext cx="6740441" cy="2010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performing algorithm 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Multiplicative, despite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FF_multiplicative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having better theoretical guarantees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version of UCB-like algorithm for expert feedback worked well: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always much better than UCB1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Slightly better in a single 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1535D-51E7-7462-35E7-92911404A221}"/>
              </a:ext>
            </a:extLst>
          </p:cNvPr>
          <p:cNvSpPr/>
          <p:nvPr/>
        </p:nvSpPr>
        <p:spPr>
          <a:xfrm>
            <a:off x="2725779" y="2430799"/>
            <a:ext cx="2490781" cy="439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92269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DF5F45-DAF1-B862-57B2-73BDC6B9CC5C}"/>
              </a:ext>
            </a:extLst>
          </p:cNvPr>
          <p:cNvSpPr txBox="1">
            <a:spLocks/>
          </p:cNvSpPr>
          <p:nvPr/>
        </p:nvSpPr>
        <p:spPr bwMode="blackWhite">
          <a:xfrm>
            <a:off x="3206127" y="2994213"/>
            <a:ext cx="6095510" cy="86957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b" anchorCtr="1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D3D50-B47C-797B-8545-107228414752}"/>
              </a:ext>
            </a:extLst>
          </p:cNvPr>
          <p:cNvSpPr/>
          <p:nvPr/>
        </p:nvSpPr>
        <p:spPr>
          <a:xfrm>
            <a:off x="3982257" y="4184496"/>
            <a:ext cx="4543249" cy="4730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available at this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7C8A04-C9B6-0FE9-E15F-9318C7C1422B}"/>
              </a:ext>
            </a:extLst>
          </p:cNvPr>
          <p:cNvSpPr/>
          <p:nvPr/>
        </p:nvSpPr>
        <p:spPr>
          <a:xfrm>
            <a:off x="3048187" y="2227763"/>
            <a:ext cx="2598474" cy="14495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DBFF79-AE0B-844B-933A-62C91426E456}"/>
              </a:ext>
            </a:extLst>
          </p:cNvPr>
          <p:cNvSpPr/>
          <p:nvPr/>
        </p:nvSpPr>
        <p:spPr>
          <a:xfrm>
            <a:off x="7030226" y="4510474"/>
            <a:ext cx="2256398" cy="13836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Bidding Environment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(competitors)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474262-C988-86A1-79B2-8875753C2B09}"/>
              </a:ext>
            </a:extLst>
          </p:cNvPr>
          <p:cNvSpPr/>
          <p:nvPr/>
        </p:nvSpPr>
        <p:spPr>
          <a:xfrm>
            <a:off x="2642329" y="4510474"/>
            <a:ext cx="2256398" cy="13836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Pricing Environment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A5690D-73FA-7527-1330-7615A4DC8DC4}"/>
              </a:ext>
            </a:extLst>
          </p:cNvPr>
          <p:cNvSpPr/>
          <p:nvPr/>
        </p:nvSpPr>
        <p:spPr>
          <a:xfrm>
            <a:off x="3161116" y="2828719"/>
            <a:ext cx="1095119" cy="668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Pricing Agent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D16341-AEF1-E761-0543-5E7B152E75E0}"/>
              </a:ext>
            </a:extLst>
          </p:cNvPr>
          <p:cNvSpPr/>
          <p:nvPr/>
        </p:nvSpPr>
        <p:spPr>
          <a:xfrm>
            <a:off x="4369164" y="2828719"/>
            <a:ext cx="1164103" cy="668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Bidding Agent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88D51D-E13C-F9F9-23FE-8F6479B7F0A8}"/>
              </a:ext>
            </a:extLst>
          </p:cNvPr>
          <p:cNvSpPr/>
          <p:nvPr/>
        </p:nvSpPr>
        <p:spPr>
          <a:xfrm>
            <a:off x="6859189" y="2227764"/>
            <a:ext cx="2598474" cy="14495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5ED6B-B539-5508-5C82-74AB909A7A2F}"/>
              </a:ext>
            </a:extLst>
          </p:cNvPr>
          <p:cNvSpPr/>
          <p:nvPr/>
        </p:nvSpPr>
        <p:spPr>
          <a:xfrm>
            <a:off x="7610866" y="2828718"/>
            <a:ext cx="1095119" cy="668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Auction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9B71F757-B019-EA22-D735-E660B26CE999}"/>
              </a:ext>
            </a:extLst>
          </p:cNvPr>
          <p:cNvSpPr/>
          <p:nvPr/>
        </p:nvSpPr>
        <p:spPr>
          <a:xfrm>
            <a:off x="3644991" y="3611426"/>
            <a:ext cx="251074" cy="76723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92F5CE62-45C1-5836-7442-E896FD0B6953}"/>
              </a:ext>
            </a:extLst>
          </p:cNvPr>
          <p:cNvSpPr/>
          <p:nvPr/>
        </p:nvSpPr>
        <p:spPr>
          <a:xfrm rot="5400000">
            <a:off x="6055047" y="2548199"/>
            <a:ext cx="251074" cy="122984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F619073-1B8B-7E72-DCC2-3CB9DFFC8A8F}"/>
              </a:ext>
            </a:extLst>
          </p:cNvPr>
          <p:cNvSpPr/>
          <p:nvPr/>
        </p:nvSpPr>
        <p:spPr>
          <a:xfrm>
            <a:off x="8032888" y="3754329"/>
            <a:ext cx="251074" cy="62432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483" y="267274"/>
            <a:ext cx="3602596" cy="5932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PRICING ONLY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F5AD20-E8CA-A7A2-8B6A-344CE0AB69AA}"/>
              </a:ext>
            </a:extLst>
          </p:cNvPr>
          <p:cNvSpPr txBox="1">
            <a:spLocks/>
          </p:cNvSpPr>
          <p:nvPr/>
        </p:nvSpPr>
        <p:spPr bwMode="blackWhite">
          <a:xfrm>
            <a:off x="6479401" y="258624"/>
            <a:ext cx="3602596" cy="59328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BIDDING ONLY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E6BDA3-27B4-3F4A-2D5D-9D74C42FC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8756"/>
              </p:ext>
            </p:extLst>
          </p:nvPr>
        </p:nvGraphicFramePr>
        <p:xfrm>
          <a:off x="640485" y="1206469"/>
          <a:ext cx="3602594" cy="197528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2695">
                  <a:extLst>
                    <a:ext uri="{9D8B030D-6E8A-4147-A177-3AD203B41FA5}">
                      <a16:colId xmlns:a16="http://schemas.microsoft.com/office/drawing/2014/main" val="2173579929"/>
                    </a:ext>
                  </a:extLst>
                </a:gridCol>
                <a:gridCol w="1249899">
                  <a:extLst>
                    <a:ext uri="{9D8B030D-6E8A-4147-A177-3AD203B41FA5}">
                      <a16:colId xmlns:a16="http://schemas.microsoft.com/office/drawing/2014/main" val="324318524"/>
                    </a:ext>
                  </a:extLst>
                </a:gridCol>
              </a:tblGrid>
              <a:tr h="49382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INTERACTIONS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0660"/>
                  </a:ext>
                </a:extLst>
              </a:tr>
              <a:tr h="49382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CUSTOMERS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12986"/>
                  </a:ext>
                </a:extLst>
              </a:tr>
              <a:tr h="49382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COST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7393"/>
                  </a:ext>
                </a:extLst>
              </a:tr>
              <a:tr h="49382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TRIALS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16695"/>
                  </a:ext>
                </a:extLst>
              </a:tr>
            </a:tbl>
          </a:graphicData>
        </a:graphic>
      </p:graphicFrame>
      <p:pic>
        <p:nvPicPr>
          <p:cNvPr id="17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79746ED-CA66-3C0A-F2A0-ED508D1C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4" y="3564290"/>
            <a:ext cx="3623324" cy="244180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247067-164B-9455-A32D-E993BBB3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87707"/>
              </p:ext>
            </p:extLst>
          </p:nvPr>
        </p:nvGraphicFramePr>
        <p:xfrm>
          <a:off x="6015473" y="1220453"/>
          <a:ext cx="4530451" cy="197528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745945">
                  <a:extLst>
                    <a:ext uri="{9D8B030D-6E8A-4147-A177-3AD203B41FA5}">
                      <a16:colId xmlns:a16="http://schemas.microsoft.com/office/drawing/2014/main" val="2173579929"/>
                    </a:ext>
                  </a:extLst>
                </a:gridCol>
                <a:gridCol w="1784506">
                  <a:extLst>
                    <a:ext uri="{9D8B030D-6E8A-4147-A177-3AD203B41FA5}">
                      <a16:colId xmlns:a16="http://schemas.microsoft.com/office/drawing/2014/main" val="324318524"/>
                    </a:ext>
                  </a:extLst>
                </a:gridCol>
              </a:tblGrid>
              <a:tr h="4023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INTERACTIONS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0660"/>
                  </a:ext>
                </a:extLst>
              </a:tr>
              <a:tr h="4023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12986"/>
                  </a:ext>
                </a:extLst>
              </a:tr>
              <a:tr h="4023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7393"/>
                  </a:ext>
                </a:extLst>
              </a:tr>
              <a:tr h="4023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CTRs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[0.8  0.5  0.9  1]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16695"/>
                  </a:ext>
                </a:extLst>
              </a:tr>
              <a:tr h="33506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TRIALS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115997"/>
                  </a:ext>
                </a:extLst>
              </a:tr>
            </a:tbl>
          </a:graphicData>
        </a:graphic>
      </p:graphicFrame>
      <p:pic>
        <p:nvPicPr>
          <p:cNvPr id="19" name="Immagine 1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A1B668EF-ADB9-4513-81B9-C4BF9D16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564290"/>
            <a:ext cx="3688964" cy="2441805"/>
          </a:xfrm>
          <a:prstGeom prst="rect">
            <a:avLst/>
          </a:prstGeom>
        </p:spPr>
      </p:pic>
      <p:pic>
        <p:nvPicPr>
          <p:cNvPr id="20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3D70AC1D-7253-3EF9-92BB-8C99D57D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215" y="3564290"/>
            <a:ext cx="3688964" cy="24418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05602F-F012-C334-FA29-37507F357F84}"/>
              </a:ext>
            </a:extLst>
          </p:cNvPr>
          <p:cNvSpPr/>
          <p:nvPr/>
        </p:nvSpPr>
        <p:spPr>
          <a:xfrm>
            <a:off x="1721444" y="6208341"/>
            <a:ext cx="1440673" cy="361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GPUCB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149A50-ADCA-8063-096F-A7B998D24F0D}"/>
              </a:ext>
            </a:extLst>
          </p:cNvPr>
          <p:cNvSpPr/>
          <p:nvPr/>
        </p:nvSpPr>
        <p:spPr>
          <a:xfrm>
            <a:off x="5696146" y="6208341"/>
            <a:ext cx="1440673" cy="361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UCB-like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6AEC-DCAA-40A0-BB92-BD52218CE8BD}"/>
              </a:ext>
            </a:extLst>
          </p:cNvPr>
          <p:cNvSpPr/>
          <p:nvPr/>
        </p:nvSpPr>
        <p:spPr>
          <a:xfrm>
            <a:off x="9132712" y="6212473"/>
            <a:ext cx="2127969" cy="361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Multiplicative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Pacing</a:t>
            </a:r>
          </a:p>
        </p:txBody>
      </p:sp>
    </p:spTree>
    <p:extLst>
      <p:ext uri="{BB962C8B-B14F-4D97-AF65-F5344CB8AC3E}">
        <p14:creationId xmlns:p14="http://schemas.microsoft.com/office/powerpoint/2010/main" val="34097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Pricing AND BIDDING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BAF4C-E230-3764-3317-4387A2190C83}"/>
              </a:ext>
            </a:extLst>
          </p:cNvPr>
          <p:cNvSpPr/>
          <p:nvPr/>
        </p:nvSpPr>
        <p:spPr>
          <a:xfrm>
            <a:off x="7504741" y="1353469"/>
            <a:ext cx="2528214" cy="501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PRIMAL-DUAL BIDDER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B8FB6-986A-8073-F367-4FB0C0390300}"/>
              </a:ext>
            </a:extLst>
          </p:cNvPr>
          <p:cNvSpPr/>
          <p:nvPr/>
        </p:nvSpPr>
        <p:spPr>
          <a:xfrm>
            <a:off x="2159047" y="1353469"/>
            <a:ext cx="2528214" cy="501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UCB-LIKE BIDDER</a:t>
            </a:r>
          </a:p>
        </p:txBody>
      </p:sp>
      <p:pic>
        <p:nvPicPr>
          <p:cNvPr id="16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39190F4-F58A-65C7-1266-EC96182E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81" y="1991576"/>
            <a:ext cx="3324344" cy="2281653"/>
          </a:xfrm>
          <a:prstGeom prst="rect">
            <a:avLst/>
          </a:prstGeom>
        </p:spPr>
      </p:pic>
      <p:pic>
        <p:nvPicPr>
          <p:cNvPr id="18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64D00D95-041D-AD13-E96D-9EBAB095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81" y="4409691"/>
            <a:ext cx="3324344" cy="2200455"/>
          </a:xfrm>
          <a:prstGeom prst="rect">
            <a:avLst/>
          </a:prstGeom>
        </p:spPr>
      </p:pic>
      <p:pic>
        <p:nvPicPr>
          <p:cNvPr id="19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F9D21C3-209F-CD75-1558-68B9FA54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77" y="1991575"/>
            <a:ext cx="3324344" cy="2281653"/>
          </a:xfrm>
          <a:prstGeom prst="rect">
            <a:avLst/>
          </a:prstGeom>
        </p:spPr>
      </p:pic>
      <p:pic>
        <p:nvPicPr>
          <p:cNvPr id="20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3FC526A0-B06C-3DE8-8094-D99DD057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77" y="4409691"/>
            <a:ext cx="3324344" cy="22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76199"/>
                  </p:ext>
                </p:extLst>
              </p:nvPr>
            </p:nvGraphicFramePr>
            <p:xfrm>
              <a:off x="694822" y="2039308"/>
              <a:ext cx="10802356" cy="3891006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776607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7025749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589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COMPETITORS</a:t>
                          </a:r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Adversarial with uniformely distributed bids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Extremes of the interval sampled from a beta distribution each round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ENVIRONMENT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Adversarial with: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demands sampled from a binomial distribution with success probability given by the conversion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it-IT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sampled from a beta distribution each round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 of trials = number of visits obtained in the bidding interaction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Generalized First-Price (Non-truthful)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(Multiplicative Pacing)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AGENT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EXP3 (discretized prices)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4907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74AF3F-C9AE-3A9A-25DE-3E94785B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76199"/>
                  </p:ext>
                </p:extLst>
              </p:nvPr>
            </p:nvGraphicFramePr>
            <p:xfrm>
              <a:off x="694822" y="2039308"/>
              <a:ext cx="10802356" cy="3891006"/>
            </p:xfrm>
            <a:graphic>
              <a:graphicData uri="http://schemas.openxmlformats.org/drawingml/2006/table">
                <a:tbl>
                  <a:tblPr firstCol="1" bandRow="1">
                    <a:tableStyleId>{21E4AEA4-8DFA-4A89-87EB-49C32662AFE0}</a:tableStyleId>
                  </a:tblPr>
                  <a:tblGrid>
                    <a:gridCol w="3776607">
                      <a:extLst>
                        <a:ext uri="{9D8B030D-6E8A-4147-A177-3AD203B41FA5}">
                          <a16:colId xmlns:a16="http://schemas.microsoft.com/office/drawing/2014/main" val="2743948239"/>
                        </a:ext>
                      </a:extLst>
                    </a:gridCol>
                    <a:gridCol w="7025749">
                      <a:extLst>
                        <a:ext uri="{9D8B030D-6E8A-4147-A177-3AD203B41FA5}">
                          <a16:colId xmlns:a16="http://schemas.microsoft.com/office/drawing/2014/main" val="22134653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ENVIRONMENT </a:t>
                          </a:r>
                        </a:p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COMPETITORS</a:t>
                          </a:r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Adversarial with uniformely distributed bids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Extremes of the interval sampled from a beta distribution each round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386325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ENVIRONMENT</a:t>
                          </a:r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813" t="-45833" r="-173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367454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AUCTION TYPE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Generalized First-Price (Non-truthful) 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621831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BIDDING AGENTS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Primal-Dual (Multiplicative Pacing)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412829"/>
                      </a:ext>
                    </a:extLst>
                  </a:tr>
                  <a:tr h="595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PRICING AGENT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EXP3 (discretized prices)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490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483" y="267274"/>
            <a:ext cx="3602596" cy="5932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PRICING ONLY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F5AD20-E8CA-A7A2-8B6A-344CE0AB69AA}"/>
              </a:ext>
            </a:extLst>
          </p:cNvPr>
          <p:cNvSpPr txBox="1">
            <a:spLocks/>
          </p:cNvSpPr>
          <p:nvPr/>
        </p:nvSpPr>
        <p:spPr bwMode="blackWhite">
          <a:xfrm>
            <a:off x="6479401" y="258624"/>
            <a:ext cx="3602596" cy="59328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BIDDING ONLY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E6BDA3-27B4-3F4A-2D5D-9D74C42FC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8132"/>
              </p:ext>
            </p:extLst>
          </p:nvPr>
        </p:nvGraphicFramePr>
        <p:xfrm>
          <a:off x="640485" y="1206469"/>
          <a:ext cx="3602594" cy="195117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2695">
                  <a:extLst>
                    <a:ext uri="{9D8B030D-6E8A-4147-A177-3AD203B41FA5}">
                      <a16:colId xmlns:a16="http://schemas.microsoft.com/office/drawing/2014/main" val="2173579929"/>
                    </a:ext>
                  </a:extLst>
                </a:gridCol>
                <a:gridCol w="1249899">
                  <a:extLst>
                    <a:ext uri="{9D8B030D-6E8A-4147-A177-3AD203B41FA5}">
                      <a16:colId xmlns:a16="http://schemas.microsoft.com/office/drawing/2014/main" val="324318524"/>
                    </a:ext>
                  </a:extLst>
                </a:gridCol>
              </a:tblGrid>
              <a:tr h="48779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INTERACTIONS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0660"/>
                  </a:ext>
                </a:extLst>
              </a:tr>
              <a:tr h="48779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CUSTOMERS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12986"/>
                  </a:ext>
                </a:extLst>
              </a:tr>
              <a:tr h="48779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COST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7393"/>
                  </a:ext>
                </a:extLst>
              </a:tr>
              <a:tr h="48779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TRIALS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166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247067-164B-9455-A32D-E993BBB3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5700"/>
              </p:ext>
            </p:extLst>
          </p:nvPr>
        </p:nvGraphicFramePr>
        <p:xfrm>
          <a:off x="5551545" y="1206467"/>
          <a:ext cx="5640807" cy="233929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371253">
                  <a:extLst>
                    <a:ext uri="{9D8B030D-6E8A-4147-A177-3AD203B41FA5}">
                      <a16:colId xmlns:a16="http://schemas.microsoft.com/office/drawing/2014/main" val="2173579929"/>
                    </a:ext>
                  </a:extLst>
                </a:gridCol>
                <a:gridCol w="2269554">
                  <a:extLst>
                    <a:ext uri="{9D8B030D-6E8A-4147-A177-3AD203B41FA5}">
                      <a16:colId xmlns:a16="http://schemas.microsoft.com/office/drawing/2014/main" val="324318524"/>
                    </a:ext>
                  </a:extLst>
                </a:gridCol>
              </a:tblGrid>
              <a:tr h="38988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INTERACTIONS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0660"/>
                  </a:ext>
                </a:extLst>
              </a:tr>
              <a:tr h="38988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12986"/>
                  </a:ext>
                </a:extLst>
              </a:tr>
              <a:tr h="38988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7393"/>
                  </a:ext>
                </a:extLst>
              </a:tr>
              <a:tr h="38988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CTRs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[0.8  0.5  0.9  1]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16695"/>
                  </a:ext>
                </a:extLst>
              </a:tr>
              <a:tr h="38988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LAMBDAs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  0.9]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50731"/>
                  </a:ext>
                </a:extLst>
              </a:tr>
              <a:tr h="389883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TRIALS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11599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A05602F-F012-C334-FA29-37507F357F84}"/>
              </a:ext>
            </a:extLst>
          </p:cNvPr>
          <p:cNvSpPr/>
          <p:nvPr/>
        </p:nvSpPr>
        <p:spPr>
          <a:xfrm>
            <a:off x="1721444" y="6208341"/>
            <a:ext cx="1440673" cy="361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149A50-ADCA-8063-096F-A7B998D24F0D}"/>
              </a:ext>
            </a:extLst>
          </p:cNvPr>
          <p:cNvSpPr/>
          <p:nvPr/>
        </p:nvSpPr>
        <p:spPr>
          <a:xfrm>
            <a:off x="10241770" y="4645036"/>
            <a:ext cx="1440673" cy="100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FF Multiplicative Pacing</a:t>
            </a:r>
          </a:p>
        </p:txBody>
      </p:sp>
      <p:pic>
        <p:nvPicPr>
          <p:cNvPr id="2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1694D80-DEAF-AE51-088C-6A2EB390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3" y="3481660"/>
            <a:ext cx="3647399" cy="2414292"/>
          </a:xfrm>
          <a:prstGeom prst="rect">
            <a:avLst/>
          </a:prstGeom>
        </p:spPr>
      </p:pic>
      <p:pic>
        <p:nvPicPr>
          <p:cNvPr id="3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7534E33-FE6D-4C98-808E-AD4BD554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45" y="3725061"/>
            <a:ext cx="4427430" cy="2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Pricing AND BIDDING</a:t>
            </a:r>
          </a:p>
        </p:txBody>
      </p:sp>
      <p:pic>
        <p:nvPicPr>
          <p:cNvPr id="2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A371493-6DF1-4163-7FE3-30A27205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85" y="2233800"/>
            <a:ext cx="4636335" cy="3124487"/>
          </a:xfrm>
          <a:prstGeom prst="rect">
            <a:avLst/>
          </a:prstGeom>
        </p:spPr>
      </p:pic>
      <p:pic>
        <p:nvPicPr>
          <p:cNvPr id="3" name="Immagine 10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8F3F2A08-E0CB-44C2-7596-3A25B5C0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4" y="2233800"/>
            <a:ext cx="4720326" cy="31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4301D1-4552-3296-0959-DE102A0E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3" y="347434"/>
            <a:ext cx="5345694" cy="86957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3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3CF0D-DEFB-B60B-6D2B-706299DFF2AD}"/>
              </a:ext>
            </a:extLst>
          </p:cNvPr>
          <p:cNvSpPr/>
          <p:nvPr/>
        </p:nvSpPr>
        <p:spPr>
          <a:xfrm>
            <a:off x="3048245" y="2230706"/>
            <a:ext cx="6095510" cy="1198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the pricing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Non-stationary environment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Abrupt changes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 demand curve changes each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1170E-4F2F-1025-567B-F7D3AACE68D3}"/>
                  </a:ext>
                </a:extLst>
              </p:cNvPr>
              <p:cNvSpPr/>
              <p:nvPr/>
            </p:nvSpPr>
            <p:spPr>
              <a:xfrm>
                <a:off x="3048245" y="4388427"/>
                <a:ext cx="6095510" cy="12295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Pricing strategy for discretized set of prices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Sliding Window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CUSUM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1170E-4F2F-1025-567B-F7D3AACE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45" y="4388427"/>
                <a:ext cx="6095510" cy="1229541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ED1ACC-EDE1-6463-CB3C-A72B48FC1C6D}"/>
              </a:ext>
            </a:extLst>
          </p:cNvPr>
          <p:cNvSpPr/>
          <p:nvPr/>
        </p:nvSpPr>
        <p:spPr>
          <a:xfrm>
            <a:off x="3048246" y="3882985"/>
            <a:ext cx="951432" cy="439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921934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89F0DCA95D2D4AA09228E600051374" ma:contentTypeVersion="12" ma:contentTypeDescription="Creare un nuovo documento." ma:contentTypeScope="" ma:versionID="0702f1c29a2174e95481a8d334d2d491">
  <xsd:schema xmlns:xsd="http://www.w3.org/2001/XMLSchema" xmlns:xs="http://www.w3.org/2001/XMLSchema" xmlns:p="http://schemas.microsoft.com/office/2006/metadata/properties" xmlns:ns3="170ac8d2-ff57-49d2-9957-7696a838ea62" xmlns:ns4="4e874b4f-9f31-4b0d-8f81-0df85ec3a061" targetNamespace="http://schemas.microsoft.com/office/2006/metadata/properties" ma:root="true" ma:fieldsID="01b8902d367a326e467f850c91c0788b" ns3:_="" ns4:_="">
    <xsd:import namespace="170ac8d2-ff57-49d2-9957-7696a838ea62"/>
    <xsd:import namespace="4e874b4f-9f31-4b0d-8f81-0df85ec3a0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ac8d2-ff57-49d2-9957-7696a838ea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74b4f-9f31-4b0d-8f81-0df85ec3a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0ac8d2-ff57-49d2-9957-7696a838ea62" xsi:nil="true"/>
  </documentManagement>
</p:properties>
</file>

<file path=customXml/itemProps1.xml><?xml version="1.0" encoding="utf-8"?>
<ds:datastoreItem xmlns:ds="http://schemas.openxmlformats.org/officeDocument/2006/customXml" ds:itemID="{1A61B201-BFB7-4393-9A00-56077F117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0ac8d2-ff57-49d2-9957-7696a838ea62"/>
    <ds:schemaRef ds:uri="4e874b4f-9f31-4b0d-8f81-0df85ec3a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DF85BC-CA59-4EDF-AFE7-F95DB9279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1FE66-9E19-4E72-8757-43704ECB21CD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4e874b4f-9f31-4b0d-8f81-0df85ec3a061"/>
    <ds:schemaRef ds:uri="http://schemas.microsoft.com/office/2006/metadata/properties"/>
    <ds:schemaRef ds:uri="http://purl.org/dc/terms/"/>
    <ds:schemaRef ds:uri="http://schemas.openxmlformats.org/package/2006/metadata/core-properties"/>
    <ds:schemaRef ds:uri="170ac8d2-ff57-49d2-9957-7696a838ea6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283</TotalTime>
  <Words>784</Words>
  <Application>Microsoft Office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Gill Sans MT</vt:lpstr>
      <vt:lpstr>Wingdings</vt:lpstr>
      <vt:lpstr>Parcel</vt:lpstr>
      <vt:lpstr>ONLINE LEARNING applications PROJECT</vt:lpstr>
      <vt:lpstr>REQUIREMENT 1</vt:lpstr>
      <vt:lpstr>INTERACTION</vt:lpstr>
      <vt:lpstr>PRICING ONLY</vt:lpstr>
      <vt:lpstr>Pricing AND BIDDING</vt:lpstr>
      <vt:lpstr>REQUIREMENT 2</vt:lpstr>
      <vt:lpstr>PRICING ONLY</vt:lpstr>
      <vt:lpstr>Pricing AND BIDDING</vt:lpstr>
      <vt:lpstr>REQUIREMENT 3</vt:lpstr>
      <vt:lpstr>SETUP</vt:lpstr>
      <vt:lpstr>PowerPoint Presentation</vt:lpstr>
      <vt:lpstr>SLIDING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Arcaro</dc:creator>
  <cp:lastModifiedBy>Stefano Arcaro</cp:lastModifiedBy>
  <cp:revision>5</cp:revision>
  <dcterms:created xsi:type="dcterms:W3CDTF">2024-07-11T13:39:53Z</dcterms:created>
  <dcterms:modified xsi:type="dcterms:W3CDTF">2024-07-12T17:13:14Z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0x0101005E89F0DCA95D2D4AA09228E600051374</vt:lpwstr>
  </property>
</Properties>
</file>