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9"/>
  </p:notesMasterIdLst>
  <p:sldIdLst>
    <p:sldId id="260" r:id="rId2"/>
    <p:sldId id="268" r:id="rId3"/>
    <p:sldId id="261" r:id="rId4"/>
    <p:sldId id="258" r:id="rId5"/>
    <p:sldId id="263" r:id="rId6"/>
    <p:sldId id="265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1" autoAdjust="0"/>
    <p:restoredTop sz="86428"/>
  </p:normalViewPr>
  <p:slideViewPr>
    <p:cSldViewPr snapToGrid="0">
      <p:cViewPr varScale="1">
        <p:scale>
          <a:sx n="106" d="100"/>
          <a:sy n="106" d="100"/>
        </p:scale>
        <p:origin x="725" y="67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5A3F9-72E7-9A49-86BD-FB37A5575CC8}" type="datetimeFigureOut">
              <a:rPr lang="it-IT" smtClean="0"/>
              <a:t>10/07/2024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E4B1C-0B36-B34E-B5D3-9687301EE3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6381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E4B1C-0B36-B34E-B5D3-9687301EE318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9116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E4B1C-0B36-B34E-B5D3-9687301EE31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404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E4B1C-0B36-B34E-B5D3-9687301EE31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1541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E4B1C-0B36-B34E-B5D3-9687301EE31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9083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E4B1C-0B36-B34E-B5D3-9687301EE31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8153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E4B1C-0B36-B34E-B5D3-9687301EE31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942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E4B1C-0B36-B34E-B5D3-9687301EE31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7744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E4B1C-0B36-B34E-B5D3-9687301EE31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1558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E4B1C-0B36-B34E-B5D3-9687301EE31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0424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E4B1C-0B36-B34E-B5D3-9687301EE318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3598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E4B1C-0B36-B34E-B5D3-9687301EE318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9376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E4B1C-0B36-B34E-B5D3-9687301EE318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3412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E4B1C-0B36-B34E-B5D3-9687301EE318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6021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E4B1C-0B36-B34E-B5D3-9687301EE318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1618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E4B1C-0B36-B34E-B5D3-9687301EE318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381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E4B1C-0B36-B34E-B5D3-9687301EE318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1077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E4B1C-0B36-B34E-B5D3-9687301EE31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978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7/10/2024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7/10/2024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7/10/2024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olo 1">
            <a:extLst>
              <a:ext uri="{FF2B5EF4-FFF2-40B4-BE49-F238E27FC236}">
                <a16:creationId xmlns:a16="http://schemas.microsoft.com/office/drawing/2014/main" id="{8B171363-6B38-AB60-B57E-BC101B9E8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996" y="2552822"/>
            <a:ext cx="7856615" cy="1166562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it-IT" b="1" dirty="0">
                <a:latin typeface="ACADEMY ENGRAVED LET PLAIN:1.0" panose="02000000000000000000" pitchFamily="2" charset="0"/>
              </a:rPr>
              <a:t>ONLINE LEARNING PROJECT</a:t>
            </a:r>
          </a:p>
        </p:txBody>
      </p:sp>
      <p:pic>
        <p:nvPicPr>
          <p:cNvPr id="29" name="Immagine 28" descr="Immagine che contiene testo, logo, Carattere, Marchio&#10;&#10;Descrizione generata automaticamente">
            <a:extLst>
              <a:ext uri="{FF2B5EF4-FFF2-40B4-BE49-F238E27FC236}">
                <a16:creationId xmlns:a16="http://schemas.microsoft.com/office/drawing/2014/main" id="{3E575E5B-8E7A-9A2C-4DFD-E505629B4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12" y="191293"/>
            <a:ext cx="3136900" cy="1257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CB3C284-63D3-5872-1703-2CCE215945B4}"/>
              </a:ext>
            </a:extLst>
          </p:cNvPr>
          <p:cNvSpPr txBox="1"/>
          <p:nvPr/>
        </p:nvSpPr>
        <p:spPr>
          <a:xfrm>
            <a:off x="744545" y="4399003"/>
            <a:ext cx="35926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latin typeface="Corbel" panose="020B0503020204020204" pitchFamily="34" charset="0"/>
                <a:cs typeface="Calibri" panose="020F0502020204030204" pitchFamily="34" charset="0"/>
              </a:rPr>
              <a:t>Antonio Napolitano; </a:t>
            </a:r>
          </a:p>
          <a:p>
            <a:r>
              <a:rPr lang="it-IT" sz="2000" i="1" dirty="0">
                <a:latin typeface="Corbel" panose="020B0503020204020204" pitchFamily="34" charset="0"/>
                <a:cs typeface="Calibri" panose="020F0502020204030204" pitchFamily="34" charset="0"/>
              </a:rPr>
              <a:t>Davide Remondina; </a:t>
            </a:r>
          </a:p>
          <a:p>
            <a:r>
              <a:rPr lang="it-IT" sz="2000" i="1" dirty="0">
                <a:latin typeface="Corbel" panose="020B0503020204020204" pitchFamily="34" charset="0"/>
                <a:cs typeface="Calibri" panose="020F0502020204030204" pitchFamily="34" charset="0"/>
              </a:rPr>
              <a:t>Stefano Arcaro; </a:t>
            </a:r>
          </a:p>
          <a:p>
            <a:r>
              <a:rPr lang="it-IT" sz="2000" i="1" dirty="0">
                <a:latin typeface="Corbel" panose="020B0503020204020204" pitchFamily="34" charset="0"/>
                <a:cs typeface="Calibri" panose="020F0502020204030204" pitchFamily="34" charset="0"/>
              </a:rPr>
              <a:t>Gabriele Farace; </a:t>
            </a:r>
          </a:p>
          <a:p>
            <a:r>
              <a:rPr lang="it-IT" sz="2000" i="1" dirty="0">
                <a:latin typeface="Corbel" panose="020B0503020204020204" pitchFamily="34" charset="0"/>
                <a:cs typeface="Calibri" panose="020F0502020204030204" pitchFamily="34" charset="0"/>
              </a:rPr>
              <a:t>Sofia Yang;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AC2E2652-BF44-7F5E-6573-66ACAEDC75F4}"/>
              </a:ext>
            </a:extLst>
          </p:cNvPr>
          <p:cNvSpPr txBox="1"/>
          <p:nvPr/>
        </p:nvSpPr>
        <p:spPr>
          <a:xfrm>
            <a:off x="7854780" y="4014282"/>
            <a:ext cx="4263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>
              <a:latin typeface="Corbel" panose="020B0503020204020204" pitchFamily="34" charset="0"/>
            </a:endParaRPr>
          </a:p>
          <a:p>
            <a:r>
              <a:rPr lang="it-IT" dirty="0">
                <a:latin typeface="Corbel" panose="020B0503020204020204" pitchFamily="34" charset="0"/>
              </a:rPr>
              <a:t>AY: 2023-2024</a:t>
            </a:r>
          </a:p>
          <a:p>
            <a:r>
              <a:rPr lang="it-IT" dirty="0">
                <a:latin typeface="Corbel" panose="020B0503020204020204" pitchFamily="34" charset="0"/>
              </a:rPr>
              <a:t>Professor: Castiglioni Matteo</a:t>
            </a:r>
          </a:p>
          <a:p>
            <a:r>
              <a:rPr lang="it-IT" dirty="0" err="1">
                <a:latin typeface="Corbel" panose="020B0503020204020204" pitchFamily="34" charset="0"/>
              </a:rPr>
              <a:t>Teching</a:t>
            </a:r>
            <a:r>
              <a:rPr lang="it-IT" dirty="0">
                <a:latin typeface="Corbel" panose="020B0503020204020204" pitchFamily="34" charset="0"/>
              </a:rPr>
              <a:t> Assistant: Gianmarco </a:t>
            </a:r>
            <a:r>
              <a:rPr lang="it-IT" dirty="0" err="1">
                <a:latin typeface="Corbel" panose="020B0503020204020204" pitchFamily="34" charset="0"/>
              </a:rPr>
              <a:t>Genalti</a:t>
            </a:r>
            <a:endParaRPr lang="it-IT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801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0F780-9E2F-64BB-5AAC-2FA2D141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696" y="289778"/>
            <a:ext cx="7794607" cy="72259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it-IT" b="1">
                <a:latin typeface="ACADEMY ENGRAVED LET PLAIN:1.0" panose="02000000000000000000" pitchFamily="2" charset="0"/>
              </a:rPr>
              <a:t>setup</a:t>
            </a:r>
            <a:endParaRPr lang="it-IT" b="1" dirty="0">
              <a:latin typeface="ACADEMY ENGRAVED LET PLAIN:1.0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A6113-1884-865E-F1ED-3164E42444D6}"/>
              </a:ext>
            </a:extLst>
          </p:cNvPr>
          <p:cNvSpPr txBox="1"/>
          <p:nvPr/>
        </p:nvSpPr>
        <p:spPr>
          <a:xfrm>
            <a:off x="504000" y="1526400"/>
            <a:ext cx="106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Definition of demand curves for each interval (add formulas)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Derivation of profit curves</a:t>
            </a:r>
            <a:endParaRPr lang="en-US" dirty="0"/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4E64106-1B9F-9D35-BBF3-9EC63453C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" y="2686759"/>
            <a:ext cx="11246401" cy="37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80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0F780-9E2F-64BB-5AAC-2FA2D141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696" y="289778"/>
            <a:ext cx="7794607" cy="72259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it-IT" b="1" dirty="0">
                <a:latin typeface="ACADEMY ENGRAVED LET PLAIN:1.0" panose="02000000000000000000" pitchFamily="2" charset="0"/>
              </a:rPr>
              <a:t>Non-stationarity check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A6113-1884-865E-F1ED-3164E42444D6}"/>
              </a:ext>
            </a:extLst>
          </p:cNvPr>
          <p:cNvSpPr txBox="1"/>
          <p:nvPr/>
        </p:nvSpPr>
        <p:spPr>
          <a:xfrm>
            <a:off x="504000" y="1526400"/>
            <a:ext cx="106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Tested UCB1 on the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indicate presence of non-stationarity</a:t>
            </a:r>
          </a:p>
        </p:txBody>
      </p:sp>
      <p:pic>
        <p:nvPicPr>
          <p:cNvPr id="6" name="Picture 5" descr="A graph with a line&#10;&#10;Description automatically generated">
            <a:extLst>
              <a:ext uri="{FF2B5EF4-FFF2-40B4-BE49-F238E27FC236}">
                <a16:creationId xmlns:a16="http://schemas.microsoft.com/office/drawing/2014/main" id="{97795C4F-AC4D-681C-7358-7EFDF5698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06" y="2686758"/>
            <a:ext cx="4716229" cy="3631749"/>
          </a:xfrm>
          <a:prstGeom prst="rect">
            <a:avLst/>
          </a:prstGeom>
        </p:spPr>
      </p:pic>
      <p:pic>
        <p:nvPicPr>
          <p:cNvPr id="8" name="Picture 7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47150A67-A3D2-61A5-F102-D5151384A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567" y="2683221"/>
            <a:ext cx="4441477" cy="363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052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0F780-9E2F-64BB-5AAC-2FA2D141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696" y="289778"/>
            <a:ext cx="7794607" cy="72259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it-IT" b="1" dirty="0">
                <a:latin typeface="ACADEMY ENGRAVED LET PLAIN:1.0" panose="02000000000000000000" pitchFamily="2" charset="0"/>
              </a:rPr>
              <a:t>Sliding window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A6113-1884-865E-F1ED-3164E42444D6}"/>
              </a:ext>
            </a:extLst>
          </p:cNvPr>
          <p:cNvSpPr txBox="1"/>
          <p:nvPr/>
        </p:nvSpPr>
        <p:spPr>
          <a:xfrm>
            <a:off x="489600" y="1562400"/>
            <a:ext cx="106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Algorithm: Sliding Window UCB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trials failed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Decided to test different window sizes</a:t>
            </a:r>
          </a:p>
        </p:txBody>
      </p:sp>
      <p:pic>
        <p:nvPicPr>
          <p:cNvPr id="5" name="Picture 4" descr="A graph and a chart&#10;&#10;Description automatically generated with medium confidence">
            <a:extLst>
              <a:ext uri="{FF2B5EF4-FFF2-40B4-BE49-F238E27FC236}">
                <a16:creationId xmlns:a16="http://schemas.microsoft.com/office/drawing/2014/main" id="{B3320183-1954-EE1F-BE50-AF8DD9843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200" y="2827428"/>
            <a:ext cx="9482400" cy="313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71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and a chart&#10;&#10;Description automatically generated with medium confidence">
            <a:extLst>
              <a:ext uri="{FF2B5EF4-FFF2-40B4-BE49-F238E27FC236}">
                <a16:creationId xmlns:a16="http://schemas.microsoft.com/office/drawing/2014/main" id="{6505DB4F-0D3A-F6C2-F086-2A12B7D6E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98" y="201600"/>
            <a:ext cx="9600689" cy="3175200"/>
          </a:xfrm>
          <a:prstGeom prst="rect">
            <a:avLst/>
          </a:prstGeom>
        </p:spPr>
      </p:pic>
      <p:pic>
        <p:nvPicPr>
          <p:cNvPr id="10" name="Picture 9" descr="A graph and a chart&#10;&#10;Description automatically generated with medium confidence">
            <a:extLst>
              <a:ext uri="{FF2B5EF4-FFF2-40B4-BE49-F238E27FC236}">
                <a16:creationId xmlns:a16="http://schemas.microsoft.com/office/drawing/2014/main" id="{5094E713-1944-F5C8-A60D-E6D3D67DC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400" y="3481201"/>
            <a:ext cx="9600687" cy="31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01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and a chart&#10;&#10;Description automatically generated with medium confidence">
            <a:extLst>
              <a:ext uri="{FF2B5EF4-FFF2-40B4-BE49-F238E27FC236}">
                <a16:creationId xmlns:a16="http://schemas.microsoft.com/office/drawing/2014/main" id="{4DAA9CF4-776A-FA22-07DD-C1B158455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400" y="201599"/>
            <a:ext cx="9600686" cy="3175199"/>
          </a:xfrm>
          <a:prstGeom prst="rect">
            <a:avLst/>
          </a:prstGeom>
        </p:spPr>
      </p:pic>
      <p:pic>
        <p:nvPicPr>
          <p:cNvPr id="5" name="Picture 4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8FB16127-4FA6-8B9B-0EB0-72326C43A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400" y="3481203"/>
            <a:ext cx="9600686" cy="317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57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0F780-9E2F-64BB-5AAC-2FA2D141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696" y="289778"/>
            <a:ext cx="7794607" cy="72259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it-IT" b="1" dirty="0">
                <a:latin typeface="ACADEMY ENGRAVED LET PLAIN:1.0" panose="02000000000000000000" pitchFamily="2" charset="0"/>
              </a:rPr>
              <a:t>Change detection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A6113-1884-865E-F1ED-3164E42444D6}"/>
              </a:ext>
            </a:extLst>
          </p:cNvPr>
          <p:cNvSpPr txBox="1"/>
          <p:nvPr/>
        </p:nvSpPr>
        <p:spPr>
          <a:xfrm>
            <a:off x="504000" y="1526400"/>
            <a:ext cx="106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Algorithm: CUSUM UCB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Overall, best performing method</a:t>
            </a:r>
          </a:p>
        </p:txBody>
      </p:sp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DCCA113A-7D57-12AC-B509-87EBF8237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04" y="3175200"/>
            <a:ext cx="3788694" cy="3059320"/>
          </a:xfrm>
          <a:prstGeom prst="rect">
            <a:avLst/>
          </a:prstGeom>
        </p:spPr>
      </p:pic>
      <p:pic>
        <p:nvPicPr>
          <p:cNvPr id="9" name="Picture 8" descr="A bar graph with numbers and text&#10;&#10;Description automatically generated">
            <a:extLst>
              <a:ext uri="{FF2B5EF4-FFF2-40B4-BE49-F238E27FC236}">
                <a16:creationId xmlns:a16="http://schemas.microsoft.com/office/drawing/2014/main" id="{3589D7D3-3BDE-66C3-785B-0FBCF0B44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707" y="3175200"/>
            <a:ext cx="3741420" cy="3059320"/>
          </a:xfrm>
          <a:prstGeom prst="rect">
            <a:avLst/>
          </a:prstGeom>
        </p:spPr>
      </p:pic>
      <p:pic>
        <p:nvPicPr>
          <p:cNvPr id="11" name="Picture 10" descr="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BBA95E09-203E-9954-16BF-00B0321AC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9836" y="3175200"/>
            <a:ext cx="3741420" cy="305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29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0F780-9E2F-64BB-5AAC-2FA2D141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696" y="289778"/>
            <a:ext cx="7794607" cy="72259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it-IT" b="1" dirty="0">
                <a:latin typeface="ACADEMY ENGRAVED LET PLAIN:1.0" panose="02000000000000000000" pitchFamily="2" charset="0"/>
              </a:rPr>
              <a:t>Bonus point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A6113-1884-865E-F1ED-3164E42444D6}"/>
              </a:ext>
            </a:extLst>
          </p:cNvPr>
          <p:cNvSpPr txBox="1"/>
          <p:nvPr/>
        </p:nvSpPr>
        <p:spPr>
          <a:xfrm>
            <a:off x="504000" y="1526400"/>
            <a:ext cx="106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Two-item stochastic pricing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Noisy demand curve D(p1, p2) + eta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0AA7FF-8C2B-BE70-D9A6-1D479419ED46}"/>
              </a:ext>
            </a:extLst>
          </p:cNvPr>
          <p:cNvSpPr txBox="1"/>
          <p:nvPr/>
        </p:nvSpPr>
        <p:spPr>
          <a:xfrm>
            <a:off x="504000" y="2363593"/>
            <a:ext cx="9489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</a:t>
            </a:r>
          </a:p>
          <a:p>
            <a:r>
              <a:rPr lang="en-US" dirty="0"/>
              <a:t>Build a regret minimizer for the continuous action set [0,1]^2 using 2D Gaussian Processes</a:t>
            </a: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EEF63B9F-01C4-4CE1-B224-C5012AC64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143" y="3227811"/>
            <a:ext cx="7569711" cy="334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18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0F780-9E2F-64BB-5AAC-2FA2D141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696" y="289778"/>
            <a:ext cx="7794607" cy="72259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it-IT" b="1" dirty="0">
                <a:latin typeface="ACADEMY ENGRAVED LET PLAIN:1.0" panose="02000000000000000000" pitchFamily="2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A6113-1884-865E-F1ED-3164E42444D6}"/>
              </a:ext>
            </a:extLst>
          </p:cNvPr>
          <p:cNvSpPr txBox="1"/>
          <p:nvPr/>
        </p:nvSpPr>
        <p:spPr>
          <a:xfrm>
            <a:off x="504000" y="1526400"/>
            <a:ext cx="106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Algorithm: GP UCB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 results</a:t>
            </a:r>
          </a:p>
        </p:txBody>
      </p:sp>
      <p:pic>
        <p:nvPicPr>
          <p:cNvPr id="6" name="Picture 5" descr="A graph with a line&#10;&#10;Description automatically generated">
            <a:extLst>
              <a:ext uri="{FF2B5EF4-FFF2-40B4-BE49-F238E27FC236}">
                <a16:creationId xmlns:a16="http://schemas.microsoft.com/office/drawing/2014/main" id="{DA520E1E-ECDC-EEA8-2B2A-6922E9035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83" y="2936590"/>
            <a:ext cx="5571606" cy="3323810"/>
          </a:xfrm>
          <a:prstGeom prst="rect">
            <a:avLst/>
          </a:prstGeom>
        </p:spPr>
      </p:pic>
      <p:pic>
        <p:nvPicPr>
          <p:cNvPr id="9" name="Picture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D30FD920-0526-C0EB-24B0-1BA21DBB6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5171" y="3870970"/>
            <a:ext cx="2933997" cy="2345607"/>
          </a:xfrm>
          <a:prstGeom prst="rect">
            <a:avLst/>
          </a:prstGeom>
        </p:spPr>
      </p:pic>
      <p:pic>
        <p:nvPicPr>
          <p:cNvPr id="11" name="Picture 10" descr="A green and blue gradient&#10;&#10;Description automatically generated">
            <a:extLst>
              <a:ext uri="{FF2B5EF4-FFF2-40B4-BE49-F238E27FC236}">
                <a16:creationId xmlns:a16="http://schemas.microsoft.com/office/drawing/2014/main" id="{ED8B3048-65BA-4FEC-4AFA-EDA399BD3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5171" y="1268866"/>
            <a:ext cx="2933997" cy="238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1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AA219B29-59DF-DB9A-72BA-9CF3DA4BE034}"/>
              </a:ext>
            </a:extLst>
          </p:cNvPr>
          <p:cNvSpPr/>
          <p:nvPr/>
        </p:nvSpPr>
        <p:spPr>
          <a:xfrm>
            <a:off x="2285998" y="1807027"/>
            <a:ext cx="2318659" cy="14151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BE1844D-47F4-168C-95DA-3A5815B5ED14}"/>
              </a:ext>
            </a:extLst>
          </p:cNvPr>
          <p:cNvSpPr/>
          <p:nvPr/>
        </p:nvSpPr>
        <p:spPr>
          <a:xfrm>
            <a:off x="5350155" y="4375630"/>
            <a:ext cx="2188026" cy="15334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ACFB1BB-D48E-AD9D-7EBA-FB1CCCC7D8C4}"/>
              </a:ext>
            </a:extLst>
          </p:cNvPr>
          <p:cNvSpPr/>
          <p:nvPr/>
        </p:nvSpPr>
        <p:spPr>
          <a:xfrm>
            <a:off x="2416629" y="2416628"/>
            <a:ext cx="881743" cy="511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 dirty="0">
                <a:solidFill>
                  <a:schemeClr val="tx1"/>
                </a:solidFill>
              </a:rPr>
              <a:t>pricing</a:t>
            </a:r>
          </a:p>
          <a:p>
            <a:pPr algn="ctr"/>
            <a:r>
              <a:rPr lang="it-IT" i="1" dirty="0">
                <a:solidFill>
                  <a:schemeClr val="tx1"/>
                </a:solidFill>
              </a:rPr>
              <a:t>agent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2E65424-F607-A670-1172-B9A08B899FC1}"/>
              </a:ext>
            </a:extLst>
          </p:cNvPr>
          <p:cNvSpPr/>
          <p:nvPr/>
        </p:nvSpPr>
        <p:spPr>
          <a:xfrm>
            <a:off x="3526971" y="2416627"/>
            <a:ext cx="881743" cy="511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 dirty="0">
                <a:solidFill>
                  <a:schemeClr val="tx1"/>
                </a:solidFill>
              </a:rPr>
              <a:t>bidding agent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55591E2-B2F3-F946-5B1C-46770BF9CCFA}"/>
              </a:ext>
            </a:extLst>
          </p:cNvPr>
          <p:cNvSpPr/>
          <p:nvPr/>
        </p:nvSpPr>
        <p:spPr>
          <a:xfrm>
            <a:off x="2416629" y="1926772"/>
            <a:ext cx="2100942" cy="2503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COMPANY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8D6E882F-4628-EBA7-826D-2CD48792C435}"/>
              </a:ext>
            </a:extLst>
          </p:cNvPr>
          <p:cNvSpPr/>
          <p:nvPr/>
        </p:nvSpPr>
        <p:spPr>
          <a:xfrm>
            <a:off x="5633183" y="4599236"/>
            <a:ext cx="1621971" cy="333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PUBLISHER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E03FB275-C57F-17F3-E835-D21432989A78}"/>
              </a:ext>
            </a:extLst>
          </p:cNvPr>
          <p:cNvSpPr/>
          <p:nvPr/>
        </p:nvSpPr>
        <p:spPr>
          <a:xfrm>
            <a:off x="5714825" y="5142375"/>
            <a:ext cx="1458685" cy="5225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 dirty="0">
                <a:solidFill>
                  <a:schemeClr val="tx1"/>
                </a:solidFill>
              </a:rPr>
              <a:t>auction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06C03A86-7F3A-6FB8-F298-A8A860B9FBDB}"/>
              </a:ext>
            </a:extLst>
          </p:cNvPr>
          <p:cNvSpPr/>
          <p:nvPr/>
        </p:nvSpPr>
        <p:spPr>
          <a:xfrm>
            <a:off x="2383973" y="4319199"/>
            <a:ext cx="2019300" cy="138792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pricing environment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D7E47BB5-9122-C640-21FD-CBDEC25D928F}"/>
              </a:ext>
            </a:extLst>
          </p:cNvPr>
          <p:cNvSpPr/>
          <p:nvPr/>
        </p:nvSpPr>
        <p:spPr>
          <a:xfrm>
            <a:off x="8376560" y="1701830"/>
            <a:ext cx="2188025" cy="14295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bidding environment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(competitors)</a:t>
            </a:r>
          </a:p>
        </p:txBody>
      </p:sp>
      <p:sp>
        <p:nvSpPr>
          <p:cNvPr id="23" name="Freccia bidirezionale orizzontale 22">
            <a:extLst>
              <a:ext uri="{FF2B5EF4-FFF2-40B4-BE49-F238E27FC236}">
                <a16:creationId xmlns:a16="http://schemas.microsoft.com/office/drawing/2014/main" id="{B17BA574-17AE-9F91-1D07-9764E0744447}"/>
              </a:ext>
            </a:extLst>
          </p:cNvPr>
          <p:cNvSpPr/>
          <p:nvPr/>
        </p:nvSpPr>
        <p:spPr>
          <a:xfrm rot="15575544">
            <a:off x="2313654" y="3664589"/>
            <a:ext cx="1528563" cy="167493"/>
          </a:xfrm>
          <a:prstGeom prst="left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reccia bidirezionale orizzontale 23">
            <a:extLst>
              <a:ext uri="{FF2B5EF4-FFF2-40B4-BE49-F238E27FC236}">
                <a16:creationId xmlns:a16="http://schemas.microsoft.com/office/drawing/2014/main" id="{F474D4BD-AE5E-E54E-6882-1ABFB706CB37}"/>
              </a:ext>
            </a:extLst>
          </p:cNvPr>
          <p:cNvSpPr/>
          <p:nvPr/>
        </p:nvSpPr>
        <p:spPr>
          <a:xfrm rot="13581977">
            <a:off x="3967572" y="3692242"/>
            <a:ext cx="2199281" cy="174519"/>
          </a:xfrm>
          <a:prstGeom prst="left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Freccia su 25">
            <a:extLst>
              <a:ext uri="{FF2B5EF4-FFF2-40B4-BE49-F238E27FC236}">
                <a16:creationId xmlns:a16="http://schemas.microsoft.com/office/drawing/2014/main" id="{93760571-4838-467E-2E10-2715CB577388}"/>
              </a:ext>
            </a:extLst>
          </p:cNvPr>
          <p:cNvSpPr/>
          <p:nvPr/>
        </p:nvSpPr>
        <p:spPr>
          <a:xfrm rot="13193897">
            <a:off x="8091878" y="2888758"/>
            <a:ext cx="166593" cy="1629728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Titolo 1">
            <a:extLst>
              <a:ext uri="{FF2B5EF4-FFF2-40B4-BE49-F238E27FC236}">
                <a16:creationId xmlns:a16="http://schemas.microsoft.com/office/drawing/2014/main" id="{8B171363-6B38-AB60-B57E-BC101B9E8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20" y="182499"/>
            <a:ext cx="7566007" cy="876178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it-IT" b="1" dirty="0">
                <a:latin typeface="ACADEMY ENGRAVED LET PLAIN:1.0" panose="02000000000000000000" pitchFamily="2" charset="0"/>
              </a:rPr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263045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0F780-9E2F-64BB-5AAC-2FA2D141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696" y="289778"/>
            <a:ext cx="7794607" cy="72259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it-IT" b="1" dirty="0" err="1">
                <a:latin typeface="ACADEMY ENGRAVED LET PLAIN:1.0" panose="02000000000000000000" pitchFamily="2" charset="0"/>
              </a:rPr>
              <a:t>Requirement</a:t>
            </a:r>
            <a:r>
              <a:rPr lang="it-IT" b="1" dirty="0">
                <a:latin typeface="ACADEMY ENGRAVED LET PLAIN:1.0" panose="02000000000000000000" pitchFamily="2" charset="0"/>
              </a:rPr>
              <a:t> 1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4C1B873-5FA4-8C9C-F47D-CFE380B9EA7F}"/>
              </a:ext>
            </a:extLst>
          </p:cNvPr>
          <p:cNvSpPr txBox="1"/>
          <p:nvPr/>
        </p:nvSpPr>
        <p:spPr>
          <a:xfrm>
            <a:off x="266699" y="1324299"/>
            <a:ext cx="1165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BIDDING ENVIRONMENT </a:t>
            </a:r>
            <a:r>
              <a:rPr lang="it-IT" sz="1600" dirty="0"/>
              <a:t>(COMPETITORS) : </a:t>
            </a:r>
            <a:r>
              <a:rPr lang="it-IT" sz="1600" dirty="0" err="1"/>
              <a:t>Stochastic</a:t>
            </a:r>
            <a:r>
              <a:rPr lang="it-IT" sz="1600" dirty="0"/>
              <a:t> with </a:t>
            </a:r>
            <a:r>
              <a:rPr lang="it-IT" sz="1600" dirty="0" err="1"/>
              <a:t>uniformely</a:t>
            </a:r>
            <a:r>
              <a:rPr lang="it-IT" sz="1600" dirty="0"/>
              <a:t> </a:t>
            </a:r>
            <a:r>
              <a:rPr lang="it-IT" sz="1600" dirty="0" err="1"/>
              <a:t>distributed</a:t>
            </a:r>
            <a:r>
              <a:rPr lang="it-IT" sz="1600" dirty="0"/>
              <a:t> </a:t>
            </a:r>
            <a:r>
              <a:rPr lang="it-IT" sz="1600" dirty="0" err="1"/>
              <a:t>bids</a:t>
            </a:r>
            <a:r>
              <a:rPr lang="it-IT" sz="1600" dirty="0"/>
              <a:t>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E07FF96-F0A8-65CB-86FB-5B8A0053D077}"/>
              </a:ext>
            </a:extLst>
          </p:cNvPr>
          <p:cNvSpPr txBox="1"/>
          <p:nvPr/>
        </p:nvSpPr>
        <p:spPr>
          <a:xfrm>
            <a:off x="266700" y="2224368"/>
            <a:ext cx="9367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PRICING ENVIRONMENT</a:t>
            </a:r>
            <a:r>
              <a:rPr lang="it-IT" sz="1600" dirty="0"/>
              <a:t> :   </a:t>
            </a:r>
            <a:r>
              <a:rPr lang="it-IT" sz="1600" dirty="0" err="1"/>
              <a:t>Stochastic</a:t>
            </a:r>
            <a:r>
              <a:rPr lang="it-IT" sz="1600" dirty="0"/>
              <a:t> with demands  </a:t>
            </a:r>
            <a:r>
              <a:rPr lang="it-IT" sz="1600" dirty="0" err="1"/>
              <a:t>sampled</a:t>
            </a:r>
            <a:r>
              <a:rPr lang="it-IT" sz="1600" dirty="0"/>
              <a:t> from a </a:t>
            </a:r>
            <a:r>
              <a:rPr lang="it-IT" sz="1600" dirty="0" err="1"/>
              <a:t>binomial</a:t>
            </a:r>
            <a:r>
              <a:rPr lang="it-IT" sz="1600" dirty="0"/>
              <a:t> </a:t>
            </a:r>
            <a:r>
              <a:rPr lang="it-IT" sz="1600" dirty="0" err="1"/>
              <a:t>distribution</a:t>
            </a:r>
            <a:r>
              <a:rPr lang="it-IT" sz="1600" dirty="0"/>
              <a:t> with success 					         </a:t>
            </a:r>
            <a:r>
              <a:rPr lang="it-IT" sz="1600" dirty="0" err="1"/>
              <a:t>probability</a:t>
            </a:r>
            <a:r>
              <a:rPr lang="it-IT" sz="1600" dirty="0"/>
              <a:t> </a:t>
            </a:r>
            <a:r>
              <a:rPr lang="it-IT" sz="1600" dirty="0" err="1"/>
              <a:t>given</a:t>
            </a:r>
            <a:r>
              <a:rPr lang="it-IT" sz="1600" dirty="0"/>
              <a:t> by the </a:t>
            </a:r>
            <a:r>
              <a:rPr lang="it-IT" sz="1600" dirty="0" err="1"/>
              <a:t>conversion</a:t>
            </a:r>
            <a:r>
              <a:rPr lang="it-IT" sz="1600" dirty="0"/>
              <a:t> rate (1-p) and </a:t>
            </a:r>
            <a:r>
              <a:rPr lang="it-IT" sz="1600" dirty="0" err="1"/>
              <a:t>number</a:t>
            </a:r>
            <a:r>
              <a:rPr lang="it-IT" sz="1600" dirty="0"/>
              <a:t> of trials </a:t>
            </a:r>
            <a:r>
              <a:rPr lang="it-IT" sz="1600" dirty="0" err="1"/>
              <a:t>equal</a:t>
            </a:r>
            <a:r>
              <a:rPr lang="it-IT" sz="1600" dirty="0"/>
              <a:t> to 							 the </a:t>
            </a:r>
            <a:r>
              <a:rPr lang="it-IT" sz="1600" dirty="0" err="1"/>
              <a:t>number</a:t>
            </a:r>
            <a:r>
              <a:rPr lang="it-IT" sz="1600" dirty="0"/>
              <a:t> of </a:t>
            </a:r>
            <a:r>
              <a:rPr lang="it-IT" sz="1600" dirty="0" err="1"/>
              <a:t>visits</a:t>
            </a:r>
            <a:r>
              <a:rPr lang="it-IT" sz="1600" dirty="0"/>
              <a:t> </a:t>
            </a:r>
            <a:r>
              <a:rPr lang="it-IT" sz="1600" dirty="0" err="1"/>
              <a:t>obtained</a:t>
            </a:r>
            <a:r>
              <a:rPr lang="it-IT" sz="1600" dirty="0"/>
              <a:t> in the bidding interaction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B2ACC41-C836-111F-7C3A-7789116239F8}"/>
              </a:ext>
            </a:extLst>
          </p:cNvPr>
          <p:cNvSpPr txBox="1"/>
          <p:nvPr/>
        </p:nvSpPr>
        <p:spPr>
          <a:xfrm>
            <a:off x="266700" y="3536569"/>
            <a:ext cx="9367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AUCTION TYPE:  			</a:t>
            </a:r>
            <a:r>
              <a:rPr lang="it-IT" sz="1600" dirty="0"/>
              <a:t>Second Price (</a:t>
            </a:r>
            <a:r>
              <a:rPr lang="it-IT" sz="1600" dirty="0" err="1"/>
              <a:t>Truthful</a:t>
            </a:r>
            <a:r>
              <a:rPr lang="it-IT" sz="1600" dirty="0"/>
              <a:t>)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70A50A6-EEFF-7598-F6CD-4BAF488403FE}"/>
              </a:ext>
            </a:extLst>
          </p:cNvPr>
          <p:cNvSpPr txBox="1"/>
          <p:nvPr/>
        </p:nvSpPr>
        <p:spPr>
          <a:xfrm>
            <a:off x="266700" y="4490677"/>
            <a:ext cx="2106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BIDDING AGENTS: </a:t>
            </a:r>
            <a:endParaRPr lang="it-IT" sz="16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9DED369-1ED4-2B9B-385B-68BD1A7959DA}"/>
              </a:ext>
            </a:extLst>
          </p:cNvPr>
          <p:cNvSpPr txBox="1"/>
          <p:nvPr/>
        </p:nvSpPr>
        <p:spPr>
          <a:xfrm>
            <a:off x="2768943" y="4391193"/>
            <a:ext cx="5078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sz="1600" dirty="0" err="1"/>
              <a:t>ucb</a:t>
            </a:r>
            <a:r>
              <a:rPr lang="it-IT" sz="1600" dirty="0"/>
              <a:t> like</a:t>
            </a:r>
          </a:p>
          <a:p>
            <a:pPr marL="342900" indent="-342900">
              <a:buAutoNum type="arabicPeriod"/>
            </a:pPr>
            <a:r>
              <a:rPr lang="it-IT" sz="1600" dirty="0" err="1"/>
              <a:t>primal</a:t>
            </a:r>
            <a:r>
              <a:rPr lang="it-IT" sz="1600" dirty="0"/>
              <a:t>-dual (</a:t>
            </a:r>
            <a:r>
              <a:rPr lang="it-IT" sz="1600" dirty="0" err="1"/>
              <a:t>multiplicative</a:t>
            </a:r>
            <a:r>
              <a:rPr lang="it-IT" sz="1600" dirty="0"/>
              <a:t> </a:t>
            </a:r>
            <a:r>
              <a:rPr lang="it-IT" sz="1600" dirty="0" err="1"/>
              <a:t>pacing</a:t>
            </a:r>
            <a:r>
              <a:rPr lang="it-IT" sz="1600" dirty="0"/>
              <a:t>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3880002-A4CD-378F-E229-10996261CF0D}"/>
              </a:ext>
            </a:extLst>
          </p:cNvPr>
          <p:cNvSpPr txBox="1"/>
          <p:nvPr/>
        </p:nvSpPr>
        <p:spPr>
          <a:xfrm>
            <a:off x="266700" y="5492038"/>
            <a:ext cx="5524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PRICING AGENT: 	             </a:t>
            </a:r>
            <a:r>
              <a:rPr lang="it-IT" sz="1600" dirty="0" err="1"/>
              <a:t>gaussian</a:t>
            </a:r>
            <a:r>
              <a:rPr lang="it-IT" sz="1600" dirty="0"/>
              <a:t> </a:t>
            </a:r>
            <a:r>
              <a:rPr lang="it-IT" sz="1600" dirty="0" err="1"/>
              <a:t>processes</a:t>
            </a:r>
            <a:r>
              <a:rPr lang="it-IT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031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36E35ABD-94CF-92F8-8CBC-898E5CFE8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90" y="2866908"/>
            <a:ext cx="3856191" cy="2598737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70528431-8972-0F03-559F-A041E3D83000}"/>
              </a:ext>
            </a:extLst>
          </p:cNvPr>
          <p:cNvSpPr/>
          <p:nvPr/>
        </p:nvSpPr>
        <p:spPr>
          <a:xfrm>
            <a:off x="804044" y="456527"/>
            <a:ext cx="2752192" cy="326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ONLY PRICING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C1FD51B-BA13-370F-15C6-E102D6C6041D}"/>
              </a:ext>
            </a:extLst>
          </p:cNvPr>
          <p:cNvSpPr/>
          <p:nvPr/>
        </p:nvSpPr>
        <p:spPr>
          <a:xfrm>
            <a:off x="359578" y="971070"/>
            <a:ext cx="3641123" cy="149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solidFill>
                <a:schemeClr val="tx1"/>
              </a:solidFill>
            </a:endParaRP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NUMBER OF INTERACTIONS = 500</a:t>
            </a: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NUMBER OF CUSTOMERS = 50</a:t>
            </a: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PRODUCT COST  = 0.1</a:t>
            </a: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NUMBER OF TRIALS = 10</a:t>
            </a:r>
          </a:p>
          <a:p>
            <a:pPr algn="ctr"/>
            <a:endParaRPr lang="it-IT" sz="1600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DAB90BD-857E-51AC-74C0-A7466E4DE826}"/>
              </a:ext>
            </a:extLst>
          </p:cNvPr>
          <p:cNvSpPr/>
          <p:nvPr/>
        </p:nvSpPr>
        <p:spPr>
          <a:xfrm>
            <a:off x="6767557" y="1041670"/>
            <a:ext cx="3641123" cy="149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solidFill>
                <a:schemeClr val="tx1"/>
              </a:solidFill>
            </a:endParaRP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NUMBER OF INTERACTIONS = 5000</a:t>
            </a: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BUDGET= 1000</a:t>
            </a: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VALUATION  = 1</a:t>
            </a: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CTRs = [0.8 0.5 0.9 1]</a:t>
            </a: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NUMBER OF TRIALS = 10</a:t>
            </a:r>
          </a:p>
          <a:p>
            <a:pPr algn="ctr"/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2674809-1BD5-3B6A-F355-3B29EF53AAA3}"/>
              </a:ext>
            </a:extLst>
          </p:cNvPr>
          <p:cNvSpPr/>
          <p:nvPr/>
        </p:nvSpPr>
        <p:spPr>
          <a:xfrm>
            <a:off x="7212022" y="380507"/>
            <a:ext cx="2752192" cy="326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r>
              <a:rPr lang="it-IT" b="1" dirty="0">
                <a:solidFill>
                  <a:schemeClr val="tx1"/>
                </a:solidFill>
              </a:rPr>
              <a:t>ONLY BIDDING</a:t>
            </a:r>
          </a:p>
          <a:p>
            <a:pPr algn="ctr"/>
            <a:endParaRPr lang="it-IT" b="1" dirty="0">
              <a:solidFill>
                <a:schemeClr val="tx1"/>
              </a:solidFill>
            </a:endParaRPr>
          </a:p>
        </p:txBody>
      </p:sp>
      <p:pic>
        <p:nvPicPr>
          <p:cNvPr id="15" name="Immagine 14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994813AF-DCE2-9B1F-CDFB-60E7408CB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571" y="2904728"/>
            <a:ext cx="3849813" cy="2548275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123CE193-1C9D-7E46-2D66-EB908B7DF08D}"/>
              </a:ext>
            </a:extLst>
          </p:cNvPr>
          <p:cNvSpPr/>
          <p:nvPr/>
        </p:nvSpPr>
        <p:spPr>
          <a:xfrm>
            <a:off x="4898381" y="5653280"/>
            <a:ext cx="2752192" cy="326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r>
              <a:rPr lang="it-IT" dirty="0">
                <a:solidFill>
                  <a:schemeClr val="tx1"/>
                </a:solidFill>
              </a:rPr>
              <a:t>UCB LIKE</a:t>
            </a:r>
          </a:p>
          <a:p>
            <a:pPr algn="ctr"/>
            <a:endParaRPr lang="it-IT" b="1" dirty="0">
              <a:solidFill>
                <a:schemeClr val="tx1"/>
              </a:solidFill>
            </a:endParaRPr>
          </a:p>
        </p:txBody>
      </p:sp>
      <p:pic>
        <p:nvPicPr>
          <p:cNvPr id="18" name="Immagine 17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F7CAB9C4-C47A-D795-901E-CB2556945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7896" y="2917371"/>
            <a:ext cx="3849813" cy="2548275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CFA9655A-2D4D-F795-4B8D-3FE25947E682}"/>
              </a:ext>
            </a:extLst>
          </p:cNvPr>
          <p:cNvSpPr/>
          <p:nvPr/>
        </p:nvSpPr>
        <p:spPr>
          <a:xfrm>
            <a:off x="8253479" y="5653280"/>
            <a:ext cx="3704303" cy="326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r>
              <a:rPr lang="it-IT" dirty="0">
                <a:solidFill>
                  <a:schemeClr val="tx1"/>
                </a:solidFill>
              </a:rPr>
              <a:t>MULTIPLICATIVE PACING</a:t>
            </a:r>
          </a:p>
          <a:p>
            <a:pPr algn="ctr"/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35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F2E29CEF-AC12-7EF8-F30F-D6C6FB2510AA}"/>
              </a:ext>
            </a:extLst>
          </p:cNvPr>
          <p:cNvSpPr/>
          <p:nvPr/>
        </p:nvSpPr>
        <p:spPr>
          <a:xfrm>
            <a:off x="3237987" y="217988"/>
            <a:ext cx="5716026" cy="7494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PRICING&amp;BIDDING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8DFBFE19-BBD3-223D-5C54-265FA433665E}"/>
              </a:ext>
            </a:extLst>
          </p:cNvPr>
          <p:cNvSpPr/>
          <p:nvPr/>
        </p:nvSpPr>
        <p:spPr>
          <a:xfrm>
            <a:off x="1861891" y="1128364"/>
            <a:ext cx="2752192" cy="326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UCB-LIKE BIDDER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E55023E-5B73-0C2F-EBA3-70BB857350EA}"/>
              </a:ext>
            </a:extLst>
          </p:cNvPr>
          <p:cNvSpPr/>
          <p:nvPr/>
        </p:nvSpPr>
        <p:spPr>
          <a:xfrm>
            <a:off x="7450008" y="1128364"/>
            <a:ext cx="4026373" cy="326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PRIMAL-DUAL BIDDER</a:t>
            </a:r>
          </a:p>
        </p:txBody>
      </p:sp>
      <p:pic>
        <p:nvPicPr>
          <p:cNvPr id="6" name="Immagine 5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25B3D642-5BA1-1779-C54B-6FCDB3338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924" y="4225739"/>
            <a:ext cx="3568700" cy="2362200"/>
          </a:xfrm>
          <a:prstGeom prst="rect">
            <a:avLst/>
          </a:prstGeom>
        </p:spPr>
      </p:pic>
      <p:pic>
        <p:nvPicPr>
          <p:cNvPr id="8" name="Immagine 7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BEE3EC66-1F6B-6140-5034-13FE2193C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4924" y="1615418"/>
            <a:ext cx="3568700" cy="2449366"/>
          </a:xfrm>
          <a:prstGeom prst="rect">
            <a:avLst/>
          </a:prstGeom>
        </p:spPr>
      </p:pic>
      <p:pic>
        <p:nvPicPr>
          <p:cNvPr id="10" name="Immagine 9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4D6A2895-F2FD-115D-8978-8F6533197C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3637" y="4225739"/>
            <a:ext cx="3568700" cy="2362200"/>
          </a:xfrm>
          <a:prstGeom prst="rect">
            <a:avLst/>
          </a:prstGeom>
        </p:spPr>
      </p:pic>
      <p:pic>
        <p:nvPicPr>
          <p:cNvPr id="12" name="Immagine 11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4D611D66-7C94-1E60-8784-AB78771807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9411" y="1615418"/>
            <a:ext cx="3568700" cy="244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67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0F780-9E2F-64BB-5AAC-2FA2D141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696" y="289778"/>
            <a:ext cx="7794607" cy="72259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it-IT" b="1" dirty="0" err="1">
                <a:latin typeface="ACADEMY ENGRAVED LET PLAIN:1.0" panose="02000000000000000000" pitchFamily="2" charset="0"/>
              </a:rPr>
              <a:t>Requirement</a:t>
            </a:r>
            <a:r>
              <a:rPr lang="it-IT" b="1" dirty="0">
                <a:latin typeface="ACADEMY ENGRAVED LET PLAIN:1.0" panose="02000000000000000000" pitchFamily="2" charset="0"/>
              </a:rPr>
              <a:t> 2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4C1B873-5FA4-8C9C-F47D-CFE380B9EA7F}"/>
              </a:ext>
            </a:extLst>
          </p:cNvPr>
          <p:cNvSpPr txBox="1"/>
          <p:nvPr/>
        </p:nvSpPr>
        <p:spPr>
          <a:xfrm>
            <a:off x="266700" y="1336625"/>
            <a:ext cx="1165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BIDDING ENVIRONMENT </a:t>
            </a:r>
            <a:r>
              <a:rPr lang="it-IT" sz="1600" dirty="0"/>
              <a:t>(COMPETITORS) :  </a:t>
            </a:r>
            <a:r>
              <a:rPr lang="it-IT" sz="1600" dirty="0" err="1"/>
              <a:t>Adversarial</a:t>
            </a:r>
            <a:r>
              <a:rPr lang="it-IT" sz="1600" dirty="0"/>
              <a:t> with </a:t>
            </a:r>
            <a:r>
              <a:rPr lang="it-IT" sz="1600" dirty="0" err="1"/>
              <a:t>bids</a:t>
            </a:r>
            <a:r>
              <a:rPr lang="it-IT" sz="1600" dirty="0"/>
              <a:t> </a:t>
            </a:r>
            <a:r>
              <a:rPr lang="it-IT" sz="1600" dirty="0" err="1"/>
              <a:t>uniformely</a:t>
            </a:r>
            <a:r>
              <a:rPr lang="it-IT" sz="1600" dirty="0"/>
              <a:t> </a:t>
            </a:r>
            <a:r>
              <a:rPr lang="it-IT" sz="1600" dirty="0" err="1"/>
              <a:t>distributed</a:t>
            </a:r>
            <a:r>
              <a:rPr lang="it-IT" sz="1600" dirty="0"/>
              <a:t> with the </a:t>
            </a:r>
            <a:r>
              <a:rPr lang="it-IT" sz="1600" dirty="0" err="1"/>
              <a:t>extremes</a:t>
            </a:r>
            <a:r>
              <a:rPr lang="it-IT" sz="1600" dirty="0"/>
              <a:t> of the </a:t>
            </a:r>
            <a:r>
              <a:rPr lang="it-IT" sz="1600" dirty="0" err="1"/>
              <a:t>interval</a:t>
            </a:r>
            <a:r>
              <a:rPr lang="it-IT" sz="1600" dirty="0"/>
              <a:t> </a:t>
            </a:r>
            <a:r>
              <a:rPr lang="it-IT" sz="1600" dirty="0" err="1"/>
              <a:t>sampled</a:t>
            </a:r>
            <a:r>
              <a:rPr lang="it-IT" sz="1600" dirty="0"/>
              <a:t> 									    from a beta </a:t>
            </a:r>
            <a:r>
              <a:rPr lang="it-IT" sz="1600" dirty="0" err="1"/>
              <a:t>distribution</a:t>
            </a:r>
            <a:r>
              <a:rPr lang="it-IT" sz="1600" dirty="0"/>
              <a:t> for </a:t>
            </a:r>
            <a:r>
              <a:rPr lang="it-IT" sz="1600" dirty="0" err="1"/>
              <a:t>each</a:t>
            </a:r>
            <a:r>
              <a:rPr lang="it-IT" sz="1600" dirty="0"/>
              <a:t> round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E07FF96-F0A8-65CB-86FB-5B8A0053D077}"/>
              </a:ext>
            </a:extLst>
          </p:cNvPr>
          <p:cNvSpPr txBox="1"/>
          <p:nvPr/>
        </p:nvSpPr>
        <p:spPr>
          <a:xfrm>
            <a:off x="266700" y="2224368"/>
            <a:ext cx="93671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PRICING ENVIRONMENT</a:t>
            </a:r>
            <a:r>
              <a:rPr lang="it-IT" sz="1600" dirty="0"/>
              <a:t> :  </a:t>
            </a:r>
            <a:r>
              <a:rPr lang="it-IT" sz="1600" dirty="0" err="1"/>
              <a:t>Adversarial</a:t>
            </a:r>
            <a:r>
              <a:rPr lang="it-IT" sz="1600" dirty="0"/>
              <a:t> with demands  </a:t>
            </a:r>
            <a:r>
              <a:rPr lang="it-IT" sz="1600" dirty="0" err="1"/>
              <a:t>sampled</a:t>
            </a:r>
            <a:r>
              <a:rPr lang="it-IT" sz="1600" dirty="0"/>
              <a:t> from a </a:t>
            </a:r>
            <a:r>
              <a:rPr lang="it-IT" sz="1600" dirty="0" err="1"/>
              <a:t>binomial</a:t>
            </a:r>
            <a:r>
              <a:rPr lang="it-IT" sz="1600" dirty="0"/>
              <a:t> </a:t>
            </a:r>
            <a:r>
              <a:rPr lang="it-IT" sz="1600" dirty="0" err="1"/>
              <a:t>distribution</a:t>
            </a:r>
            <a:r>
              <a:rPr lang="it-IT" sz="1600" dirty="0"/>
              <a:t> with success 						</a:t>
            </a:r>
            <a:r>
              <a:rPr lang="it-IT" sz="1600" dirty="0" err="1"/>
              <a:t>probability</a:t>
            </a:r>
            <a:r>
              <a:rPr lang="it-IT" sz="1600" dirty="0"/>
              <a:t> </a:t>
            </a:r>
            <a:r>
              <a:rPr lang="it-IT" sz="1600" dirty="0" err="1"/>
              <a:t>given</a:t>
            </a:r>
            <a:r>
              <a:rPr lang="it-IT" sz="1600" dirty="0"/>
              <a:t> by the </a:t>
            </a:r>
            <a:r>
              <a:rPr lang="it-IT" sz="1600" dirty="0" err="1"/>
              <a:t>conversion</a:t>
            </a:r>
            <a:r>
              <a:rPr lang="it-IT" sz="1600" dirty="0"/>
              <a:t> rate (1- </a:t>
            </a:r>
            <a:r>
              <a:rPr lang="it-IT" sz="1600" dirty="0" err="1"/>
              <a:t>θ</a:t>
            </a:r>
            <a:r>
              <a:rPr lang="it-IT" sz="1600" dirty="0"/>
              <a:t>*</a:t>
            </a:r>
            <a:r>
              <a:rPr lang="it-IT" sz="1600" dirty="0" err="1"/>
              <a:t>p</a:t>
            </a:r>
            <a:r>
              <a:rPr lang="it-IT" sz="1600" dirty="0"/>
              <a:t>), </a:t>
            </a:r>
            <a:r>
              <a:rPr lang="it-IT" sz="1600" dirty="0" err="1"/>
              <a:t>where</a:t>
            </a:r>
            <a:r>
              <a:rPr lang="it-IT" sz="1600" dirty="0"/>
              <a:t> </a:t>
            </a:r>
            <a:r>
              <a:rPr lang="it-IT" sz="1600" dirty="0" err="1"/>
              <a:t>θ</a:t>
            </a:r>
            <a:r>
              <a:rPr lang="it-IT" sz="1600" dirty="0"/>
              <a:t> </a:t>
            </a:r>
            <a:r>
              <a:rPr lang="it-IT" sz="1600" dirty="0" err="1"/>
              <a:t>is</a:t>
            </a:r>
            <a:r>
              <a:rPr lang="it-IT" sz="1600" dirty="0"/>
              <a:t> </a:t>
            </a:r>
            <a:r>
              <a:rPr lang="it-IT" sz="1600" dirty="0" err="1"/>
              <a:t>sampled</a:t>
            </a:r>
            <a:r>
              <a:rPr lang="it-IT" sz="1600" dirty="0"/>
              <a:t> from a 							beta </a:t>
            </a:r>
            <a:r>
              <a:rPr lang="it-IT" sz="1600" dirty="0" err="1"/>
              <a:t>distribution</a:t>
            </a:r>
            <a:r>
              <a:rPr lang="it-IT" sz="1600" dirty="0"/>
              <a:t> for </a:t>
            </a:r>
            <a:r>
              <a:rPr lang="it-IT" sz="1600" dirty="0" err="1"/>
              <a:t>each</a:t>
            </a:r>
            <a:r>
              <a:rPr lang="it-IT" sz="1600" dirty="0"/>
              <a:t> round, and the </a:t>
            </a:r>
            <a:r>
              <a:rPr lang="it-IT" sz="1600" dirty="0" err="1"/>
              <a:t>number</a:t>
            </a:r>
            <a:r>
              <a:rPr lang="it-IT" sz="1600" dirty="0"/>
              <a:t> of trials </a:t>
            </a:r>
            <a:r>
              <a:rPr lang="it-IT" sz="1600" dirty="0" err="1"/>
              <a:t>is</a:t>
            </a:r>
            <a:r>
              <a:rPr lang="it-IT" sz="1600" dirty="0"/>
              <a:t> </a:t>
            </a:r>
            <a:r>
              <a:rPr lang="it-IT" sz="1600" dirty="0" err="1"/>
              <a:t>equal</a:t>
            </a:r>
            <a:r>
              <a:rPr lang="it-IT" sz="1600" dirty="0"/>
              <a:t> to the 							</a:t>
            </a:r>
            <a:r>
              <a:rPr lang="it-IT" sz="1600" dirty="0" err="1"/>
              <a:t>number</a:t>
            </a:r>
            <a:r>
              <a:rPr lang="it-IT" sz="1600" dirty="0"/>
              <a:t> of </a:t>
            </a:r>
            <a:r>
              <a:rPr lang="it-IT" sz="1600" dirty="0" err="1"/>
              <a:t>visits</a:t>
            </a:r>
            <a:r>
              <a:rPr lang="it-IT" sz="1600" dirty="0"/>
              <a:t> </a:t>
            </a:r>
            <a:r>
              <a:rPr lang="it-IT" sz="1600" dirty="0" err="1"/>
              <a:t>obtained</a:t>
            </a:r>
            <a:r>
              <a:rPr lang="it-IT" sz="1600" dirty="0"/>
              <a:t> in the bidding interaction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B2ACC41-C836-111F-7C3A-7789116239F8}"/>
              </a:ext>
            </a:extLst>
          </p:cNvPr>
          <p:cNvSpPr txBox="1"/>
          <p:nvPr/>
        </p:nvSpPr>
        <p:spPr>
          <a:xfrm>
            <a:off x="266700" y="3536569"/>
            <a:ext cx="9367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AUCTION TYPE:  			</a:t>
            </a:r>
            <a:r>
              <a:rPr lang="it-IT" sz="1600" dirty="0" err="1"/>
              <a:t>Generalized</a:t>
            </a:r>
            <a:r>
              <a:rPr lang="it-IT" sz="1600" dirty="0"/>
              <a:t> first-price auction (Non-</a:t>
            </a:r>
            <a:r>
              <a:rPr lang="it-IT" sz="1600" dirty="0" err="1"/>
              <a:t>truthful</a:t>
            </a:r>
            <a:r>
              <a:rPr lang="it-IT" sz="1600" dirty="0"/>
              <a:t>)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70A50A6-EEFF-7598-F6CD-4BAF488403FE}"/>
              </a:ext>
            </a:extLst>
          </p:cNvPr>
          <p:cNvSpPr txBox="1"/>
          <p:nvPr/>
        </p:nvSpPr>
        <p:spPr>
          <a:xfrm>
            <a:off x="266700" y="4490677"/>
            <a:ext cx="2106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BIDDING AGENTS: </a:t>
            </a:r>
            <a:endParaRPr lang="it-IT" sz="16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9DED369-1ED4-2B9B-385B-68BD1A7959DA}"/>
              </a:ext>
            </a:extLst>
          </p:cNvPr>
          <p:cNvSpPr txBox="1"/>
          <p:nvPr/>
        </p:nvSpPr>
        <p:spPr>
          <a:xfrm>
            <a:off x="2941938" y="4490677"/>
            <a:ext cx="5078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 </a:t>
            </a:r>
            <a:r>
              <a:rPr lang="it-IT" sz="1600" dirty="0" err="1"/>
              <a:t>Primal</a:t>
            </a:r>
            <a:r>
              <a:rPr lang="it-IT" sz="1600" dirty="0"/>
              <a:t>-dual (</a:t>
            </a:r>
            <a:r>
              <a:rPr lang="it-IT" sz="1600" dirty="0" err="1"/>
              <a:t>Multiplicative</a:t>
            </a:r>
            <a:r>
              <a:rPr lang="it-IT" sz="1600" dirty="0"/>
              <a:t> </a:t>
            </a:r>
            <a:r>
              <a:rPr lang="it-IT" sz="1600" dirty="0" err="1"/>
              <a:t>Pacing</a:t>
            </a:r>
            <a:r>
              <a:rPr lang="it-IT" sz="1600" dirty="0"/>
              <a:t>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3880002-A4CD-378F-E229-10996261CF0D}"/>
              </a:ext>
            </a:extLst>
          </p:cNvPr>
          <p:cNvSpPr txBox="1"/>
          <p:nvPr/>
        </p:nvSpPr>
        <p:spPr>
          <a:xfrm>
            <a:off x="266700" y="5492038"/>
            <a:ext cx="5524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PRICING AGENT: 	               </a:t>
            </a:r>
            <a:r>
              <a:rPr lang="it-IT" sz="1600" dirty="0" err="1"/>
              <a:t>Discretized</a:t>
            </a:r>
            <a:r>
              <a:rPr lang="it-IT" sz="1600" dirty="0"/>
              <a:t> prices (EXP3)</a:t>
            </a:r>
          </a:p>
        </p:txBody>
      </p:sp>
    </p:spTree>
    <p:extLst>
      <p:ext uri="{BB962C8B-B14F-4D97-AF65-F5344CB8AC3E}">
        <p14:creationId xmlns:p14="http://schemas.microsoft.com/office/powerpoint/2010/main" val="170253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70528431-8972-0F03-559F-A041E3D83000}"/>
              </a:ext>
            </a:extLst>
          </p:cNvPr>
          <p:cNvSpPr/>
          <p:nvPr/>
        </p:nvSpPr>
        <p:spPr>
          <a:xfrm>
            <a:off x="1607232" y="429218"/>
            <a:ext cx="2752192" cy="326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ONLY PRICING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C1FD51B-BA13-370F-15C6-E102D6C6041D}"/>
              </a:ext>
            </a:extLst>
          </p:cNvPr>
          <p:cNvSpPr/>
          <p:nvPr/>
        </p:nvSpPr>
        <p:spPr>
          <a:xfrm>
            <a:off x="1162766" y="943761"/>
            <a:ext cx="3641123" cy="149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solidFill>
                <a:schemeClr val="tx1"/>
              </a:solidFill>
            </a:endParaRP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NUMBER OF INTERACTIONS = 500</a:t>
            </a: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NUMBER OF CUSTOMERS = 50</a:t>
            </a: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PRODUCT COST  = 0.1</a:t>
            </a: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NUMBER OF TRIALS = 10</a:t>
            </a:r>
          </a:p>
          <a:p>
            <a:pPr algn="ctr"/>
            <a:endParaRPr lang="it-IT" sz="1600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DAB90BD-857E-51AC-74C0-A7466E4DE826}"/>
              </a:ext>
            </a:extLst>
          </p:cNvPr>
          <p:cNvSpPr/>
          <p:nvPr/>
        </p:nvSpPr>
        <p:spPr>
          <a:xfrm>
            <a:off x="7079568" y="1090381"/>
            <a:ext cx="3641123" cy="149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solidFill>
                <a:schemeClr val="tx1"/>
              </a:solidFill>
            </a:endParaRP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NUMBER OF INTERACTIONS = 5000</a:t>
            </a: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BUDGET= 1000</a:t>
            </a: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VALUATION  = 1</a:t>
            </a: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CTRs = [0.8 0.5 0.9 1]</a:t>
            </a: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LAMBDAS = [1 0.9]</a:t>
            </a: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NUMBER OF TRIALS = 10</a:t>
            </a:r>
          </a:p>
          <a:p>
            <a:pPr algn="ctr"/>
            <a:endParaRPr lang="it-IT" sz="1600" dirty="0">
              <a:solidFill>
                <a:schemeClr val="tx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2674809-1BD5-3B6A-F355-3B29EF53AAA3}"/>
              </a:ext>
            </a:extLst>
          </p:cNvPr>
          <p:cNvSpPr/>
          <p:nvPr/>
        </p:nvSpPr>
        <p:spPr>
          <a:xfrm>
            <a:off x="7524033" y="429218"/>
            <a:ext cx="2752192" cy="326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  <a:p>
            <a:pPr algn="ctr"/>
            <a:r>
              <a:rPr lang="it-IT" b="1" dirty="0">
                <a:solidFill>
                  <a:schemeClr val="tx1"/>
                </a:solidFill>
              </a:rPr>
              <a:t>ONLY BIDDING</a:t>
            </a:r>
          </a:p>
          <a:p>
            <a:pPr algn="ctr"/>
            <a:endParaRPr lang="it-IT" b="1" dirty="0">
              <a:solidFill>
                <a:schemeClr val="tx1"/>
              </a:solidFill>
            </a:endParaRPr>
          </a:p>
        </p:txBody>
      </p:sp>
      <p:pic>
        <p:nvPicPr>
          <p:cNvPr id="3" name="Immagine 2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6881401D-DB0E-11CD-21DE-114334996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11" y="2983627"/>
            <a:ext cx="4427431" cy="2930612"/>
          </a:xfrm>
          <a:prstGeom prst="rect">
            <a:avLst/>
          </a:prstGeom>
        </p:spPr>
      </p:pic>
      <p:pic>
        <p:nvPicPr>
          <p:cNvPr id="10" name="Immagine 9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15844A03-7A19-5D8C-2339-014F68831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414" y="2983627"/>
            <a:ext cx="4427430" cy="293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70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F2E29CEF-AC12-7EF8-F30F-D6C6FB2510AA}"/>
              </a:ext>
            </a:extLst>
          </p:cNvPr>
          <p:cNvSpPr/>
          <p:nvPr/>
        </p:nvSpPr>
        <p:spPr>
          <a:xfrm>
            <a:off x="3237987" y="217988"/>
            <a:ext cx="5716026" cy="7494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PRICING&amp;BIDDING</a:t>
            </a:r>
          </a:p>
        </p:txBody>
      </p:sp>
      <p:pic>
        <p:nvPicPr>
          <p:cNvPr id="7" name="Immagine 6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EB8C13FE-E03D-716F-180F-A5D9F629C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346" y="1944351"/>
            <a:ext cx="4636335" cy="3124487"/>
          </a:xfrm>
          <a:prstGeom prst="rect">
            <a:avLst/>
          </a:prstGeom>
        </p:spPr>
      </p:pic>
      <p:pic>
        <p:nvPicPr>
          <p:cNvPr id="11" name="Immagine 10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E7C9A849-A4DB-CEC4-BA82-AFC49C872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263" y="1917496"/>
            <a:ext cx="4720326" cy="312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73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0F780-9E2F-64BB-5AAC-2FA2D141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696" y="289778"/>
            <a:ext cx="7794607" cy="72259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it-IT" b="1" dirty="0">
                <a:latin typeface="ACADEMY ENGRAVED LET PLAIN:1.0" panose="02000000000000000000" pitchFamily="2" charset="0"/>
              </a:rPr>
              <a:t>Requirement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A6113-1884-865E-F1ED-3164E42444D6}"/>
              </a:ext>
            </a:extLst>
          </p:cNvPr>
          <p:cNvSpPr txBox="1"/>
          <p:nvPr/>
        </p:nvSpPr>
        <p:spPr>
          <a:xfrm>
            <a:off x="504000" y="1526400"/>
            <a:ext cx="106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on pricing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Non-stationary environment (abrupt changes)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Noisy demand curve changes each interval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FE4009-EEFC-9D50-8CF5-FA6DF2CC25C1}"/>
              </a:ext>
            </a:extLst>
          </p:cNvPr>
          <p:cNvSpPr txBox="1"/>
          <p:nvPr/>
        </p:nvSpPr>
        <p:spPr>
          <a:xfrm>
            <a:off x="504000" y="2856530"/>
            <a:ext cx="106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</a:t>
            </a:r>
          </a:p>
          <a:p>
            <a:r>
              <a:rPr lang="en-US" dirty="0"/>
              <a:t>Pricing strategy for discretized set of prices p in [0, 1] using: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Sliding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CUSUM</a:t>
            </a:r>
          </a:p>
        </p:txBody>
      </p:sp>
    </p:spTree>
    <p:extLst>
      <p:ext uri="{BB962C8B-B14F-4D97-AF65-F5344CB8AC3E}">
        <p14:creationId xmlns:p14="http://schemas.microsoft.com/office/powerpoint/2010/main" val="1433408740"/>
      </p:ext>
    </p:extLst>
  </p:cSld>
  <p:clrMapOvr>
    <a:masterClrMapping/>
  </p:clrMapOvr>
</p:sld>
</file>

<file path=ppt/theme/theme1.xml><?xml version="1.0" encoding="utf-8"?>
<a:theme xmlns:a="http://schemas.openxmlformats.org/drawingml/2006/main" name="Pacco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Pacco</Template>
  <TotalTime>187</TotalTime>
  <Words>545</Words>
  <Application>Microsoft Office PowerPoint</Application>
  <PresentationFormat>Widescreen</PresentationFormat>
  <Paragraphs>118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ACADEMY ENGRAVED LET PLAIN:1.0</vt:lpstr>
      <vt:lpstr>Aptos</vt:lpstr>
      <vt:lpstr>Arial</vt:lpstr>
      <vt:lpstr>Corbel</vt:lpstr>
      <vt:lpstr>Gill Sans MT</vt:lpstr>
      <vt:lpstr>Pacco</vt:lpstr>
      <vt:lpstr>ONLINE LEARNING PROJECT</vt:lpstr>
      <vt:lpstr>interaction</vt:lpstr>
      <vt:lpstr>Requirement 1</vt:lpstr>
      <vt:lpstr>PowerPoint Presentation</vt:lpstr>
      <vt:lpstr>PowerPoint Presentation</vt:lpstr>
      <vt:lpstr>Requirement 2</vt:lpstr>
      <vt:lpstr>PowerPoint Presentation</vt:lpstr>
      <vt:lpstr>PowerPoint Presentation</vt:lpstr>
      <vt:lpstr>Requirement 3</vt:lpstr>
      <vt:lpstr>setup</vt:lpstr>
      <vt:lpstr>Non-stationarity check</vt:lpstr>
      <vt:lpstr>Sliding window</vt:lpstr>
      <vt:lpstr>PowerPoint Presentation</vt:lpstr>
      <vt:lpstr>PowerPoint Presentation</vt:lpstr>
      <vt:lpstr>Change detection</vt:lpstr>
      <vt:lpstr>Bonus point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Napolitano</dc:creator>
  <cp:lastModifiedBy>Stefano Arcaro</cp:lastModifiedBy>
  <cp:revision>4</cp:revision>
  <dcterms:created xsi:type="dcterms:W3CDTF">2024-07-06T14:14:28Z</dcterms:created>
  <dcterms:modified xsi:type="dcterms:W3CDTF">2024-07-10T22:36:32Z</dcterms:modified>
</cp:coreProperties>
</file>