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5"/>
  </p:notesMasterIdLst>
  <p:sldIdLst>
    <p:sldId id="260" r:id="rId2"/>
    <p:sldId id="261" r:id="rId3"/>
    <p:sldId id="268" r:id="rId4"/>
    <p:sldId id="258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5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 autoAdjust="0"/>
    <p:restoredTop sz="86349"/>
  </p:normalViewPr>
  <p:slideViewPr>
    <p:cSldViewPr snapToGrid="0">
      <p:cViewPr varScale="1">
        <p:scale>
          <a:sx n="89" d="100"/>
          <a:sy n="89" d="100"/>
        </p:scale>
        <p:origin x="1328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A3F9-72E7-9A49-86BD-FB37A5575CC8}" type="datetimeFigureOut">
              <a:rPr lang="it-IT" smtClean="0"/>
              <a:t>11/07/24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4B1C-0B36-B34E-B5D3-9687301EE3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3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11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0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4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8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15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4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5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2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51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21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37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62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624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3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4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9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96" y="2552822"/>
            <a:ext cx="7856615" cy="116656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ONLINE LEARNING PROJECT</a:t>
            </a:r>
          </a:p>
        </p:txBody>
      </p:sp>
      <p:pic>
        <p:nvPicPr>
          <p:cNvPr id="29" name="Immagine 28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3E575E5B-8E7A-9A2C-4DFD-E505629B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" y="191293"/>
            <a:ext cx="3136900" cy="1257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B3C284-63D3-5872-1703-2CCE215945B4}"/>
              </a:ext>
            </a:extLst>
          </p:cNvPr>
          <p:cNvSpPr txBox="1"/>
          <p:nvPr/>
        </p:nvSpPr>
        <p:spPr>
          <a:xfrm>
            <a:off x="744545" y="4399003"/>
            <a:ext cx="359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Antonio Napolitano;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Davide Remondina;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Stefano Arcaro;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Gabriele Farace;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Sofia Yang;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C2E2652-BF44-7F5E-6573-66ACAEDC75F4}"/>
              </a:ext>
            </a:extLst>
          </p:cNvPr>
          <p:cNvSpPr txBox="1"/>
          <p:nvPr/>
        </p:nvSpPr>
        <p:spPr>
          <a:xfrm>
            <a:off x="7854780" y="4014282"/>
            <a:ext cx="426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rbel" panose="020B0503020204020204" pitchFamily="34" charset="0"/>
            </a:endParaRPr>
          </a:p>
          <a:p>
            <a:r>
              <a:rPr lang="it-IT" dirty="0">
                <a:latin typeface="Corbel" panose="020B0503020204020204" pitchFamily="34" charset="0"/>
              </a:rPr>
              <a:t>AY: 2023-2024</a:t>
            </a:r>
          </a:p>
          <a:p>
            <a:r>
              <a:rPr lang="it-IT" dirty="0">
                <a:latin typeface="Corbel" panose="020B0503020204020204" pitchFamily="34" charset="0"/>
              </a:rPr>
              <a:t>Professor: Castiglioni Matteo</a:t>
            </a:r>
          </a:p>
          <a:p>
            <a:r>
              <a:rPr lang="it-IT" dirty="0" err="1">
                <a:latin typeface="Corbel" panose="020B0503020204020204" pitchFamily="34" charset="0"/>
              </a:rPr>
              <a:t>Teching</a:t>
            </a:r>
            <a:r>
              <a:rPr lang="it-IT" dirty="0">
                <a:latin typeface="Corbel" panose="020B0503020204020204" pitchFamily="34" charset="0"/>
              </a:rPr>
              <a:t> Assistant: Gianmarco </a:t>
            </a:r>
            <a:r>
              <a:rPr lang="it-IT" dirty="0" err="1">
                <a:latin typeface="Corbel" panose="020B0503020204020204" pitchFamily="34" charset="0"/>
              </a:rPr>
              <a:t>Genalti</a:t>
            </a:r>
            <a:endParaRPr lang="it-IT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setup</a:t>
            </a:r>
            <a:endParaRPr lang="it-IT" b="1" dirty="0">
              <a:latin typeface="ACADEMY ENGRAVED LET PLAIN:1.0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Definition of demand curves for each interval (add formulas)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Derivation of profit curves</a:t>
            </a: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E64106-1B9F-9D35-BBF3-9EC63453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2686759"/>
            <a:ext cx="11246401" cy="3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Non-stationarity 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UCB1 on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indicate presence of non-stationarity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97795C4F-AC4D-681C-7358-7EFDF569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6" y="2686758"/>
            <a:ext cx="4716229" cy="3631749"/>
          </a:xfrm>
          <a:prstGeom prst="rect">
            <a:avLst/>
          </a:prstGeom>
        </p:spPr>
      </p:pic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7150A67-A3D2-61A5-F102-D5151384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67" y="2683221"/>
            <a:ext cx="4441477" cy="36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Sliding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489600" y="1562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Sliding Window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trials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Decided to test different window sizes</a:t>
            </a:r>
          </a:p>
        </p:txBody>
      </p:sp>
      <p:pic>
        <p:nvPicPr>
          <p:cNvPr id="5" name="Picture 4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B3320183-1954-EE1F-BE50-AF8DD984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0" y="2827428"/>
            <a:ext cx="9482400" cy="31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6505DB4F-0D3A-F6C2-F086-2A12B7D6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8" y="201600"/>
            <a:ext cx="9600689" cy="3175200"/>
          </a:xfrm>
          <a:prstGeom prst="rect">
            <a:avLst/>
          </a:prstGeom>
        </p:spPr>
      </p:pic>
      <p:pic>
        <p:nvPicPr>
          <p:cNvPr id="10" name="Picture 9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5094E713-1944-F5C8-A60D-E6D3D67D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1"/>
            <a:ext cx="9600687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4DAA9CF4-776A-FA22-07DD-C1B15845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0" y="201599"/>
            <a:ext cx="9600686" cy="3175199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FB16127-4FA6-8B9B-0EB0-72326C43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3"/>
            <a:ext cx="9600686" cy="31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Change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CUSUM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best performing method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CCA113A-7D57-12AC-B509-87EBF823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4" y="3175200"/>
            <a:ext cx="3788694" cy="3059320"/>
          </a:xfrm>
          <a:prstGeom prst="rect">
            <a:avLst/>
          </a:prstGeom>
        </p:spPr>
      </p:pic>
      <p:pic>
        <p:nvPicPr>
          <p:cNvPr id="9" name="Picture 8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3589D7D3-3BDE-66C3-785B-0FBCF0B4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07" y="3175200"/>
            <a:ext cx="3741420" cy="3059320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BA95E09-203E-9954-16BF-00B0321A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36" y="3175200"/>
            <a:ext cx="3741420" cy="30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Bonus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Two-item stochastic pricing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demand curve D(p1, p2) + 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AA7FF-8C2B-BE70-D9A6-1D479419ED46}"/>
              </a:ext>
            </a:extLst>
          </p:cNvPr>
          <p:cNvSpPr txBox="1"/>
          <p:nvPr/>
        </p:nvSpPr>
        <p:spPr>
          <a:xfrm>
            <a:off x="504000" y="2363593"/>
            <a:ext cx="948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Build a regret minimizer for the continuous action set [0,1]^2 using 2D Gaussian Processes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EF63B9F-01C4-4CE1-B224-C5012AC6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43" y="3227811"/>
            <a:ext cx="7569711" cy="33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GP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results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DA520E1E-ECDC-EEA8-2B2A-6922E903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3" y="2936590"/>
            <a:ext cx="5571606" cy="3323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30FD920-0526-C0EB-24B0-1BA21DBB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71" y="3870970"/>
            <a:ext cx="2933997" cy="2345607"/>
          </a:xfrm>
          <a:prstGeom prst="rect">
            <a:avLst/>
          </a:prstGeom>
        </p:spPr>
      </p:pic>
      <p:pic>
        <p:nvPicPr>
          <p:cNvPr id="11" name="Picture 10" descr="A green and blue gradient&#10;&#10;Description automatically generated">
            <a:extLst>
              <a:ext uri="{FF2B5EF4-FFF2-40B4-BE49-F238E27FC236}">
                <a16:creationId xmlns:a16="http://schemas.microsoft.com/office/drawing/2014/main" id="{ED8B3048-65BA-4FEC-4AFA-EDA399BD3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171" y="1268866"/>
            <a:ext cx="2933997" cy="23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1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D2F5BA-FFC2-17F7-6F69-6204E29093A9}"/>
              </a:ext>
            </a:extLst>
          </p:cNvPr>
          <p:cNvSpPr txBox="1"/>
          <p:nvPr/>
        </p:nvSpPr>
        <p:spPr>
          <a:xfrm>
            <a:off x="744372" y="1827944"/>
            <a:ext cx="691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</a:t>
            </a:r>
            <a:r>
              <a:rPr lang="it-IT" sz="1600" dirty="0"/>
              <a:t>:   </a:t>
            </a:r>
            <a:r>
              <a:rPr lang="it-IT" sz="1600" dirty="0" err="1"/>
              <a:t>Adversarial</a:t>
            </a:r>
            <a:r>
              <a:rPr lang="it-IT" sz="1600" dirty="0"/>
              <a:t> with full feedback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ED63D0-9236-E549-FDD7-3FE0CAD29CED}"/>
              </a:ext>
            </a:extLst>
          </p:cNvPr>
          <p:cNvSpPr txBox="1"/>
          <p:nvPr/>
        </p:nvSpPr>
        <p:spPr>
          <a:xfrm>
            <a:off x="744372" y="2736972"/>
            <a:ext cx="87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 </a:t>
            </a:r>
            <a:r>
              <a:rPr lang="it-IT" sz="1600" dirty="0" err="1"/>
              <a:t>Generalized</a:t>
            </a:r>
            <a:r>
              <a:rPr lang="it-IT" sz="1600" dirty="0"/>
              <a:t> first-price auction (Non-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7958CC-73B7-0605-8E06-4EDA55308BAD}"/>
              </a:ext>
            </a:extLst>
          </p:cNvPr>
          <p:cNvSpPr txBox="1"/>
          <p:nvPr/>
        </p:nvSpPr>
        <p:spPr>
          <a:xfrm>
            <a:off x="744372" y="3691080"/>
            <a:ext cx="196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841207-3D09-10BB-351E-08D3E10F83E3}"/>
              </a:ext>
            </a:extLst>
          </p:cNvPr>
          <p:cNvSpPr txBox="1"/>
          <p:nvPr/>
        </p:nvSpPr>
        <p:spPr>
          <a:xfrm>
            <a:off x="3583383" y="3691080"/>
            <a:ext cx="6254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Primal</a:t>
            </a:r>
            <a:r>
              <a:rPr lang="it-IT" sz="1600" dirty="0"/>
              <a:t>-dual for </a:t>
            </a:r>
            <a:r>
              <a:rPr lang="it-IT" sz="1600" dirty="0" err="1"/>
              <a:t>truthful</a:t>
            </a:r>
            <a:r>
              <a:rPr lang="it-IT" sz="1600" dirty="0"/>
              <a:t>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Primal</a:t>
            </a:r>
            <a:r>
              <a:rPr lang="it-IT" sz="1600" dirty="0"/>
              <a:t>-dual for non-</a:t>
            </a:r>
            <a:r>
              <a:rPr lang="it-IT" sz="1600" dirty="0" err="1"/>
              <a:t>truthful</a:t>
            </a:r>
            <a:r>
              <a:rPr lang="it-IT" sz="1600" dirty="0"/>
              <a:t>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 with Hedge)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UCB-like (UCB1)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F7384-3F66-057E-FF3E-67219C794BA9}"/>
              </a:ext>
            </a:extLst>
          </p:cNvPr>
          <p:cNvSpPr txBox="1"/>
          <p:nvPr/>
        </p:nvSpPr>
        <p:spPr>
          <a:xfrm>
            <a:off x="744372" y="5137631"/>
            <a:ext cx="9764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GOAL:  			                  </a:t>
            </a:r>
            <a:r>
              <a:rPr lang="it-IT" sz="1600" dirty="0"/>
              <a:t>Compare the performances of </a:t>
            </a:r>
            <a:r>
              <a:rPr lang="it-IT" sz="1600" dirty="0" err="1"/>
              <a:t>different</a:t>
            </a:r>
            <a:r>
              <a:rPr lang="it-IT" sz="1600" dirty="0"/>
              <a:t> </a:t>
            </a:r>
            <a:r>
              <a:rPr lang="it-IT" sz="1600" dirty="0" err="1"/>
              <a:t>algorithms</a:t>
            </a:r>
            <a:r>
              <a:rPr lang="it-IT" sz="1600" dirty="0"/>
              <a:t> under </a:t>
            </a:r>
            <a:r>
              <a:rPr lang="it-IT" sz="1600" dirty="0" err="1"/>
              <a:t>various</a:t>
            </a:r>
            <a:r>
              <a:rPr lang="it-IT" sz="1600" dirty="0"/>
              <a:t> setups</a:t>
            </a:r>
          </a:p>
        </p:txBody>
      </p:sp>
    </p:spTree>
    <p:extLst>
      <p:ext uri="{BB962C8B-B14F-4D97-AF65-F5344CB8AC3E}">
        <p14:creationId xmlns:p14="http://schemas.microsoft.com/office/powerpoint/2010/main" val="330015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SIMPLE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691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SETUP</a:t>
            </a:r>
            <a:r>
              <a:rPr lang="it-IT" sz="1600" dirty="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Single </a:t>
            </a:r>
            <a:r>
              <a:rPr lang="it-IT" sz="1600" dirty="0" err="1"/>
              <a:t>bidder</a:t>
            </a:r>
            <a:r>
              <a:rPr lang="it-IT" sz="1600" dirty="0"/>
              <a:t> per </a:t>
            </a:r>
            <a:r>
              <a:rPr lang="it-IT" sz="1600" dirty="0" err="1"/>
              <a:t>type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Single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Budget:     B = 400</a:t>
            </a:r>
          </a:p>
        </p:txBody>
      </p:sp>
    </p:spTree>
    <p:extLst>
      <p:ext uri="{BB962C8B-B14F-4D97-AF65-F5344CB8AC3E}">
        <p14:creationId xmlns:p14="http://schemas.microsoft.com/office/powerpoint/2010/main" val="27535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699" y="1324299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</a:t>
            </a:r>
            <a:r>
              <a:rPr lang="it-IT" sz="1600" dirty="0" err="1"/>
              <a:t>Stochastic</a:t>
            </a:r>
            <a:r>
              <a:rPr lang="it-IT" sz="1600" dirty="0"/>
              <a:t> with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 </a:t>
            </a:r>
            <a:r>
              <a:rPr lang="it-IT" sz="1600" dirty="0" err="1"/>
              <a:t>Stochastic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         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(1-p) and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equal</a:t>
            </a:r>
            <a:r>
              <a:rPr lang="it-IT" sz="1600" dirty="0"/>
              <a:t> to 							 the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/>
              <a:t>Second Price (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768943" y="4391193"/>
            <a:ext cx="507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 err="1"/>
              <a:t>ucb</a:t>
            </a:r>
            <a:r>
              <a:rPr lang="it-IT" sz="1600" dirty="0"/>
              <a:t> like</a:t>
            </a:r>
          </a:p>
          <a:p>
            <a:pPr marL="342900" indent="-342900">
              <a:buAutoNum type="arabicPeriod"/>
            </a:pP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</a:t>
            </a:r>
            <a:r>
              <a:rPr lang="it-IT" sz="1600" dirty="0" err="1"/>
              <a:t>gaussian</a:t>
            </a:r>
            <a:r>
              <a:rPr lang="it-IT" sz="1600" dirty="0"/>
              <a:t> </a:t>
            </a:r>
            <a:r>
              <a:rPr lang="it-IT" sz="1600" dirty="0" err="1"/>
              <a:t>processes</a:t>
            </a:r>
            <a:r>
              <a:rPr lang="it-I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31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STANDARD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691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SETUP</a:t>
            </a:r>
            <a:r>
              <a:rPr lang="it-IT" sz="1600" dirty="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</a:t>
            </a:r>
            <a:r>
              <a:rPr lang="it-IT" sz="1600" dirty="0" err="1"/>
              <a:t>Bidders</a:t>
            </a:r>
            <a:r>
              <a:rPr lang="it-IT" sz="1600" dirty="0"/>
              <a:t> per </a:t>
            </a:r>
            <a:r>
              <a:rPr lang="it-IT" sz="1600" dirty="0" err="1"/>
              <a:t>type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Budget:    B = 250</a:t>
            </a:r>
          </a:p>
        </p:txBody>
      </p:sp>
    </p:spTree>
    <p:extLst>
      <p:ext uri="{BB962C8B-B14F-4D97-AF65-F5344CB8AC3E}">
        <p14:creationId xmlns:p14="http://schemas.microsoft.com/office/powerpoint/2010/main" val="2158785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HIGH BUDGET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691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SETUP</a:t>
            </a:r>
            <a:r>
              <a:rPr lang="it-IT" sz="1600" dirty="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</a:t>
            </a:r>
            <a:r>
              <a:rPr lang="it-IT" sz="1600" dirty="0" err="1"/>
              <a:t>Bidders</a:t>
            </a:r>
            <a:r>
              <a:rPr lang="it-IT" sz="1600" dirty="0"/>
              <a:t> per </a:t>
            </a:r>
            <a:r>
              <a:rPr lang="it-IT" sz="1600" dirty="0" err="1"/>
              <a:t>type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Budget:     B = 500</a:t>
            </a:r>
          </a:p>
        </p:txBody>
      </p:sp>
    </p:spTree>
    <p:extLst>
      <p:ext uri="{BB962C8B-B14F-4D97-AF65-F5344CB8AC3E}">
        <p14:creationId xmlns:p14="http://schemas.microsoft.com/office/powerpoint/2010/main" val="166334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VERY HIGH BUDGET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691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SETUP</a:t>
            </a:r>
            <a:r>
              <a:rPr lang="it-IT" sz="1600" dirty="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</a:t>
            </a:r>
            <a:r>
              <a:rPr lang="it-IT" sz="1600" dirty="0" err="1"/>
              <a:t>Bidders</a:t>
            </a:r>
            <a:r>
              <a:rPr lang="it-IT" sz="1600" dirty="0"/>
              <a:t> per </a:t>
            </a:r>
            <a:r>
              <a:rPr lang="it-IT" sz="1600" dirty="0" err="1"/>
              <a:t>type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Budget:     B = 750</a:t>
            </a:r>
          </a:p>
        </p:txBody>
      </p:sp>
    </p:spTree>
    <p:extLst>
      <p:ext uri="{BB962C8B-B14F-4D97-AF65-F5344CB8AC3E}">
        <p14:creationId xmlns:p14="http://schemas.microsoft.com/office/powerpoint/2010/main" val="5610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MORE SLOTS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6912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SETUP</a:t>
            </a:r>
            <a:r>
              <a:rPr lang="it-IT" sz="1600" dirty="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3 </a:t>
            </a:r>
            <a:r>
              <a:rPr lang="it-IT" sz="1600" dirty="0" err="1"/>
              <a:t>Bidders</a:t>
            </a:r>
            <a:r>
              <a:rPr lang="it-IT" sz="1600" dirty="0"/>
              <a:t> per </a:t>
            </a:r>
            <a:r>
              <a:rPr lang="it-IT" sz="1600" dirty="0" err="1"/>
              <a:t>type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10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Budget:     B = 250</a:t>
            </a:r>
          </a:p>
        </p:txBody>
      </p:sp>
    </p:spTree>
    <p:extLst>
      <p:ext uri="{BB962C8B-B14F-4D97-AF65-F5344CB8AC3E}">
        <p14:creationId xmlns:p14="http://schemas.microsoft.com/office/powerpoint/2010/main" val="6778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A219B29-59DF-DB9A-72BA-9CF3DA4BE034}"/>
              </a:ext>
            </a:extLst>
          </p:cNvPr>
          <p:cNvSpPr/>
          <p:nvPr/>
        </p:nvSpPr>
        <p:spPr>
          <a:xfrm>
            <a:off x="2285998" y="1807027"/>
            <a:ext cx="2318659" cy="1415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BE1844D-47F4-168C-95DA-3A5815B5ED14}"/>
              </a:ext>
            </a:extLst>
          </p:cNvPr>
          <p:cNvSpPr/>
          <p:nvPr/>
        </p:nvSpPr>
        <p:spPr>
          <a:xfrm>
            <a:off x="5350155" y="4375630"/>
            <a:ext cx="2188026" cy="1533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ACFB1BB-D48E-AD9D-7EBA-FB1CCCC7D8C4}"/>
              </a:ext>
            </a:extLst>
          </p:cNvPr>
          <p:cNvSpPr/>
          <p:nvPr/>
        </p:nvSpPr>
        <p:spPr>
          <a:xfrm>
            <a:off x="2416629" y="2416628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pricing</a:t>
            </a:r>
          </a:p>
          <a:p>
            <a:pPr algn="ctr"/>
            <a:r>
              <a:rPr lang="it-IT" i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E65424-F607-A670-1172-B9A08B899FC1}"/>
              </a:ext>
            </a:extLst>
          </p:cNvPr>
          <p:cNvSpPr/>
          <p:nvPr/>
        </p:nvSpPr>
        <p:spPr>
          <a:xfrm>
            <a:off x="3526971" y="2416627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bidding agent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55591E2-B2F3-F946-5B1C-46770BF9CCFA}"/>
              </a:ext>
            </a:extLst>
          </p:cNvPr>
          <p:cNvSpPr/>
          <p:nvPr/>
        </p:nvSpPr>
        <p:spPr>
          <a:xfrm>
            <a:off x="2416629" y="1926772"/>
            <a:ext cx="2100942" cy="250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D6E882F-4628-EBA7-826D-2CD48792C435}"/>
              </a:ext>
            </a:extLst>
          </p:cNvPr>
          <p:cNvSpPr/>
          <p:nvPr/>
        </p:nvSpPr>
        <p:spPr>
          <a:xfrm>
            <a:off x="5633183" y="4599236"/>
            <a:ext cx="1621971" cy="333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3FB275-C57F-17F3-E835-D21432989A78}"/>
              </a:ext>
            </a:extLst>
          </p:cNvPr>
          <p:cNvSpPr/>
          <p:nvPr/>
        </p:nvSpPr>
        <p:spPr>
          <a:xfrm>
            <a:off x="5714825" y="5142375"/>
            <a:ext cx="1458685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auction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6C03A86-7F3A-6FB8-F298-A8A860B9FBDB}"/>
              </a:ext>
            </a:extLst>
          </p:cNvPr>
          <p:cNvSpPr/>
          <p:nvPr/>
        </p:nvSpPr>
        <p:spPr>
          <a:xfrm>
            <a:off x="2383973" y="4319199"/>
            <a:ext cx="2019300" cy="1387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pricing environment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7E47BB5-9122-C640-21FD-CBDEC25D928F}"/>
              </a:ext>
            </a:extLst>
          </p:cNvPr>
          <p:cNvSpPr/>
          <p:nvPr/>
        </p:nvSpPr>
        <p:spPr>
          <a:xfrm>
            <a:off x="8376560" y="1701830"/>
            <a:ext cx="2188025" cy="1429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bidding environment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(competitors)</a:t>
            </a:r>
          </a:p>
        </p:txBody>
      </p:sp>
      <p:sp>
        <p:nvSpPr>
          <p:cNvPr id="23" name="Freccia bidirezionale orizzontale 22">
            <a:extLst>
              <a:ext uri="{FF2B5EF4-FFF2-40B4-BE49-F238E27FC236}">
                <a16:creationId xmlns:a16="http://schemas.microsoft.com/office/drawing/2014/main" id="{B17BA574-17AE-9F91-1D07-9764E0744447}"/>
              </a:ext>
            </a:extLst>
          </p:cNvPr>
          <p:cNvSpPr/>
          <p:nvPr/>
        </p:nvSpPr>
        <p:spPr>
          <a:xfrm rot="15575544">
            <a:off x="2313654" y="3664589"/>
            <a:ext cx="1528563" cy="16749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bidirezionale orizzontale 23">
            <a:extLst>
              <a:ext uri="{FF2B5EF4-FFF2-40B4-BE49-F238E27FC236}">
                <a16:creationId xmlns:a16="http://schemas.microsoft.com/office/drawing/2014/main" id="{F474D4BD-AE5E-E54E-6882-1ABFB706CB37}"/>
              </a:ext>
            </a:extLst>
          </p:cNvPr>
          <p:cNvSpPr/>
          <p:nvPr/>
        </p:nvSpPr>
        <p:spPr>
          <a:xfrm rot="13581977">
            <a:off x="3967572" y="3692242"/>
            <a:ext cx="2199281" cy="17451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su 25">
            <a:extLst>
              <a:ext uri="{FF2B5EF4-FFF2-40B4-BE49-F238E27FC236}">
                <a16:creationId xmlns:a16="http://schemas.microsoft.com/office/drawing/2014/main" id="{93760571-4838-467E-2E10-2715CB577388}"/>
              </a:ext>
            </a:extLst>
          </p:cNvPr>
          <p:cNvSpPr/>
          <p:nvPr/>
        </p:nvSpPr>
        <p:spPr>
          <a:xfrm rot="13193897">
            <a:off x="8091878" y="2888758"/>
            <a:ext cx="166593" cy="162972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20" y="182499"/>
            <a:ext cx="7566007" cy="87617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6304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6E35ABD-94CF-92F8-8CBC-898E5CF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2866908"/>
            <a:ext cx="3856191" cy="259873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804044" y="45652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359578" y="9710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6767557" y="10416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212022" y="38050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5" name="Immagine 1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994813AF-DCE2-9B1F-CDFB-60E7408C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1" y="2904728"/>
            <a:ext cx="3849813" cy="2548275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23CE193-1C9D-7E46-2D66-EB908B7DF08D}"/>
              </a:ext>
            </a:extLst>
          </p:cNvPr>
          <p:cNvSpPr/>
          <p:nvPr/>
        </p:nvSpPr>
        <p:spPr>
          <a:xfrm>
            <a:off x="4898381" y="5653280"/>
            <a:ext cx="2752192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UCB LIKE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8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7CAB9C4-C47A-D795-901E-CB2556945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96" y="2917371"/>
            <a:ext cx="3849813" cy="254827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CFA9655A-2D4D-F795-4B8D-3FE25947E682}"/>
              </a:ext>
            </a:extLst>
          </p:cNvPr>
          <p:cNvSpPr/>
          <p:nvPr/>
        </p:nvSpPr>
        <p:spPr>
          <a:xfrm>
            <a:off x="8253479" y="5653280"/>
            <a:ext cx="3704303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MULTIPLICATIVE PACING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FBFE19-BBD3-223D-5C54-265FA433665E}"/>
              </a:ext>
            </a:extLst>
          </p:cNvPr>
          <p:cNvSpPr/>
          <p:nvPr/>
        </p:nvSpPr>
        <p:spPr>
          <a:xfrm>
            <a:off x="1861891" y="1128364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UCB-LIKE BIDDER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E55023E-5B73-0C2F-EBA3-70BB857350EA}"/>
              </a:ext>
            </a:extLst>
          </p:cNvPr>
          <p:cNvSpPr/>
          <p:nvPr/>
        </p:nvSpPr>
        <p:spPr>
          <a:xfrm>
            <a:off x="7450008" y="1128364"/>
            <a:ext cx="4026373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PRIMAL-DUAL BIDDER</a:t>
            </a:r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5B3D642-5BA1-1779-C54B-6FCDB33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24" y="4225739"/>
            <a:ext cx="3568700" cy="2362200"/>
          </a:xfrm>
          <a:prstGeom prst="rect">
            <a:avLst/>
          </a:prstGeom>
        </p:spPr>
      </p:pic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E3EC66-1F6B-6140-5034-13FE2193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24" y="1615418"/>
            <a:ext cx="3568700" cy="2449366"/>
          </a:xfrm>
          <a:prstGeom prst="rect">
            <a:avLst/>
          </a:prstGeom>
        </p:spPr>
      </p:pic>
      <p:pic>
        <p:nvPicPr>
          <p:cNvPr id="10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D6A2895-F2FD-115D-8978-8F653319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637" y="4225739"/>
            <a:ext cx="3568700" cy="2362200"/>
          </a:xfrm>
          <a:prstGeom prst="rect">
            <a:avLst/>
          </a:prstGeom>
        </p:spPr>
      </p:pic>
      <p:pic>
        <p:nvPicPr>
          <p:cNvPr id="12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D611D66-7C94-1E60-8784-AB7877180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11" y="1615418"/>
            <a:ext cx="3568700" cy="2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700" y="1336625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 </a:t>
            </a:r>
            <a:r>
              <a:rPr lang="it-IT" sz="1600" dirty="0" err="1"/>
              <a:t>Adversarial</a:t>
            </a:r>
            <a:r>
              <a:rPr lang="it-IT" sz="1600" dirty="0"/>
              <a:t> with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with the </a:t>
            </a:r>
            <a:r>
              <a:rPr lang="it-IT" sz="1600" dirty="0" err="1"/>
              <a:t>extremes</a:t>
            </a:r>
            <a:r>
              <a:rPr lang="it-IT" sz="1600" dirty="0"/>
              <a:t> of the </a:t>
            </a:r>
            <a:r>
              <a:rPr lang="it-IT" sz="1600" dirty="0" err="1"/>
              <a:t>interval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									    from a 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</a:t>
            </a:r>
            <a:r>
              <a:rPr lang="it-IT" sz="1600" dirty="0" err="1"/>
              <a:t>Adversarial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	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 </a:t>
            </a:r>
            <a:r>
              <a:rPr lang="it-IT" sz="1600" dirty="0" err="1"/>
              <a:t>θ</a:t>
            </a:r>
            <a:r>
              <a:rPr lang="it-IT" sz="1600" dirty="0"/>
              <a:t>*</a:t>
            </a:r>
            <a:r>
              <a:rPr lang="it-IT" sz="1600" dirty="0" err="1"/>
              <a:t>p</a:t>
            </a:r>
            <a:r>
              <a:rPr lang="it-IT" sz="1600" dirty="0"/>
              <a:t>),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θ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from a 							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round, and the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equal</a:t>
            </a:r>
            <a:r>
              <a:rPr lang="it-IT" sz="1600" dirty="0"/>
              <a:t> to the 							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 err="1"/>
              <a:t>Generalized</a:t>
            </a:r>
            <a:r>
              <a:rPr lang="it-IT" sz="1600" dirty="0"/>
              <a:t> first-price auction (Non-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941938" y="4490677"/>
            <a:ext cx="507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</a:t>
            </a: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  </a:t>
            </a:r>
            <a:r>
              <a:rPr lang="it-IT" sz="1600" dirty="0" err="1"/>
              <a:t>Discretized</a:t>
            </a:r>
            <a:r>
              <a:rPr lang="it-IT" sz="1600" dirty="0"/>
              <a:t> prices (EXP3)</a:t>
            </a:r>
          </a:p>
        </p:txBody>
      </p:sp>
    </p:spTree>
    <p:extLst>
      <p:ext uri="{BB962C8B-B14F-4D97-AF65-F5344CB8AC3E}">
        <p14:creationId xmlns:p14="http://schemas.microsoft.com/office/powerpoint/2010/main" val="17025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1607232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1162766" y="94376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7079568" y="109038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LAMBDAS = [1 0.9]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524033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81401D-DB0E-11CD-21DE-1143349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" y="2983627"/>
            <a:ext cx="4427431" cy="2930612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5844A03-7A19-5D8C-2339-014F6883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14" y="2983627"/>
            <a:ext cx="4427430" cy="2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B8C13FE-E03D-716F-180F-A5D9F629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6" y="1944351"/>
            <a:ext cx="4636335" cy="3124487"/>
          </a:xfrm>
          <a:prstGeom prst="rect">
            <a:avLst/>
          </a:prstGeom>
        </p:spPr>
      </p:pic>
      <p:pic>
        <p:nvPicPr>
          <p:cNvPr id="11" name="Immagine 10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7C9A849-A4DB-CEC4-BA82-AFC49C87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63" y="1917496"/>
            <a:ext cx="4720326" cy="31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Requirement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pricing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environment (abrupt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demand curve changes each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E4009-EEFC-9D50-8CF5-FA6DF2CC25C1}"/>
              </a:ext>
            </a:extLst>
          </p:cNvPr>
          <p:cNvSpPr txBox="1"/>
          <p:nvPr/>
        </p:nvSpPr>
        <p:spPr>
          <a:xfrm>
            <a:off x="504000" y="2856530"/>
            <a:ext cx="106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Pricing strategy for discretized set of prices p in [0, 1]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CUSUM</a:t>
            </a:r>
          </a:p>
        </p:txBody>
      </p:sp>
    </p:spTree>
    <p:extLst>
      <p:ext uri="{BB962C8B-B14F-4D97-AF65-F5344CB8AC3E}">
        <p14:creationId xmlns:p14="http://schemas.microsoft.com/office/powerpoint/2010/main" val="1433408740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208</TotalTime>
  <Words>690</Words>
  <Application>Microsoft Macintosh PowerPoint</Application>
  <PresentationFormat>Widescreen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ACADEMY ENGRAVED LET PLAIN:1.0</vt:lpstr>
      <vt:lpstr>Aptos</vt:lpstr>
      <vt:lpstr>Arial</vt:lpstr>
      <vt:lpstr>Corbel</vt:lpstr>
      <vt:lpstr>Gill Sans MT</vt:lpstr>
      <vt:lpstr>Pacco</vt:lpstr>
      <vt:lpstr>ONLINE LEARNING PROJECT</vt:lpstr>
      <vt:lpstr>Requirement 1</vt:lpstr>
      <vt:lpstr>interaction</vt:lpstr>
      <vt:lpstr>Presentazione standard di PowerPoint</vt:lpstr>
      <vt:lpstr>Presentazione standard di PowerPoint</vt:lpstr>
      <vt:lpstr>Requirement 2</vt:lpstr>
      <vt:lpstr>Presentazione standard di PowerPoint</vt:lpstr>
      <vt:lpstr>Presentazione standard di PowerPoint</vt:lpstr>
      <vt:lpstr>Requirement 3</vt:lpstr>
      <vt:lpstr>setup</vt:lpstr>
      <vt:lpstr>Non-stationarity check</vt:lpstr>
      <vt:lpstr>Sliding window</vt:lpstr>
      <vt:lpstr>Presentazione standard di PowerPoint</vt:lpstr>
      <vt:lpstr>Presentazione standard di PowerPoint</vt:lpstr>
      <vt:lpstr>Change detection</vt:lpstr>
      <vt:lpstr>Bonus point</vt:lpstr>
      <vt:lpstr>results</vt:lpstr>
      <vt:lpstr>Requirement 4</vt:lpstr>
      <vt:lpstr>SIMPLE CASE</vt:lpstr>
      <vt:lpstr>STANDARD CASE</vt:lpstr>
      <vt:lpstr>HIGH BUDGET CASE</vt:lpstr>
      <vt:lpstr>VERY HIGH BUDGET CASE</vt:lpstr>
      <vt:lpstr>MORE SLOTS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Napolitano</dc:creator>
  <cp:lastModifiedBy>Sofia Yang</cp:lastModifiedBy>
  <cp:revision>5</cp:revision>
  <dcterms:created xsi:type="dcterms:W3CDTF">2024-07-06T14:14:28Z</dcterms:created>
  <dcterms:modified xsi:type="dcterms:W3CDTF">2024-07-11T07:26:08Z</dcterms:modified>
</cp:coreProperties>
</file>