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73" r:id="rId5"/>
  </p:sldMasterIdLst>
  <p:notesMasterIdLst>
    <p:notesMasterId r:id="rId22"/>
  </p:notesMasterIdLst>
  <p:sldIdLst>
    <p:sldId id="329" r:id="rId6"/>
    <p:sldId id="376" r:id="rId7"/>
    <p:sldId id="380" r:id="rId8"/>
    <p:sldId id="377" r:id="rId9"/>
    <p:sldId id="381" r:id="rId10"/>
    <p:sldId id="309" r:id="rId11"/>
    <p:sldId id="379" r:id="rId12"/>
    <p:sldId id="382" r:id="rId13"/>
    <p:sldId id="383" r:id="rId14"/>
    <p:sldId id="334" r:id="rId15"/>
    <p:sldId id="378" r:id="rId16"/>
    <p:sldId id="312" r:id="rId17"/>
    <p:sldId id="384" r:id="rId18"/>
    <p:sldId id="337" r:id="rId19"/>
    <p:sldId id="387" r:id="rId20"/>
    <p:sldId id="3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Gatto" initials="MG" lastIdx="1" clrIdx="0">
    <p:extLst>
      <p:ext uri="{19B8F6BF-5375-455C-9EA6-DF929625EA0E}">
        <p15:presenceInfo xmlns:p15="http://schemas.microsoft.com/office/powerpoint/2012/main" userId="Matteo Gat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5AA"/>
    <a:srgbClr val="5A97A3"/>
    <a:srgbClr val="D6DFDC"/>
    <a:srgbClr val="6DD191"/>
    <a:srgbClr val="99DFB2"/>
    <a:srgbClr val="7F9CA6"/>
    <a:srgbClr val="55D8F2"/>
    <a:srgbClr val="FFADD9"/>
    <a:srgbClr val="FFB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7E86A-031B-A94A-93AA-8763C11A015C}" v="1163" dt="2021-03-25T16:24:30.292"/>
    <p1510:client id="{D1B1490F-1985-CF46-95FA-736A668DB19A}" v="265" dt="2021-03-25T16:42:29.152"/>
    <p1510:client id="{EB609855-4B21-476B-87C9-979528E9823C}" v="156" dt="2021-03-25T15:32:1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100" d="100"/>
          <a:sy n="100" d="100"/>
        </p:scale>
        <p:origin x="87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막힌 원호 14">
            <a:extLst>
              <a:ext uri="{FF2B5EF4-FFF2-40B4-BE49-F238E27FC236}">
                <a16:creationId xmlns:a16="http://schemas.microsoft.com/office/drawing/2014/main" id="{AD3D7A6C-39E8-472B-A1DF-8C392B48F32E}"/>
              </a:ext>
            </a:extLst>
          </p:cNvPr>
          <p:cNvSpPr/>
          <p:nvPr userDrawn="1"/>
        </p:nvSpPr>
        <p:spPr>
          <a:xfrm>
            <a:off x="4116000" y="1685173"/>
            <a:ext cx="3960000" cy="3960000"/>
          </a:xfrm>
          <a:prstGeom prst="blockArc">
            <a:avLst>
              <a:gd name="adj1" fmla="val 13437054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574A4730-E945-40DA-98FE-074CAF0BC172}"/>
              </a:ext>
            </a:extLst>
          </p:cNvPr>
          <p:cNvGrpSpPr/>
          <p:nvPr userDrawn="1"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902B03-559F-4582-8CDD-F424FB8666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2A55EF-EA61-4C4A-92DD-86304E07C59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FE964E-4E38-4DF3-A248-638EEA01D5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D67B1-E940-41EA-A352-4728972675B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07B0C-F30F-42DB-9CED-BC26DE3461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1B7001-E9CA-495F-8123-F35A5D3D7E3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5A0B8B-1531-45AB-A33D-2AFD44D40BF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255E8D-F98D-4E2C-974B-A7688F1CE2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06C5DD93-BCBF-45DC-BFD1-2CC92CB2A03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CD1E72-FB7F-47B3-B742-49359D355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Insert Your Images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FCC1798-1F59-4BD4-8D56-B8D785B67E63}"/>
              </a:ext>
            </a:extLst>
          </p:cNvPr>
          <p:cNvSpPr/>
          <p:nvPr userDrawn="1"/>
        </p:nvSpPr>
        <p:spPr>
          <a:xfrm rot="162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2D148F3-31C7-4439-A557-87B8F4D52907}"/>
              </a:ext>
            </a:extLst>
          </p:cNvPr>
          <p:cNvSpPr/>
          <p:nvPr userDrawn="1"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D79D5F1-A444-4D42-A6BC-B70529E149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6" r:id="rId9"/>
    <p:sldLayoutId id="2147483689" r:id="rId10"/>
    <p:sldLayoutId id="2147483687" r:id="rId11"/>
    <p:sldLayoutId id="2147483688" r:id="rId12"/>
    <p:sldLayoutId id="2147483671" r:id="rId13"/>
    <p:sldLayoutId id="2147483672" r:id="rId14"/>
    <p:sldLayoutId id="214748369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59B868-01B7-40A3-A241-E05968E438D5}"/>
              </a:ext>
            </a:extLst>
          </p:cNvPr>
          <p:cNvSpPr/>
          <p:nvPr/>
        </p:nvSpPr>
        <p:spPr>
          <a:xfrm>
            <a:off x="0" y="724707"/>
            <a:ext cx="12192000" cy="22383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9BE5A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</a:p>
          <a:p>
            <a:pPr algn="r"/>
            <a:r>
              <a:rPr lang="en-US" sz="1400" dirty="0">
                <a:solidFill>
                  <a:srgbClr val="9BE5A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UNSUPERVISED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ANALYSIS</a:t>
            </a:r>
          </a:p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 VAX ANOMALIES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20A2947D-91B5-4666-BBE6-1B1515EBF1E1}"/>
              </a:ext>
            </a:extLst>
          </p:cNvPr>
          <p:cNvSpPr/>
          <p:nvPr/>
        </p:nvSpPr>
        <p:spPr>
          <a:xfrm>
            <a:off x="407038" y="1483576"/>
            <a:ext cx="6233458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VAX BREAKDOWN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CLUSTERING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0133-9B5F-4BF9-B31A-08AA723EDBC1}"/>
              </a:ext>
            </a:extLst>
          </p:cNvPr>
          <p:cNvSpPr txBox="1"/>
          <p:nvPr/>
        </p:nvSpPr>
        <p:spPr>
          <a:xfrm>
            <a:off x="10407588" y="5211395"/>
            <a:ext cx="1784412" cy="1646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altLang="ko-KR" sz="200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GROUP 9</a:t>
            </a:r>
            <a:endParaRPr lang="it-IT" altLang="ko-KR" sz="1200" dirty="0">
              <a:solidFill>
                <a:schemeClr val="accent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endParaRPr lang="it-IT" altLang="ko-KR" sz="11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it-IT" altLang="ko-KR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FRANCESCO BORRI</a:t>
            </a:r>
          </a:p>
          <a:p>
            <a:pPr algn="r"/>
            <a:r>
              <a:rPr lang="it-IT" altLang="ko-KR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GABRIELE SARTOR</a:t>
            </a:r>
          </a:p>
          <a:p>
            <a:pPr algn="r"/>
            <a:r>
              <a:rPr lang="it-IT" altLang="ko-KR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MATTEO CANALE</a:t>
            </a:r>
          </a:p>
          <a:p>
            <a:pPr algn="r"/>
            <a:r>
              <a:rPr lang="it-IT" altLang="ko-KR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FEDERICO POME’</a:t>
            </a:r>
          </a:p>
          <a:p>
            <a:pPr algn="r"/>
            <a:r>
              <a:rPr lang="it-IT" altLang="ko-KR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MATTEO GATTO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07A68201-0537-4D2E-880C-9613B7EEB2B7}"/>
              </a:ext>
            </a:extLst>
          </p:cNvPr>
          <p:cNvSpPr/>
          <p:nvPr/>
        </p:nvSpPr>
        <p:spPr>
          <a:xfrm>
            <a:off x="0" y="0"/>
            <a:ext cx="4967758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6517" y="114161"/>
            <a:ext cx="7132133" cy="990928"/>
          </a:xfrm>
        </p:spPr>
        <p:txBody>
          <a:bodyPr/>
          <a:lstStyle/>
          <a:p>
            <a:pPr algn="l"/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 ANALYSIS</a:t>
            </a:r>
            <a:endParaRPr lang="ko-KR" altLang="en-US" sz="32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21B63-DE42-4F39-9E3A-F2E291BB3374}"/>
              </a:ext>
            </a:extLst>
          </p:cNvPr>
          <p:cNvSpPr/>
          <p:nvPr/>
        </p:nvSpPr>
        <p:spPr>
          <a:xfrm>
            <a:off x="3457531" y="2267823"/>
            <a:ext cx="3652867" cy="698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D59BF-7429-4847-B82F-D48AD7B2B9BC}"/>
              </a:ext>
            </a:extLst>
          </p:cNvPr>
          <p:cNvSpPr/>
          <p:nvPr/>
        </p:nvSpPr>
        <p:spPr>
          <a:xfrm>
            <a:off x="7007066" y="2259540"/>
            <a:ext cx="3324409" cy="706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14A7E-6DD7-491C-93CC-640C3D173480}"/>
              </a:ext>
            </a:extLst>
          </p:cNvPr>
          <p:cNvSpPr/>
          <p:nvPr/>
        </p:nvSpPr>
        <p:spPr>
          <a:xfrm>
            <a:off x="1792105" y="2269414"/>
            <a:ext cx="8306983" cy="6969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AFA562-39A6-4EE7-AA29-4EAE7713C597}"/>
              </a:ext>
            </a:extLst>
          </p:cNvPr>
          <p:cNvGrpSpPr/>
          <p:nvPr/>
        </p:nvGrpSpPr>
        <p:grpSpPr>
          <a:xfrm>
            <a:off x="845688" y="1892429"/>
            <a:ext cx="1366517" cy="1366517"/>
            <a:chOff x="491147" y="1767507"/>
            <a:chExt cx="1228997" cy="12289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52E9AA-D8E5-4391-A1E1-9C7E323FAB69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87E008-5855-49CF-905A-A995EB571E71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3C5B4-5392-4095-9A7D-9691C40D07CF}"/>
              </a:ext>
            </a:extLst>
          </p:cNvPr>
          <p:cNvGrpSpPr/>
          <p:nvPr/>
        </p:nvGrpSpPr>
        <p:grpSpPr>
          <a:xfrm>
            <a:off x="3067476" y="1892429"/>
            <a:ext cx="1366517" cy="1366517"/>
            <a:chOff x="491147" y="1767507"/>
            <a:chExt cx="1228997" cy="12289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C73C05-B213-48DB-98B5-2B6F5B9BF7CC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73851-C17C-4535-988A-0D405F387063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C80AA-DE6E-4376-8DFE-D0863CEF6757}"/>
              </a:ext>
            </a:extLst>
          </p:cNvPr>
          <p:cNvGrpSpPr/>
          <p:nvPr/>
        </p:nvGrpSpPr>
        <p:grpSpPr>
          <a:xfrm>
            <a:off x="5289265" y="1892429"/>
            <a:ext cx="1366517" cy="1366517"/>
            <a:chOff x="491147" y="1767507"/>
            <a:chExt cx="1228997" cy="1228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9F8191-F06F-4A01-872F-45D42406E879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92125C-B234-446D-B3D5-E2E11703801C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3C56FB-0912-4E0C-9245-4401E9F6A0AF}"/>
              </a:ext>
            </a:extLst>
          </p:cNvPr>
          <p:cNvGrpSpPr/>
          <p:nvPr/>
        </p:nvGrpSpPr>
        <p:grpSpPr>
          <a:xfrm>
            <a:off x="9639682" y="1892429"/>
            <a:ext cx="1366517" cy="1366517"/>
            <a:chOff x="491147" y="1767507"/>
            <a:chExt cx="1228997" cy="1228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0C85E8-8983-44E6-A8B3-37A19F563230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02DDED-ADA2-4ED4-BCA1-AAE5BFA80EC7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BBC6B-ABA3-4951-AA6D-9B4D90D8B363}"/>
              </a:ext>
            </a:extLst>
          </p:cNvPr>
          <p:cNvGrpSpPr/>
          <p:nvPr/>
        </p:nvGrpSpPr>
        <p:grpSpPr>
          <a:xfrm>
            <a:off x="496632" y="2439749"/>
            <a:ext cx="2003298" cy="2943788"/>
            <a:chOff x="491147" y="2060097"/>
            <a:chExt cx="2126163" cy="29437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E02C2-6240-4F4A-AEDC-B41F8B42C70A}"/>
                </a:ext>
              </a:extLst>
            </p:cNvPr>
            <p:cNvSpPr txBox="1"/>
            <p:nvPr/>
          </p:nvSpPr>
          <p:spPr>
            <a:xfrm>
              <a:off x="552681" y="2060097"/>
              <a:ext cx="206462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Cluster 0</a:t>
              </a:r>
              <a:endParaRPr lang="ko-KR" altLang="en-US"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84CA70-DE6C-4A7C-A39C-528BF4F288E2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HIGHEST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 number of deaths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Average hospitalization of 9 days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Patients with presence of previous diseases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MEN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MAJORITY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329F6E-7677-4AF3-8720-ADF13EF60B50}"/>
              </a:ext>
            </a:extLst>
          </p:cNvPr>
          <p:cNvGrpSpPr/>
          <p:nvPr/>
        </p:nvGrpSpPr>
        <p:grpSpPr>
          <a:xfrm>
            <a:off x="2768114" y="2437186"/>
            <a:ext cx="2095500" cy="2761685"/>
            <a:chOff x="491147" y="2057534"/>
            <a:chExt cx="2224020" cy="27616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6F84F7-43B0-4699-8424-0677C1CC0C18}"/>
                </a:ext>
              </a:extLst>
            </p:cNvPr>
            <p:cNvSpPr txBox="1"/>
            <p:nvPr/>
          </p:nvSpPr>
          <p:spPr>
            <a:xfrm>
              <a:off x="491147" y="2057534"/>
              <a:ext cx="206462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Cluster 1</a:t>
              </a:r>
              <a:endParaRPr lang="it-IT" altLang="ko-KR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3EC13E-EC90-4363-ABD2-B051018F3F95}"/>
                </a:ext>
              </a:extLst>
            </p:cNvPr>
            <p:cNvSpPr txBox="1"/>
            <p:nvPr/>
          </p:nvSpPr>
          <p:spPr>
            <a:xfrm>
              <a:off x="543890" y="3618890"/>
              <a:ext cx="2171277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Common and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FREQUENT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SYMPTOMS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it-I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 seriousness</a:t>
              </a:r>
              <a:endParaRPr lang="it-I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LOWEST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MORTALITY</a:t>
              </a:r>
              <a:endParaRPr lang="it-IT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Strong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MAJORITY</a:t>
              </a:r>
              <a:r>
                <a:rPr lang="en-US" altLang="ko-KR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of </a:t>
              </a:r>
              <a:r>
                <a:rPr lang="en-US" altLang="ko-KR" sz="1200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WOMEN</a:t>
              </a:r>
              <a:endParaRPr lang="it-IT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3E2E1-BA3E-4A1B-9F98-19F11B05B6FD}"/>
              </a:ext>
            </a:extLst>
          </p:cNvPr>
          <p:cNvGrpSpPr/>
          <p:nvPr/>
        </p:nvGrpSpPr>
        <p:grpSpPr>
          <a:xfrm>
            <a:off x="5014752" y="2437187"/>
            <a:ext cx="1945320" cy="3685013"/>
            <a:chOff x="491147" y="2057535"/>
            <a:chExt cx="2064629" cy="36850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5BA810-251C-4390-8FC8-8E05AF8AC409}"/>
                </a:ext>
              </a:extLst>
            </p:cNvPr>
            <p:cNvSpPr txBox="1"/>
            <p:nvPr/>
          </p:nvSpPr>
          <p:spPr>
            <a:xfrm>
              <a:off x="491147" y="2057535"/>
              <a:ext cx="206462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Cluster 2</a:t>
              </a:r>
              <a:endParaRPr lang="it-IT" altLang="ko-KR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B3992B-D4E3-4AB7-92A9-BF4FBB3564F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21236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HIGHEST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MORTALITY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Strong presence of covid infections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High average age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SERIOUS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SYMPTOMS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like facial paralysis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Longest time between vaccination date and onset date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Late seeking of medical assistance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0C2075-B0F0-4E43-8377-B5D882678EAD}"/>
              </a:ext>
            </a:extLst>
          </p:cNvPr>
          <p:cNvGrpSpPr/>
          <p:nvPr/>
        </p:nvGrpSpPr>
        <p:grpSpPr>
          <a:xfrm>
            <a:off x="9381735" y="2437184"/>
            <a:ext cx="1945320" cy="2946353"/>
            <a:chOff x="491147" y="2057532"/>
            <a:chExt cx="2064629" cy="29463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A8D7A7-B482-419A-981E-C3D1B98F1EDA}"/>
                </a:ext>
              </a:extLst>
            </p:cNvPr>
            <p:cNvSpPr txBox="1"/>
            <p:nvPr/>
          </p:nvSpPr>
          <p:spPr>
            <a:xfrm>
              <a:off x="491147" y="2057532"/>
              <a:ext cx="206462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Cluster 4</a:t>
              </a:r>
              <a:endParaRPr lang="it-IT" altLang="ko-KR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2BBF3B-9299-4288-B00B-3950CF2FD0A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WEAK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SYMPTOMS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like Headache, fever and chills that are pretty frequent.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This cluster is in the middle between cluster 1 and cluster 3.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1C884A-A81F-4C0D-90BA-FCEF4BBCC10F}"/>
              </a:ext>
            </a:extLst>
          </p:cNvPr>
          <p:cNvSpPr txBox="1"/>
          <p:nvPr/>
        </p:nvSpPr>
        <p:spPr>
          <a:xfrm>
            <a:off x="438654" y="3599986"/>
            <a:ext cx="20646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WEAKS</a:t>
            </a:r>
            <a:endParaRPr lang="ko-KR" altLang="en-US" sz="14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F5DA4-D674-4BA5-B528-5AF5D7EBB010}"/>
              </a:ext>
            </a:extLst>
          </p:cNvPr>
          <p:cNvSpPr txBox="1"/>
          <p:nvPr/>
        </p:nvSpPr>
        <p:spPr>
          <a:xfrm>
            <a:off x="4910431" y="3599985"/>
            <a:ext cx="20646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DEATHFUL</a:t>
            </a:r>
            <a:endParaRPr lang="ko-KR" altLang="en-US" sz="1400" dirty="0">
              <a:solidFill>
                <a:srgbClr val="5A97A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23F6F-4736-4A98-9583-A7755BC48713}"/>
              </a:ext>
            </a:extLst>
          </p:cNvPr>
          <p:cNvSpPr txBox="1"/>
          <p:nvPr/>
        </p:nvSpPr>
        <p:spPr>
          <a:xfrm>
            <a:off x="9322080" y="3481536"/>
            <a:ext cx="20646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SLIGHT BUT FREQUENT</a:t>
            </a:r>
            <a:endParaRPr lang="ko-KR" altLang="en-US" sz="1400" dirty="0">
              <a:solidFill>
                <a:srgbClr val="5A97A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D970A866-7841-44A9-9A74-973138ACFF01}"/>
              </a:ext>
            </a:extLst>
          </p:cNvPr>
          <p:cNvGrpSpPr/>
          <p:nvPr/>
        </p:nvGrpSpPr>
        <p:grpSpPr>
          <a:xfrm>
            <a:off x="7519334" y="1900712"/>
            <a:ext cx="1366517" cy="1366517"/>
            <a:chOff x="491147" y="1767507"/>
            <a:chExt cx="1228997" cy="1228997"/>
          </a:xfrm>
        </p:grpSpPr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AC74C37F-E632-4902-8883-4536D0340DB4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0BD1DD9D-9690-4DDB-931A-D2219391E6C0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26">
            <a:extLst>
              <a:ext uri="{FF2B5EF4-FFF2-40B4-BE49-F238E27FC236}">
                <a16:creationId xmlns:a16="http://schemas.microsoft.com/office/drawing/2014/main" id="{AA0DF5FA-13F5-4AD1-AAFE-59A36D926B1F}"/>
              </a:ext>
            </a:extLst>
          </p:cNvPr>
          <p:cNvGrpSpPr/>
          <p:nvPr/>
        </p:nvGrpSpPr>
        <p:grpSpPr>
          <a:xfrm>
            <a:off x="7244821" y="2437185"/>
            <a:ext cx="1945320" cy="2769969"/>
            <a:chOff x="491147" y="2049250"/>
            <a:chExt cx="2064629" cy="2769969"/>
          </a:xfrm>
        </p:grpSpPr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F17E74F-5D55-409E-997D-D440B8D04947}"/>
                </a:ext>
              </a:extLst>
            </p:cNvPr>
            <p:cNvSpPr txBox="1"/>
            <p:nvPr/>
          </p:nvSpPr>
          <p:spPr>
            <a:xfrm>
              <a:off x="491147" y="2049250"/>
              <a:ext cx="206462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Segoe UI" panose="020B0502040204020203" pitchFamily="34" charset="0"/>
                  <a:ea typeface="+mn-lt"/>
                  <a:cs typeface="Segoe UI" panose="020B0502040204020203" pitchFamily="34" charset="0"/>
                </a:rPr>
                <a:t>Cluster 3</a:t>
              </a:r>
              <a:endParaRPr lang="it-IT" altLang="ko-KR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28">
              <a:extLst>
                <a:ext uri="{FF2B5EF4-FFF2-40B4-BE49-F238E27FC236}">
                  <a16:creationId xmlns:a16="http://schemas.microsoft.com/office/drawing/2014/main" id="{65C5CD50-8A97-4CB4-BB6A-FE0585630006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Cluster with many different </a:t>
              </a: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HETEROGENEOUS</a:t>
              </a: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SYMPTOMS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Macro patterns are not identifiable</a:t>
              </a:r>
            </a:p>
          </p:txBody>
        </p:sp>
      </p:grpSp>
      <p:sp>
        <p:nvSpPr>
          <p:cNvPr id="40" name="TextBox 32">
            <a:extLst>
              <a:ext uri="{FF2B5EF4-FFF2-40B4-BE49-F238E27FC236}">
                <a16:creationId xmlns:a16="http://schemas.microsoft.com/office/drawing/2014/main" id="{6AB77EB4-96F1-4645-8EAE-997C7B6E93D8}"/>
              </a:ext>
            </a:extLst>
          </p:cNvPr>
          <p:cNvSpPr txBox="1"/>
          <p:nvPr/>
        </p:nvSpPr>
        <p:spPr>
          <a:xfrm>
            <a:off x="7317106" y="3599985"/>
            <a:ext cx="20646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SPREAD SYMPTOMS</a:t>
            </a:r>
            <a:endParaRPr lang="ko-KR" altLang="en-US" sz="1400" dirty="0">
              <a:solidFill>
                <a:srgbClr val="5A97A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DECF5F82-F1C2-404C-963E-09A95AF25EEE}"/>
              </a:ext>
            </a:extLst>
          </p:cNvPr>
          <p:cNvSpPr txBox="1"/>
          <p:nvPr/>
        </p:nvSpPr>
        <p:spPr>
          <a:xfrm>
            <a:off x="2698501" y="3611500"/>
            <a:ext cx="20646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</a:t>
            </a:r>
            <a:endParaRPr lang="ko-KR" altLang="en-US" sz="14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93EE92F-7A4B-43BC-9A7D-4EE7DFFC9A3D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 25">
            <a:extLst>
              <a:ext uri="{FF2B5EF4-FFF2-40B4-BE49-F238E27FC236}">
                <a16:creationId xmlns:a16="http://schemas.microsoft.com/office/drawing/2014/main" id="{0A5FAF5D-CCE0-409D-890F-50EA6885CB45}"/>
              </a:ext>
            </a:extLst>
          </p:cNvPr>
          <p:cNvSpPr>
            <a:spLocks noChangeAspect="1"/>
          </p:cNvSpPr>
          <p:nvPr/>
        </p:nvSpPr>
        <p:spPr>
          <a:xfrm>
            <a:off x="476557" y="386219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2858E12E-9955-457A-B429-7F2DC484B133}"/>
              </a:ext>
            </a:extLst>
          </p:cNvPr>
          <p:cNvSpPr/>
          <p:nvPr/>
        </p:nvSpPr>
        <p:spPr>
          <a:xfrm>
            <a:off x="0" y="0"/>
            <a:ext cx="5597027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8F90D6C-48B7-4551-81BB-F10846792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06" r="38967" b="7082"/>
          <a:stretch/>
        </p:blipFill>
        <p:spPr>
          <a:xfrm>
            <a:off x="5931477" y="957575"/>
            <a:ext cx="3068355" cy="267139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105E756-36DF-4DBC-83FA-CF5B1CFC6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127" y="957575"/>
            <a:ext cx="2926836" cy="267139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E855C7D-7018-4307-94CC-E21A94A7BF40}"/>
              </a:ext>
            </a:extLst>
          </p:cNvPr>
          <p:cNvSpPr txBox="1"/>
          <p:nvPr/>
        </p:nvSpPr>
        <p:spPr>
          <a:xfrm>
            <a:off x="6171579" y="645441"/>
            <a:ext cx="275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 Cleaning and Lemmatization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780C6E8C-8776-41D0-91CD-D6CA2F70BDA1}"/>
              </a:ext>
            </a:extLst>
          </p:cNvPr>
          <p:cNvSpPr/>
          <p:nvPr/>
        </p:nvSpPr>
        <p:spPr>
          <a:xfrm>
            <a:off x="5940571" y="672556"/>
            <a:ext cx="223424" cy="22277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5A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47A6DD2-BA42-41D7-8284-5E7E3DED7FB0}"/>
              </a:ext>
            </a:extLst>
          </p:cNvPr>
          <p:cNvSpPr txBox="1"/>
          <p:nvPr/>
        </p:nvSpPr>
        <p:spPr>
          <a:xfrm>
            <a:off x="877461" y="109167"/>
            <a:ext cx="4655855" cy="73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UNSTRUCTURED DATA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9A175BA-9F90-4742-8CA6-3A18B5EF1A89}"/>
              </a:ext>
            </a:extLst>
          </p:cNvPr>
          <p:cNvSpPr/>
          <p:nvPr/>
        </p:nvSpPr>
        <p:spPr>
          <a:xfrm>
            <a:off x="162414" y="27240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15F56DF-419B-4866-B237-1F44036FD189}"/>
              </a:ext>
            </a:extLst>
          </p:cNvPr>
          <p:cNvSpPr/>
          <p:nvPr/>
        </p:nvSpPr>
        <p:spPr>
          <a:xfrm rot="19440690">
            <a:off x="302999" y="303282"/>
            <a:ext cx="286840" cy="514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3E2AF6-99CE-4367-9EF2-17594B57AFA4}"/>
              </a:ext>
            </a:extLst>
          </p:cNvPr>
          <p:cNvSpPr txBox="1"/>
          <p:nvPr/>
        </p:nvSpPr>
        <p:spPr>
          <a:xfrm>
            <a:off x="162414" y="1645447"/>
            <a:ext cx="5053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Symptom Text Column comes in unstructured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NATURAL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LANGUAGE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 we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CLEANED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data in Python and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LEMMATIZED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text to visualize it properly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23E4FC31-90C3-4698-87B6-9E3B8E842B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70092"/>
          <a:stretch/>
        </p:blipFill>
        <p:spPr>
          <a:xfrm>
            <a:off x="5931074" y="3907492"/>
            <a:ext cx="3074122" cy="30670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844216A-9F3C-4940-A73F-76663A100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83" r="70498" b="73601"/>
          <a:stretch/>
        </p:blipFill>
        <p:spPr>
          <a:xfrm>
            <a:off x="5931074" y="5131980"/>
            <a:ext cx="1761453" cy="346468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AA3D5598-4438-4046-8D8D-76C41323C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891" r="16934" b="-6269"/>
          <a:stretch/>
        </p:blipFill>
        <p:spPr>
          <a:xfrm>
            <a:off x="5931074" y="5447855"/>
            <a:ext cx="5304753" cy="1074693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C248006D-F837-4DAF-9A3D-C73C0D684B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592" b="-357"/>
          <a:stretch/>
        </p:blipFill>
        <p:spPr>
          <a:xfrm>
            <a:off x="5931477" y="4206311"/>
            <a:ext cx="3475550" cy="727736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A3D0395-E8FB-4CED-80F6-48617AC0569B}"/>
              </a:ext>
            </a:extLst>
          </p:cNvPr>
          <p:cNvSpPr txBox="1"/>
          <p:nvPr/>
        </p:nvSpPr>
        <p:spPr>
          <a:xfrm>
            <a:off x="9333879" y="645441"/>
            <a:ext cx="2755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Post Cleaning and Lemmatization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2BA0403-2F56-4741-B11C-9D25AA2C51F6}"/>
              </a:ext>
            </a:extLst>
          </p:cNvPr>
          <p:cNvSpPr/>
          <p:nvPr/>
        </p:nvSpPr>
        <p:spPr>
          <a:xfrm>
            <a:off x="9102871" y="672556"/>
            <a:ext cx="223424" cy="22277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5A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EBAD4EE-566A-48CA-8B7C-72F534BB9F2D}"/>
              </a:ext>
            </a:extLst>
          </p:cNvPr>
          <p:cNvSpPr txBox="1"/>
          <p:nvPr/>
        </p:nvSpPr>
        <p:spPr>
          <a:xfrm>
            <a:off x="1282471" y="439423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STOPWORDS: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6A767C50-0988-4A7C-9110-1CCD3DFBEED7}"/>
              </a:ext>
            </a:extLst>
          </p:cNvPr>
          <p:cNvSpPr txBox="1"/>
          <p:nvPr/>
        </p:nvSpPr>
        <p:spPr>
          <a:xfrm>
            <a:off x="1282471" y="499105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LEMMATIZING: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6A659F9-043F-4910-963C-7794732F1A5B}"/>
              </a:ext>
            </a:extLst>
          </p:cNvPr>
          <p:cNvSpPr txBox="1"/>
          <p:nvPr/>
        </p:nvSpPr>
        <p:spPr>
          <a:xfrm>
            <a:off x="1282471" y="5511678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NOUNS AND ADJECTIVES:</a:t>
            </a:r>
          </a:p>
        </p:txBody>
      </p:sp>
      <p:sp>
        <p:nvSpPr>
          <p:cNvPr id="75" name="Frame 17">
            <a:extLst>
              <a:ext uri="{FF2B5EF4-FFF2-40B4-BE49-F238E27FC236}">
                <a16:creationId xmlns:a16="http://schemas.microsoft.com/office/drawing/2014/main" id="{4A1BE90A-7628-4452-BD89-A0AF1E18AC68}"/>
              </a:ext>
            </a:extLst>
          </p:cNvPr>
          <p:cNvSpPr/>
          <p:nvPr/>
        </p:nvSpPr>
        <p:spPr>
          <a:xfrm>
            <a:off x="3145013" y="4403714"/>
            <a:ext cx="281490" cy="28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Frame 17">
            <a:extLst>
              <a:ext uri="{FF2B5EF4-FFF2-40B4-BE49-F238E27FC236}">
                <a16:creationId xmlns:a16="http://schemas.microsoft.com/office/drawing/2014/main" id="{9F309B1E-4F8F-412B-857A-5E3BAE177561}"/>
              </a:ext>
            </a:extLst>
          </p:cNvPr>
          <p:cNvSpPr/>
          <p:nvPr/>
        </p:nvSpPr>
        <p:spPr>
          <a:xfrm>
            <a:off x="3145013" y="5034925"/>
            <a:ext cx="281490" cy="28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Frame 17">
            <a:extLst>
              <a:ext uri="{FF2B5EF4-FFF2-40B4-BE49-F238E27FC236}">
                <a16:creationId xmlns:a16="http://schemas.microsoft.com/office/drawing/2014/main" id="{D69B61BF-5257-43C0-BDD5-82F7C3111158}"/>
              </a:ext>
            </a:extLst>
          </p:cNvPr>
          <p:cNvSpPr/>
          <p:nvPr/>
        </p:nvSpPr>
        <p:spPr>
          <a:xfrm>
            <a:off x="3145013" y="5671936"/>
            <a:ext cx="281490" cy="28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ED0A23BA-D3A5-4A98-9F36-A8888E63C599}"/>
              </a:ext>
            </a:extLst>
          </p:cNvPr>
          <p:cNvSpPr txBox="1"/>
          <p:nvPr/>
        </p:nvSpPr>
        <p:spPr>
          <a:xfrm>
            <a:off x="1282471" y="3617863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PUNCTUATION AND NUMBERS:</a:t>
            </a:r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id="{9D4A4F19-1579-4126-8C1B-534C359ADE39}"/>
              </a:ext>
            </a:extLst>
          </p:cNvPr>
          <p:cNvSpPr/>
          <p:nvPr/>
        </p:nvSpPr>
        <p:spPr>
          <a:xfrm>
            <a:off x="3145013" y="3759324"/>
            <a:ext cx="281490" cy="28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0432E76-D10B-460C-A27A-FAB602E488A5}"/>
              </a:ext>
            </a:extLst>
          </p:cNvPr>
          <p:cNvSpPr txBox="1"/>
          <p:nvPr/>
        </p:nvSpPr>
        <p:spPr>
          <a:xfrm>
            <a:off x="1282471" y="308766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LOWERCASE:</a:t>
            </a:r>
          </a:p>
        </p:txBody>
      </p:sp>
      <p:sp>
        <p:nvSpPr>
          <p:cNvPr id="83" name="Frame 17">
            <a:extLst>
              <a:ext uri="{FF2B5EF4-FFF2-40B4-BE49-F238E27FC236}">
                <a16:creationId xmlns:a16="http://schemas.microsoft.com/office/drawing/2014/main" id="{7E5AEF27-8052-417E-A126-38BF7D803107}"/>
              </a:ext>
            </a:extLst>
          </p:cNvPr>
          <p:cNvSpPr/>
          <p:nvPr/>
        </p:nvSpPr>
        <p:spPr>
          <a:xfrm>
            <a:off x="3152173" y="3116195"/>
            <a:ext cx="281490" cy="28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0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56">
            <a:extLst>
              <a:ext uri="{FF2B5EF4-FFF2-40B4-BE49-F238E27FC236}">
                <a16:creationId xmlns:a16="http://schemas.microsoft.com/office/drawing/2014/main" id="{6E8CD4C9-53DD-44CA-9A57-E716D6C5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D0E5A108-B0DA-4BC5-92E7-5B79142A1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t="2500" r="67840" b="79787"/>
          <a:stretch>
            <a:fillRect/>
          </a:stretch>
        </p:blipFill>
        <p:spPr>
          <a:xfrm>
            <a:off x="615950" y="171451"/>
            <a:ext cx="3305012" cy="1214765"/>
          </a:xfrm>
          <a:custGeom>
            <a:avLst/>
            <a:gdLst>
              <a:gd name="connsiteX0" fmla="*/ 2257024 w 3305012"/>
              <a:gd name="connsiteY0" fmla="*/ 1171437 h 1214765"/>
              <a:gd name="connsiteX1" fmla="*/ 2253761 w 3305012"/>
              <a:gd name="connsiteY1" fmla="*/ 1214765 h 1214765"/>
              <a:gd name="connsiteX2" fmla="*/ 2243953 w 3305012"/>
              <a:gd name="connsiteY2" fmla="*/ 1214670 h 1214765"/>
              <a:gd name="connsiteX3" fmla="*/ 806450 w 3305012"/>
              <a:gd name="connsiteY3" fmla="*/ 57150 h 1214765"/>
              <a:gd name="connsiteX4" fmla="*/ 946150 w 3305012"/>
              <a:gd name="connsiteY4" fmla="*/ 234950 h 1214765"/>
              <a:gd name="connsiteX5" fmla="*/ 908050 w 3305012"/>
              <a:gd name="connsiteY5" fmla="*/ 1155700 h 1214765"/>
              <a:gd name="connsiteX6" fmla="*/ 925166 w 3305012"/>
              <a:gd name="connsiteY6" fmla="*/ 1155700 h 1214765"/>
              <a:gd name="connsiteX7" fmla="*/ 884298 w 3305012"/>
              <a:gd name="connsiteY7" fmla="*/ 1177063 h 1214765"/>
              <a:gd name="connsiteX8" fmla="*/ 69850 w 3305012"/>
              <a:gd name="connsiteY8" fmla="*/ 1130300 h 1214765"/>
              <a:gd name="connsiteX9" fmla="*/ 21578 w 3305012"/>
              <a:gd name="connsiteY9" fmla="*/ 489601 h 1214765"/>
              <a:gd name="connsiteX10" fmla="*/ 685800 w 3305012"/>
              <a:gd name="connsiteY10" fmla="*/ 457200 h 1214765"/>
              <a:gd name="connsiteX11" fmla="*/ 698500 w 3305012"/>
              <a:gd name="connsiteY11" fmla="*/ 368300 h 1214765"/>
              <a:gd name="connsiteX12" fmla="*/ 635000 w 3305012"/>
              <a:gd name="connsiteY12" fmla="*/ 273050 h 1214765"/>
              <a:gd name="connsiteX13" fmla="*/ 9972 w 3305012"/>
              <a:gd name="connsiteY13" fmla="*/ 335553 h 1214765"/>
              <a:gd name="connsiteX14" fmla="*/ 0 w 3305012"/>
              <a:gd name="connsiteY14" fmla="*/ 203200 h 1214765"/>
              <a:gd name="connsiteX15" fmla="*/ 215900 w 3305012"/>
              <a:gd name="connsiteY15" fmla="*/ 69850 h 1214765"/>
              <a:gd name="connsiteX16" fmla="*/ 2070100 w 3305012"/>
              <a:gd name="connsiteY16" fmla="*/ 6350 h 1214765"/>
              <a:gd name="connsiteX17" fmla="*/ 2122529 w 3305012"/>
              <a:gd name="connsiteY17" fmla="*/ 285969 h 1214765"/>
              <a:gd name="connsiteX18" fmla="*/ 1752600 w 3305012"/>
              <a:gd name="connsiteY18" fmla="*/ 254000 h 1214765"/>
              <a:gd name="connsiteX19" fmla="*/ 1574800 w 3305012"/>
              <a:gd name="connsiteY19" fmla="*/ 419100 h 1214765"/>
              <a:gd name="connsiteX20" fmla="*/ 1549954 w 3305012"/>
              <a:gd name="connsiteY20" fmla="*/ 1207976 h 1214765"/>
              <a:gd name="connsiteX21" fmla="*/ 1397000 w 3305012"/>
              <a:gd name="connsiteY21" fmla="*/ 1206500 h 1214765"/>
              <a:gd name="connsiteX22" fmla="*/ 1110933 w 3305012"/>
              <a:gd name="connsiteY22" fmla="*/ 1190075 h 1214765"/>
              <a:gd name="connsiteX23" fmla="*/ 1075183 w 3305012"/>
              <a:gd name="connsiteY23" fmla="*/ 1155700 h 1214765"/>
              <a:gd name="connsiteX24" fmla="*/ 1257300 w 3305012"/>
              <a:gd name="connsiteY24" fmla="*/ 1155700 h 1214765"/>
              <a:gd name="connsiteX25" fmla="*/ 1250950 w 3305012"/>
              <a:gd name="connsiteY25" fmla="*/ 101600 h 1214765"/>
              <a:gd name="connsiteX26" fmla="*/ 2362200 w 3305012"/>
              <a:gd name="connsiteY26" fmla="*/ 0 h 1214765"/>
              <a:gd name="connsiteX27" fmla="*/ 3162300 w 3305012"/>
              <a:gd name="connsiteY27" fmla="*/ 25400 h 1214765"/>
              <a:gd name="connsiteX28" fmla="*/ 3302000 w 3305012"/>
              <a:gd name="connsiteY28" fmla="*/ 184150 h 1214765"/>
              <a:gd name="connsiteX29" fmla="*/ 3305012 w 3305012"/>
              <a:gd name="connsiteY29" fmla="*/ 229048 h 1214765"/>
              <a:gd name="connsiteX30" fmla="*/ 3289300 w 3305012"/>
              <a:gd name="connsiteY30" fmla="*/ 228599 h 1214765"/>
              <a:gd name="connsiteX31" fmla="*/ 3302000 w 3305012"/>
              <a:gd name="connsiteY31" fmla="*/ 939799 h 1214765"/>
              <a:gd name="connsiteX32" fmla="*/ 3302000 w 3305012"/>
              <a:gd name="connsiteY32" fmla="*/ 1098549 h 1214765"/>
              <a:gd name="connsiteX33" fmla="*/ 3304105 w 3305012"/>
              <a:gd name="connsiteY33" fmla="*/ 1157492 h 1214765"/>
              <a:gd name="connsiteX34" fmla="*/ 3244850 w 3305012"/>
              <a:gd name="connsiteY34" fmla="*/ 1162050 h 1214765"/>
              <a:gd name="connsiteX35" fmla="*/ 3119376 w 3305012"/>
              <a:gd name="connsiteY35" fmla="*/ 1130682 h 1214765"/>
              <a:gd name="connsiteX36" fmla="*/ 3053918 w 3305012"/>
              <a:gd name="connsiteY36" fmla="*/ 1080224 h 1214765"/>
              <a:gd name="connsiteX37" fmla="*/ 2984500 w 3305012"/>
              <a:gd name="connsiteY37" fmla="*/ 882650 h 1214765"/>
              <a:gd name="connsiteX38" fmla="*/ 2895600 w 3305012"/>
              <a:gd name="connsiteY38" fmla="*/ 889000 h 1214765"/>
              <a:gd name="connsiteX39" fmla="*/ 2895600 w 3305012"/>
              <a:gd name="connsiteY39" fmla="*/ 985307 h 1214765"/>
              <a:gd name="connsiteX40" fmla="*/ 2889250 w 3305012"/>
              <a:gd name="connsiteY40" fmla="*/ 984249 h 1214765"/>
              <a:gd name="connsiteX41" fmla="*/ 2876550 w 3305012"/>
              <a:gd name="connsiteY41" fmla="*/ 1073149 h 1214765"/>
              <a:gd name="connsiteX42" fmla="*/ 2892946 w 3305012"/>
              <a:gd name="connsiteY42" fmla="*/ 1101469 h 1214765"/>
              <a:gd name="connsiteX43" fmla="*/ 2832100 w 3305012"/>
              <a:gd name="connsiteY43" fmla="*/ 1168400 h 1214765"/>
              <a:gd name="connsiteX44" fmla="*/ 2660650 w 3305012"/>
              <a:gd name="connsiteY44" fmla="*/ 1117600 h 1214765"/>
              <a:gd name="connsiteX45" fmla="*/ 2271432 w 3305012"/>
              <a:gd name="connsiteY45" fmla="*/ 1123778 h 1214765"/>
              <a:gd name="connsiteX46" fmla="*/ 2273300 w 3305012"/>
              <a:gd name="connsiteY46" fmla="*/ 1117600 h 1214765"/>
              <a:gd name="connsiteX47" fmla="*/ 2292350 w 3305012"/>
              <a:gd name="connsiteY47" fmla="*/ 946150 h 1214765"/>
              <a:gd name="connsiteX48" fmla="*/ 2228850 w 3305012"/>
              <a:gd name="connsiteY48" fmla="*/ 755650 h 1214765"/>
              <a:gd name="connsiteX49" fmla="*/ 2266950 w 3305012"/>
              <a:gd name="connsiteY49" fmla="*/ 298450 h 1214765"/>
              <a:gd name="connsiteX50" fmla="*/ 2144810 w 3305012"/>
              <a:gd name="connsiteY50" fmla="*/ 287895 h 12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05012" h="1214765">
                <a:moveTo>
                  <a:pt x="2257024" y="1171437"/>
                </a:moveTo>
                <a:lnTo>
                  <a:pt x="2253761" y="1214765"/>
                </a:lnTo>
                <a:lnTo>
                  <a:pt x="2243953" y="1214670"/>
                </a:lnTo>
                <a:close/>
                <a:moveTo>
                  <a:pt x="806450" y="57150"/>
                </a:moveTo>
                <a:lnTo>
                  <a:pt x="946150" y="234950"/>
                </a:lnTo>
                <a:lnTo>
                  <a:pt x="908050" y="1155700"/>
                </a:lnTo>
                <a:lnTo>
                  <a:pt x="925166" y="1155700"/>
                </a:lnTo>
                <a:lnTo>
                  <a:pt x="884298" y="1177063"/>
                </a:lnTo>
                <a:lnTo>
                  <a:pt x="69850" y="1130300"/>
                </a:lnTo>
                <a:lnTo>
                  <a:pt x="21578" y="489601"/>
                </a:lnTo>
                <a:lnTo>
                  <a:pt x="685800" y="457200"/>
                </a:lnTo>
                <a:lnTo>
                  <a:pt x="698500" y="368300"/>
                </a:lnTo>
                <a:lnTo>
                  <a:pt x="635000" y="273050"/>
                </a:lnTo>
                <a:lnTo>
                  <a:pt x="9972" y="335553"/>
                </a:lnTo>
                <a:lnTo>
                  <a:pt x="0" y="203200"/>
                </a:lnTo>
                <a:lnTo>
                  <a:pt x="215900" y="69850"/>
                </a:lnTo>
                <a:close/>
                <a:moveTo>
                  <a:pt x="2070100" y="6350"/>
                </a:moveTo>
                <a:lnTo>
                  <a:pt x="2122529" y="285969"/>
                </a:lnTo>
                <a:lnTo>
                  <a:pt x="1752600" y="254000"/>
                </a:lnTo>
                <a:lnTo>
                  <a:pt x="1574800" y="419100"/>
                </a:lnTo>
                <a:lnTo>
                  <a:pt x="1549954" y="1207976"/>
                </a:lnTo>
                <a:lnTo>
                  <a:pt x="1397000" y="1206500"/>
                </a:lnTo>
                <a:lnTo>
                  <a:pt x="1110933" y="1190075"/>
                </a:lnTo>
                <a:lnTo>
                  <a:pt x="1075183" y="1155700"/>
                </a:lnTo>
                <a:lnTo>
                  <a:pt x="1257300" y="1155700"/>
                </a:lnTo>
                <a:cubicBezTo>
                  <a:pt x="1255183" y="804333"/>
                  <a:pt x="1253067" y="452967"/>
                  <a:pt x="1250950" y="101600"/>
                </a:cubicBezTo>
                <a:close/>
                <a:moveTo>
                  <a:pt x="2362200" y="0"/>
                </a:moveTo>
                <a:lnTo>
                  <a:pt x="3162300" y="25400"/>
                </a:lnTo>
                <a:lnTo>
                  <a:pt x="3302000" y="184150"/>
                </a:lnTo>
                <a:lnTo>
                  <a:pt x="3305012" y="229048"/>
                </a:lnTo>
                <a:lnTo>
                  <a:pt x="3289300" y="228599"/>
                </a:lnTo>
                <a:lnTo>
                  <a:pt x="3302000" y="939799"/>
                </a:lnTo>
                <a:lnTo>
                  <a:pt x="3302000" y="1098549"/>
                </a:lnTo>
                <a:lnTo>
                  <a:pt x="3304105" y="1157492"/>
                </a:lnTo>
                <a:lnTo>
                  <a:pt x="3244850" y="1162050"/>
                </a:lnTo>
                <a:lnTo>
                  <a:pt x="3119376" y="1130682"/>
                </a:lnTo>
                <a:lnTo>
                  <a:pt x="3053918" y="1080224"/>
                </a:lnTo>
                <a:lnTo>
                  <a:pt x="2984500" y="882650"/>
                </a:lnTo>
                <a:lnTo>
                  <a:pt x="2895600" y="889000"/>
                </a:lnTo>
                <a:lnTo>
                  <a:pt x="2895600" y="985307"/>
                </a:lnTo>
                <a:lnTo>
                  <a:pt x="2889250" y="984249"/>
                </a:lnTo>
                <a:lnTo>
                  <a:pt x="2876550" y="1073149"/>
                </a:lnTo>
                <a:lnTo>
                  <a:pt x="2892946" y="1101469"/>
                </a:lnTo>
                <a:lnTo>
                  <a:pt x="2832100" y="1168400"/>
                </a:lnTo>
                <a:lnTo>
                  <a:pt x="2660650" y="1117600"/>
                </a:lnTo>
                <a:lnTo>
                  <a:pt x="2271432" y="1123778"/>
                </a:lnTo>
                <a:lnTo>
                  <a:pt x="2273300" y="1117600"/>
                </a:lnTo>
                <a:lnTo>
                  <a:pt x="2292350" y="946150"/>
                </a:lnTo>
                <a:lnTo>
                  <a:pt x="2228850" y="755650"/>
                </a:lnTo>
                <a:lnTo>
                  <a:pt x="2266950" y="298450"/>
                </a:lnTo>
                <a:lnTo>
                  <a:pt x="2144810" y="287895"/>
                </a:lnTo>
                <a:close/>
              </a:path>
            </a:pathLst>
          </a:cu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B5DD3F27-3D86-495B-89DD-A2815E34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3" t="19123" r="30786" b="53778"/>
          <a:stretch>
            <a:fillRect/>
          </a:stretch>
        </p:blipFill>
        <p:spPr>
          <a:xfrm>
            <a:off x="4345578" y="1311402"/>
            <a:ext cx="4093029" cy="1858518"/>
          </a:xfrm>
          <a:custGeom>
            <a:avLst/>
            <a:gdLst>
              <a:gd name="connsiteX0" fmla="*/ 322216 w 4093029"/>
              <a:gd name="connsiteY0" fmla="*/ 604484 h 1858518"/>
              <a:gd name="connsiteX1" fmla="*/ 313508 w 4093029"/>
              <a:gd name="connsiteY1" fmla="*/ 1109581 h 1858518"/>
              <a:gd name="connsiteX2" fmla="*/ 487679 w 4093029"/>
              <a:gd name="connsiteY2" fmla="*/ 1170541 h 1858518"/>
              <a:gd name="connsiteX3" fmla="*/ 600891 w 4093029"/>
              <a:gd name="connsiteY3" fmla="*/ 1161832 h 1858518"/>
              <a:gd name="connsiteX4" fmla="*/ 618308 w 4093029"/>
              <a:gd name="connsiteY4" fmla="*/ 926701 h 1858518"/>
              <a:gd name="connsiteX5" fmla="*/ 609599 w 4093029"/>
              <a:gd name="connsiteY5" fmla="*/ 648027 h 1858518"/>
              <a:gd name="connsiteX6" fmla="*/ 17417 w 4093029"/>
              <a:gd name="connsiteY6" fmla="*/ 421604 h 1858518"/>
              <a:gd name="connsiteX7" fmla="*/ 896984 w 4093029"/>
              <a:gd name="connsiteY7" fmla="*/ 439021 h 1858518"/>
              <a:gd name="connsiteX8" fmla="*/ 910101 w 4093029"/>
              <a:gd name="connsiteY8" fmla="*/ 437928 h 1858518"/>
              <a:gd name="connsiteX9" fmla="*/ 920095 w 4093029"/>
              <a:gd name="connsiteY9" fmla="*/ 632803 h 1858518"/>
              <a:gd name="connsiteX10" fmla="*/ 818606 w 4093029"/>
              <a:gd name="connsiteY10" fmla="*/ 1405672 h 1858518"/>
              <a:gd name="connsiteX11" fmla="*/ 513807 w 4093029"/>
              <a:gd name="connsiteY11" fmla="*/ 1440507 h 1858518"/>
              <a:gd name="connsiteX12" fmla="*/ 235132 w 4093029"/>
              <a:gd name="connsiteY12" fmla="*/ 1388255 h 1858518"/>
              <a:gd name="connsiteX13" fmla="*/ 226423 w 4093029"/>
              <a:gd name="connsiteY13" fmla="*/ 1858518 h 1858518"/>
              <a:gd name="connsiteX14" fmla="*/ 0 w 4093029"/>
              <a:gd name="connsiteY14" fmla="*/ 1858518 h 1858518"/>
              <a:gd name="connsiteX15" fmla="*/ 1419497 w 4093029"/>
              <a:gd name="connsiteY15" fmla="*/ 395478 h 1858518"/>
              <a:gd name="connsiteX16" fmla="*/ 1870322 w 4093029"/>
              <a:gd name="connsiteY16" fmla="*/ 469384 h 1858518"/>
              <a:gd name="connsiteX17" fmla="*/ 1883218 w 4093029"/>
              <a:gd name="connsiteY17" fmla="*/ 531283 h 1858518"/>
              <a:gd name="connsiteX18" fmla="*/ 1874398 w 4093029"/>
              <a:gd name="connsiteY18" fmla="*/ 555338 h 1858518"/>
              <a:gd name="connsiteX19" fmla="*/ 1874247 w 4093029"/>
              <a:gd name="connsiteY19" fmla="*/ 555498 h 1858518"/>
              <a:gd name="connsiteX20" fmla="*/ 1874240 w 4093029"/>
              <a:gd name="connsiteY20" fmla="*/ 555769 h 1858518"/>
              <a:gd name="connsiteX21" fmla="*/ 1872343 w 4093029"/>
              <a:gd name="connsiteY21" fmla="*/ 560941 h 1858518"/>
              <a:gd name="connsiteX22" fmla="*/ 1873703 w 4093029"/>
              <a:gd name="connsiteY22" fmla="*/ 575356 h 1858518"/>
              <a:gd name="connsiteX23" fmla="*/ 1864722 w 4093029"/>
              <a:gd name="connsiteY23" fmla="*/ 903161 h 1858518"/>
              <a:gd name="connsiteX24" fmla="*/ 1898060 w 4093029"/>
              <a:gd name="connsiteY24" fmla="*/ 1403223 h 1858518"/>
              <a:gd name="connsiteX25" fmla="*/ 1915624 w 4093029"/>
              <a:gd name="connsiteY25" fmla="*/ 1482261 h 1858518"/>
              <a:gd name="connsiteX26" fmla="*/ 1532709 w 4093029"/>
              <a:gd name="connsiteY26" fmla="*/ 1466632 h 1858518"/>
              <a:gd name="connsiteX27" fmla="*/ 1123406 w 4093029"/>
              <a:gd name="connsiteY27" fmla="*/ 1440507 h 1858518"/>
              <a:gd name="connsiteX28" fmla="*/ 1045029 w 4093029"/>
              <a:gd name="connsiteY28" fmla="*/ 1100872 h 1858518"/>
              <a:gd name="connsiteX29" fmla="*/ 1166949 w 4093029"/>
              <a:gd name="connsiteY29" fmla="*/ 578358 h 1858518"/>
              <a:gd name="connsiteX30" fmla="*/ 1126780 w 4093029"/>
              <a:gd name="connsiteY30" fmla="*/ 555404 h 1858518"/>
              <a:gd name="connsiteX31" fmla="*/ 1119678 w 4093029"/>
              <a:gd name="connsiteY31" fmla="*/ 420463 h 1858518"/>
              <a:gd name="connsiteX32" fmla="*/ 3840480 w 4093029"/>
              <a:gd name="connsiteY32" fmla="*/ 369352 h 1858518"/>
              <a:gd name="connsiteX33" fmla="*/ 4093029 w 4093029"/>
              <a:gd name="connsiteY33" fmla="*/ 534815 h 1858518"/>
              <a:gd name="connsiteX34" fmla="*/ 4093029 w 4093029"/>
              <a:gd name="connsiteY34" fmla="*/ 537765 h 1858518"/>
              <a:gd name="connsiteX35" fmla="*/ 4036422 w 4093029"/>
              <a:gd name="connsiteY35" fmla="*/ 536448 h 1858518"/>
              <a:gd name="connsiteX36" fmla="*/ 4069760 w 4093029"/>
              <a:gd name="connsiteY36" fmla="*/ 1098423 h 1858518"/>
              <a:gd name="connsiteX37" fmla="*/ 4079885 w 4093029"/>
              <a:gd name="connsiteY37" fmla="*/ 1065516 h 1858518"/>
              <a:gd name="connsiteX38" fmla="*/ 4058194 w 4093029"/>
              <a:gd name="connsiteY38" fmla="*/ 1510175 h 1858518"/>
              <a:gd name="connsiteX39" fmla="*/ 3836397 w 4093029"/>
              <a:gd name="connsiteY39" fmla="*/ 1503171 h 1858518"/>
              <a:gd name="connsiteX40" fmla="*/ 3836397 w 4093029"/>
              <a:gd name="connsiteY40" fmla="*/ 907923 h 1858518"/>
              <a:gd name="connsiteX41" fmla="*/ 3717335 w 4093029"/>
              <a:gd name="connsiteY41" fmla="*/ 679323 h 1858518"/>
              <a:gd name="connsiteX42" fmla="*/ 3474447 w 4093029"/>
              <a:gd name="connsiteY42" fmla="*/ 745998 h 1858518"/>
              <a:gd name="connsiteX43" fmla="*/ 3422060 w 4093029"/>
              <a:gd name="connsiteY43" fmla="*/ 1398461 h 1858518"/>
              <a:gd name="connsiteX44" fmla="*/ 3205242 w 4093029"/>
              <a:gd name="connsiteY44" fmla="*/ 1407134 h 1858518"/>
              <a:gd name="connsiteX45" fmla="*/ 3192422 w 4093029"/>
              <a:gd name="connsiteY45" fmla="*/ 1368676 h 1858518"/>
              <a:gd name="connsiteX46" fmla="*/ 3183935 w 4093029"/>
              <a:gd name="connsiteY46" fmla="*/ 774573 h 1858518"/>
              <a:gd name="connsiteX47" fmla="*/ 3173678 w 4093029"/>
              <a:gd name="connsiteY47" fmla="*/ 419008 h 1858518"/>
              <a:gd name="connsiteX48" fmla="*/ 2356856 w 4093029"/>
              <a:gd name="connsiteY48" fmla="*/ 41501 h 1858518"/>
              <a:gd name="connsiteX49" fmla="*/ 2312622 w 4093029"/>
              <a:gd name="connsiteY49" fmla="*/ 88612 h 1858518"/>
              <a:gd name="connsiteX50" fmla="*/ 2316480 w 4093029"/>
              <a:gd name="connsiteY50" fmla="*/ 47135 h 1858518"/>
              <a:gd name="connsiteX51" fmla="*/ 2693310 w 4093029"/>
              <a:gd name="connsiteY51" fmla="*/ 0 h 1858518"/>
              <a:gd name="connsiteX52" fmla="*/ 2739917 w 4093029"/>
              <a:gd name="connsiteY52" fmla="*/ 100981 h 1858518"/>
              <a:gd name="connsiteX53" fmla="*/ 2721972 w 4093029"/>
              <a:gd name="connsiteY53" fmla="*/ 93536 h 1858518"/>
              <a:gd name="connsiteX54" fmla="*/ 2688635 w 4093029"/>
              <a:gd name="connsiteY54" fmla="*/ 512636 h 1858518"/>
              <a:gd name="connsiteX55" fmla="*/ 2736260 w 4093029"/>
              <a:gd name="connsiteY55" fmla="*/ 1227011 h 1858518"/>
              <a:gd name="connsiteX56" fmla="*/ 2979147 w 4093029"/>
              <a:gd name="connsiteY56" fmla="*/ 1250823 h 1858518"/>
              <a:gd name="connsiteX57" fmla="*/ 2974385 w 4093029"/>
              <a:gd name="connsiteY57" fmla="*/ 1403223 h 1858518"/>
              <a:gd name="connsiteX58" fmla="*/ 2941047 w 4093029"/>
              <a:gd name="connsiteY58" fmla="*/ 1431798 h 1858518"/>
              <a:gd name="connsiteX59" fmla="*/ 2607672 w 4093029"/>
              <a:gd name="connsiteY59" fmla="*/ 1427036 h 1858518"/>
              <a:gd name="connsiteX60" fmla="*/ 2554061 w 4093029"/>
              <a:gd name="connsiteY60" fmla="*/ 1465637 h 1858518"/>
              <a:gd name="connsiteX61" fmla="*/ 2168434 w 4093029"/>
              <a:gd name="connsiteY61" fmla="*/ 1457924 h 1858518"/>
              <a:gd name="connsiteX62" fmla="*/ 2168434 w 4093029"/>
              <a:gd name="connsiteY62" fmla="*/ 1362129 h 1858518"/>
              <a:gd name="connsiteX63" fmla="*/ 2290354 w 4093029"/>
              <a:gd name="connsiteY63" fmla="*/ 761238 h 1858518"/>
              <a:gd name="connsiteX64" fmla="*/ 2204315 w 4093029"/>
              <a:gd name="connsiteY64" fmla="*/ 508179 h 1858518"/>
              <a:gd name="connsiteX65" fmla="*/ 2215525 w 4093029"/>
              <a:gd name="connsiteY65" fmla="*/ 433785 h 1858518"/>
              <a:gd name="connsiteX66" fmla="*/ 2281646 w 4093029"/>
              <a:gd name="connsiteY66" fmla="*/ 421604 h 1858518"/>
              <a:gd name="connsiteX67" fmla="*/ 2299713 w 4093029"/>
              <a:gd name="connsiteY67" fmla="*/ 227384 h 1858518"/>
              <a:gd name="connsiteX68" fmla="*/ 2598147 w 4093029"/>
              <a:gd name="connsiteY68" fmla="*/ 36386 h 185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93029" h="1858518">
                <a:moveTo>
                  <a:pt x="322216" y="604484"/>
                </a:moveTo>
                <a:lnTo>
                  <a:pt x="313508" y="1109581"/>
                </a:lnTo>
                <a:lnTo>
                  <a:pt x="487679" y="1170541"/>
                </a:lnTo>
                <a:lnTo>
                  <a:pt x="600891" y="1161832"/>
                </a:lnTo>
                <a:lnTo>
                  <a:pt x="618308" y="926701"/>
                </a:lnTo>
                <a:lnTo>
                  <a:pt x="609599" y="648027"/>
                </a:lnTo>
                <a:close/>
                <a:moveTo>
                  <a:pt x="17417" y="421604"/>
                </a:moveTo>
                <a:lnTo>
                  <a:pt x="896984" y="439021"/>
                </a:lnTo>
                <a:lnTo>
                  <a:pt x="910101" y="437928"/>
                </a:lnTo>
                <a:lnTo>
                  <a:pt x="920095" y="632803"/>
                </a:lnTo>
                <a:lnTo>
                  <a:pt x="818606" y="1405672"/>
                </a:lnTo>
                <a:lnTo>
                  <a:pt x="513807" y="1440507"/>
                </a:lnTo>
                <a:lnTo>
                  <a:pt x="235132" y="1388255"/>
                </a:lnTo>
                <a:lnTo>
                  <a:pt x="226423" y="1858518"/>
                </a:lnTo>
                <a:lnTo>
                  <a:pt x="0" y="1858518"/>
                </a:lnTo>
                <a:close/>
                <a:moveTo>
                  <a:pt x="1419497" y="395478"/>
                </a:moveTo>
                <a:lnTo>
                  <a:pt x="1870322" y="469384"/>
                </a:lnTo>
                <a:lnTo>
                  <a:pt x="1883218" y="531283"/>
                </a:lnTo>
                <a:lnTo>
                  <a:pt x="1874398" y="555338"/>
                </a:lnTo>
                <a:lnTo>
                  <a:pt x="1874247" y="555498"/>
                </a:lnTo>
                <a:lnTo>
                  <a:pt x="1874240" y="555769"/>
                </a:lnTo>
                <a:lnTo>
                  <a:pt x="1872343" y="560941"/>
                </a:lnTo>
                <a:lnTo>
                  <a:pt x="1873703" y="575356"/>
                </a:lnTo>
                <a:lnTo>
                  <a:pt x="1864722" y="903161"/>
                </a:lnTo>
                <a:lnTo>
                  <a:pt x="1898060" y="1403223"/>
                </a:lnTo>
                <a:lnTo>
                  <a:pt x="1915624" y="1482261"/>
                </a:lnTo>
                <a:lnTo>
                  <a:pt x="1532709" y="1466632"/>
                </a:lnTo>
                <a:lnTo>
                  <a:pt x="1123406" y="1440507"/>
                </a:lnTo>
                <a:lnTo>
                  <a:pt x="1045029" y="1100872"/>
                </a:lnTo>
                <a:lnTo>
                  <a:pt x="1166949" y="578358"/>
                </a:lnTo>
                <a:lnTo>
                  <a:pt x="1126780" y="555404"/>
                </a:lnTo>
                <a:lnTo>
                  <a:pt x="1119678" y="420463"/>
                </a:lnTo>
                <a:close/>
                <a:moveTo>
                  <a:pt x="3840480" y="369352"/>
                </a:moveTo>
                <a:lnTo>
                  <a:pt x="4093029" y="534815"/>
                </a:lnTo>
                <a:lnTo>
                  <a:pt x="4093029" y="537765"/>
                </a:lnTo>
                <a:lnTo>
                  <a:pt x="4036422" y="536448"/>
                </a:lnTo>
                <a:lnTo>
                  <a:pt x="4069760" y="1098423"/>
                </a:lnTo>
                <a:lnTo>
                  <a:pt x="4079885" y="1065516"/>
                </a:lnTo>
                <a:lnTo>
                  <a:pt x="4058194" y="1510175"/>
                </a:lnTo>
                <a:lnTo>
                  <a:pt x="3836397" y="1503171"/>
                </a:lnTo>
                <a:lnTo>
                  <a:pt x="3836397" y="907923"/>
                </a:lnTo>
                <a:lnTo>
                  <a:pt x="3717335" y="679323"/>
                </a:lnTo>
                <a:lnTo>
                  <a:pt x="3474447" y="745998"/>
                </a:lnTo>
                <a:lnTo>
                  <a:pt x="3422060" y="1398461"/>
                </a:lnTo>
                <a:lnTo>
                  <a:pt x="3205242" y="1407134"/>
                </a:lnTo>
                <a:lnTo>
                  <a:pt x="3192422" y="1368676"/>
                </a:lnTo>
                <a:lnTo>
                  <a:pt x="3183935" y="774573"/>
                </a:lnTo>
                <a:lnTo>
                  <a:pt x="3173678" y="419008"/>
                </a:lnTo>
                <a:close/>
                <a:moveTo>
                  <a:pt x="2356856" y="41501"/>
                </a:moveTo>
                <a:lnTo>
                  <a:pt x="2312622" y="88612"/>
                </a:lnTo>
                <a:lnTo>
                  <a:pt x="2316480" y="47135"/>
                </a:lnTo>
                <a:close/>
                <a:moveTo>
                  <a:pt x="2693310" y="0"/>
                </a:moveTo>
                <a:lnTo>
                  <a:pt x="2739917" y="100981"/>
                </a:lnTo>
                <a:lnTo>
                  <a:pt x="2721972" y="93536"/>
                </a:lnTo>
                <a:lnTo>
                  <a:pt x="2688635" y="512636"/>
                </a:lnTo>
                <a:lnTo>
                  <a:pt x="2736260" y="1227011"/>
                </a:lnTo>
                <a:lnTo>
                  <a:pt x="2979147" y="1250823"/>
                </a:lnTo>
                <a:lnTo>
                  <a:pt x="2974385" y="1403223"/>
                </a:lnTo>
                <a:lnTo>
                  <a:pt x="2941047" y="1431798"/>
                </a:lnTo>
                <a:lnTo>
                  <a:pt x="2607672" y="1427036"/>
                </a:lnTo>
                <a:lnTo>
                  <a:pt x="2554061" y="1465637"/>
                </a:lnTo>
                <a:lnTo>
                  <a:pt x="2168434" y="1457924"/>
                </a:lnTo>
                <a:lnTo>
                  <a:pt x="2168434" y="1362129"/>
                </a:lnTo>
                <a:lnTo>
                  <a:pt x="2290354" y="761238"/>
                </a:lnTo>
                <a:lnTo>
                  <a:pt x="2204315" y="508179"/>
                </a:lnTo>
                <a:lnTo>
                  <a:pt x="2215525" y="433785"/>
                </a:lnTo>
                <a:lnTo>
                  <a:pt x="2281646" y="421604"/>
                </a:lnTo>
                <a:lnTo>
                  <a:pt x="2299713" y="227384"/>
                </a:lnTo>
                <a:lnTo>
                  <a:pt x="2598147" y="36386"/>
                </a:lnTo>
                <a:close/>
              </a:path>
            </a:pathLst>
          </a:cu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8D511DD5-6A10-4444-980D-021A82E5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4" t="67069" r="7972" b="5972"/>
          <a:stretch>
            <a:fillRect/>
          </a:stretch>
        </p:blipFill>
        <p:spPr>
          <a:xfrm>
            <a:off x="2057196" y="4599623"/>
            <a:ext cx="9162932" cy="1848803"/>
          </a:xfrm>
          <a:custGeom>
            <a:avLst/>
            <a:gdLst>
              <a:gd name="connsiteX0" fmla="*/ 2871169 w 9162932"/>
              <a:gd name="connsiteY0" fmla="*/ 1430205 h 1848803"/>
              <a:gd name="connsiteX1" fmla="*/ 2972547 w 9162932"/>
              <a:gd name="connsiteY1" fmla="*/ 1655139 h 1848803"/>
              <a:gd name="connsiteX2" fmla="*/ 2915650 w 9162932"/>
              <a:gd name="connsiteY2" fmla="*/ 1687380 h 1848803"/>
              <a:gd name="connsiteX3" fmla="*/ 2870405 w 9162932"/>
              <a:gd name="connsiteY3" fmla="*/ 1432877 h 1848803"/>
              <a:gd name="connsiteX4" fmla="*/ 8344105 w 9162932"/>
              <a:gd name="connsiteY4" fmla="*/ 982027 h 1848803"/>
              <a:gd name="connsiteX5" fmla="*/ 8350455 w 9162932"/>
              <a:gd name="connsiteY5" fmla="*/ 1324927 h 1848803"/>
              <a:gd name="connsiteX6" fmla="*/ 8737805 w 9162932"/>
              <a:gd name="connsiteY6" fmla="*/ 1369377 h 1848803"/>
              <a:gd name="connsiteX7" fmla="*/ 8731455 w 9162932"/>
              <a:gd name="connsiteY7" fmla="*/ 1083627 h 1848803"/>
              <a:gd name="connsiteX8" fmla="*/ 8382205 w 9162932"/>
              <a:gd name="connsiteY8" fmla="*/ 1020127 h 1848803"/>
              <a:gd name="connsiteX9" fmla="*/ 5194505 w 9162932"/>
              <a:gd name="connsiteY9" fmla="*/ 588327 h 1848803"/>
              <a:gd name="connsiteX10" fmla="*/ 4889705 w 9162932"/>
              <a:gd name="connsiteY10" fmla="*/ 651827 h 1848803"/>
              <a:gd name="connsiteX11" fmla="*/ 4356305 w 9162932"/>
              <a:gd name="connsiteY11" fmla="*/ 639127 h 1848803"/>
              <a:gd name="connsiteX12" fmla="*/ 4311855 w 9162932"/>
              <a:gd name="connsiteY12" fmla="*/ 747077 h 1848803"/>
              <a:gd name="connsiteX13" fmla="*/ 4388055 w 9162932"/>
              <a:gd name="connsiteY13" fmla="*/ 988377 h 1848803"/>
              <a:gd name="connsiteX14" fmla="*/ 4616655 w 9162932"/>
              <a:gd name="connsiteY14" fmla="*/ 1159827 h 1848803"/>
              <a:gd name="connsiteX15" fmla="*/ 5150055 w 9162932"/>
              <a:gd name="connsiteY15" fmla="*/ 1191577 h 1848803"/>
              <a:gd name="connsiteX16" fmla="*/ 5232605 w 9162932"/>
              <a:gd name="connsiteY16" fmla="*/ 1204277 h 1848803"/>
              <a:gd name="connsiteX17" fmla="*/ 5296105 w 9162932"/>
              <a:gd name="connsiteY17" fmla="*/ 759777 h 1848803"/>
              <a:gd name="connsiteX18" fmla="*/ 5273775 w 9162932"/>
              <a:gd name="connsiteY18" fmla="*/ 722095 h 1848803"/>
              <a:gd name="connsiteX19" fmla="*/ 5289754 w 9162932"/>
              <a:gd name="connsiteY19" fmla="*/ 658177 h 1848803"/>
              <a:gd name="connsiteX20" fmla="*/ 5238954 w 9162932"/>
              <a:gd name="connsiteY20" fmla="*/ 594677 h 1848803"/>
              <a:gd name="connsiteX21" fmla="*/ 5200183 w 9162932"/>
              <a:gd name="connsiteY21" fmla="*/ 597908 h 1848803"/>
              <a:gd name="connsiteX22" fmla="*/ 3813723 w 9162932"/>
              <a:gd name="connsiteY22" fmla="*/ 284626 h 1848803"/>
              <a:gd name="connsiteX23" fmla="*/ 3854816 w 9162932"/>
              <a:gd name="connsiteY23" fmla="*/ 950331 h 1848803"/>
              <a:gd name="connsiteX24" fmla="*/ 3854655 w 9162932"/>
              <a:gd name="connsiteY24" fmla="*/ 950277 h 1848803"/>
              <a:gd name="connsiteX25" fmla="*/ 3302205 w 9162932"/>
              <a:gd name="connsiteY25" fmla="*/ 962977 h 1848803"/>
              <a:gd name="connsiteX26" fmla="*/ 3295855 w 9162932"/>
              <a:gd name="connsiteY26" fmla="*/ 1077277 h 1848803"/>
              <a:gd name="connsiteX27" fmla="*/ 3441905 w 9162932"/>
              <a:gd name="connsiteY27" fmla="*/ 1197927 h 1848803"/>
              <a:gd name="connsiteX28" fmla="*/ 3791155 w 9162932"/>
              <a:gd name="connsiteY28" fmla="*/ 1178877 h 1848803"/>
              <a:gd name="connsiteX29" fmla="*/ 3866174 w 9162932"/>
              <a:gd name="connsiteY29" fmla="*/ 1134335 h 1848803"/>
              <a:gd name="connsiteX30" fmla="*/ 3867355 w 9162932"/>
              <a:gd name="connsiteY30" fmla="*/ 1153477 h 1848803"/>
              <a:gd name="connsiteX31" fmla="*/ 3859893 w 9162932"/>
              <a:gd name="connsiteY31" fmla="*/ 1470612 h 1848803"/>
              <a:gd name="connsiteX32" fmla="*/ 3792395 w 9162932"/>
              <a:gd name="connsiteY32" fmla="*/ 1471403 h 1848803"/>
              <a:gd name="connsiteX33" fmla="*/ 3734005 w 9162932"/>
              <a:gd name="connsiteY33" fmla="*/ 1388427 h 1848803"/>
              <a:gd name="connsiteX34" fmla="*/ 2894923 w 9162932"/>
              <a:gd name="connsiteY34" fmla="*/ 1347064 h 1848803"/>
              <a:gd name="connsiteX35" fmla="*/ 2997405 w 9162932"/>
              <a:gd name="connsiteY35" fmla="*/ 988377 h 1848803"/>
              <a:gd name="connsiteX36" fmla="*/ 3153846 w 9162932"/>
              <a:gd name="connsiteY36" fmla="*/ 341758 h 1848803"/>
              <a:gd name="connsiteX37" fmla="*/ 3197939 w 9162932"/>
              <a:gd name="connsiteY37" fmla="*/ 337940 h 1848803"/>
              <a:gd name="connsiteX38" fmla="*/ 3187905 w 9162932"/>
              <a:gd name="connsiteY38" fmla="*/ 423227 h 1848803"/>
              <a:gd name="connsiteX39" fmla="*/ 3702255 w 9162932"/>
              <a:gd name="connsiteY39" fmla="*/ 359727 h 1848803"/>
              <a:gd name="connsiteX40" fmla="*/ 3702255 w 9162932"/>
              <a:gd name="connsiteY40" fmla="*/ 294277 h 1848803"/>
              <a:gd name="connsiteX41" fmla="*/ 470847 w 9162932"/>
              <a:gd name="connsiteY41" fmla="*/ 17164 h 1848803"/>
              <a:gd name="connsiteX42" fmla="*/ 553541 w 9162932"/>
              <a:gd name="connsiteY42" fmla="*/ 74591 h 1848803"/>
              <a:gd name="connsiteX43" fmla="*/ 527259 w 9162932"/>
              <a:gd name="connsiteY43" fmla="*/ 245427 h 1848803"/>
              <a:gd name="connsiteX44" fmla="*/ 463759 w 9162932"/>
              <a:gd name="connsiteY44" fmla="*/ 359727 h 1848803"/>
              <a:gd name="connsiteX45" fmla="*/ 546309 w 9162932"/>
              <a:gd name="connsiteY45" fmla="*/ 480377 h 1848803"/>
              <a:gd name="connsiteX46" fmla="*/ 508208 w 9162932"/>
              <a:gd name="connsiteY46" fmla="*/ 912177 h 1848803"/>
              <a:gd name="connsiteX47" fmla="*/ 533610 w 9162932"/>
              <a:gd name="connsiteY47" fmla="*/ 1128077 h 1848803"/>
              <a:gd name="connsiteX48" fmla="*/ 768559 w 9162932"/>
              <a:gd name="connsiteY48" fmla="*/ 1147127 h 1848803"/>
              <a:gd name="connsiteX49" fmla="*/ 806658 w 9162932"/>
              <a:gd name="connsiteY49" fmla="*/ 429577 h 1848803"/>
              <a:gd name="connsiteX50" fmla="*/ 1299313 w 9162932"/>
              <a:gd name="connsiteY50" fmla="*/ 399899 h 1848803"/>
              <a:gd name="connsiteX51" fmla="*/ 1308307 w 9162932"/>
              <a:gd name="connsiteY51" fmla="*/ 429577 h 1848803"/>
              <a:gd name="connsiteX52" fmla="*/ 1364990 w 9162932"/>
              <a:gd name="connsiteY52" fmla="*/ 413590 h 1848803"/>
              <a:gd name="connsiteX53" fmla="*/ 1365459 w 9162932"/>
              <a:gd name="connsiteY53" fmla="*/ 416877 h 1848803"/>
              <a:gd name="connsiteX54" fmla="*/ 1841708 w 9162932"/>
              <a:gd name="connsiteY54" fmla="*/ 419695 h 1848803"/>
              <a:gd name="connsiteX55" fmla="*/ 1841708 w 9162932"/>
              <a:gd name="connsiteY55" fmla="*/ 1569006 h 1848803"/>
              <a:gd name="connsiteX56" fmla="*/ 1762335 w 9162932"/>
              <a:gd name="connsiteY56" fmla="*/ 1420178 h 1848803"/>
              <a:gd name="connsiteX57" fmla="*/ 1448438 w 9162932"/>
              <a:gd name="connsiteY57" fmla="*/ 1417160 h 1848803"/>
              <a:gd name="connsiteX58" fmla="*/ 1473408 w 9162932"/>
              <a:gd name="connsiteY58" fmla="*/ 1242377 h 1848803"/>
              <a:gd name="connsiteX59" fmla="*/ 1232108 w 9162932"/>
              <a:gd name="connsiteY59" fmla="*/ 1261427 h 1848803"/>
              <a:gd name="connsiteX60" fmla="*/ 1193090 w 9162932"/>
              <a:gd name="connsiteY60" fmla="*/ 1414705 h 1848803"/>
              <a:gd name="connsiteX61" fmla="*/ 1003326 w 9162932"/>
              <a:gd name="connsiteY61" fmla="*/ 1412880 h 1848803"/>
              <a:gd name="connsiteX62" fmla="*/ 1016209 w 9162932"/>
              <a:gd name="connsiteY62" fmla="*/ 1255077 h 1848803"/>
              <a:gd name="connsiteX63" fmla="*/ 1016209 w 9162932"/>
              <a:gd name="connsiteY63" fmla="*/ 620077 h 1848803"/>
              <a:gd name="connsiteX64" fmla="*/ 851109 w 9162932"/>
              <a:gd name="connsiteY64" fmla="*/ 575627 h 1848803"/>
              <a:gd name="connsiteX65" fmla="*/ 800308 w 9162932"/>
              <a:gd name="connsiteY65" fmla="*/ 1223327 h 1848803"/>
              <a:gd name="connsiteX66" fmla="*/ 842086 w 9162932"/>
              <a:gd name="connsiteY66" fmla="*/ 1411330 h 1848803"/>
              <a:gd name="connsiteX67" fmla="*/ 771735 w 9162932"/>
              <a:gd name="connsiteY67" fmla="*/ 1410653 h 1848803"/>
              <a:gd name="connsiteX68" fmla="*/ 620564 w 9162932"/>
              <a:gd name="connsiteY68" fmla="*/ 1407054 h 1848803"/>
              <a:gd name="connsiteX69" fmla="*/ 641555 w 9162932"/>
              <a:gd name="connsiteY69" fmla="*/ 1356677 h 1848803"/>
              <a:gd name="connsiteX70" fmla="*/ 355804 w 9162932"/>
              <a:gd name="connsiteY70" fmla="*/ 1356677 h 1848803"/>
              <a:gd name="connsiteX71" fmla="*/ 294260 w 9162932"/>
              <a:gd name="connsiteY71" fmla="*/ 1399285 h 1848803"/>
              <a:gd name="connsiteX72" fmla="*/ 4424 w 9162932"/>
              <a:gd name="connsiteY72" fmla="*/ 1392384 h 1848803"/>
              <a:gd name="connsiteX73" fmla="*/ 190709 w 9162932"/>
              <a:gd name="connsiteY73" fmla="*/ 1096327 h 1848803"/>
              <a:gd name="connsiteX74" fmla="*/ 127210 w 9162932"/>
              <a:gd name="connsiteY74" fmla="*/ 601027 h 1848803"/>
              <a:gd name="connsiteX75" fmla="*/ 0 w 9162932"/>
              <a:gd name="connsiteY75" fmla="*/ 540603 h 1848803"/>
              <a:gd name="connsiteX76" fmla="*/ 9733 w 9162932"/>
              <a:gd name="connsiteY76" fmla="*/ 248603 h 1848803"/>
              <a:gd name="connsiteX77" fmla="*/ 10459 w 9162932"/>
              <a:gd name="connsiteY77" fmla="*/ 247832 h 1848803"/>
              <a:gd name="connsiteX78" fmla="*/ 12908 w 9162932"/>
              <a:gd name="connsiteY78" fmla="*/ 264477 h 1848803"/>
              <a:gd name="connsiteX79" fmla="*/ 235159 w 9162932"/>
              <a:gd name="connsiteY79" fmla="*/ 308927 h 1848803"/>
              <a:gd name="connsiteX80" fmla="*/ 317709 w 9162932"/>
              <a:gd name="connsiteY80" fmla="*/ 48577 h 1848803"/>
              <a:gd name="connsiteX81" fmla="*/ 6601030 w 9162932"/>
              <a:gd name="connsiteY81" fmla="*/ 10478 h 1848803"/>
              <a:gd name="connsiteX82" fmla="*/ 6607736 w 9162932"/>
              <a:gd name="connsiteY82" fmla="*/ 12170 h 1848803"/>
              <a:gd name="connsiteX83" fmla="*/ 6635955 w 9162932"/>
              <a:gd name="connsiteY83" fmla="*/ 397827 h 1848803"/>
              <a:gd name="connsiteX84" fmla="*/ 6680405 w 9162932"/>
              <a:gd name="connsiteY84" fmla="*/ 550227 h 1848803"/>
              <a:gd name="connsiteX85" fmla="*/ 6991555 w 9162932"/>
              <a:gd name="connsiteY85" fmla="*/ 512127 h 1848803"/>
              <a:gd name="connsiteX86" fmla="*/ 7391605 w 9162932"/>
              <a:gd name="connsiteY86" fmla="*/ 448627 h 1848803"/>
              <a:gd name="connsiteX87" fmla="*/ 7575351 w 9162932"/>
              <a:gd name="connsiteY87" fmla="*/ 256335 h 1848803"/>
              <a:gd name="connsiteX88" fmla="*/ 7620205 w 9162932"/>
              <a:gd name="connsiteY88" fmla="*/ 267653 h 1848803"/>
              <a:gd name="connsiteX89" fmla="*/ 7625750 w 9162932"/>
              <a:gd name="connsiteY89" fmla="*/ 268477 h 1848803"/>
              <a:gd name="connsiteX90" fmla="*/ 7575755 w 9162932"/>
              <a:gd name="connsiteY90" fmla="*/ 404177 h 1848803"/>
              <a:gd name="connsiteX91" fmla="*/ 7848805 w 9162932"/>
              <a:gd name="connsiteY91" fmla="*/ 467677 h 1848803"/>
              <a:gd name="connsiteX92" fmla="*/ 7905955 w 9162932"/>
              <a:gd name="connsiteY92" fmla="*/ 747077 h 1848803"/>
              <a:gd name="connsiteX93" fmla="*/ 7925005 w 9162932"/>
              <a:gd name="connsiteY93" fmla="*/ 835977 h 1848803"/>
              <a:gd name="connsiteX94" fmla="*/ 7931355 w 9162932"/>
              <a:gd name="connsiteY94" fmla="*/ 1185227 h 1848803"/>
              <a:gd name="connsiteX95" fmla="*/ 7918655 w 9162932"/>
              <a:gd name="connsiteY95" fmla="*/ 1274127 h 1848803"/>
              <a:gd name="connsiteX96" fmla="*/ 8083755 w 9162932"/>
              <a:gd name="connsiteY96" fmla="*/ 1299527 h 1848803"/>
              <a:gd name="connsiteX97" fmla="*/ 8096455 w 9162932"/>
              <a:gd name="connsiteY97" fmla="*/ 645477 h 1848803"/>
              <a:gd name="connsiteX98" fmla="*/ 8153605 w 9162932"/>
              <a:gd name="connsiteY98" fmla="*/ 416877 h 1848803"/>
              <a:gd name="connsiteX99" fmla="*/ 8344105 w 9162932"/>
              <a:gd name="connsiteY99" fmla="*/ 397827 h 1848803"/>
              <a:gd name="connsiteX100" fmla="*/ 8510454 w 9162932"/>
              <a:gd name="connsiteY100" fmla="*/ 399988 h 1848803"/>
              <a:gd name="connsiteX101" fmla="*/ 8846668 w 9162932"/>
              <a:gd name="connsiteY101" fmla="*/ 449965 h 1848803"/>
              <a:gd name="connsiteX102" fmla="*/ 8902905 w 9162932"/>
              <a:gd name="connsiteY102" fmla="*/ 639127 h 1848803"/>
              <a:gd name="connsiteX103" fmla="*/ 8985455 w 9162932"/>
              <a:gd name="connsiteY103" fmla="*/ 835977 h 1848803"/>
              <a:gd name="connsiteX104" fmla="*/ 8985455 w 9162932"/>
              <a:gd name="connsiteY104" fmla="*/ 852911 h 1848803"/>
              <a:gd name="connsiteX105" fmla="*/ 8934655 w 9162932"/>
              <a:gd name="connsiteY105" fmla="*/ 835977 h 1848803"/>
              <a:gd name="connsiteX106" fmla="*/ 8953705 w 9162932"/>
              <a:gd name="connsiteY106" fmla="*/ 1070927 h 1848803"/>
              <a:gd name="connsiteX107" fmla="*/ 8985455 w 9162932"/>
              <a:gd name="connsiteY107" fmla="*/ 1077072 h 1848803"/>
              <a:gd name="connsiteX108" fmla="*/ 8985455 w 9162932"/>
              <a:gd name="connsiteY108" fmla="*/ 1096327 h 1848803"/>
              <a:gd name="connsiteX109" fmla="*/ 8972755 w 9162932"/>
              <a:gd name="connsiteY109" fmla="*/ 1305877 h 1848803"/>
              <a:gd name="connsiteX110" fmla="*/ 9160119 w 9162932"/>
              <a:gd name="connsiteY110" fmla="*/ 1362654 h 1848803"/>
              <a:gd name="connsiteX111" fmla="*/ 9162932 w 9162932"/>
              <a:gd name="connsiteY111" fmla="*/ 1381783 h 1848803"/>
              <a:gd name="connsiteX112" fmla="*/ 8109155 w 9162932"/>
              <a:gd name="connsiteY112" fmla="*/ 1375727 h 1848803"/>
              <a:gd name="connsiteX113" fmla="*/ 8007555 w 9162932"/>
              <a:gd name="connsiteY113" fmla="*/ 1388427 h 1848803"/>
              <a:gd name="connsiteX114" fmla="*/ 7696405 w 9162932"/>
              <a:gd name="connsiteY114" fmla="*/ 1375727 h 1848803"/>
              <a:gd name="connsiteX115" fmla="*/ 7334455 w 9162932"/>
              <a:gd name="connsiteY115" fmla="*/ 1388427 h 1848803"/>
              <a:gd name="connsiteX116" fmla="*/ 6934405 w 9162932"/>
              <a:gd name="connsiteY116" fmla="*/ 1369377 h 1848803"/>
              <a:gd name="connsiteX117" fmla="*/ 6547055 w 9162932"/>
              <a:gd name="connsiteY117" fmla="*/ 1375727 h 1848803"/>
              <a:gd name="connsiteX118" fmla="*/ 6305755 w 9162932"/>
              <a:gd name="connsiteY118" fmla="*/ 1369377 h 1848803"/>
              <a:gd name="connsiteX119" fmla="*/ 6070805 w 9162932"/>
              <a:gd name="connsiteY119" fmla="*/ 1356677 h 1848803"/>
              <a:gd name="connsiteX120" fmla="*/ 5893005 w 9162932"/>
              <a:gd name="connsiteY120" fmla="*/ 1363027 h 1848803"/>
              <a:gd name="connsiteX121" fmla="*/ 5550105 w 9162932"/>
              <a:gd name="connsiteY121" fmla="*/ 1401127 h 1848803"/>
              <a:gd name="connsiteX122" fmla="*/ 5480255 w 9162932"/>
              <a:gd name="connsiteY122" fmla="*/ 1363027 h 1848803"/>
              <a:gd name="connsiteX123" fmla="*/ 5308805 w 9162932"/>
              <a:gd name="connsiteY123" fmla="*/ 1343977 h 1848803"/>
              <a:gd name="connsiteX124" fmla="*/ 5016705 w 9162932"/>
              <a:gd name="connsiteY124" fmla="*/ 1331277 h 1848803"/>
              <a:gd name="connsiteX125" fmla="*/ 4521405 w 9162932"/>
              <a:gd name="connsiteY125" fmla="*/ 1388427 h 1848803"/>
              <a:gd name="connsiteX126" fmla="*/ 4502741 w 9162932"/>
              <a:gd name="connsiteY126" fmla="*/ 1463085 h 1848803"/>
              <a:gd name="connsiteX127" fmla="*/ 4079543 w 9162932"/>
              <a:gd name="connsiteY127" fmla="*/ 1468040 h 1848803"/>
              <a:gd name="connsiteX128" fmla="*/ 4089355 w 9162932"/>
              <a:gd name="connsiteY128" fmla="*/ 535944 h 1848803"/>
              <a:gd name="connsiteX129" fmla="*/ 4356305 w 9162932"/>
              <a:gd name="connsiteY129" fmla="*/ 442277 h 1848803"/>
              <a:gd name="connsiteX130" fmla="*/ 4832555 w 9162932"/>
              <a:gd name="connsiteY130" fmla="*/ 366077 h 1848803"/>
              <a:gd name="connsiteX131" fmla="*/ 5169105 w 9162932"/>
              <a:gd name="connsiteY131" fmla="*/ 315277 h 1848803"/>
              <a:gd name="connsiteX132" fmla="*/ 4919487 w 9162932"/>
              <a:gd name="connsiteY132" fmla="*/ 188888 h 1848803"/>
              <a:gd name="connsiteX133" fmla="*/ 5219905 w 9162932"/>
              <a:gd name="connsiteY133" fmla="*/ 162878 h 1848803"/>
              <a:gd name="connsiteX134" fmla="*/ 5512027 w 9162932"/>
              <a:gd name="connsiteY134" fmla="*/ 130644 h 1848803"/>
              <a:gd name="connsiteX135" fmla="*/ 5505655 w 9162932"/>
              <a:gd name="connsiteY135" fmla="*/ 270827 h 1848803"/>
              <a:gd name="connsiteX136" fmla="*/ 5588205 w 9162932"/>
              <a:gd name="connsiteY136" fmla="*/ 372427 h 1848803"/>
              <a:gd name="connsiteX137" fmla="*/ 5804105 w 9162932"/>
              <a:gd name="connsiteY137" fmla="*/ 416877 h 1848803"/>
              <a:gd name="connsiteX138" fmla="*/ 5867605 w 9162932"/>
              <a:gd name="connsiteY138" fmla="*/ 512127 h 1848803"/>
              <a:gd name="connsiteX139" fmla="*/ 5854905 w 9162932"/>
              <a:gd name="connsiteY139" fmla="*/ 689927 h 1848803"/>
              <a:gd name="connsiteX140" fmla="*/ 5543755 w 9162932"/>
              <a:gd name="connsiteY140" fmla="*/ 658177 h 1848803"/>
              <a:gd name="connsiteX141" fmla="*/ 5613605 w 9162932"/>
              <a:gd name="connsiteY141" fmla="*/ 1166177 h 1848803"/>
              <a:gd name="connsiteX142" fmla="*/ 5861255 w 9162932"/>
              <a:gd name="connsiteY142" fmla="*/ 1210627 h 1848803"/>
              <a:gd name="connsiteX143" fmla="*/ 6388305 w 9162932"/>
              <a:gd name="connsiteY143" fmla="*/ 1223327 h 1848803"/>
              <a:gd name="connsiteX144" fmla="*/ 6407355 w 9162932"/>
              <a:gd name="connsiteY144" fmla="*/ 753427 h 1848803"/>
              <a:gd name="connsiteX145" fmla="*/ 6159705 w 9162932"/>
              <a:gd name="connsiteY145" fmla="*/ 601027 h 1848803"/>
              <a:gd name="connsiteX146" fmla="*/ 6197805 w 9162932"/>
              <a:gd name="connsiteY146" fmla="*/ 448627 h 1848803"/>
              <a:gd name="connsiteX147" fmla="*/ 6337505 w 9162932"/>
              <a:gd name="connsiteY147" fmla="*/ 340677 h 1848803"/>
              <a:gd name="connsiteX148" fmla="*/ 6381955 w 9162932"/>
              <a:gd name="connsiteY148" fmla="*/ 93027 h 1848803"/>
              <a:gd name="connsiteX149" fmla="*/ 6125914 w 9162932"/>
              <a:gd name="connsiteY149" fmla="*/ 62905 h 1848803"/>
              <a:gd name="connsiteX150" fmla="*/ 2441464 w 9162932"/>
              <a:gd name="connsiteY150" fmla="*/ 0 h 1848803"/>
              <a:gd name="connsiteX151" fmla="*/ 2616405 w 9162932"/>
              <a:gd name="connsiteY151" fmla="*/ 42227 h 1848803"/>
              <a:gd name="connsiteX152" fmla="*/ 2698955 w 9162932"/>
              <a:gd name="connsiteY152" fmla="*/ 302577 h 1848803"/>
              <a:gd name="connsiteX153" fmla="*/ 2696131 w 9162932"/>
              <a:gd name="connsiteY153" fmla="*/ 328561 h 1848803"/>
              <a:gd name="connsiteX154" fmla="*/ 2584654 w 9162932"/>
              <a:gd name="connsiteY154" fmla="*/ 334327 h 1848803"/>
              <a:gd name="connsiteX155" fmla="*/ 2622754 w 9162932"/>
              <a:gd name="connsiteY155" fmla="*/ 391477 h 1848803"/>
              <a:gd name="connsiteX156" fmla="*/ 2678203 w 9162932"/>
              <a:gd name="connsiteY156" fmla="*/ 493502 h 1848803"/>
              <a:gd name="connsiteX157" fmla="*/ 2667205 w 9162932"/>
              <a:gd name="connsiteY157" fmla="*/ 594677 h 1848803"/>
              <a:gd name="connsiteX158" fmla="*/ 2641805 w 9162932"/>
              <a:gd name="connsiteY158" fmla="*/ 1705927 h 1848803"/>
              <a:gd name="connsiteX159" fmla="*/ 2483055 w 9162932"/>
              <a:gd name="connsiteY159" fmla="*/ 1769427 h 1848803"/>
              <a:gd name="connsiteX160" fmla="*/ 2171905 w 9162932"/>
              <a:gd name="connsiteY160" fmla="*/ 1807527 h 1848803"/>
              <a:gd name="connsiteX161" fmla="*/ 2153849 w 9162932"/>
              <a:gd name="connsiteY161" fmla="*/ 1838085 h 1848803"/>
              <a:gd name="connsiteX162" fmla="*/ 1990934 w 9162932"/>
              <a:gd name="connsiteY162" fmla="*/ 1848803 h 1848803"/>
              <a:gd name="connsiteX163" fmla="*/ 1912494 w 9162932"/>
              <a:gd name="connsiteY163" fmla="*/ 1701730 h 1848803"/>
              <a:gd name="connsiteX164" fmla="*/ 2127459 w 9162932"/>
              <a:gd name="connsiteY164" fmla="*/ 1515427 h 1848803"/>
              <a:gd name="connsiteX165" fmla="*/ 2438605 w 9162932"/>
              <a:gd name="connsiteY165" fmla="*/ 1470977 h 1848803"/>
              <a:gd name="connsiteX166" fmla="*/ 2457655 w 9162932"/>
              <a:gd name="connsiteY166" fmla="*/ 626427 h 1848803"/>
              <a:gd name="connsiteX167" fmla="*/ 2419555 w 9162932"/>
              <a:gd name="connsiteY167" fmla="*/ 575627 h 1848803"/>
              <a:gd name="connsiteX168" fmla="*/ 2013157 w 9162932"/>
              <a:gd name="connsiteY168" fmla="*/ 575627 h 1848803"/>
              <a:gd name="connsiteX169" fmla="*/ 1957269 w 9162932"/>
              <a:gd name="connsiteY169" fmla="*/ 420379 h 1848803"/>
              <a:gd name="connsiteX170" fmla="*/ 2438605 w 9162932"/>
              <a:gd name="connsiteY170" fmla="*/ 423227 h 1848803"/>
              <a:gd name="connsiteX171" fmla="*/ 2432451 w 9162932"/>
              <a:gd name="connsiteY171" fmla="*/ 10909 h 184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9162932" h="1848803">
                <a:moveTo>
                  <a:pt x="2871169" y="1430205"/>
                </a:moveTo>
                <a:lnTo>
                  <a:pt x="2972547" y="1655139"/>
                </a:lnTo>
                <a:lnTo>
                  <a:pt x="2915650" y="1687380"/>
                </a:lnTo>
                <a:lnTo>
                  <a:pt x="2870405" y="1432877"/>
                </a:lnTo>
                <a:close/>
                <a:moveTo>
                  <a:pt x="8344105" y="982027"/>
                </a:moveTo>
                <a:lnTo>
                  <a:pt x="8350455" y="1324927"/>
                </a:lnTo>
                <a:lnTo>
                  <a:pt x="8737805" y="1369377"/>
                </a:lnTo>
                <a:lnTo>
                  <a:pt x="8731455" y="1083627"/>
                </a:lnTo>
                <a:lnTo>
                  <a:pt x="8382205" y="1020127"/>
                </a:lnTo>
                <a:close/>
                <a:moveTo>
                  <a:pt x="5194505" y="588327"/>
                </a:moveTo>
                <a:lnTo>
                  <a:pt x="4889705" y="651827"/>
                </a:lnTo>
                <a:lnTo>
                  <a:pt x="4356305" y="639127"/>
                </a:lnTo>
                <a:lnTo>
                  <a:pt x="4311855" y="747077"/>
                </a:lnTo>
                <a:lnTo>
                  <a:pt x="4388055" y="988377"/>
                </a:lnTo>
                <a:lnTo>
                  <a:pt x="4616655" y="1159827"/>
                </a:lnTo>
                <a:lnTo>
                  <a:pt x="5150055" y="1191577"/>
                </a:lnTo>
                <a:lnTo>
                  <a:pt x="5232605" y="1204277"/>
                </a:lnTo>
                <a:lnTo>
                  <a:pt x="5296105" y="759777"/>
                </a:lnTo>
                <a:lnTo>
                  <a:pt x="5273775" y="722095"/>
                </a:lnTo>
                <a:lnTo>
                  <a:pt x="5289754" y="658177"/>
                </a:lnTo>
                <a:lnTo>
                  <a:pt x="5238954" y="594677"/>
                </a:lnTo>
                <a:lnTo>
                  <a:pt x="5200183" y="597908"/>
                </a:lnTo>
                <a:close/>
                <a:moveTo>
                  <a:pt x="3813723" y="284626"/>
                </a:moveTo>
                <a:lnTo>
                  <a:pt x="3854816" y="950331"/>
                </a:lnTo>
                <a:lnTo>
                  <a:pt x="3854655" y="950277"/>
                </a:lnTo>
                <a:lnTo>
                  <a:pt x="3302205" y="962977"/>
                </a:lnTo>
                <a:lnTo>
                  <a:pt x="3295855" y="1077277"/>
                </a:lnTo>
                <a:lnTo>
                  <a:pt x="3441905" y="1197927"/>
                </a:lnTo>
                <a:lnTo>
                  <a:pt x="3791155" y="1178877"/>
                </a:lnTo>
                <a:lnTo>
                  <a:pt x="3866174" y="1134335"/>
                </a:lnTo>
                <a:lnTo>
                  <a:pt x="3867355" y="1153477"/>
                </a:lnTo>
                <a:lnTo>
                  <a:pt x="3859893" y="1470612"/>
                </a:lnTo>
                <a:lnTo>
                  <a:pt x="3792395" y="1471403"/>
                </a:lnTo>
                <a:lnTo>
                  <a:pt x="3734005" y="1388427"/>
                </a:lnTo>
                <a:lnTo>
                  <a:pt x="2894923" y="1347064"/>
                </a:lnTo>
                <a:lnTo>
                  <a:pt x="2997405" y="988377"/>
                </a:lnTo>
                <a:lnTo>
                  <a:pt x="3153846" y="341758"/>
                </a:lnTo>
                <a:lnTo>
                  <a:pt x="3197939" y="337940"/>
                </a:lnTo>
                <a:lnTo>
                  <a:pt x="3187905" y="423227"/>
                </a:lnTo>
                <a:lnTo>
                  <a:pt x="3702255" y="359727"/>
                </a:lnTo>
                <a:lnTo>
                  <a:pt x="3702255" y="294277"/>
                </a:lnTo>
                <a:close/>
                <a:moveTo>
                  <a:pt x="470847" y="17164"/>
                </a:moveTo>
                <a:lnTo>
                  <a:pt x="553541" y="74591"/>
                </a:lnTo>
                <a:lnTo>
                  <a:pt x="527259" y="245427"/>
                </a:lnTo>
                <a:lnTo>
                  <a:pt x="463759" y="359727"/>
                </a:lnTo>
                <a:lnTo>
                  <a:pt x="546309" y="480377"/>
                </a:lnTo>
                <a:lnTo>
                  <a:pt x="508208" y="912177"/>
                </a:lnTo>
                <a:lnTo>
                  <a:pt x="533610" y="1128077"/>
                </a:lnTo>
                <a:lnTo>
                  <a:pt x="768559" y="1147127"/>
                </a:lnTo>
                <a:lnTo>
                  <a:pt x="806658" y="429577"/>
                </a:lnTo>
                <a:lnTo>
                  <a:pt x="1299313" y="399899"/>
                </a:lnTo>
                <a:lnTo>
                  <a:pt x="1308307" y="429577"/>
                </a:lnTo>
                <a:lnTo>
                  <a:pt x="1364990" y="413590"/>
                </a:lnTo>
                <a:lnTo>
                  <a:pt x="1365459" y="416877"/>
                </a:lnTo>
                <a:lnTo>
                  <a:pt x="1841708" y="419695"/>
                </a:lnTo>
                <a:lnTo>
                  <a:pt x="1841708" y="1569006"/>
                </a:lnTo>
                <a:lnTo>
                  <a:pt x="1762335" y="1420178"/>
                </a:lnTo>
                <a:lnTo>
                  <a:pt x="1448438" y="1417160"/>
                </a:lnTo>
                <a:lnTo>
                  <a:pt x="1473408" y="1242377"/>
                </a:lnTo>
                <a:lnTo>
                  <a:pt x="1232108" y="1261427"/>
                </a:lnTo>
                <a:lnTo>
                  <a:pt x="1193090" y="1414705"/>
                </a:lnTo>
                <a:lnTo>
                  <a:pt x="1003326" y="1412880"/>
                </a:lnTo>
                <a:lnTo>
                  <a:pt x="1016209" y="1255077"/>
                </a:lnTo>
                <a:lnTo>
                  <a:pt x="1016209" y="620077"/>
                </a:lnTo>
                <a:lnTo>
                  <a:pt x="851109" y="575627"/>
                </a:lnTo>
                <a:lnTo>
                  <a:pt x="800308" y="1223327"/>
                </a:lnTo>
                <a:lnTo>
                  <a:pt x="842086" y="1411330"/>
                </a:lnTo>
                <a:lnTo>
                  <a:pt x="771735" y="1410653"/>
                </a:lnTo>
                <a:lnTo>
                  <a:pt x="620564" y="1407054"/>
                </a:lnTo>
                <a:lnTo>
                  <a:pt x="641555" y="1356677"/>
                </a:lnTo>
                <a:lnTo>
                  <a:pt x="355804" y="1356677"/>
                </a:lnTo>
                <a:lnTo>
                  <a:pt x="294260" y="1399285"/>
                </a:lnTo>
                <a:lnTo>
                  <a:pt x="4424" y="1392384"/>
                </a:lnTo>
                <a:lnTo>
                  <a:pt x="190709" y="1096327"/>
                </a:lnTo>
                <a:lnTo>
                  <a:pt x="127210" y="601027"/>
                </a:lnTo>
                <a:lnTo>
                  <a:pt x="0" y="540603"/>
                </a:lnTo>
                <a:lnTo>
                  <a:pt x="9733" y="248603"/>
                </a:lnTo>
                <a:lnTo>
                  <a:pt x="10459" y="247832"/>
                </a:lnTo>
                <a:lnTo>
                  <a:pt x="12908" y="264477"/>
                </a:lnTo>
                <a:lnTo>
                  <a:pt x="235159" y="308927"/>
                </a:lnTo>
                <a:lnTo>
                  <a:pt x="317709" y="48577"/>
                </a:lnTo>
                <a:close/>
                <a:moveTo>
                  <a:pt x="6601030" y="10478"/>
                </a:moveTo>
                <a:lnTo>
                  <a:pt x="6607736" y="12170"/>
                </a:lnTo>
                <a:lnTo>
                  <a:pt x="6635955" y="397827"/>
                </a:lnTo>
                <a:lnTo>
                  <a:pt x="6680405" y="550227"/>
                </a:lnTo>
                <a:lnTo>
                  <a:pt x="6991555" y="512127"/>
                </a:lnTo>
                <a:lnTo>
                  <a:pt x="7391605" y="448627"/>
                </a:lnTo>
                <a:lnTo>
                  <a:pt x="7575351" y="256335"/>
                </a:lnTo>
                <a:lnTo>
                  <a:pt x="7620205" y="267653"/>
                </a:lnTo>
                <a:lnTo>
                  <a:pt x="7625750" y="268477"/>
                </a:lnTo>
                <a:lnTo>
                  <a:pt x="7575755" y="404177"/>
                </a:lnTo>
                <a:lnTo>
                  <a:pt x="7848805" y="467677"/>
                </a:lnTo>
                <a:lnTo>
                  <a:pt x="7905955" y="747077"/>
                </a:lnTo>
                <a:lnTo>
                  <a:pt x="7925005" y="835977"/>
                </a:lnTo>
                <a:lnTo>
                  <a:pt x="7931355" y="1185227"/>
                </a:lnTo>
                <a:lnTo>
                  <a:pt x="7918655" y="1274127"/>
                </a:lnTo>
                <a:lnTo>
                  <a:pt x="8083755" y="1299527"/>
                </a:lnTo>
                <a:lnTo>
                  <a:pt x="8096455" y="645477"/>
                </a:lnTo>
                <a:lnTo>
                  <a:pt x="8153605" y="416877"/>
                </a:lnTo>
                <a:lnTo>
                  <a:pt x="8344105" y="397827"/>
                </a:lnTo>
                <a:lnTo>
                  <a:pt x="8510454" y="399988"/>
                </a:lnTo>
                <a:lnTo>
                  <a:pt x="8846668" y="449965"/>
                </a:lnTo>
                <a:lnTo>
                  <a:pt x="8902905" y="639127"/>
                </a:lnTo>
                <a:lnTo>
                  <a:pt x="8985455" y="835977"/>
                </a:lnTo>
                <a:lnTo>
                  <a:pt x="8985455" y="852911"/>
                </a:lnTo>
                <a:lnTo>
                  <a:pt x="8934655" y="835977"/>
                </a:lnTo>
                <a:lnTo>
                  <a:pt x="8953705" y="1070927"/>
                </a:lnTo>
                <a:lnTo>
                  <a:pt x="8985455" y="1077072"/>
                </a:lnTo>
                <a:lnTo>
                  <a:pt x="8985455" y="1096327"/>
                </a:lnTo>
                <a:lnTo>
                  <a:pt x="8972755" y="1305877"/>
                </a:lnTo>
                <a:lnTo>
                  <a:pt x="9160119" y="1362654"/>
                </a:lnTo>
                <a:lnTo>
                  <a:pt x="9162932" y="1381783"/>
                </a:lnTo>
                <a:lnTo>
                  <a:pt x="8109155" y="1375727"/>
                </a:lnTo>
                <a:lnTo>
                  <a:pt x="8007555" y="1388427"/>
                </a:lnTo>
                <a:lnTo>
                  <a:pt x="7696405" y="1375727"/>
                </a:lnTo>
                <a:lnTo>
                  <a:pt x="7334455" y="1388427"/>
                </a:lnTo>
                <a:lnTo>
                  <a:pt x="6934405" y="1369377"/>
                </a:lnTo>
                <a:lnTo>
                  <a:pt x="6547055" y="1375727"/>
                </a:lnTo>
                <a:lnTo>
                  <a:pt x="6305755" y="1369377"/>
                </a:lnTo>
                <a:lnTo>
                  <a:pt x="6070805" y="1356677"/>
                </a:lnTo>
                <a:lnTo>
                  <a:pt x="5893005" y="1363027"/>
                </a:lnTo>
                <a:lnTo>
                  <a:pt x="5550105" y="1401127"/>
                </a:lnTo>
                <a:lnTo>
                  <a:pt x="5480255" y="1363027"/>
                </a:lnTo>
                <a:lnTo>
                  <a:pt x="5308805" y="1343977"/>
                </a:lnTo>
                <a:lnTo>
                  <a:pt x="5016705" y="1331277"/>
                </a:lnTo>
                <a:lnTo>
                  <a:pt x="4521405" y="1388427"/>
                </a:lnTo>
                <a:lnTo>
                  <a:pt x="4502741" y="1463085"/>
                </a:lnTo>
                <a:lnTo>
                  <a:pt x="4079543" y="1468040"/>
                </a:lnTo>
                <a:lnTo>
                  <a:pt x="4089355" y="535944"/>
                </a:lnTo>
                <a:lnTo>
                  <a:pt x="4356305" y="442277"/>
                </a:lnTo>
                <a:lnTo>
                  <a:pt x="4832555" y="366077"/>
                </a:lnTo>
                <a:lnTo>
                  <a:pt x="5169105" y="315277"/>
                </a:lnTo>
                <a:lnTo>
                  <a:pt x="4919487" y="188888"/>
                </a:lnTo>
                <a:lnTo>
                  <a:pt x="5219905" y="162878"/>
                </a:lnTo>
                <a:lnTo>
                  <a:pt x="5512027" y="130644"/>
                </a:lnTo>
                <a:lnTo>
                  <a:pt x="5505655" y="270827"/>
                </a:lnTo>
                <a:lnTo>
                  <a:pt x="5588205" y="372427"/>
                </a:lnTo>
                <a:lnTo>
                  <a:pt x="5804105" y="416877"/>
                </a:lnTo>
                <a:lnTo>
                  <a:pt x="5867605" y="512127"/>
                </a:lnTo>
                <a:lnTo>
                  <a:pt x="5854905" y="689927"/>
                </a:lnTo>
                <a:lnTo>
                  <a:pt x="5543755" y="658177"/>
                </a:lnTo>
                <a:lnTo>
                  <a:pt x="5613605" y="1166177"/>
                </a:lnTo>
                <a:lnTo>
                  <a:pt x="5861255" y="1210627"/>
                </a:lnTo>
                <a:lnTo>
                  <a:pt x="6388305" y="1223327"/>
                </a:lnTo>
                <a:lnTo>
                  <a:pt x="6407355" y="753427"/>
                </a:lnTo>
                <a:lnTo>
                  <a:pt x="6159705" y="601027"/>
                </a:lnTo>
                <a:lnTo>
                  <a:pt x="6197805" y="448627"/>
                </a:lnTo>
                <a:lnTo>
                  <a:pt x="6337505" y="340677"/>
                </a:lnTo>
                <a:lnTo>
                  <a:pt x="6381955" y="93027"/>
                </a:lnTo>
                <a:lnTo>
                  <a:pt x="6125914" y="62905"/>
                </a:lnTo>
                <a:close/>
                <a:moveTo>
                  <a:pt x="2441464" y="0"/>
                </a:moveTo>
                <a:lnTo>
                  <a:pt x="2616405" y="42227"/>
                </a:lnTo>
                <a:lnTo>
                  <a:pt x="2698955" y="302577"/>
                </a:lnTo>
                <a:lnTo>
                  <a:pt x="2696131" y="328561"/>
                </a:lnTo>
                <a:lnTo>
                  <a:pt x="2584654" y="334327"/>
                </a:lnTo>
                <a:lnTo>
                  <a:pt x="2622754" y="391477"/>
                </a:lnTo>
                <a:lnTo>
                  <a:pt x="2678203" y="493502"/>
                </a:lnTo>
                <a:lnTo>
                  <a:pt x="2667205" y="594677"/>
                </a:lnTo>
                <a:lnTo>
                  <a:pt x="2641805" y="1705927"/>
                </a:lnTo>
                <a:lnTo>
                  <a:pt x="2483055" y="1769427"/>
                </a:lnTo>
                <a:lnTo>
                  <a:pt x="2171905" y="1807527"/>
                </a:lnTo>
                <a:lnTo>
                  <a:pt x="2153849" y="1838085"/>
                </a:lnTo>
                <a:lnTo>
                  <a:pt x="1990934" y="1848803"/>
                </a:lnTo>
                <a:lnTo>
                  <a:pt x="1912494" y="1701730"/>
                </a:lnTo>
                <a:lnTo>
                  <a:pt x="2127459" y="1515427"/>
                </a:lnTo>
                <a:lnTo>
                  <a:pt x="2438605" y="1470977"/>
                </a:lnTo>
                <a:lnTo>
                  <a:pt x="2457655" y="626427"/>
                </a:lnTo>
                <a:lnTo>
                  <a:pt x="2419555" y="575627"/>
                </a:lnTo>
                <a:lnTo>
                  <a:pt x="2013157" y="575627"/>
                </a:lnTo>
                <a:lnTo>
                  <a:pt x="1957269" y="420379"/>
                </a:lnTo>
                <a:lnTo>
                  <a:pt x="2438605" y="423227"/>
                </a:lnTo>
                <a:lnTo>
                  <a:pt x="2432451" y="10909"/>
                </a:lnTo>
                <a:close/>
              </a:path>
            </a:pathLst>
          </a:cu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142129CA-D5DC-49C5-8FA3-8C59155E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6" t="86331" r="19258" b="1250"/>
          <a:stretch>
            <a:fillRect/>
          </a:stretch>
        </p:blipFill>
        <p:spPr>
          <a:xfrm>
            <a:off x="5405438" y="5920607"/>
            <a:ext cx="4438650" cy="851669"/>
          </a:xfrm>
          <a:custGeom>
            <a:avLst/>
            <a:gdLst>
              <a:gd name="connsiteX0" fmla="*/ 3038475 w 4438650"/>
              <a:gd name="connsiteY0" fmla="*/ 389706 h 851669"/>
              <a:gd name="connsiteX1" fmla="*/ 3038475 w 4438650"/>
              <a:gd name="connsiteY1" fmla="*/ 508768 h 851669"/>
              <a:gd name="connsiteX2" fmla="*/ 3114675 w 4438650"/>
              <a:gd name="connsiteY2" fmla="*/ 575443 h 851669"/>
              <a:gd name="connsiteX3" fmla="*/ 3338512 w 4438650"/>
              <a:gd name="connsiteY3" fmla="*/ 556393 h 851669"/>
              <a:gd name="connsiteX4" fmla="*/ 3367087 w 4438650"/>
              <a:gd name="connsiteY4" fmla="*/ 394468 h 851669"/>
              <a:gd name="connsiteX5" fmla="*/ 1924135 w 4438650"/>
              <a:gd name="connsiteY5" fmla="*/ 0 h 851669"/>
              <a:gd name="connsiteX6" fmla="*/ 2021326 w 4438650"/>
              <a:gd name="connsiteY6" fmla="*/ 16394 h 851669"/>
              <a:gd name="connsiteX7" fmla="*/ 2066925 w 4438650"/>
              <a:gd name="connsiteY7" fmla="*/ 42043 h 851669"/>
              <a:gd name="connsiteX8" fmla="*/ 2238375 w 4438650"/>
              <a:gd name="connsiteY8" fmla="*/ 75381 h 851669"/>
              <a:gd name="connsiteX9" fmla="*/ 2185987 w 4438650"/>
              <a:gd name="connsiteY9" fmla="*/ 199206 h 851669"/>
              <a:gd name="connsiteX10" fmla="*/ 2243137 w 4438650"/>
              <a:gd name="connsiteY10" fmla="*/ 251593 h 851669"/>
              <a:gd name="connsiteX11" fmla="*/ 3305175 w 4438650"/>
              <a:gd name="connsiteY11" fmla="*/ 232543 h 851669"/>
              <a:gd name="connsiteX12" fmla="*/ 3316499 w 4438650"/>
              <a:gd name="connsiteY12" fmla="*/ 47583 h 851669"/>
              <a:gd name="connsiteX13" fmla="*/ 3496274 w 4438650"/>
              <a:gd name="connsiteY13" fmla="*/ 59896 h 851669"/>
              <a:gd name="connsiteX14" fmla="*/ 3467100 w 4438650"/>
              <a:gd name="connsiteY14" fmla="*/ 118243 h 851669"/>
              <a:gd name="connsiteX15" fmla="*/ 3457575 w 4438650"/>
              <a:gd name="connsiteY15" fmla="*/ 227781 h 851669"/>
              <a:gd name="connsiteX16" fmla="*/ 3971925 w 4438650"/>
              <a:gd name="connsiteY16" fmla="*/ 242068 h 851669"/>
              <a:gd name="connsiteX17" fmla="*/ 4179839 w 4438650"/>
              <a:gd name="connsiteY17" fmla="*/ 212367 h 851669"/>
              <a:gd name="connsiteX18" fmla="*/ 4399597 w 4438650"/>
              <a:gd name="connsiteY18" fmla="*/ 303587 h 851669"/>
              <a:gd name="connsiteX19" fmla="*/ 4343400 w 4438650"/>
              <a:gd name="connsiteY19" fmla="*/ 561156 h 851669"/>
              <a:gd name="connsiteX20" fmla="*/ 4422645 w 4438650"/>
              <a:gd name="connsiteY20" fmla="*/ 577412 h 851669"/>
              <a:gd name="connsiteX21" fmla="*/ 4438650 w 4438650"/>
              <a:gd name="connsiteY21" fmla="*/ 775469 h 851669"/>
              <a:gd name="connsiteX22" fmla="*/ 4363356 w 4438650"/>
              <a:gd name="connsiteY22" fmla="*/ 788616 h 851669"/>
              <a:gd name="connsiteX23" fmla="*/ 4352925 w 4438650"/>
              <a:gd name="connsiteY23" fmla="*/ 746893 h 851669"/>
              <a:gd name="connsiteX24" fmla="*/ 4059377 w 4438650"/>
              <a:gd name="connsiteY24" fmla="*/ 758957 h 851669"/>
              <a:gd name="connsiteX25" fmla="*/ 4029075 w 4438650"/>
              <a:gd name="connsiteY25" fmla="*/ 732607 h 851669"/>
              <a:gd name="connsiteX26" fmla="*/ 3336871 w 4438650"/>
              <a:gd name="connsiteY26" fmla="*/ 763181 h 851669"/>
              <a:gd name="connsiteX27" fmla="*/ 3276600 w 4438650"/>
              <a:gd name="connsiteY27" fmla="*/ 632593 h 851669"/>
              <a:gd name="connsiteX28" fmla="*/ 3271563 w 4438650"/>
              <a:gd name="connsiteY28" fmla="*/ 766066 h 851669"/>
              <a:gd name="connsiteX29" fmla="*/ 2512378 w 4438650"/>
              <a:gd name="connsiteY29" fmla="*/ 799599 h 851669"/>
              <a:gd name="connsiteX30" fmla="*/ 2505075 w 4438650"/>
              <a:gd name="connsiteY30" fmla="*/ 784993 h 851669"/>
              <a:gd name="connsiteX31" fmla="*/ 2371725 w 4438650"/>
              <a:gd name="connsiteY31" fmla="*/ 770706 h 851669"/>
              <a:gd name="connsiteX32" fmla="*/ 2328862 w 4438650"/>
              <a:gd name="connsiteY32" fmla="*/ 746893 h 851669"/>
              <a:gd name="connsiteX33" fmla="*/ 2243137 w 4438650"/>
              <a:gd name="connsiteY33" fmla="*/ 713556 h 851669"/>
              <a:gd name="connsiteX34" fmla="*/ 2143125 w 4438650"/>
              <a:gd name="connsiteY34" fmla="*/ 756418 h 851669"/>
              <a:gd name="connsiteX35" fmla="*/ 2052637 w 4438650"/>
              <a:gd name="connsiteY35" fmla="*/ 780231 h 851669"/>
              <a:gd name="connsiteX36" fmla="*/ 1938337 w 4438650"/>
              <a:gd name="connsiteY36" fmla="*/ 756418 h 851669"/>
              <a:gd name="connsiteX37" fmla="*/ 1828800 w 4438650"/>
              <a:gd name="connsiteY37" fmla="*/ 756418 h 851669"/>
              <a:gd name="connsiteX38" fmla="*/ 1719262 w 4438650"/>
              <a:gd name="connsiteY38" fmla="*/ 770706 h 851669"/>
              <a:gd name="connsiteX39" fmla="*/ 1438275 w 4438650"/>
              <a:gd name="connsiteY39" fmla="*/ 761181 h 851669"/>
              <a:gd name="connsiteX40" fmla="*/ 1407945 w 4438650"/>
              <a:gd name="connsiteY40" fmla="*/ 848381 h 851669"/>
              <a:gd name="connsiteX41" fmla="*/ 1333500 w 4438650"/>
              <a:gd name="connsiteY41" fmla="*/ 851669 h 851669"/>
              <a:gd name="connsiteX42" fmla="*/ 811779 w 4438650"/>
              <a:gd name="connsiteY42" fmla="*/ 847073 h 851669"/>
              <a:gd name="connsiteX43" fmla="*/ 747712 w 4438650"/>
              <a:gd name="connsiteY43" fmla="*/ 775468 h 851669"/>
              <a:gd name="connsiteX44" fmla="*/ 576262 w 4438650"/>
              <a:gd name="connsiteY44" fmla="*/ 727843 h 851669"/>
              <a:gd name="connsiteX45" fmla="*/ 457200 w 4438650"/>
              <a:gd name="connsiteY45" fmla="*/ 765943 h 851669"/>
              <a:gd name="connsiteX46" fmla="*/ 176212 w 4438650"/>
              <a:gd name="connsiteY46" fmla="*/ 746893 h 851669"/>
              <a:gd name="connsiteX47" fmla="*/ 90487 w 4438650"/>
              <a:gd name="connsiteY47" fmla="*/ 761181 h 851669"/>
              <a:gd name="connsiteX48" fmla="*/ 78878 w 4438650"/>
              <a:gd name="connsiteY48" fmla="*/ 779934 h 851669"/>
              <a:gd name="connsiteX49" fmla="*/ 0 w 4438650"/>
              <a:gd name="connsiteY49" fmla="*/ 751657 h 851669"/>
              <a:gd name="connsiteX50" fmla="*/ 12543 w 4438650"/>
              <a:gd name="connsiteY50" fmla="*/ 522759 h 851669"/>
              <a:gd name="connsiteX51" fmla="*/ 42862 w 4438650"/>
              <a:gd name="connsiteY51" fmla="*/ 513531 h 851669"/>
              <a:gd name="connsiteX52" fmla="*/ 33337 w 4438650"/>
              <a:gd name="connsiteY52" fmla="*/ 361131 h 851669"/>
              <a:gd name="connsiteX53" fmla="*/ 21199 w 4438650"/>
              <a:gd name="connsiteY53" fmla="*/ 364773 h 851669"/>
              <a:gd name="connsiteX54" fmla="*/ 37501 w 4438650"/>
              <a:gd name="connsiteY54" fmla="*/ 67271 h 851669"/>
              <a:gd name="connsiteX55" fmla="*/ 66675 w 4438650"/>
              <a:gd name="connsiteY55" fmla="*/ 56331 h 851669"/>
              <a:gd name="connsiteX56" fmla="*/ 177998 w 4438650"/>
              <a:gd name="connsiteY56" fmla="*/ 56331 h 851669"/>
              <a:gd name="connsiteX57" fmla="*/ 247651 w 4438650"/>
              <a:gd name="connsiteY57" fmla="*/ 99194 h 851669"/>
              <a:gd name="connsiteX58" fmla="*/ 495300 w 4438650"/>
              <a:gd name="connsiteY58" fmla="*/ 208732 h 851669"/>
              <a:gd name="connsiteX59" fmla="*/ 506111 w 4438650"/>
              <a:gd name="connsiteY59" fmla="*/ 207422 h 851669"/>
              <a:gd name="connsiteX60" fmla="*/ 614362 w 4438650"/>
              <a:gd name="connsiteY60" fmla="*/ 289693 h 851669"/>
              <a:gd name="connsiteX61" fmla="*/ 757237 w 4438650"/>
              <a:gd name="connsiteY61" fmla="*/ 218256 h 851669"/>
              <a:gd name="connsiteX62" fmla="*/ 725562 w 4438650"/>
              <a:gd name="connsiteY62" fmla="*/ 180822 h 851669"/>
              <a:gd name="connsiteX63" fmla="*/ 1123950 w 4438650"/>
              <a:gd name="connsiteY63" fmla="*/ 132532 h 851669"/>
              <a:gd name="connsiteX64" fmla="*/ 1182915 w 4438650"/>
              <a:gd name="connsiteY64" fmla="*/ 122646 h 851669"/>
              <a:gd name="connsiteX65" fmla="*/ 1200150 w 4438650"/>
              <a:gd name="connsiteY65" fmla="*/ 227781 h 851669"/>
              <a:gd name="connsiteX66" fmla="*/ 1752600 w 4438650"/>
              <a:gd name="connsiteY66" fmla="*/ 261118 h 851669"/>
              <a:gd name="connsiteX67" fmla="*/ 1966912 w 4438650"/>
              <a:gd name="connsiteY67" fmla="*/ 194443 h 85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438650" h="851669">
                <a:moveTo>
                  <a:pt x="3038475" y="389706"/>
                </a:moveTo>
                <a:lnTo>
                  <a:pt x="3038475" y="508768"/>
                </a:lnTo>
                <a:lnTo>
                  <a:pt x="3114675" y="575443"/>
                </a:lnTo>
                <a:lnTo>
                  <a:pt x="3338512" y="556393"/>
                </a:lnTo>
                <a:lnTo>
                  <a:pt x="3367087" y="394468"/>
                </a:lnTo>
                <a:close/>
                <a:moveTo>
                  <a:pt x="1924135" y="0"/>
                </a:moveTo>
                <a:lnTo>
                  <a:pt x="2021326" y="16394"/>
                </a:lnTo>
                <a:lnTo>
                  <a:pt x="2066925" y="42043"/>
                </a:lnTo>
                <a:lnTo>
                  <a:pt x="2238375" y="75381"/>
                </a:lnTo>
                <a:lnTo>
                  <a:pt x="2185987" y="199206"/>
                </a:lnTo>
                <a:lnTo>
                  <a:pt x="2243137" y="251593"/>
                </a:lnTo>
                <a:lnTo>
                  <a:pt x="3305175" y="232543"/>
                </a:lnTo>
                <a:lnTo>
                  <a:pt x="3316499" y="47583"/>
                </a:lnTo>
                <a:lnTo>
                  <a:pt x="3496274" y="59896"/>
                </a:lnTo>
                <a:lnTo>
                  <a:pt x="3467100" y="118243"/>
                </a:lnTo>
                <a:lnTo>
                  <a:pt x="3457575" y="227781"/>
                </a:lnTo>
                <a:lnTo>
                  <a:pt x="3971925" y="242068"/>
                </a:lnTo>
                <a:lnTo>
                  <a:pt x="4179839" y="212367"/>
                </a:lnTo>
                <a:lnTo>
                  <a:pt x="4399597" y="303587"/>
                </a:lnTo>
                <a:lnTo>
                  <a:pt x="4343400" y="561156"/>
                </a:lnTo>
                <a:lnTo>
                  <a:pt x="4422645" y="577412"/>
                </a:lnTo>
                <a:lnTo>
                  <a:pt x="4438650" y="775469"/>
                </a:lnTo>
                <a:lnTo>
                  <a:pt x="4363356" y="788616"/>
                </a:lnTo>
                <a:lnTo>
                  <a:pt x="4352925" y="746893"/>
                </a:lnTo>
                <a:lnTo>
                  <a:pt x="4059377" y="758957"/>
                </a:lnTo>
                <a:lnTo>
                  <a:pt x="4029075" y="732607"/>
                </a:lnTo>
                <a:lnTo>
                  <a:pt x="3336871" y="763181"/>
                </a:lnTo>
                <a:lnTo>
                  <a:pt x="3276600" y="632593"/>
                </a:lnTo>
                <a:lnTo>
                  <a:pt x="3271563" y="766066"/>
                </a:lnTo>
                <a:lnTo>
                  <a:pt x="2512378" y="799599"/>
                </a:lnTo>
                <a:lnTo>
                  <a:pt x="2505075" y="784993"/>
                </a:lnTo>
                <a:lnTo>
                  <a:pt x="2371725" y="770706"/>
                </a:lnTo>
                <a:lnTo>
                  <a:pt x="2328862" y="746893"/>
                </a:lnTo>
                <a:lnTo>
                  <a:pt x="2243137" y="713556"/>
                </a:lnTo>
                <a:lnTo>
                  <a:pt x="2143125" y="756418"/>
                </a:lnTo>
                <a:lnTo>
                  <a:pt x="2052637" y="780231"/>
                </a:lnTo>
                <a:lnTo>
                  <a:pt x="1938337" y="756418"/>
                </a:lnTo>
                <a:lnTo>
                  <a:pt x="1828800" y="756418"/>
                </a:lnTo>
                <a:lnTo>
                  <a:pt x="1719262" y="770706"/>
                </a:lnTo>
                <a:lnTo>
                  <a:pt x="1438275" y="761181"/>
                </a:lnTo>
                <a:lnTo>
                  <a:pt x="1407945" y="848381"/>
                </a:lnTo>
                <a:lnTo>
                  <a:pt x="1333500" y="851669"/>
                </a:lnTo>
                <a:lnTo>
                  <a:pt x="811779" y="847073"/>
                </a:lnTo>
                <a:lnTo>
                  <a:pt x="747712" y="775468"/>
                </a:lnTo>
                <a:lnTo>
                  <a:pt x="576262" y="727843"/>
                </a:lnTo>
                <a:lnTo>
                  <a:pt x="457200" y="765943"/>
                </a:lnTo>
                <a:lnTo>
                  <a:pt x="176212" y="746893"/>
                </a:lnTo>
                <a:lnTo>
                  <a:pt x="90487" y="761181"/>
                </a:lnTo>
                <a:lnTo>
                  <a:pt x="78878" y="779934"/>
                </a:lnTo>
                <a:lnTo>
                  <a:pt x="0" y="751657"/>
                </a:lnTo>
                <a:lnTo>
                  <a:pt x="12543" y="522759"/>
                </a:lnTo>
                <a:lnTo>
                  <a:pt x="42862" y="513531"/>
                </a:lnTo>
                <a:lnTo>
                  <a:pt x="33337" y="361131"/>
                </a:lnTo>
                <a:lnTo>
                  <a:pt x="21199" y="364773"/>
                </a:lnTo>
                <a:lnTo>
                  <a:pt x="37501" y="67271"/>
                </a:lnTo>
                <a:lnTo>
                  <a:pt x="66675" y="56331"/>
                </a:lnTo>
                <a:lnTo>
                  <a:pt x="177998" y="56331"/>
                </a:lnTo>
                <a:lnTo>
                  <a:pt x="247651" y="99194"/>
                </a:lnTo>
                <a:lnTo>
                  <a:pt x="495300" y="208732"/>
                </a:lnTo>
                <a:lnTo>
                  <a:pt x="506111" y="207422"/>
                </a:lnTo>
                <a:lnTo>
                  <a:pt x="614362" y="289693"/>
                </a:lnTo>
                <a:lnTo>
                  <a:pt x="757237" y="218256"/>
                </a:lnTo>
                <a:lnTo>
                  <a:pt x="725562" y="180822"/>
                </a:lnTo>
                <a:lnTo>
                  <a:pt x="1123950" y="132532"/>
                </a:lnTo>
                <a:lnTo>
                  <a:pt x="1182915" y="122646"/>
                </a:lnTo>
                <a:lnTo>
                  <a:pt x="1200150" y="227781"/>
                </a:lnTo>
                <a:lnTo>
                  <a:pt x="1752600" y="261118"/>
                </a:lnTo>
                <a:lnTo>
                  <a:pt x="1966912" y="1944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6796CD22-8E51-4F39-B40A-89CB433F86B1}"/>
              </a:ext>
            </a:extLst>
          </p:cNvPr>
          <p:cNvSpPr/>
          <p:nvPr/>
        </p:nvSpPr>
        <p:spPr>
          <a:xfrm>
            <a:off x="0" y="0"/>
            <a:ext cx="623545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A8B58-7F77-564C-9E42-BFB1B7868EE9}"/>
              </a:ext>
            </a:extLst>
          </p:cNvPr>
          <p:cNvSpPr txBox="1">
            <a:spLocks/>
          </p:cNvSpPr>
          <p:nvPr/>
        </p:nvSpPr>
        <p:spPr>
          <a:xfrm>
            <a:off x="905981" y="322656"/>
            <a:ext cx="487712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TOPIC MODELING?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4268F-7B4A-D346-8EF4-1402435FA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88" y="219458"/>
            <a:ext cx="3578651" cy="6232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3889-DD95-D342-82DE-B36236A89DE1}"/>
              </a:ext>
            </a:extLst>
          </p:cNvPr>
          <p:cNvSpPr txBox="1"/>
          <p:nvPr/>
        </p:nvSpPr>
        <p:spPr>
          <a:xfrm>
            <a:off x="323530" y="1786689"/>
            <a:ext cx="4162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The </a:t>
            </a:r>
            <a:r>
              <a:rPr lang="en-IT" sz="1600" dirty="0">
                <a:solidFill>
                  <a:srgbClr val="9BE5AA"/>
                </a:solidFill>
                <a:latin typeface="Segoe UI Semibold" panose="020B0702040204020203" pitchFamily="34" charset="0"/>
                <a:ea typeface="Helvetica Neue" panose="02000503000000020004" pitchFamily="2" charset="0"/>
                <a:cs typeface="Segoe UI Semibold" panose="020B0702040204020203" pitchFamily="34" charset="0"/>
              </a:rPr>
              <a:t>SYMPTOM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IT" sz="1600" dirty="0">
                <a:solidFill>
                  <a:srgbClr val="9BE5AA"/>
                </a:solidFill>
                <a:latin typeface="Segoe UI Semibold" panose="020B0702040204020203" pitchFamily="34" charset="0"/>
                <a:ea typeface="Helvetica Neue" panose="02000503000000020004" pitchFamily="2" charset="0"/>
                <a:cs typeface="Segoe UI Semibold" panose="020B0702040204020203" pitchFamily="34" charset="0"/>
              </a:rPr>
              <a:t>TEXT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IT" sz="1600" dirty="0">
                <a:solidFill>
                  <a:srgbClr val="9BE5AA"/>
                </a:solidFill>
                <a:latin typeface="Segoe UI Semibold" panose="020B0702040204020203" pitchFamily="34" charset="0"/>
                <a:ea typeface="Helvetica Neue" panose="02000503000000020004" pitchFamily="2" charset="0"/>
                <a:cs typeface="Segoe UI Semibold" panose="020B0702040204020203" pitchFamily="34" charset="0"/>
              </a:rPr>
              <a:t>COLUMN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 reports textual description of patients condition in the moment they asked for medical assistance</a:t>
            </a:r>
          </a:p>
          <a:p>
            <a:endParaRPr lang="en-IT" sz="1600" dirty="0">
              <a:solidFill>
                <a:schemeClr val="bg1"/>
              </a:solidFill>
              <a:latin typeface="Segoe UI" panose="020B0502040204020203" pitchFamily="34" charset="0"/>
              <a:ea typeface="Helvetica Neue" panose="02000503000000020004" pitchFamily="2" charset="0"/>
              <a:cs typeface="Segoe UI" panose="020B0502040204020203" pitchFamily="34" charset="0"/>
            </a:endParaRPr>
          </a:p>
          <a:p>
            <a:endParaRPr lang="en-IT" sz="1600" dirty="0">
              <a:solidFill>
                <a:schemeClr val="bg1"/>
              </a:solidFill>
              <a:latin typeface="Segoe UI" panose="020B0502040204020203" pitchFamily="34" charset="0"/>
              <a:ea typeface="Helvetica Neue" panose="02000503000000020004" pitchFamily="2" charset="0"/>
              <a:cs typeface="Segoe UI" panose="020B0502040204020203" pitchFamily="3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T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he unstructured nature of the data required an unsupervised </a:t>
            </a:r>
            <a:r>
              <a:rPr lang="en-IT" sz="1600" dirty="0">
                <a:solidFill>
                  <a:srgbClr val="9BE5AA"/>
                </a:solidFill>
                <a:latin typeface="Segoe UI Semibold" panose="020B0702040204020203" pitchFamily="34" charset="0"/>
                <a:ea typeface="Helvetica Neue" panose="02000503000000020004" pitchFamily="2" charset="0"/>
                <a:cs typeface="Segoe UI Semibold" panose="020B0702040204020203" pitchFamily="34" charset="0"/>
              </a:rPr>
              <a:t>NLP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 approach able to identify, when possible, common topic and clinical situation</a:t>
            </a:r>
          </a:p>
          <a:p>
            <a:endParaRPr lang="en-IT" sz="1600" dirty="0">
              <a:solidFill>
                <a:schemeClr val="bg1"/>
              </a:solidFill>
              <a:latin typeface="Segoe UI" panose="020B0502040204020203" pitchFamily="34" charset="0"/>
              <a:ea typeface="Helvetica Neue" panose="02000503000000020004" pitchFamily="2" charset="0"/>
              <a:cs typeface="Segoe UI" panose="020B0502040204020203" pitchFamily="34" charset="0"/>
            </a:endParaRPr>
          </a:p>
          <a:p>
            <a:endParaRPr lang="en-IT" sz="1600" dirty="0">
              <a:solidFill>
                <a:schemeClr val="bg1"/>
              </a:solidFill>
              <a:latin typeface="Segoe UI" panose="020B0502040204020203" pitchFamily="34" charset="0"/>
              <a:ea typeface="Helvetica Neue" panose="02000503000000020004" pitchFamily="2" charset="0"/>
              <a:cs typeface="Segoe UI" panose="020B0502040204020203" pitchFamily="34" charset="0"/>
            </a:endParaRPr>
          </a:p>
          <a:p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A first attempt of preliminary data cleaning it has been tried with </a:t>
            </a:r>
            <a:r>
              <a:rPr lang="en-IT" sz="1600" dirty="0">
                <a:solidFill>
                  <a:srgbClr val="9BE5AA"/>
                </a:solidFill>
                <a:latin typeface="Segoe UI Semibold" panose="020B0702040204020203" pitchFamily="34" charset="0"/>
                <a:ea typeface="Helvetica Neue" panose="02000503000000020004" pitchFamily="2" charset="0"/>
                <a:cs typeface="Segoe UI Semibold" panose="020B0702040204020203" pitchFamily="34" charset="0"/>
              </a:rPr>
              <a:t>OPENREFINE</a:t>
            </a:r>
            <a:r>
              <a:rPr lang="en-IT" sz="1600" dirty="0">
                <a:solidFill>
                  <a:schemeClr val="bg1"/>
                </a:solidFill>
                <a:latin typeface="Segoe UI" panose="020B0502040204020203" pitchFamily="34" charset="0"/>
                <a:ea typeface="Helvetica Neue" panose="02000503000000020004" pitchFamily="2" charset="0"/>
                <a:cs typeface="Segoe UI" panose="020B0502040204020203" pitchFamily="34" charset="0"/>
              </a:rPr>
              <a:t>, with modest but helping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FEEB2-700B-674D-AE39-885860B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8658">
            <a:off x="4250952" y="4905415"/>
            <a:ext cx="1841808" cy="197336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1140843-1FE1-4814-A6D4-42ADD6EB6952}"/>
              </a:ext>
            </a:extLst>
          </p:cNvPr>
          <p:cNvSpPr/>
          <p:nvPr/>
        </p:nvSpPr>
        <p:spPr>
          <a:xfrm>
            <a:off x="260678" y="286133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lock Arc 20">
            <a:extLst>
              <a:ext uri="{FF2B5EF4-FFF2-40B4-BE49-F238E27FC236}">
                <a16:creationId xmlns:a16="http://schemas.microsoft.com/office/drawing/2014/main" id="{081B6012-0245-4CA5-9819-9BA97AD32AD8}"/>
              </a:ext>
            </a:extLst>
          </p:cNvPr>
          <p:cNvSpPr>
            <a:spLocks noChangeAspect="1"/>
          </p:cNvSpPr>
          <p:nvPr/>
        </p:nvSpPr>
        <p:spPr>
          <a:xfrm rot="10800000">
            <a:off x="350637" y="388948"/>
            <a:ext cx="357948" cy="388125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3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682FAC44-4EBA-4F5C-8BAF-09A8454992D1}"/>
              </a:ext>
            </a:extLst>
          </p:cNvPr>
          <p:cNvSpPr/>
          <p:nvPr/>
        </p:nvSpPr>
        <p:spPr>
          <a:xfrm>
            <a:off x="0" y="0"/>
            <a:ext cx="623545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5031" y="220886"/>
            <a:ext cx="3124520" cy="72424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LDA RESULTS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E429FC-3BEC-4FDD-A7A8-D7D28EA66AD4}"/>
              </a:ext>
            </a:extLst>
          </p:cNvPr>
          <p:cNvGrpSpPr/>
          <p:nvPr/>
        </p:nvGrpSpPr>
        <p:grpSpPr>
          <a:xfrm>
            <a:off x="6781078" y="900957"/>
            <a:ext cx="4557618" cy="1231106"/>
            <a:chOff x="3017859" y="4283314"/>
            <a:chExt cx="1870812" cy="12311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E1114-FFBB-4DB9-B6E8-FBCD7B36715B}"/>
                </a:ext>
              </a:extLst>
            </p:cNvPr>
            <p:cNvSpPr txBox="1"/>
            <p:nvPr/>
          </p:nvSpPr>
          <p:spPr>
            <a:xfrm>
              <a:off x="3021856" y="4560313"/>
              <a:ext cx="17473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Helvetica" pitchFamily="2" charset="0"/>
                </a:rPr>
                <a:t>"pain" + "left" + ”arm" + "right" + "days" + "injection" + "site" + "side" + "swelling" + “rash”’</a:t>
              </a:r>
            </a:p>
            <a:p>
              <a:endPara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endParaRP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itchFamily="34" charset="0"/>
                </a:rPr>
                <a:t>This topic seems to describe pretty well the symptoms of those patients that feel pain in the arm after the injection. Quite common.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ED0486-7B8C-4456-A065-759EF049FB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Topic 1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1930AB1-EB47-A945-95BD-F05B422C8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8"/>
          <a:stretch/>
        </p:blipFill>
        <p:spPr>
          <a:xfrm>
            <a:off x="835073" y="1377602"/>
            <a:ext cx="4201061" cy="210820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78D33E3-8EB9-2343-833A-519F8BC4F627}"/>
              </a:ext>
            </a:extLst>
          </p:cNvPr>
          <p:cNvGrpSpPr/>
          <p:nvPr/>
        </p:nvGrpSpPr>
        <p:grpSpPr>
          <a:xfrm>
            <a:off x="6790815" y="4025626"/>
            <a:ext cx="4557618" cy="1446550"/>
            <a:chOff x="3017859" y="4283314"/>
            <a:chExt cx="1870812" cy="14465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EA1FC3-E880-7F48-AADD-DC4D42BDF395}"/>
                </a:ext>
              </a:extLst>
            </p:cNvPr>
            <p:cNvSpPr txBox="1"/>
            <p:nvPr/>
          </p:nvSpPr>
          <p:spPr>
            <a:xfrm>
              <a:off x="3021856" y="4560313"/>
              <a:ext cx="17473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Helvetica" pitchFamily="2" charset="0"/>
                </a:rPr>
                <a:t>"hospital" + "breath" + "admitted" + "received" + "shortness" + "chest" +</a:t>
              </a:r>
            </a:p>
            <a:p>
              <a:r>
                <a:rPr lang="en-GB" sz="1400" i="1" dirty="0">
                  <a:latin typeface="Helvetica" pitchFamily="2" charset="0"/>
                </a:rPr>
                <a:t> "pain" + "symptoms" + "reported" + "acute”</a:t>
              </a:r>
              <a:endParaRPr lang="en-IT" sz="1400" i="1" dirty="0">
                <a:latin typeface="Helvetica" pitchFamily="2" charset="0"/>
              </a:endParaRPr>
            </a:p>
            <a:p>
              <a:endPara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endParaRP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itchFamily="34" charset="0"/>
                </a:rPr>
                <a:t>This topic depicts patients that following the vaccination present the typical COVID19 respiratory disease symptoms.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7F1C1B-92EA-134F-B8BE-37A57B1F433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Topic 2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23164B7-9F90-4142-9C52-B67ACA254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/>
          <a:stretch/>
        </p:blipFill>
        <p:spPr>
          <a:xfrm>
            <a:off x="835073" y="4024826"/>
            <a:ext cx="4201061" cy="211227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DEED6AA-6D26-43CB-9396-E660914246A6}"/>
              </a:ext>
            </a:extLst>
          </p:cNvPr>
          <p:cNvSpPr/>
          <p:nvPr/>
        </p:nvSpPr>
        <p:spPr>
          <a:xfrm>
            <a:off x="260678" y="286133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lock Arc 20">
            <a:extLst>
              <a:ext uri="{FF2B5EF4-FFF2-40B4-BE49-F238E27FC236}">
                <a16:creationId xmlns:a16="http://schemas.microsoft.com/office/drawing/2014/main" id="{216A163B-073D-4F2D-BB5A-81271E350751}"/>
              </a:ext>
            </a:extLst>
          </p:cNvPr>
          <p:cNvSpPr>
            <a:spLocks noChangeAspect="1"/>
          </p:cNvSpPr>
          <p:nvPr/>
        </p:nvSpPr>
        <p:spPr>
          <a:xfrm rot="10800000">
            <a:off x="350637" y="388948"/>
            <a:ext cx="357948" cy="388125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682FAC44-4EBA-4F5C-8BAF-09A8454992D1}"/>
              </a:ext>
            </a:extLst>
          </p:cNvPr>
          <p:cNvSpPr/>
          <p:nvPr/>
        </p:nvSpPr>
        <p:spPr>
          <a:xfrm>
            <a:off x="0" y="0"/>
            <a:ext cx="623545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5031" y="220886"/>
            <a:ext cx="3124520" cy="72424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LDA RESULTS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DEED6AA-6D26-43CB-9396-E660914246A6}"/>
              </a:ext>
            </a:extLst>
          </p:cNvPr>
          <p:cNvSpPr/>
          <p:nvPr/>
        </p:nvSpPr>
        <p:spPr>
          <a:xfrm>
            <a:off x="260678" y="286133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lock Arc 20">
            <a:extLst>
              <a:ext uri="{FF2B5EF4-FFF2-40B4-BE49-F238E27FC236}">
                <a16:creationId xmlns:a16="http://schemas.microsoft.com/office/drawing/2014/main" id="{216A163B-073D-4F2D-BB5A-81271E350751}"/>
              </a:ext>
            </a:extLst>
          </p:cNvPr>
          <p:cNvSpPr>
            <a:spLocks noChangeAspect="1"/>
          </p:cNvSpPr>
          <p:nvPr/>
        </p:nvSpPr>
        <p:spPr>
          <a:xfrm rot="10800000">
            <a:off x="350637" y="388948"/>
            <a:ext cx="357948" cy="388125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37">
            <a:extLst>
              <a:ext uri="{FF2B5EF4-FFF2-40B4-BE49-F238E27FC236}">
                <a16:creationId xmlns:a16="http://schemas.microsoft.com/office/drawing/2014/main" id="{885CA72C-89E0-4D70-BC63-1E471FBD1593}"/>
              </a:ext>
            </a:extLst>
          </p:cNvPr>
          <p:cNvGrpSpPr/>
          <p:nvPr/>
        </p:nvGrpSpPr>
        <p:grpSpPr>
          <a:xfrm>
            <a:off x="6852343" y="4053880"/>
            <a:ext cx="4557618" cy="1877437"/>
            <a:chOff x="3021856" y="4251994"/>
            <a:chExt cx="1870812" cy="2089716"/>
          </a:xfrm>
        </p:grpSpPr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68CD9672-1552-4BEC-BECE-333011B8AB77}"/>
                </a:ext>
              </a:extLst>
            </p:cNvPr>
            <p:cNvSpPr txBox="1"/>
            <p:nvPr/>
          </p:nvSpPr>
          <p:spPr>
            <a:xfrm>
              <a:off x="3021856" y="4560313"/>
              <a:ext cx="1747391" cy="178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"pain" + "fever" + "headache" + "fatigue" + "nausea" + "injection" + "chills" + "days" + "muscle" + "symptoms”</a:t>
              </a:r>
            </a:p>
            <a:p>
              <a:endPara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Topic 4, instead, tries to address the medical record of those patient that felt hard side effects for multiple days following the vaccination.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id="{1A6D2FD3-10A9-424F-8077-71B507396C6B}"/>
                </a:ext>
              </a:extLst>
            </p:cNvPr>
            <p:cNvSpPr txBox="1"/>
            <p:nvPr/>
          </p:nvSpPr>
          <p:spPr>
            <a:xfrm>
              <a:off x="3021856" y="4251994"/>
              <a:ext cx="1870812" cy="308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Topic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2A728ECC-F65B-4241-8DE0-11DFF849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9"/>
          <a:stretch/>
        </p:blipFill>
        <p:spPr>
          <a:xfrm>
            <a:off x="708585" y="1414892"/>
            <a:ext cx="4411317" cy="2252275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5D8F55A0-F83B-413D-94B8-CA47CAFB2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6"/>
          <a:stretch/>
        </p:blipFill>
        <p:spPr>
          <a:xfrm>
            <a:off x="671391" y="3955921"/>
            <a:ext cx="4448511" cy="2252275"/>
          </a:xfrm>
          <a:prstGeom prst="rect">
            <a:avLst/>
          </a:prstGeom>
        </p:spPr>
      </p:pic>
      <p:grpSp>
        <p:nvGrpSpPr>
          <p:cNvPr id="25" name="Group 25">
            <a:extLst>
              <a:ext uri="{FF2B5EF4-FFF2-40B4-BE49-F238E27FC236}">
                <a16:creationId xmlns:a16="http://schemas.microsoft.com/office/drawing/2014/main" id="{CF645105-6E4F-4E2E-A875-819FBCE59643}"/>
              </a:ext>
            </a:extLst>
          </p:cNvPr>
          <p:cNvGrpSpPr/>
          <p:nvPr/>
        </p:nvGrpSpPr>
        <p:grpSpPr>
          <a:xfrm>
            <a:off x="6842606" y="1577963"/>
            <a:ext cx="4567355" cy="1419102"/>
            <a:chOff x="3021856" y="4080844"/>
            <a:chExt cx="1874809" cy="2726553"/>
          </a:xfrm>
        </p:grpSpPr>
        <p:sp>
          <p:nvSpPr>
            <p:cNvPr id="29" name="TextBox 26">
              <a:extLst>
                <a:ext uri="{FF2B5EF4-FFF2-40B4-BE49-F238E27FC236}">
                  <a16:creationId xmlns:a16="http://schemas.microsoft.com/office/drawing/2014/main" id="{3C8D835E-A2E0-4AA2-AB76-477EF586A74E}"/>
                </a:ext>
              </a:extLst>
            </p:cNvPr>
            <p:cNvSpPr txBox="1"/>
            <p:nvPr/>
          </p:nvSpPr>
          <p:spPr>
            <a:xfrm>
              <a:off x="3021856" y="4560312"/>
              <a:ext cx="1844234" cy="2247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"pain" + </a:t>
              </a:r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"injection" + </a:t>
              </a:r>
              <a:r>
                <a:rPr lang="en-GB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"hours" + </a:t>
              </a:r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"headache" + </a:t>
              </a:r>
              <a:r>
                <a:rPr lang="en-GB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"days" + </a:t>
              </a:r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"fever" + </a:t>
              </a:r>
              <a:r>
                <a:rPr lang="en-GB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"site" + </a:t>
              </a:r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"arm" + </a:t>
              </a:r>
              <a:r>
                <a:rPr lang="en-GB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"symptoms" + </a:t>
              </a:r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"chills”</a:t>
              </a:r>
            </a:p>
            <a:p>
              <a:endParaRPr lang="en-IT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Topic 3 shows patients who faced light side effects in the days that followed the vaccination.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CB18135B-E126-4D09-87B1-176AC705B5B1}"/>
                </a:ext>
              </a:extLst>
            </p:cNvPr>
            <p:cNvSpPr txBox="1"/>
            <p:nvPr/>
          </p:nvSpPr>
          <p:spPr>
            <a:xfrm>
              <a:off x="3025853" y="4080844"/>
              <a:ext cx="1870812" cy="53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Topic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6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BB5CDB94-11FF-4925-97A6-1DD597328C0A}"/>
              </a:ext>
            </a:extLst>
          </p:cNvPr>
          <p:cNvSpPr/>
          <p:nvPr/>
        </p:nvSpPr>
        <p:spPr>
          <a:xfrm>
            <a:off x="0" y="0"/>
            <a:ext cx="623545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866AA884-C526-41CA-8D12-958BA6ADA961}"/>
              </a:ext>
            </a:extLst>
          </p:cNvPr>
          <p:cNvSpPr txBox="1">
            <a:spLocks/>
          </p:cNvSpPr>
          <p:nvPr/>
        </p:nvSpPr>
        <p:spPr>
          <a:xfrm>
            <a:off x="458305" y="2399953"/>
            <a:ext cx="5777145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14CAA024-54A7-4081-9DB9-CFAF2FA54F58}"/>
              </a:ext>
            </a:extLst>
          </p:cNvPr>
          <p:cNvSpPr txBox="1">
            <a:spLocks/>
          </p:cNvSpPr>
          <p:nvPr/>
        </p:nvSpPr>
        <p:spPr>
          <a:xfrm>
            <a:off x="886931" y="3685828"/>
            <a:ext cx="4085119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remember to vaccinate!</a:t>
            </a:r>
          </a:p>
        </p:txBody>
      </p:sp>
    </p:spTree>
    <p:extLst>
      <p:ext uri="{BB962C8B-B14F-4D97-AF65-F5344CB8AC3E}">
        <p14:creationId xmlns:p14="http://schemas.microsoft.com/office/powerpoint/2010/main" val="23633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4A7A32F9-CF4B-4BC9-ADE0-20D9BE79CD64}"/>
              </a:ext>
            </a:extLst>
          </p:cNvPr>
          <p:cNvSpPr/>
          <p:nvPr/>
        </p:nvSpPr>
        <p:spPr>
          <a:xfrm>
            <a:off x="0" y="0"/>
            <a:ext cx="5597027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1758F8-D7A1-414B-BC3F-FF7BB323DDB9}"/>
              </a:ext>
            </a:extLst>
          </p:cNvPr>
          <p:cNvGrpSpPr/>
          <p:nvPr/>
        </p:nvGrpSpPr>
        <p:grpSpPr>
          <a:xfrm>
            <a:off x="1161295" y="1538483"/>
            <a:ext cx="4644401" cy="981486"/>
            <a:chOff x="6444082" y="1582518"/>
            <a:chExt cx="4644401" cy="9814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45E516-758E-4F41-A0DF-DED1AF4F8872}"/>
                </a:ext>
              </a:extLst>
            </p:cNvPr>
            <p:cNvSpPr txBox="1"/>
            <p:nvPr/>
          </p:nvSpPr>
          <p:spPr>
            <a:xfrm>
              <a:off x="6454097" y="1951849"/>
              <a:ext cx="4634386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Pandas Dataset Profiling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Variables Exploration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1830EB-B8A2-408E-97B6-4BBE0EC9D1FC}"/>
                </a:ext>
              </a:extLst>
            </p:cNvPr>
            <p:cNvSpPr txBox="1"/>
            <p:nvPr/>
          </p:nvSpPr>
          <p:spPr>
            <a:xfrm>
              <a:off x="6444082" y="1582518"/>
              <a:ext cx="4644401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Exploratory Analysis</a:t>
              </a:r>
              <a:endParaRPr lang="ko-KR" altLang="en-US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7FA71-A553-46DD-A86F-C0C7CA9B5FBB}"/>
              </a:ext>
            </a:extLst>
          </p:cNvPr>
          <p:cNvGrpSpPr/>
          <p:nvPr/>
        </p:nvGrpSpPr>
        <p:grpSpPr>
          <a:xfrm>
            <a:off x="1161295" y="4038355"/>
            <a:ext cx="4644401" cy="960420"/>
            <a:chOff x="6444082" y="1582518"/>
            <a:chExt cx="4644401" cy="9604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8BE93-A1E9-4117-9224-D0AEEA228B23}"/>
                </a:ext>
              </a:extLst>
            </p:cNvPr>
            <p:cNvSpPr txBox="1"/>
            <p:nvPr/>
          </p:nvSpPr>
          <p:spPr>
            <a:xfrm>
              <a:off x="6444083" y="1930783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Approach &amp; K-Means Clustering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Results Analysis &amp; Interpretation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6BDAB2-DF52-4D62-A70D-B8C887721678}"/>
                </a:ext>
              </a:extLst>
            </p:cNvPr>
            <p:cNvSpPr txBox="1"/>
            <p:nvPr/>
          </p:nvSpPr>
          <p:spPr>
            <a:xfrm>
              <a:off x="6444082" y="1582518"/>
              <a:ext cx="4644401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Clustering</a:t>
              </a:r>
              <a:r>
                <a:rPr lang="en-US" altLang="ko-KR" b="1" dirty="0">
                  <a:solidFill>
                    <a:srgbClr val="9BE5A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Analysis</a:t>
              </a:r>
              <a:endParaRPr lang="ko-KR" altLang="en-US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26A1B0-27DB-43EC-B869-E46874B016B5}"/>
              </a:ext>
            </a:extLst>
          </p:cNvPr>
          <p:cNvGrpSpPr/>
          <p:nvPr/>
        </p:nvGrpSpPr>
        <p:grpSpPr>
          <a:xfrm>
            <a:off x="1161295" y="2788419"/>
            <a:ext cx="4654415" cy="979845"/>
            <a:chOff x="6444082" y="1582518"/>
            <a:chExt cx="4654415" cy="9798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A17B72-06D8-42EA-AAE9-8030B14E204C}"/>
                </a:ext>
              </a:extLst>
            </p:cNvPr>
            <p:cNvSpPr txBox="1"/>
            <p:nvPr/>
          </p:nvSpPr>
          <p:spPr>
            <a:xfrm>
              <a:off x="6454097" y="1950208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Data Dropping, Cleaning &amp; Splitting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Feature Extraction from Unstructured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C4E7E5-DC73-45CD-9848-231AC52E88B9}"/>
                </a:ext>
              </a:extLst>
            </p:cNvPr>
            <p:cNvSpPr txBox="1"/>
            <p:nvPr/>
          </p:nvSpPr>
          <p:spPr>
            <a:xfrm>
              <a:off x="6444082" y="1582518"/>
              <a:ext cx="4644401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Feature Engineering</a:t>
              </a:r>
              <a:endParaRPr lang="ko-KR" altLang="en-US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458BF-21E6-4D1A-BB7A-EF26B2CD5080}"/>
              </a:ext>
            </a:extLst>
          </p:cNvPr>
          <p:cNvGrpSpPr/>
          <p:nvPr/>
        </p:nvGrpSpPr>
        <p:grpSpPr>
          <a:xfrm>
            <a:off x="1161295" y="5288292"/>
            <a:ext cx="4654415" cy="964926"/>
            <a:chOff x="6444082" y="1582518"/>
            <a:chExt cx="4654415" cy="96492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96AE6A-6DBF-4620-9BAF-7FDBB454B8C1}"/>
                </a:ext>
              </a:extLst>
            </p:cNvPr>
            <p:cNvSpPr txBox="1"/>
            <p:nvPr/>
          </p:nvSpPr>
          <p:spPr>
            <a:xfrm>
              <a:off x="6454097" y="1935289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Text Analysis &amp; </a:t>
              </a:r>
              <a:r>
                <a:rPr lang="en-US" altLang="ko-KR" sz="1200" dirty="0" err="1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WordCloud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Segoe UI Semibold" panose="020B0702040204020203" pitchFamily="34" charset="0"/>
                  <a:ea typeface="Helvetica Neue" panose="02000503000000020004" pitchFamily="2" charset="0"/>
                  <a:cs typeface="Segoe UI Semibold" panose="020B0702040204020203" pitchFamily="34" charset="0"/>
                </a:rPr>
                <a:t>LDA Topic Modeling for “Symptoms Text”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221159-7020-4115-8B7E-7EE20CAA73B3}"/>
                </a:ext>
              </a:extLst>
            </p:cNvPr>
            <p:cNvSpPr txBox="1"/>
            <p:nvPr/>
          </p:nvSpPr>
          <p:spPr>
            <a:xfrm>
              <a:off x="6444082" y="1582518"/>
              <a:ext cx="4644401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Symptoms</a:t>
              </a:r>
              <a:r>
                <a:rPr lang="en-US" altLang="ko-KR" b="1" dirty="0">
                  <a:solidFill>
                    <a:srgbClr val="9BE5A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Topic</a:t>
              </a:r>
              <a:r>
                <a:rPr lang="en-US" altLang="ko-KR" b="1" dirty="0">
                  <a:solidFill>
                    <a:srgbClr val="9BE5A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b="1" dirty="0">
                  <a:solidFill>
                    <a:srgbClr val="9BE5A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Modeling</a:t>
              </a:r>
              <a:endParaRPr lang="ko-KR" altLang="en-US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BE940BE-2396-4CF5-A4E1-EFC98E4CA445}"/>
              </a:ext>
            </a:extLst>
          </p:cNvPr>
          <p:cNvSpPr txBox="1"/>
          <p:nvPr/>
        </p:nvSpPr>
        <p:spPr>
          <a:xfrm>
            <a:off x="494250" y="259308"/>
            <a:ext cx="34107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PIPELINE</a:t>
            </a: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2AD06B09-2E9E-46FB-B1E1-DDE271110DB1}"/>
              </a:ext>
            </a:extLst>
          </p:cNvPr>
          <p:cNvSpPr>
            <a:spLocks noChangeAspect="1"/>
          </p:cNvSpPr>
          <p:nvPr/>
        </p:nvSpPr>
        <p:spPr>
          <a:xfrm>
            <a:off x="606543" y="4073867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37E874C5-EDD6-40C1-A61C-557744676ABB}"/>
              </a:ext>
            </a:extLst>
          </p:cNvPr>
          <p:cNvSpPr/>
          <p:nvPr/>
        </p:nvSpPr>
        <p:spPr>
          <a:xfrm rot="2004695">
            <a:off x="679642" y="1630279"/>
            <a:ext cx="172083" cy="37564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48" name="Rettangolo 2047">
            <a:extLst>
              <a:ext uri="{FF2B5EF4-FFF2-40B4-BE49-F238E27FC236}">
                <a16:creationId xmlns:a16="http://schemas.microsoft.com/office/drawing/2014/main" id="{2651DA51-81F0-4FCA-B95F-A7DB33928F40}"/>
              </a:ext>
            </a:extLst>
          </p:cNvPr>
          <p:cNvSpPr/>
          <p:nvPr/>
        </p:nvSpPr>
        <p:spPr>
          <a:xfrm>
            <a:off x="494250" y="1511530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F37AC0D-4ECA-4144-87F4-3847F6AECBAE}"/>
              </a:ext>
            </a:extLst>
          </p:cNvPr>
          <p:cNvSpPr/>
          <p:nvPr/>
        </p:nvSpPr>
        <p:spPr>
          <a:xfrm>
            <a:off x="494250" y="2731976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E449895-1885-4CE7-ACBB-CA21A67E016A}"/>
              </a:ext>
            </a:extLst>
          </p:cNvPr>
          <p:cNvSpPr/>
          <p:nvPr/>
        </p:nvSpPr>
        <p:spPr>
          <a:xfrm>
            <a:off x="513792" y="3975723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787AFEA-0E7A-4E21-8833-B5A8FD7ACCA0}"/>
              </a:ext>
            </a:extLst>
          </p:cNvPr>
          <p:cNvSpPr/>
          <p:nvPr/>
        </p:nvSpPr>
        <p:spPr>
          <a:xfrm>
            <a:off x="509323" y="5210592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lock Arc 20">
            <a:extLst>
              <a:ext uri="{FF2B5EF4-FFF2-40B4-BE49-F238E27FC236}">
                <a16:creationId xmlns:a16="http://schemas.microsoft.com/office/drawing/2014/main" id="{5A2C1AB3-B708-428C-8457-D7D1A77783C3}"/>
              </a:ext>
            </a:extLst>
          </p:cNvPr>
          <p:cNvSpPr>
            <a:spLocks noChangeAspect="1"/>
          </p:cNvSpPr>
          <p:nvPr/>
        </p:nvSpPr>
        <p:spPr>
          <a:xfrm rot="10800000">
            <a:off x="599282" y="5313407"/>
            <a:ext cx="357948" cy="388125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4A822F1-ABC5-42E9-9AC8-A7B3869750FB}"/>
              </a:ext>
            </a:extLst>
          </p:cNvPr>
          <p:cNvSpPr/>
          <p:nvPr/>
        </p:nvSpPr>
        <p:spPr>
          <a:xfrm rot="19440690">
            <a:off x="634835" y="2762850"/>
            <a:ext cx="286840" cy="514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071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Rectangle 1">
            <a:extLst>
              <a:ext uri="{FF2B5EF4-FFF2-40B4-BE49-F238E27FC236}">
                <a16:creationId xmlns:a16="http://schemas.microsoft.com/office/drawing/2014/main" id="{4A11F395-60D9-4D17-98D5-55B32B2A1973}"/>
              </a:ext>
            </a:extLst>
          </p:cNvPr>
          <p:cNvSpPr/>
          <p:nvPr/>
        </p:nvSpPr>
        <p:spPr>
          <a:xfrm>
            <a:off x="0" y="0"/>
            <a:ext cx="6732475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48818B4C-86A0-479F-BA5E-ECBFCC0F4A6E}"/>
              </a:ext>
            </a:extLst>
          </p:cNvPr>
          <p:cNvSpPr txBox="1"/>
          <p:nvPr/>
        </p:nvSpPr>
        <p:spPr>
          <a:xfrm>
            <a:off x="1051800" y="134719"/>
            <a:ext cx="5053613" cy="73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PROFILING</a:t>
            </a:r>
          </a:p>
        </p:txBody>
      </p:sp>
      <p:sp>
        <p:nvSpPr>
          <p:cNvPr id="117" name="Rectangle 7">
            <a:extLst>
              <a:ext uri="{FF2B5EF4-FFF2-40B4-BE49-F238E27FC236}">
                <a16:creationId xmlns:a16="http://schemas.microsoft.com/office/drawing/2014/main" id="{003362EB-AB9C-422B-A1DE-B6FA97A78AD7}"/>
              </a:ext>
            </a:extLst>
          </p:cNvPr>
          <p:cNvSpPr/>
          <p:nvPr/>
        </p:nvSpPr>
        <p:spPr>
          <a:xfrm rot="2004695">
            <a:off x="562064" y="416709"/>
            <a:ext cx="172083" cy="37564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9BE5AA"/>
          </a:solidFill>
          <a:ln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D82A31E2-0051-4F03-BAF4-9736E9CF2977}"/>
              </a:ext>
            </a:extLst>
          </p:cNvPr>
          <p:cNvSpPr/>
          <p:nvPr/>
        </p:nvSpPr>
        <p:spPr>
          <a:xfrm>
            <a:off x="376672" y="297960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0" name="Donut 87">
            <a:extLst>
              <a:ext uri="{FF2B5EF4-FFF2-40B4-BE49-F238E27FC236}">
                <a16:creationId xmlns:a16="http://schemas.microsoft.com/office/drawing/2014/main" id="{D7867FA0-611D-4EB6-A2B5-8BAC77FC3A4D}"/>
              </a:ext>
            </a:extLst>
          </p:cNvPr>
          <p:cNvSpPr/>
          <p:nvPr/>
        </p:nvSpPr>
        <p:spPr>
          <a:xfrm>
            <a:off x="646069" y="6066828"/>
            <a:ext cx="331047" cy="340211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rgbClr val="21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1" name="Donut 90">
            <a:extLst>
              <a:ext uri="{FF2B5EF4-FFF2-40B4-BE49-F238E27FC236}">
                <a16:creationId xmlns:a16="http://schemas.microsoft.com/office/drawing/2014/main" id="{1BCF481D-E316-43F1-A52D-60DBB7725118}"/>
              </a:ext>
            </a:extLst>
          </p:cNvPr>
          <p:cNvSpPr/>
          <p:nvPr/>
        </p:nvSpPr>
        <p:spPr>
          <a:xfrm>
            <a:off x="3282170" y="6062379"/>
            <a:ext cx="330494" cy="337765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rgbClr val="FF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52" name="Group 2">
            <a:extLst>
              <a:ext uri="{FF2B5EF4-FFF2-40B4-BE49-F238E27FC236}">
                <a16:creationId xmlns:a16="http://schemas.microsoft.com/office/drawing/2014/main" id="{9596B4F5-664D-46EA-89B6-77C0ACCAAADE}"/>
              </a:ext>
            </a:extLst>
          </p:cNvPr>
          <p:cNvGrpSpPr/>
          <p:nvPr/>
        </p:nvGrpSpPr>
        <p:grpSpPr>
          <a:xfrm>
            <a:off x="1121916" y="5260809"/>
            <a:ext cx="4013240" cy="362513"/>
            <a:chOff x="752241" y="2486704"/>
            <a:chExt cx="12149353" cy="1177984"/>
          </a:xfrm>
          <a:solidFill>
            <a:schemeClr val="bg1"/>
          </a:solidFill>
        </p:grpSpPr>
        <p:sp>
          <p:nvSpPr>
            <p:cNvPr id="253" name="Round Same Side Corner Rectangle 20">
              <a:extLst>
                <a:ext uri="{FF2B5EF4-FFF2-40B4-BE49-F238E27FC236}">
                  <a16:creationId xmlns:a16="http://schemas.microsoft.com/office/drawing/2014/main" id="{B93278DE-C103-4A8D-B574-C67621AAE3F4}"/>
                </a:ext>
              </a:extLst>
            </p:cNvPr>
            <p:cNvSpPr/>
            <p:nvPr/>
          </p:nvSpPr>
          <p:spPr>
            <a:xfrm rot="10800000">
              <a:off x="752241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Round Same Side Corner Rectangle 8">
              <a:extLst>
                <a:ext uri="{FF2B5EF4-FFF2-40B4-BE49-F238E27FC236}">
                  <a16:creationId xmlns:a16="http://schemas.microsoft.com/office/drawing/2014/main" id="{E09F9363-2BB0-4F0C-B6C6-47D06BC62D69}"/>
                </a:ext>
              </a:extLst>
            </p:cNvPr>
            <p:cNvSpPr/>
            <p:nvPr/>
          </p:nvSpPr>
          <p:spPr>
            <a:xfrm flipH="1">
              <a:off x="1450175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5" name="Round Same Side Corner Rectangle 20">
              <a:extLst>
                <a:ext uri="{FF2B5EF4-FFF2-40B4-BE49-F238E27FC236}">
                  <a16:creationId xmlns:a16="http://schemas.microsoft.com/office/drawing/2014/main" id="{4DAE1E4D-6B1B-4DDA-949B-0AEC66CF19B5}"/>
                </a:ext>
              </a:extLst>
            </p:cNvPr>
            <p:cNvSpPr/>
            <p:nvPr/>
          </p:nvSpPr>
          <p:spPr>
            <a:xfrm rot="10800000">
              <a:off x="2040812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6" name="Round Same Side Corner Rectangle 8">
              <a:extLst>
                <a:ext uri="{FF2B5EF4-FFF2-40B4-BE49-F238E27FC236}">
                  <a16:creationId xmlns:a16="http://schemas.microsoft.com/office/drawing/2014/main" id="{4397D455-F260-43BC-AE27-ECAB9F1315CE}"/>
                </a:ext>
              </a:extLst>
            </p:cNvPr>
            <p:cNvSpPr/>
            <p:nvPr/>
          </p:nvSpPr>
          <p:spPr>
            <a:xfrm flipH="1">
              <a:off x="2738746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Round Same Side Corner Rectangle 20">
              <a:extLst>
                <a:ext uri="{FF2B5EF4-FFF2-40B4-BE49-F238E27FC236}">
                  <a16:creationId xmlns:a16="http://schemas.microsoft.com/office/drawing/2014/main" id="{67900C5E-E5B5-43B0-99F3-8E12D37DF2EC}"/>
                </a:ext>
              </a:extLst>
            </p:cNvPr>
            <p:cNvSpPr/>
            <p:nvPr/>
          </p:nvSpPr>
          <p:spPr>
            <a:xfrm rot="10800000">
              <a:off x="3329383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8" name="Round Same Side Corner Rectangle 8">
              <a:extLst>
                <a:ext uri="{FF2B5EF4-FFF2-40B4-BE49-F238E27FC236}">
                  <a16:creationId xmlns:a16="http://schemas.microsoft.com/office/drawing/2014/main" id="{DE815C2C-922C-4137-BD8A-AAFA40AB6F72}"/>
                </a:ext>
              </a:extLst>
            </p:cNvPr>
            <p:cNvSpPr/>
            <p:nvPr/>
          </p:nvSpPr>
          <p:spPr>
            <a:xfrm flipH="1">
              <a:off x="4027317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9" name="Round Same Side Corner Rectangle 20">
              <a:extLst>
                <a:ext uri="{FF2B5EF4-FFF2-40B4-BE49-F238E27FC236}">
                  <a16:creationId xmlns:a16="http://schemas.microsoft.com/office/drawing/2014/main" id="{B319AA98-0592-441B-BAF1-2D1E0DD405D9}"/>
                </a:ext>
              </a:extLst>
            </p:cNvPr>
            <p:cNvSpPr/>
            <p:nvPr/>
          </p:nvSpPr>
          <p:spPr>
            <a:xfrm rot="10800000">
              <a:off x="4617954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0" name="Round Same Side Corner Rectangle 20">
              <a:extLst>
                <a:ext uri="{FF2B5EF4-FFF2-40B4-BE49-F238E27FC236}">
                  <a16:creationId xmlns:a16="http://schemas.microsoft.com/office/drawing/2014/main" id="{439CEF2F-9AAC-4586-8992-5F590847072E}"/>
                </a:ext>
              </a:extLst>
            </p:cNvPr>
            <p:cNvSpPr/>
            <p:nvPr/>
          </p:nvSpPr>
          <p:spPr>
            <a:xfrm rot="10800000">
              <a:off x="8483667" y="2486704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Round Same Side Corner Rectangle 8">
              <a:extLst>
                <a:ext uri="{FF2B5EF4-FFF2-40B4-BE49-F238E27FC236}">
                  <a16:creationId xmlns:a16="http://schemas.microsoft.com/office/drawing/2014/main" id="{37756D35-032A-4DC7-98E0-A788646E3C86}"/>
                </a:ext>
              </a:extLst>
            </p:cNvPr>
            <p:cNvSpPr/>
            <p:nvPr/>
          </p:nvSpPr>
          <p:spPr>
            <a:xfrm flipH="1">
              <a:off x="9181601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Round Same Side Corner Rectangle 20">
              <a:extLst>
                <a:ext uri="{FF2B5EF4-FFF2-40B4-BE49-F238E27FC236}">
                  <a16:creationId xmlns:a16="http://schemas.microsoft.com/office/drawing/2014/main" id="{C253481E-E4F2-4AFC-BF38-08F3AC08D7C1}"/>
                </a:ext>
              </a:extLst>
            </p:cNvPr>
            <p:cNvSpPr/>
            <p:nvPr/>
          </p:nvSpPr>
          <p:spPr>
            <a:xfrm rot="10800000">
              <a:off x="9772238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Round Same Side Corner Rectangle 20">
              <a:extLst>
                <a:ext uri="{FF2B5EF4-FFF2-40B4-BE49-F238E27FC236}">
                  <a16:creationId xmlns:a16="http://schemas.microsoft.com/office/drawing/2014/main" id="{0E415FDA-58E4-4ACC-B169-CA08BECC0F26}"/>
                </a:ext>
              </a:extLst>
            </p:cNvPr>
            <p:cNvSpPr/>
            <p:nvPr/>
          </p:nvSpPr>
          <p:spPr>
            <a:xfrm rot="10800000">
              <a:off x="11060809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Round Same Side Corner Rectangle 8">
              <a:extLst>
                <a:ext uri="{FF2B5EF4-FFF2-40B4-BE49-F238E27FC236}">
                  <a16:creationId xmlns:a16="http://schemas.microsoft.com/office/drawing/2014/main" id="{DDFDDCC6-6336-415A-A2DA-F5EBCAE74D68}"/>
                </a:ext>
              </a:extLst>
            </p:cNvPr>
            <p:cNvSpPr/>
            <p:nvPr/>
          </p:nvSpPr>
          <p:spPr>
            <a:xfrm flipH="1">
              <a:off x="11758743" y="2486704"/>
              <a:ext cx="444917" cy="1171801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Round Same Side Corner Rectangle 20">
              <a:extLst>
                <a:ext uri="{FF2B5EF4-FFF2-40B4-BE49-F238E27FC236}">
                  <a16:creationId xmlns:a16="http://schemas.microsoft.com/office/drawing/2014/main" id="{BDB2C5CC-D372-4847-B40A-CE5861CE4133}"/>
                </a:ext>
              </a:extLst>
            </p:cNvPr>
            <p:cNvSpPr/>
            <p:nvPr/>
          </p:nvSpPr>
          <p:spPr>
            <a:xfrm rot="10800000">
              <a:off x="12349380" y="2486705"/>
              <a:ext cx="552214" cy="1177983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6" name="Group 23">
            <a:extLst>
              <a:ext uri="{FF2B5EF4-FFF2-40B4-BE49-F238E27FC236}">
                <a16:creationId xmlns:a16="http://schemas.microsoft.com/office/drawing/2014/main" id="{5A78BA44-7F85-42D0-B91F-42BAD79EC97E}"/>
              </a:ext>
            </a:extLst>
          </p:cNvPr>
          <p:cNvGrpSpPr/>
          <p:nvPr/>
        </p:nvGrpSpPr>
        <p:grpSpPr>
          <a:xfrm>
            <a:off x="2890427" y="5030918"/>
            <a:ext cx="531759" cy="558417"/>
            <a:chOff x="5613177" y="2570548"/>
            <a:chExt cx="972857" cy="1076997"/>
          </a:xfrm>
        </p:grpSpPr>
        <p:sp>
          <p:nvSpPr>
            <p:cNvPr id="267" name="Round Same Side Corner Rectangle 8">
              <a:extLst>
                <a:ext uri="{FF2B5EF4-FFF2-40B4-BE49-F238E27FC236}">
                  <a16:creationId xmlns:a16="http://schemas.microsoft.com/office/drawing/2014/main" id="{163A4544-F779-4EF9-A584-12289A3FA14C}"/>
                </a:ext>
              </a:extLst>
            </p:cNvPr>
            <p:cNvSpPr/>
            <p:nvPr/>
          </p:nvSpPr>
          <p:spPr>
            <a:xfrm flipH="1">
              <a:off x="5613177" y="2577757"/>
              <a:ext cx="388755" cy="1069788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21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8" name="Round Same Side Corner Rectangle 20">
              <a:extLst>
                <a:ext uri="{FF2B5EF4-FFF2-40B4-BE49-F238E27FC236}">
                  <a16:creationId xmlns:a16="http://schemas.microsoft.com/office/drawing/2014/main" id="{B540EA1B-6403-4815-B0C7-D63B8BD78B7E}"/>
                </a:ext>
              </a:extLst>
            </p:cNvPr>
            <p:cNvSpPr/>
            <p:nvPr/>
          </p:nvSpPr>
          <p:spPr>
            <a:xfrm rot="10800000">
              <a:off x="6105264" y="2570548"/>
              <a:ext cx="480770" cy="106787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A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9" name="Circle: Hollow 26">
            <a:extLst>
              <a:ext uri="{FF2B5EF4-FFF2-40B4-BE49-F238E27FC236}">
                <a16:creationId xmlns:a16="http://schemas.microsoft.com/office/drawing/2014/main" id="{0CFED486-9514-4140-82EB-F779A6B39803}"/>
              </a:ext>
            </a:extLst>
          </p:cNvPr>
          <p:cNvSpPr/>
          <p:nvPr/>
        </p:nvSpPr>
        <p:spPr>
          <a:xfrm>
            <a:off x="2690498" y="4840707"/>
            <a:ext cx="919556" cy="901530"/>
          </a:xfrm>
          <a:prstGeom prst="donut">
            <a:avLst>
              <a:gd name="adj" fmla="val 5179"/>
            </a:avLst>
          </a:prstGeom>
          <a:solidFill>
            <a:srgbClr val="9BE5AA"/>
          </a:solidFill>
          <a:ln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2A76FB3A-8206-4CA4-A947-ADA3E7DA0971}"/>
              </a:ext>
            </a:extLst>
          </p:cNvPr>
          <p:cNvGrpSpPr/>
          <p:nvPr/>
        </p:nvGrpSpPr>
        <p:grpSpPr>
          <a:xfrm>
            <a:off x="3747220" y="6087520"/>
            <a:ext cx="1894647" cy="355959"/>
            <a:chOff x="1013692" y="2901043"/>
            <a:chExt cx="4360923" cy="774865"/>
          </a:xfrm>
        </p:grpSpPr>
        <p:sp>
          <p:nvSpPr>
            <p:cNvPr id="271" name="순서도: 처리 6">
              <a:extLst>
                <a:ext uri="{FF2B5EF4-FFF2-40B4-BE49-F238E27FC236}">
                  <a16:creationId xmlns:a16="http://schemas.microsoft.com/office/drawing/2014/main" id="{D0933390-0071-4814-BCE9-E8A39020F6C4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2" name="순서도: 처리 56">
              <a:extLst>
                <a:ext uri="{FF2B5EF4-FFF2-40B4-BE49-F238E27FC236}">
                  <a16:creationId xmlns:a16="http://schemas.microsoft.com/office/drawing/2014/main" id="{519C90D5-4369-4FC0-BE69-2A74E3D2A938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3" name="순서도: 처리 57">
              <a:extLst>
                <a:ext uri="{FF2B5EF4-FFF2-40B4-BE49-F238E27FC236}">
                  <a16:creationId xmlns:a16="http://schemas.microsoft.com/office/drawing/2014/main" id="{73BBA96B-6891-4619-99B5-3644D1CF1CAD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4" name="순서도: 처리 58">
              <a:extLst>
                <a:ext uri="{FF2B5EF4-FFF2-40B4-BE49-F238E27FC236}">
                  <a16:creationId xmlns:a16="http://schemas.microsoft.com/office/drawing/2014/main" id="{96EFBF3A-3AD9-4967-B9E8-1F36DD82CC15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5" name="순서도: 처리 59">
              <a:extLst>
                <a:ext uri="{FF2B5EF4-FFF2-40B4-BE49-F238E27FC236}">
                  <a16:creationId xmlns:a16="http://schemas.microsoft.com/office/drawing/2014/main" id="{F20EEB9E-5975-464B-88A4-29AADF382F7E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6" name="순서도: 처리 60">
              <a:extLst>
                <a:ext uri="{FF2B5EF4-FFF2-40B4-BE49-F238E27FC236}">
                  <a16:creationId xmlns:a16="http://schemas.microsoft.com/office/drawing/2014/main" id="{7BD42743-4E9C-4956-A9B6-E6380DF64CC5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7" name="순서도: 처리 61">
              <a:extLst>
                <a:ext uri="{FF2B5EF4-FFF2-40B4-BE49-F238E27FC236}">
                  <a16:creationId xmlns:a16="http://schemas.microsoft.com/office/drawing/2014/main" id="{5ED951D6-5E8B-41A3-A854-706DB7C7360A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8" name="순서도: 처리 62">
              <a:extLst>
                <a:ext uri="{FF2B5EF4-FFF2-40B4-BE49-F238E27FC236}">
                  <a16:creationId xmlns:a16="http://schemas.microsoft.com/office/drawing/2014/main" id="{59C48FCC-81AD-4597-9162-3F5C15F55CA9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9" name="순서도: 처리 63">
              <a:extLst>
                <a:ext uri="{FF2B5EF4-FFF2-40B4-BE49-F238E27FC236}">
                  <a16:creationId xmlns:a16="http://schemas.microsoft.com/office/drawing/2014/main" id="{B691B3AC-159A-49FA-8D88-AABBB15D6652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0" name="순서도: 처리 64">
              <a:extLst>
                <a:ext uri="{FF2B5EF4-FFF2-40B4-BE49-F238E27FC236}">
                  <a16:creationId xmlns:a16="http://schemas.microsoft.com/office/drawing/2014/main" id="{564DC3BB-2881-4955-85A0-CB7268484BA6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1" name="순서도: 처리 65">
              <a:extLst>
                <a:ext uri="{FF2B5EF4-FFF2-40B4-BE49-F238E27FC236}">
                  <a16:creationId xmlns:a16="http://schemas.microsoft.com/office/drawing/2014/main" id="{8A991AC3-B636-45B1-A2D3-E0DBD817E6A3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rgbClr val="FF9CD1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2" name="순서도: 처리 66">
              <a:extLst>
                <a:ext uri="{FF2B5EF4-FFF2-40B4-BE49-F238E27FC236}">
                  <a16:creationId xmlns:a16="http://schemas.microsoft.com/office/drawing/2014/main" id="{673941CC-1F0C-4B31-A595-798374900A50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rgbClr val="FF9CD1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3" name="순서도: 처리 67">
              <a:extLst>
                <a:ext uri="{FF2B5EF4-FFF2-40B4-BE49-F238E27FC236}">
                  <a16:creationId xmlns:a16="http://schemas.microsoft.com/office/drawing/2014/main" id="{8F5D3036-72B1-4882-B9D7-D36AE1AD7FDA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rgbClr val="FF9C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4" name="순서도: 처리 68">
              <a:extLst>
                <a:ext uri="{FF2B5EF4-FFF2-40B4-BE49-F238E27FC236}">
                  <a16:creationId xmlns:a16="http://schemas.microsoft.com/office/drawing/2014/main" id="{3E5C60D1-9E98-47B5-9119-D16018AF3FDE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rgbClr val="FF9CD1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5" name="순서도: 처리 69">
              <a:extLst>
                <a:ext uri="{FF2B5EF4-FFF2-40B4-BE49-F238E27FC236}">
                  <a16:creationId xmlns:a16="http://schemas.microsoft.com/office/drawing/2014/main" id="{98CFFADB-C678-4803-A3DD-CC0967B38506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6" name="순서도: 처리 71">
              <a:extLst>
                <a:ext uri="{FF2B5EF4-FFF2-40B4-BE49-F238E27FC236}">
                  <a16:creationId xmlns:a16="http://schemas.microsoft.com/office/drawing/2014/main" id="{31DA75CD-4680-4F55-8F10-556DE674BCB7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7" name="순서도: 처리 72">
              <a:extLst>
                <a:ext uri="{FF2B5EF4-FFF2-40B4-BE49-F238E27FC236}">
                  <a16:creationId xmlns:a16="http://schemas.microsoft.com/office/drawing/2014/main" id="{44B28051-A4CF-4C42-A493-E7E37B87DC6F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8" name="순서도: 처리 73">
              <a:extLst>
                <a:ext uri="{FF2B5EF4-FFF2-40B4-BE49-F238E27FC236}">
                  <a16:creationId xmlns:a16="http://schemas.microsoft.com/office/drawing/2014/main" id="{5462F473-A326-45F3-BE1C-EB1ACB130B64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9" name="순서도: 처리 74">
              <a:extLst>
                <a:ext uri="{FF2B5EF4-FFF2-40B4-BE49-F238E27FC236}">
                  <a16:creationId xmlns:a16="http://schemas.microsoft.com/office/drawing/2014/main" id="{CE959FE3-9E5E-4D79-86FC-3D3E122EFFDD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0" name="순서도: 처리 75">
              <a:extLst>
                <a:ext uri="{FF2B5EF4-FFF2-40B4-BE49-F238E27FC236}">
                  <a16:creationId xmlns:a16="http://schemas.microsoft.com/office/drawing/2014/main" id="{14169B84-284C-4C88-BAF7-F56EF8E496CB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1" name="TextBox 51">
              <a:extLst>
                <a:ext uri="{FF2B5EF4-FFF2-40B4-BE49-F238E27FC236}">
                  <a16:creationId xmlns:a16="http://schemas.microsoft.com/office/drawing/2014/main" id="{400D00D1-8D73-4136-BCA9-3128B784F2ED}"/>
                </a:ext>
              </a:extLst>
            </p:cNvPr>
            <p:cNvSpPr txBox="1"/>
            <p:nvPr/>
          </p:nvSpPr>
          <p:spPr>
            <a:xfrm>
              <a:off x="4073964" y="2901043"/>
              <a:ext cx="1300651" cy="7748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r>
                <a:rPr lang="en-US" altLang="ko-KR" sz="2400" b="1">
                  <a:solidFill>
                    <a:srgbClr val="FF9CD1"/>
                  </a:solidFill>
                </a:rPr>
                <a:t>71</a:t>
              </a:r>
              <a:r>
                <a:rPr lang="en-US" altLang="ko-KR" b="1">
                  <a:solidFill>
                    <a:srgbClr val="FF9CD1"/>
                  </a:solidFill>
                </a:rPr>
                <a:t>%</a:t>
              </a:r>
              <a:endParaRPr lang="ko-KR" altLang="en-US" b="1">
                <a:solidFill>
                  <a:srgbClr val="FF9CD1"/>
                </a:solidFill>
                <a:cs typeface="Arial"/>
              </a:endParaRPr>
            </a:p>
          </p:txBody>
        </p:sp>
      </p:grpSp>
      <p:grpSp>
        <p:nvGrpSpPr>
          <p:cNvPr id="292" name="Group 52">
            <a:extLst>
              <a:ext uri="{FF2B5EF4-FFF2-40B4-BE49-F238E27FC236}">
                <a16:creationId xmlns:a16="http://schemas.microsoft.com/office/drawing/2014/main" id="{6F7430FC-9F12-43D4-AE55-DD103E3E3F19}"/>
              </a:ext>
            </a:extLst>
          </p:cNvPr>
          <p:cNvGrpSpPr/>
          <p:nvPr/>
        </p:nvGrpSpPr>
        <p:grpSpPr>
          <a:xfrm>
            <a:off x="1128873" y="6098937"/>
            <a:ext cx="1894647" cy="355959"/>
            <a:chOff x="7479026" y="2920972"/>
            <a:chExt cx="4360923" cy="774865"/>
          </a:xfrm>
        </p:grpSpPr>
        <p:sp>
          <p:nvSpPr>
            <p:cNvPr id="293" name="순서도: 처리 250">
              <a:extLst>
                <a:ext uri="{FF2B5EF4-FFF2-40B4-BE49-F238E27FC236}">
                  <a16:creationId xmlns:a16="http://schemas.microsoft.com/office/drawing/2014/main" id="{4939355B-F10A-47A2-89A9-3EFD92D0764A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rgbClr val="21C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4" name="순서도: 처리 251">
              <a:extLst>
                <a:ext uri="{FF2B5EF4-FFF2-40B4-BE49-F238E27FC236}">
                  <a16:creationId xmlns:a16="http://schemas.microsoft.com/office/drawing/2014/main" id="{FA219C4B-E14E-4803-84C0-A949CF0141E5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rgbClr val="21C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5" name="순서도: 처리 252">
              <a:extLst>
                <a:ext uri="{FF2B5EF4-FFF2-40B4-BE49-F238E27FC236}">
                  <a16:creationId xmlns:a16="http://schemas.microsoft.com/office/drawing/2014/main" id="{155192F7-6328-469F-9B55-BD2138E85340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rgbClr val="21C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6" name="순서도: 처리 253">
              <a:extLst>
                <a:ext uri="{FF2B5EF4-FFF2-40B4-BE49-F238E27FC236}">
                  <a16:creationId xmlns:a16="http://schemas.microsoft.com/office/drawing/2014/main" id="{55915BCD-8B93-47B2-901F-0CC12D3A8C41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rgbClr val="21C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7" name="순서도: 처리 254">
              <a:extLst>
                <a:ext uri="{FF2B5EF4-FFF2-40B4-BE49-F238E27FC236}">
                  <a16:creationId xmlns:a16="http://schemas.microsoft.com/office/drawing/2014/main" id="{001CDF42-A148-474B-86B3-3213C7512816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rgbClr val="21C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8" name="순서도: 처리 255">
              <a:extLst>
                <a:ext uri="{FF2B5EF4-FFF2-40B4-BE49-F238E27FC236}">
                  <a16:creationId xmlns:a16="http://schemas.microsoft.com/office/drawing/2014/main" id="{524F3A5B-4FE9-416C-8D4E-40AFABBFD86F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9" name="순서도: 처리 256">
              <a:extLst>
                <a:ext uri="{FF2B5EF4-FFF2-40B4-BE49-F238E27FC236}">
                  <a16:creationId xmlns:a16="http://schemas.microsoft.com/office/drawing/2014/main" id="{E2BB9C99-B728-44BF-89C1-4722679E60F7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0" name="순서도: 처리 257">
              <a:extLst>
                <a:ext uri="{FF2B5EF4-FFF2-40B4-BE49-F238E27FC236}">
                  <a16:creationId xmlns:a16="http://schemas.microsoft.com/office/drawing/2014/main" id="{CF25977F-A89F-4592-A43D-E5DEF15E3D89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1" name="순서도: 처리 258">
              <a:extLst>
                <a:ext uri="{FF2B5EF4-FFF2-40B4-BE49-F238E27FC236}">
                  <a16:creationId xmlns:a16="http://schemas.microsoft.com/office/drawing/2014/main" id="{31797BDC-4D0B-4666-A01A-9F7561C56832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2" name="순서도: 처리 259">
              <a:extLst>
                <a:ext uri="{FF2B5EF4-FFF2-40B4-BE49-F238E27FC236}">
                  <a16:creationId xmlns:a16="http://schemas.microsoft.com/office/drawing/2014/main" id="{FD529EF3-B55E-45E3-BB4E-AF671B40DE35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3" name="순서도: 처리 260">
              <a:extLst>
                <a:ext uri="{FF2B5EF4-FFF2-40B4-BE49-F238E27FC236}">
                  <a16:creationId xmlns:a16="http://schemas.microsoft.com/office/drawing/2014/main" id="{3213B2CA-EEBD-48EC-81D7-5AC78999E5D8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4" name="순서도: 처리 261">
              <a:extLst>
                <a:ext uri="{FF2B5EF4-FFF2-40B4-BE49-F238E27FC236}">
                  <a16:creationId xmlns:a16="http://schemas.microsoft.com/office/drawing/2014/main" id="{AACDC597-A1EF-4C15-9914-9D8F7244CCF9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5" name="순서도: 처리 262">
              <a:extLst>
                <a:ext uri="{FF2B5EF4-FFF2-40B4-BE49-F238E27FC236}">
                  <a16:creationId xmlns:a16="http://schemas.microsoft.com/office/drawing/2014/main" id="{A89F0F7A-A40B-4F08-92D9-648988B6B250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6" name="순서도: 처리 263">
              <a:extLst>
                <a:ext uri="{FF2B5EF4-FFF2-40B4-BE49-F238E27FC236}">
                  <a16:creationId xmlns:a16="http://schemas.microsoft.com/office/drawing/2014/main" id="{95A40D98-113B-4049-BE35-E68CEDC06D2F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7" name="순서도: 처리 264">
              <a:extLst>
                <a:ext uri="{FF2B5EF4-FFF2-40B4-BE49-F238E27FC236}">
                  <a16:creationId xmlns:a16="http://schemas.microsoft.com/office/drawing/2014/main" id="{0585692C-9406-42CE-9E12-0F9BA340B1C1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8" name="순서도: 처리 265">
              <a:extLst>
                <a:ext uri="{FF2B5EF4-FFF2-40B4-BE49-F238E27FC236}">
                  <a16:creationId xmlns:a16="http://schemas.microsoft.com/office/drawing/2014/main" id="{2808EE8F-E3B1-4072-AB41-32E3468F8B2B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rgbClr val="CCCC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9" name="순서도: 처리 266">
              <a:extLst>
                <a:ext uri="{FF2B5EF4-FFF2-40B4-BE49-F238E27FC236}">
                  <a16:creationId xmlns:a16="http://schemas.microsoft.com/office/drawing/2014/main" id="{8757D746-0B46-4ECB-B4A0-C593CCC844E6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0" name="순서도: 처리 267">
              <a:extLst>
                <a:ext uri="{FF2B5EF4-FFF2-40B4-BE49-F238E27FC236}">
                  <a16:creationId xmlns:a16="http://schemas.microsoft.com/office/drawing/2014/main" id="{1E13E387-562E-4F14-8F37-F773099BED08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1" name="순서도: 처리 268">
              <a:extLst>
                <a:ext uri="{FF2B5EF4-FFF2-40B4-BE49-F238E27FC236}">
                  <a16:creationId xmlns:a16="http://schemas.microsoft.com/office/drawing/2014/main" id="{7561EB4E-9287-4E49-AFAF-239FC476F9D8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2" name="순서도: 처리 269">
              <a:extLst>
                <a:ext uri="{FF2B5EF4-FFF2-40B4-BE49-F238E27FC236}">
                  <a16:creationId xmlns:a16="http://schemas.microsoft.com/office/drawing/2014/main" id="{E51F96D5-738C-477C-9B90-36689C48EBD2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3" name="TextBox 74">
              <a:extLst>
                <a:ext uri="{FF2B5EF4-FFF2-40B4-BE49-F238E27FC236}">
                  <a16:creationId xmlns:a16="http://schemas.microsoft.com/office/drawing/2014/main" id="{84832409-224E-4AC3-A986-68D6CC170D6C}"/>
                </a:ext>
              </a:extLst>
            </p:cNvPr>
            <p:cNvSpPr txBox="1"/>
            <p:nvPr/>
          </p:nvSpPr>
          <p:spPr>
            <a:xfrm>
              <a:off x="10539298" y="2920972"/>
              <a:ext cx="1300651" cy="774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rgbClr val="21C9EB"/>
                  </a:solidFill>
                </a:rPr>
                <a:t>27</a:t>
              </a:r>
              <a:r>
                <a:rPr lang="en-US" altLang="ko-KR" b="1" dirty="0">
                  <a:solidFill>
                    <a:srgbClr val="21C9EB"/>
                  </a:solidFill>
                </a:rPr>
                <a:t>%</a:t>
              </a:r>
              <a:endParaRPr lang="ko-KR" altLang="en-US" b="1" dirty="0">
                <a:solidFill>
                  <a:srgbClr val="21C9EB"/>
                </a:solidFill>
              </a:endParaRPr>
            </a:p>
          </p:txBody>
        </p:sp>
      </p:grpSp>
      <p:sp>
        <p:nvSpPr>
          <p:cNvPr id="315" name="Round Same Side Corner Rectangle 20">
            <a:extLst>
              <a:ext uri="{FF2B5EF4-FFF2-40B4-BE49-F238E27FC236}">
                <a16:creationId xmlns:a16="http://schemas.microsoft.com/office/drawing/2014/main" id="{D9DDBCE8-90F7-4E37-900E-B2437D77FA9B}"/>
              </a:ext>
            </a:extLst>
          </p:cNvPr>
          <p:cNvSpPr/>
          <p:nvPr/>
        </p:nvSpPr>
        <p:spPr>
          <a:xfrm rot="10800000">
            <a:off x="4311532" y="5262569"/>
            <a:ext cx="182410" cy="36251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0" name="CasellaDiTesto 489">
            <a:extLst>
              <a:ext uri="{FF2B5EF4-FFF2-40B4-BE49-F238E27FC236}">
                <a16:creationId xmlns:a16="http://schemas.microsoft.com/office/drawing/2014/main" id="{1BC971AD-34BA-4410-9DE2-39A2033E55CA}"/>
              </a:ext>
            </a:extLst>
          </p:cNvPr>
          <p:cNvSpPr txBox="1"/>
          <p:nvPr/>
        </p:nvSpPr>
        <p:spPr>
          <a:xfrm>
            <a:off x="274768" y="1483444"/>
            <a:ext cx="6164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</a:t>
            </a:r>
            <a:r>
              <a:rPr lang="en-US" altLang="ko-KR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27955 US VAERS reports for adverse events concerning the administration of the </a:t>
            </a:r>
            <a:r>
              <a:rPr lang="en-US" altLang="ko-KR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COVID-19</a:t>
            </a:r>
            <a:r>
              <a:rPr lang="en-US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VACCINE</a:t>
            </a:r>
            <a:endParaRPr lang="en-US" sz="16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1" name="CasellaDiTesto 490">
            <a:extLst>
              <a:ext uri="{FF2B5EF4-FFF2-40B4-BE49-F238E27FC236}">
                <a16:creationId xmlns:a16="http://schemas.microsoft.com/office/drawing/2014/main" id="{85FCE35C-90B2-4F3A-AC50-938AF3518F00}"/>
              </a:ext>
            </a:extLst>
          </p:cNvPr>
          <p:cNvSpPr txBox="1"/>
          <p:nvPr/>
        </p:nvSpPr>
        <p:spPr>
          <a:xfrm>
            <a:off x="313685" y="2671141"/>
            <a:ext cx="52422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AVERAGE</a:t>
            </a:r>
            <a:r>
              <a:rPr lang="it-IT" altLang="ko-KR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it-IT" altLang="ko-KR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</a:t>
            </a:r>
            <a:r>
              <a:rPr lang="it-IT" altLang="ko-KR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it-IT" altLang="ko-K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52 Years </a:t>
            </a:r>
            <a:r>
              <a:rPr lang="it-IT" altLang="ko-K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4" name="Freeform 81">
            <a:extLst>
              <a:ext uri="{FF2B5EF4-FFF2-40B4-BE49-F238E27FC236}">
                <a16:creationId xmlns:a16="http://schemas.microsoft.com/office/drawing/2014/main" id="{D9A1A46A-E4B2-4772-A593-7D18E2DD8BA5}"/>
              </a:ext>
            </a:extLst>
          </p:cNvPr>
          <p:cNvSpPr/>
          <p:nvPr/>
        </p:nvSpPr>
        <p:spPr>
          <a:xfrm>
            <a:off x="8946669" y="2561780"/>
            <a:ext cx="672783" cy="146609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5" name="Oval 40">
            <a:extLst>
              <a:ext uri="{FF2B5EF4-FFF2-40B4-BE49-F238E27FC236}">
                <a16:creationId xmlns:a16="http://schemas.microsoft.com/office/drawing/2014/main" id="{51EE33CE-CCF1-47A3-AAE6-CDDFFCF42D00}"/>
              </a:ext>
            </a:extLst>
          </p:cNvPr>
          <p:cNvSpPr/>
          <p:nvPr/>
        </p:nvSpPr>
        <p:spPr>
          <a:xfrm>
            <a:off x="8324104" y="2211041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6" name="Group 18">
            <a:extLst>
              <a:ext uri="{FF2B5EF4-FFF2-40B4-BE49-F238E27FC236}">
                <a16:creationId xmlns:a16="http://schemas.microsoft.com/office/drawing/2014/main" id="{641B7D3B-2372-4698-8BA6-7460752ABBD9}"/>
              </a:ext>
            </a:extLst>
          </p:cNvPr>
          <p:cNvGrpSpPr/>
          <p:nvPr/>
        </p:nvGrpSpPr>
        <p:grpSpPr>
          <a:xfrm>
            <a:off x="9313744" y="4184738"/>
            <a:ext cx="666076" cy="1566249"/>
            <a:chOff x="6660232" y="3023478"/>
            <a:chExt cx="1152128" cy="2709175"/>
          </a:xfrm>
        </p:grpSpPr>
        <p:grpSp>
          <p:nvGrpSpPr>
            <p:cNvPr id="607" name="Group 19">
              <a:extLst>
                <a:ext uri="{FF2B5EF4-FFF2-40B4-BE49-F238E27FC236}">
                  <a16:creationId xmlns:a16="http://schemas.microsoft.com/office/drawing/2014/main" id="{30FD9AB9-8F3C-4793-98CD-69D56081D068}"/>
                </a:ext>
              </a:extLst>
            </p:cNvPr>
            <p:cNvGrpSpPr/>
            <p:nvPr/>
          </p:nvGrpSpPr>
          <p:grpSpPr>
            <a:xfrm rot="5400000">
              <a:off x="5910033" y="3902443"/>
              <a:ext cx="2652420" cy="1008000"/>
              <a:chOff x="3215725" y="3292527"/>
              <a:chExt cx="2652420" cy="1008000"/>
            </a:xfrm>
          </p:grpSpPr>
          <p:sp>
            <p:nvSpPr>
              <p:cNvPr id="611" name="Block Arc 23">
                <a:extLst>
                  <a:ext uri="{FF2B5EF4-FFF2-40B4-BE49-F238E27FC236}">
                    <a16:creationId xmlns:a16="http://schemas.microsoft.com/office/drawing/2014/main" id="{D936F1EF-C8F6-4162-A0EC-CECD5851279F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2" name="Rectangle 24">
                <a:extLst>
                  <a:ext uri="{FF2B5EF4-FFF2-40B4-BE49-F238E27FC236}">
                    <a16:creationId xmlns:a16="http://schemas.microsoft.com/office/drawing/2014/main" id="{72EF886A-D6CF-454D-9551-3399C3AA5375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3" name="Rectangle 25">
                <a:extLst>
                  <a:ext uri="{FF2B5EF4-FFF2-40B4-BE49-F238E27FC236}">
                    <a16:creationId xmlns:a16="http://schemas.microsoft.com/office/drawing/2014/main" id="{9D3CDBCE-E622-45B3-9866-8B7BA7952B72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8" name="Rounded Rectangle 29">
              <a:extLst>
                <a:ext uri="{FF2B5EF4-FFF2-40B4-BE49-F238E27FC236}">
                  <a16:creationId xmlns:a16="http://schemas.microsoft.com/office/drawing/2014/main" id="{D4C4D4A2-1BD2-4D96-8EA4-01A81806622F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9" name="Rounded Rectangle 32">
              <a:extLst>
                <a:ext uri="{FF2B5EF4-FFF2-40B4-BE49-F238E27FC236}">
                  <a16:creationId xmlns:a16="http://schemas.microsoft.com/office/drawing/2014/main" id="{D07DCC5B-1788-4208-AC39-EC6E278FD765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0" name="Round Same Side Corner Rectangle 30">
              <a:extLst>
                <a:ext uri="{FF2B5EF4-FFF2-40B4-BE49-F238E27FC236}">
                  <a16:creationId xmlns:a16="http://schemas.microsoft.com/office/drawing/2014/main" id="{7305DD8E-EFD1-4931-AE30-7059EAA74E2F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5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4" name="Oval 26">
            <a:extLst>
              <a:ext uri="{FF2B5EF4-FFF2-40B4-BE49-F238E27FC236}">
                <a16:creationId xmlns:a16="http://schemas.microsoft.com/office/drawing/2014/main" id="{0F245293-59CD-4708-9028-7E15273CAE00}"/>
              </a:ext>
            </a:extLst>
          </p:cNvPr>
          <p:cNvSpPr/>
          <p:nvPr/>
        </p:nvSpPr>
        <p:spPr>
          <a:xfrm rot="19922172">
            <a:off x="9724038" y="5345234"/>
            <a:ext cx="107066" cy="107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5" name="Oval 27">
            <a:extLst>
              <a:ext uri="{FF2B5EF4-FFF2-40B4-BE49-F238E27FC236}">
                <a16:creationId xmlns:a16="http://schemas.microsoft.com/office/drawing/2014/main" id="{F74EE414-3BA3-4921-949D-08766BE9C40B}"/>
              </a:ext>
            </a:extLst>
          </p:cNvPr>
          <p:cNvSpPr/>
          <p:nvPr/>
        </p:nvSpPr>
        <p:spPr>
          <a:xfrm rot="19922172">
            <a:off x="9611799" y="5191706"/>
            <a:ext cx="53532" cy="53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6" name="Oval 28">
            <a:extLst>
              <a:ext uri="{FF2B5EF4-FFF2-40B4-BE49-F238E27FC236}">
                <a16:creationId xmlns:a16="http://schemas.microsoft.com/office/drawing/2014/main" id="{2F4794B1-81B3-489B-954D-6B957CFAA860}"/>
              </a:ext>
            </a:extLst>
          </p:cNvPr>
          <p:cNvSpPr/>
          <p:nvPr/>
        </p:nvSpPr>
        <p:spPr>
          <a:xfrm rot="19922172">
            <a:off x="9449915" y="5069488"/>
            <a:ext cx="87192" cy="87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7" name="Oval 29">
            <a:extLst>
              <a:ext uri="{FF2B5EF4-FFF2-40B4-BE49-F238E27FC236}">
                <a16:creationId xmlns:a16="http://schemas.microsoft.com/office/drawing/2014/main" id="{030417BA-0412-4B83-B272-169F593680D7}"/>
              </a:ext>
            </a:extLst>
          </p:cNvPr>
          <p:cNvSpPr/>
          <p:nvPr/>
        </p:nvSpPr>
        <p:spPr>
          <a:xfrm rot="19922172">
            <a:off x="9545181" y="4818921"/>
            <a:ext cx="144571" cy="1445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8" name="Oval 30">
            <a:extLst>
              <a:ext uri="{FF2B5EF4-FFF2-40B4-BE49-F238E27FC236}">
                <a16:creationId xmlns:a16="http://schemas.microsoft.com/office/drawing/2014/main" id="{BABA40F5-4CFE-4B94-87F2-57CFE3E34A18}"/>
              </a:ext>
            </a:extLst>
          </p:cNvPr>
          <p:cNvSpPr/>
          <p:nvPr/>
        </p:nvSpPr>
        <p:spPr>
          <a:xfrm rot="19922172">
            <a:off x="9613750" y="5568491"/>
            <a:ext cx="87192" cy="87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9" name="Oval 31">
            <a:extLst>
              <a:ext uri="{FF2B5EF4-FFF2-40B4-BE49-F238E27FC236}">
                <a16:creationId xmlns:a16="http://schemas.microsoft.com/office/drawing/2014/main" id="{774D1F4E-29A8-4996-AAB3-3ED32CDBC601}"/>
              </a:ext>
            </a:extLst>
          </p:cNvPr>
          <p:cNvSpPr/>
          <p:nvPr/>
        </p:nvSpPr>
        <p:spPr>
          <a:xfrm rot="19922172">
            <a:off x="9690345" y="4484078"/>
            <a:ext cx="107066" cy="10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0" name="Oval 32">
            <a:extLst>
              <a:ext uri="{FF2B5EF4-FFF2-40B4-BE49-F238E27FC236}">
                <a16:creationId xmlns:a16="http://schemas.microsoft.com/office/drawing/2014/main" id="{F64F8738-A011-4A8A-9DB7-5704DB66655B}"/>
              </a:ext>
            </a:extLst>
          </p:cNvPr>
          <p:cNvSpPr/>
          <p:nvPr/>
        </p:nvSpPr>
        <p:spPr>
          <a:xfrm rot="19922172">
            <a:off x="9485804" y="4296148"/>
            <a:ext cx="87192" cy="87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1" name="Oval 33">
            <a:extLst>
              <a:ext uri="{FF2B5EF4-FFF2-40B4-BE49-F238E27FC236}">
                <a16:creationId xmlns:a16="http://schemas.microsoft.com/office/drawing/2014/main" id="{52CD2767-3CE4-411B-8006-6FBDB5CED76F}"/>
              </a:ext>
            </a:extLst>
          </p:cNvPr>
          <p:cNvSpPr/>
          <p:nvPr/>
        </p:nvSpPr>
        <p:spPr>
          <a:xfrm rot="19922172">
            <a:off x="9709608" y="4247588"/>
            <a:ext cx="74238" cy="742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2" name="Oval 34">
            <a:extLst>
              <a:ext uri="{FF2B5EF4-FFF2-40B4-BE49-F238E27FC236}">
                <a16:creationId xmlns:a16="http://schemas.microsoft.com/office/drawing/2014/main" id="{869E4E29-DFEE-40D0-8F53-BE171CFB3B12}"/>
              </a:ext>
            </a:extLst>
          </p:cNvPr>
          <p:cNvSpPr/>
          <p:nvPr/>
        </p:nvSpPr>
        <p:spPr>
          <a:xfrm rot="19922172">
            <a:off x="9702461" y="5010540"/>
            <a:ext cx="87192" cy="87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3" name="Oval 35">
            <a:extLst>
              <a:ext uri="{FF2B5EF4-FFF2-40B4-BE49-F238E27FC236}">
                <a16:creationId xmlns:a16="http://schemas.microsoft.com/office/drawing/2014/main" id="{D32E523C-D534-47D0-BD94-84C40FFA001B}"/>
              </a:ext>
            </a:extLst>
          </p:cNvPr>
          <p:cNvSpPr/>
          <p:nvPr/>
        </p:nvSpPr>
        <p:spPr>
          <a:xfrm rot="19922172">
            <a:off x="9498541" y="5386792"/>
            <a:ext cx="53532" cy="53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4" name="Oval 36">
            <a:extLst>
              <a:ext uri="{FF2B5EF4-FFF2-40B4-BE49-F238E27FC236}">
                <a16:creationId xmlns:a16="http://schemas.microsoft.com/office/drawing/2014/main" id="{CD2DF7B9-4787-4929-AD75-49B128C599A9}"/>
              </a:ext>
            </a:extLst>
          </p:cNvPr>
          <p:cNvSpPr/>
          <p:nvPr/>
        </p:nvSpPr>
        <p:spPr>
          <a:xfrm rot="19922172">
            <a:off x="9495851" y="4612776"/>
            <a:ext cx="87192" cy="87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5" name="Oval 37">
            <a:extLst>
              <a:ext uri="{FF2B5EF4-FFF2-40B4-BE49-F238E27FC236}">
                <a16:creationId xmlns:a16="http://schemas.microsoft.com/office/drawing/2014/main" id="{9786AED0-10F7-42FE-85B4-A47F4152E3B9}"/>
              </a:ext>
            </a:extLst>
          </p:cNvPr>
          <p:cNvSpPr/>
          <p:nvPr/>
        </p:nvSpPr>
        <p:spPr>
          <a:xfrm>
            <a:off x="7462540" y="2911554"/>
            <a:ext cx="1255367" cy="444751"/>
          </a:xfrm>
          <a:prstGeom prst="ellipse">
            <a:avLst/>
          </a:prstGeom>
          <a:solidFill>
            <a:srgbClr val="F58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L_THREAT</a:t>
            </a:r>
            <a:endParaRPr lang="ko-KR" alt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6" name="Oval 38">
            <a:extLst>
              <a:ext uri="{FF2B5EF4-FFF2-40B4-BE49-F238E27FC236}">
                <a16:creationId xmlns:a16="http://schemas.microsoft.com/office/drawing/2014/main" id="{A125F958-E962-4F39-844D-B27EA6D72D9E}"/>
              </a:ext>
            </a:extLst>
          </p:cNvPr>
          <p:cNvSpPr/>
          <p:nvPr/>
        </p:nvSpPr>
        <p:spPr>
          <a:xfrm>
            <a:off x="8745145" y="1684025"/>
            <a:ext cx="1737167" cy="49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HOSPITAL</a:t>
            </a:r>
            <a:endParaRPr lang="ko-KR" alt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7" name="Oval 41">
            <a:extLst>
              <a:ext uri="{FF2B5EF4-FFF2-40B4-BE49-F238E27FC236}">
                <a16:creationId xmlns:a16="http://schemas.microsoft.com/office/drawing/2014/main" id="{B352013B-705A-47D6-81BC-53748526ED0F}"/>
              </a:ext>
            </a:extLst>
          </p:cNvPr>
          <p:cNvSpPr/>
          <p:nvPr/>
        </p:nvSpPr>
        <p:spPr>
          <a:xfrm>
            <a:off x="10440316" y="2945262"/>
            <a:ext cx="1317409" cy="4363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NUMDAYS</a:t>
            </a:r>
            <a:endParaRPr lang="ko-KR" altLang="en-US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8" name="Freeform 18">
            <a:extLst>
              <a:ext uri="{FF2B5EF4-FFF2-40B4-BE49-F238E27FC236}">
                <a16:creationId xmlns:a16="http://schemas.microsoft.com/office/drawing/2014/main" id="{102A32E5-076E-48B7-A5D2-6E556FBF3B24}"/>
              </a:ext>
            </a:extLst>
          </p:cNvPr>
          <p:cNvSpPr>
            <a:spLocks/>
          </p:cNvSpPr>
          <p:nvPr/>
        </p:nvSpPr>
        <p:spPr bwMode="auto">
          <a:xfrm>
            <a:off x="8459880" y="2338722"/>
            <a:ext cx="344458" cy="392709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9" name="Straight Connector 47">
            <a:extLst>
              <a:ext uri="{FF2B5EF4-FFF2-40B4-BE49-F238E27FC236}">
                <a16:creationId xmlns:a16="http://schemas.microsoft.com/office/drawing/2014/main" id="{534C590B-1D13-4104-8C33-D95DAE220765}"/>
              </a:ext>
            </a:extLst>
          </p:cNvPr>
          <p:cNvCxnSpPr>
            <a:cxnSpLocks/>
            <a:stCxn id="635" idx="0"/>
            <a:endCxn id="626" idx="4"/>
          </p:cNvCxnSpPr>
          <p:nvPr/>
        </p:nvCxnSpPr>
        <p:spPr>
          <a:xfrm flipH="1" flipV="1">
            <a:off x="9613729" y="2174453"/>
            <a:ext cx="7975" cy="18781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50">
            <a:extLst>
              <a:ext uri="{FF2B5EF4-FFF2-40B4-BE49-F238E27FC236}">
                <a16:creationId xmlns:a16="http://schemas.microsoft.com/office/drawing/2014/main" id="{8F79CA84-17F6-4A07-AC56-CBB2A9AB9087}"/>
              </a:ext>
            </a:extLst>
          </p:cNvPr>
          <p:cNvCxnSpPr>
            <a:cxnSpLocks/>
            <a:stCxn id="635" idx="0"/>
            <a:endCxn id="627" idx="2"/>
          </p:cNvCxnSpPr>
          <p:nvPr/>
        </p:nvCxnSpPr>
        <p:spPr>
          <a:xfrm flipV="1">
            <a:off x="9621704" y="3163420"/>
            <a:ext cx="818612" cy="88915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Freeform 114">
            <a:extLst>
              <a:ext uri="{FF2B5EF4-FFF2-40B4-BE49-F238E27FC236}">
                <a16:creationId xmlns:a16="http://schemas.microsoft.com/office/drawing/2014/main" id="{CC1FB9EC-76DC-495A-974C-0617A5B587D0}"/>
              </a:ext>
            </a:extLst>
          </p:cNvPr>
          <p:cNvSpPr/>
          <p:nvPr/>
        </p:nvSpPr>
        <p:spPr>
          <a:xfrm flipH="1">
            <a:off x="9591314" y="2558998"/>
            <a:ext cx="668090" cy="1569032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2" name="Straight Connector 53">
            <a:extLst>
              <a:ext uri="{FF2B5EF4-FFF2-40B4-BE49-F238E27FC236}">
                <a16:creationId xmlns:a16="http://schemas.microsoft.com/office/drawing/2014/main" id="{9C097D68-92D9-49A0-99CB-BAEE5F6A37D1}"/>
              </a:ext>
            </a:extLst>
          </p:cNvPr>
          <p:cNvCxnSpPr>
            <a:cxnSpLocks/>
            <a:stCxn id="625" idx="6"/>
            <a:endCxn id="635" idx="0"/>
          </p:cNvCxnSpPr>
          <p:nvPr/>
        </p:nvCxnSpPr>
        <p:spPr>
          <a:xfrm>
            <a:off x="8717907" y="3133930"/>
            <a:ext cx="903797" cy="9186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54">
            <a:extLst>
              <a:ext uri="{FF2B5EF4-FFF2-40B4-BE49-F238E27FC236}">
                <a16:creationId xmlns:a16="http://schemas.microsoft.com/office/drawing/2014/main" id="{216307C6-32A1-4169-A7B4-B93B903B5874}"/>
              </a:ext>
            </a:extLst>
          </p:cNvPr>
          <p:cNvCxnSpPr>
            <a:cxnSpLocks/>
            <a:stCxn id="635" idx="0"/>
            <a:endCxn id="638" idx="6"/>
          </p:cNvCxnSpPr>
          <p:nvPr/>
        </p:nvCxnSpPr>
        <p:spPr>
          <a:xfrm flipH="1" flipV="1">
            <a:off x="8795387" y="3842264"/>
            <a:ext cx="826317" cy="2103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55">
            <a:extLst>
              <a:ext uri="{FF2B5EF4-FFF2-40B4-BE49-F238E27FC236}">
                <a16:creationId xmlns:a16="http://schemas.microsoft.com/office/drawing/2014/main" id="{F87D8240-8001-4FD6-9C49-2BDF0106DA97}"/>
              </a:ext>
            </a:extLst>
          </p:cNvPr>
          <p:cNvCxnSpPr>
            <a:cxnSpLocks/>
            <a:stCxn id="635" idx="0"/>
            <a:endCxn id="636" idx="2"/>
          </p:cNvCxnSpPr>
          <p:nvPr/>
        </p:nvCxnSpPr>
        <p:spPr>
          <a:xfrm flipV="1">
            <a:off x="9621704" y="3865350"/>
            <a:ext cx="738077" cy="18722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Oval 56">
            <a:extLst>
              <a:ext uri="{FF2B5EF4-FFF2-40B4-BE49-F238E27FC236}">
                <a16:creationId xmlns:a16="http://schemas.microsoft.com/office/drawing/2014/main" id="{C6966123-4F79-43CF-B0EF-C0F439B2383A}"/>
              </a:ext>
            </a:extLst>
          </p:cNvPr>
          <p:cNvSpPr/>
          <p:nvPr/>
        </p:nvSpPr>
        <p:spPr>
          <a:xfrm>
            <a:off x="9549418" y="4052576"/>
            <a:ext cx="144571" cy="144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6" name="Oval 57">
            <a:extLst>
              <a:ext uri="{FF2B5EF4-FFF2-40B4-BE49-F238E27FC236}">
                <a16:creationId xmlns:a16="http://schemas.microsoft.com/office/drawing/2014/main" id="{91470F3F-2D43-4042-8901-79311771FDD5}"/>
              </a:ext>
            </a:extLst>
          </p:cNvPr>
          <p:cNvSpPr/>
          <p:nvPr/>
        </p:nvSpPr>
        <p:spPr>
          <a:xfrm>
            <a:off x="10359781" y="3606705"/>
            <a:ext cx="517290" cy="5172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7" name="Freeform 18">
            <a:extLst>
              <a:ext uri="{FF2B5EF4-FFF2-40B4-BE49-F238E27FC236}">
                <a16:creationId xmlns:a16="http://schemas.microsoft.com/office/drawing/2014/main" id="{15EC4B6D-7D09-4D78-BA94-80391E2369E4}"/>
              </a:ext>
            </a:extLst>
          </p:cNvPr>
          <p:cNvSpPr>
            <a:spLocks/>
          </p:cNvSpPr>
          <p:nvPr/>
        </p:nvSpPr>
        <p:spPr bwMode="auto">
          <a:xfrm>
            <a:off x="10480600" y="3729172"/>
            <a:ext cx="276449" cy="315174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8" name="Oval 59">
            <a:extLst>
              <a:ext uri="{FF2B5EF4-FFF2-40B4-BE49-F238E27FC236}">
                <a16:creationId xmlns:a16="http://schemas.microsoft.com/office/drawing/2014/main" id="{FC8A98C0-42C4-4DEE-914A-DD8E8F70F779}"/>
              </a:ext>
            </a:extLst>
          </p:cNvPr>
          <p:cNvSpPr/>
          <p:nvPr/>
        </p:nvSpPr>
        <p:spPr>
          <a:xfrm>
            <a:off x="8147315" y="3518228"/>
            <a:ext cx="648072" cy="648072"/>
          </a:xfrm>
          <a:prstGeom prst="ellipse">
            <a:avLst/>
          </a:prstGeom>
          <a:solidFill>
            <a:srgbClr val="F6C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9" name="Freeform 9">
            <a:extLst>
              <a:ext uri="{FF2B5EF4-FFF2-40B4-BE49-F238E27FC236}">
                <a16:creationId xmlns:a16="http://schemas.microsoft.com/office/drawing/2014/main" id="{D987E179-8161-4ACE-80DF-0F2456C46829}"/>
              </a:ext>
            </a:extLst>
          </p:cNvPr>
          <p:cNvSpPr>
            <a:spLocks noEditPoints="1"/>
          </p:cNvSpPr>
          <p:nvPr/>
        </p:nvSpPr>
        <p:spPr bwMode="auto">
          <a:xfrm>
            <a:off x="8316983" y="3673125"/>
            <a:ext cx="347424" cy="38818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0" name="Oval 39">
            <a:extLst>
              <a:ext uri="{FF2B5EF4-FFF2-40B4-BE49-F238E27FC236}">
                <a16:creationId xmlns:a16="http://schemas.microsoft.com/office/drawing/2014/main" id="{E8E7EF1A-8251-41CE-9AAE-637F01925A80}"/>
              </a:ext>
            </a:extLst>
          </p:cNvPr>
          <p:cNvSpPr/>
          <p:nvPr/>
        </p:nvSpPr>
        <p:spPr>
          <a:xfrm>
            <a:off x="10238590" y="2290512"/>
            <a:ext cx="1293321" cy="523126"/>
          </a:xfrm>
          <a:prstGeom prst="ellipse">
            <a:avLst/>
          </a:prstGeom>
          <a:solidFill>
            <a:srgbClr val="09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AGE_YRS</a:t>
            </a:r>
            <a:endParaRPr lang="ko-KR" alt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4" name="CasellaDiTesto 643">
            <a:extLst>
              <a:ext uri="{FF2B5EF4-FFF2-40B4-BE49-F238E27FC236}">
                <a16:creationId xmlns:a16="http://schemas.microsoft.com/office/drawing/2014/main" id="{079FA086-CBEC-440F-BDCE-A1E45BCF7E84}"/>
              </a:ext>
            </a:extLst>
          </p:cNvPr>
          <p:cNvSpPr txBox="1"/>
          <p:nvPr/>
        </p:nvSpPr>
        <p:spPr>
          <a:xfrm>
            <a:off x="307694" y="3409839"/>
            <a:ext cx="5969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 including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ALLERGIES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MEDICAL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HISTORY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patient,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SYMPTOMS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emerging after the vaccine,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LIFE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THREATENING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illnesses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3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">
            <a:extLst>
              <a:ext uri="{FF2B5EF4-FFF2-40B4-BE49-F238E27FC236}">
                <a16:creationId xmlns:a16="http://schemas.microsoft.com/office/drawing/2014/main" id="{0816FFAB-37AF-4836-A524-684A54B564FA}"/>
              </a:ext>
            </a:extLst>
          </p:cNvPr>
          <p:cNvSpPr/>
          <p:nvPr/>
        </p:nvSpPr>
        <p:spPr>
          <a:xfrm>
            <a:off x="0" y="0"/>
            <a:ext cx="5597027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29D545-4F77-4696-8B0D-860FFE2B317B}"/>
              </a:ext>
            </a:extLst>
          </p:cNvPr>
          <p:cNvSpPr txBox="1"/>
          <p:nvPr/>
        </p:nvSpPr>
        <p:spPr>
          <a:xfrm>
            <a:off x="207382" y="1411851"/>
            <a:ext cx="5389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decided to join the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2021VAERSDATA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dataframe with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2021VAERSSYMPTOMS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2021VAERSVAX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goal was to obtain a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 DATAFRAME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unique records representing each one and only one distinct report.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4609B-0373-483F-AB53-C333833C9EC2}"/>
              </a:ext>
            </a:extLst>
          </p:cNvPr>
          <p:cNvSpPr txBox="1"/>
          <p:nvPr/>
        </p:nvSpPr>
        <p:spPr>
          <a:xfrm>
            <a:off x="207382" y="3177826"/>
            <a:ext cx="50623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2021VAERSVAX.csv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contains information regarding every single vaccination.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DUPLICATE IDs 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due to multiple vaccinations </a:t>
            </a:r>
            <a:r>
              <a:rPr lang="en-GB" sz="1600" dirty="0" err="1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wer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 transformed so to retain the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VACCINATION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TYPE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MANUFACTURER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NAME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and their </a:t>
            </a:r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COUNT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.</a:t>
            </a:r>
            <a:endParaRPr lang="it-IT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magine 11" descr="Immagine che contiene testo, monitor, nero, schermo&#10;&#10;Descrizione generata automaticamente">
            <a:extLst>
              <a:ext uri="{FF2B5EF4-FFF2-40B4-BE49-F238E27FC236}">
                <a16:creationId xmlns:a16="http://schemas.microsoft.com/office/drawing/2014/main" id="{70110DEB-5BE5-4152-9736-D5FCCDA7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51" y="4411119"/>
            <a:ext cx="4987786" cy="1417993"/>
          </a:xfrm>
          <a:prstGeom prst="rect">
            <a:avLst/>
          </a:prstGeom>
        </p:spPr>
      </p:pic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D5BBA4F-0094-4121-9B24-F0810251B8E8}"/>
              </a:ext>
            </a:extLst>
          </p:cNvPr>
          <p:cNvSpPr txBox="1"/>
          <p:nvPr/>
        </p:nvSpPr>
        <p:spPr>
          <a:xfrm>
            <a:off x="207382" y="4724736"/>
            <a:ext cx="52504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2021VAERSSYMPTOMS.csv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contains terms regarding the symptoms encoded with the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MedDRA DICTIONARY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. Duplicates in VAERS_ID are present where, for a specific report. We obtained a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UNIQUE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column of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KEYS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that we will use to join the three dbs.</a:t>
            </a: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78464D50-B092-4299-B380-0525649A6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250" y="1693845"/>
            <a:ext cx="4987787" cy="1414507"/>
          </a:xfrm>
          <a:prstGeom prst="rect">
            <a:avLst/>
          </a:prstGeom>
        </p:spPr>
      </p:pic>
      <p:sp>
        <p:nvSpPr>
          <p:cNvPr id="64" name="Rettangolo 63">
            <a:extLst>
              <a:ext uri="{FF2B5EF4-FFF2-40B4-BE49-F238E27FC236}">
                <a16:creationId xmlns:a16="http://schemas.microsoft.com/office/drawing/2014/main" id="{72A785A6-B6C4-4EB0-8D5B-AF1AD7AF8592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6999A0FA-618E-4ACA-9C56-9A5D37A2CC72}"/>
              </a:ext>
            </a:extLst>
          </p:cNvPr>
          <p:cNvSpPr/>
          <p:nvPr/>
        </p:nvSpPr>
        <p:spPr>
          <a:xfrm rot="19440690">
            <a:off x="520535" y="319942"/>
            <a:ext cx="286840" cy="514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ADB423F-85BC-46F7-B692-96131C9789C1}"/>
              </a:ext>
            </a:extLst>
          </p:cNvPr>
          <p:cNvSpPr txBox="1"/>
          <p:nvPr/>
        </p:nvSpPr>
        <p:spPr>
          <a:xfrm>
            <a:off x="1051800" y="134719"/>
            <a:ext cx="5053613" cy="73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 JOIN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A80379A6-5B3E-4281-B711-3180DC84BCE1}"/>
              </a:ext>
            </a:extLst>
          </p:cNvPr>
          <p:cNvSpPr txBox="1"/>
          <p:nvPr/>
        </p:nvSpPr>
        <p:spPr>
          <a:xfrm>
            <a:off x="7318892" y="3897780"/>
            <a:ext cx="287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2021VAERSVAX.csv</a:t>
            </a:r>
            <a:endParaRPr lang="it-IT" sz="2400" b="1" dirty="0">
              <a:solidFill>
                <a:srgbClr val="5A97A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2F6AB03-7B8F-4DB6-946F-AB3046C6BC48}"/>
              </a:ext>
            </a:extLst>
          </p:cNvPr>
          <p:cNvSpPr txBox="1"/>
          <p:nvPr/>
        </p:nvSpPr>
        <p:spPr>
          <a:xfrm>
            <a:off x="6681970" y="1181019"/>
            <a:ext cx="41463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2021VAERSSYMPTOMS.csv</a:t>
            </a:r>
            <a:endParaRPr lang="it-IT" sz="2400" b="1" dirty="0">
              <a:solidFill>
                <a:srgbClr val="5A97A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9488" y="214943"/>
            <a:ext cx="5460540" cy="72424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EDA &amp; Feature Engineering</a:t>
            </a:r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2AA845B3-02A5-45E5-984F-B23619CB2606}"/>
              </a:ext>
            </a:extLst>
          </p:cNvPr>
          <p:cNvSpPr/>
          <p:nvPr/>
        </p:nvSpPr>
        <p:spPr>
          <a:xfrm rot="2700000">
            <a:off x="8775978" y="1925560"/>
            <a:ext cx="2043551" cy="2043551"/>
          </a:xfrm>
          <a:prstGeom prst="teardrop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8FA66C-61D7-454C-B6B4-C9CD552E4A10}"/>
              </a:ext>
            </a:extLst>
          </p:cNvPr>
          <p:cNvSpPr/>
          <p:nvPr/>
        </p:nvSpPr>
        <p:spPr>
          <a:xfrm>
            <a:off x="8878154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1E0F4E26-28E5-4006-93CE-D42410DBCD31}"/>
              </a:ext>
            </a:extLst>
          </p:cNvPr>
          <p:cNvSpPr/>
          <p:nvPr/>
        </p:nvSpPr>
        <p:spPr>
          <a:xfrm rot="2700000">
            <a:off x="6820036" y="1925560"/>
            <a:ext cx="2043551" cy="2043551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4B9ECE-0B54-4C1B-A6B8-2858059AD5B4}"/>
              </a:ext>
            </a:extLst>
          </p:cNvPr>
          <p:cNvSpPr/>
          <p:nvPr/>
        </p:nvSpPr>
        <p:spPr>
          <a:xfrm>
            <a:off x="6922212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239466D7-69CA-4D55-A4C6-C721077B9506}"/>
              </a:ext>
            </a:extLst>
          </p:cNvPr>
          <p:cNvSpPr/>
          <p:nvPr/>
        </p:nvSpPr>
        <p:spPr>
          <a:xfrm rot="2700000">
            <a:off x="4864093" y="1925560"/>
            <a:ext cx="2043551" cy="2043551"/>
          </a:xfrm>
          <a:prstGeom prst="teardrop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35EF-8B78-4832-AF69-92B734DBF4CF}"/>
              </a:ext>
            </a:extLst>
          </p:cNvPr>
          <p:cNvSpPr/>
          <p:nvPr/>
        </p:nvSpPr>
        <p:spPr>
          <a:xfrm>
            <a:off x="4966269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F3AF87F1-3160-4B01-A248-CE234FB85D3A}"/>
              </a:ext>
            </a:extLst>
          </p:cNvPr>
          <p:cNvSpPr/>
          <p:nvPr/>
        </p:nvSpPr>
        <p:spPr>
          <a:xfrm rot="2700000">
            <a:off x="2908150" y="1925560"/>
            <a:ext cx="2043551" cy="2043551"/>
          </a:xfrm>
          <a:prstGeom prst="teardrop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B54DF6-D066-4C39-8BFB-DB146F9DD496}"/>
              </a:ext>
            </a:extLst>
          </p:cNvPr>
          <p:cNvSpPr/>
          <p:nvPr/>
        </p:nvSpPr>
        <p:spPr>
          <a:xfrm>
            <a:off x="3010326" y="2027736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8DECC-1783-4232-9A7C-D0E826A86A0D}"/>
              </a:ext>
            </a:extLst>
          </p:cNvPr>
          <p:cNvSpPr txBox="1"/>
          <p:nvPr/>
        </p:nvSpPr>
        <p:spPr>
          <a:xfrm>
            <a:off x="3166818" y="3121223"/>
            <a:ext cx="169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8AC7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Outlier detection</a:t>
            </a:r>
            <a:endParaRPr lang="ko-KR" altLang="en-US" sz="1400" b="1">
              <a:solidFill>
                <a:srgbClr val="8AC7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FBF8D6-025E-4881-899B-96CA1A534414}"/>
              </a:ext>
            </a:extLst>
          </p:cNvPr>
          <p:cNvSpPr txBox="1"/>
          <p:nvPr/>
        </p:nvSpPr>
        <p:spPr>
          <a:xfrm>
            <a:off x="5247538" y="3121221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cleaning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CA1C8C-324B-4C43-BDE3-0237651D090B}"/>
              </a:ext>
            </a:extLst>
          </p:cNvPr>
          <p:cNvSpPr txBox="1"/>
          <p:nvPr/>
        </p:nvSpPr>
        <p:spPr>
          <a:xfrm>
            <a:off x="6995114" y="3121222"/>
            <a:ext cx="172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D2ECF8-C2BF-4374-9605-49ED10A4675A}"/>
              </a:ext>
            </a:extLst>
          </p:cNvPr>
          <p:cNvSpPr txBox="1"/>
          <p:nvPr/>
        </p:nvSpPr>
        <p:spPr>
          <a:xfrm>
            <a:off x="8987754" y="3121221"/>
            <a:ext cx="169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 selection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4C6D2-2D25-407F-9B75-93375A1F7844}"/>
              </a:ext>
            </a:extLst>
          </p:cNvPr>
          <p:cNvSpPr txBox="1"/>
          <p:nvPr/>
        </p:nvSpPr>
        <p:spPr>
          <a:xfrm>
            <a:off x="3098365" y="4126049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NUMDAYS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column has 78 records with values &gt; 2 months which have been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DROPPED</a:t>
            </a:r>
            <a:endParaRPr lang="ko-KR" alt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164D7C-87EB-4797-92D8-B0A2B7967464}"/>
              </a:ext>
            </a:extLst>
          </p:cNvPr>
          <p:cNvSpPr txBox="1"/>
          <p:nvPr/>
        </p:nvSpPr>
        <p:spPr>
          <a:xfrm>
            <a:off x="4979404" y="4127250"/>
            <a:ext cx="1856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TEXT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COLUMNS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have been cleaned and normalized and most common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TERMS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identified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6297EF-D9EF-496F-A5D1-2AD214AABEC0}"/>
              </a:ext>
            </a:extLst>
          </p:cNvPr>
          <p:cNvSpPr txBox="1"/>
          <p:nvPr/>
        </p:nvSpPr>
        <p:spPr>
          <a:xfrm>
            <a:off x="6890790" y="4105204"/>
            <a:ext cx="193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For each common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TERM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in text columns, we created a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BOOLEAN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MAPPED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unstructured text to bools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6BC2BF-9157-4142-9089-224955C26C8B}"/>
              </a:ext>
            </a:extLst>
          </p:cNvPr>
          <p:cNvSpPr txBox="1"/>
          <p:nvPr/>
        </p:nvSpPr>
        <p:spPr>
          <a:xfrm>
            <a:off x="8933656" y="410348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Only well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formatted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NUMERICAL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BOOLEAN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columns have been selected for the clustering stage</a:t>
            </a:r>
          </a:p>
        </p:txBody>
      </p:sp>
      <p:sp>
        <p:nvSpPr>
          <p:cNvPr id="69" name="Teardrop 13">
            <a:extLst>
              <a:ext uri="{FF2B5EF4-FFF2-40B4-BE49-F238E27FC236}">
                <a16:creationId xmlns:a16="http://schemas.microsoft.com/office/drawing/2014/main" id="{45C0D2D6-CE04-4FF9-A3F6-3383381A40DD}"/>
              </a:ext>
            </a:extLst>
          </p:cNvPr>
          <p:cNvSpPr/>
          <p:nvPr/>
        </p:nvSpPr>
        <p:spPr>
          <a:xfrm rot="2700000">
            <a:off x="952207" y="1925559"/>
            <a:ext cx="2043551" cy="2043551"/>
          </a:xfrm>
          <a:prstGeom prst="teardrop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 14">
            <a:extLst>
              <a:ext uri="{FF2B5EF4-FFF2-40B4-BE49-F238E27FC236}">
                <a16:creationId xmlns:a16="http://schemas.microsoft.com/office/drawing/2014/main" id="{48672000-1C71-4A8F-BC86-8F5F871E164F}"/>
              </a:ext>
            </a:extLst>
          </p:cNvPr>
          <p:cNvSpPr/>
          <p:nvPr/>
        </p:nvSpPr>
        <p:spPr>
          <a:xfrm>
            <a:off x="1054383" y="2027735"/>
            <a:ext cx="1839196" cy="183919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738B68-73C5-47BD-82BF-9C969E0B95C4}"/>
              </a:ext>
            </a:extLst>
          </p:cNvPr>
          <p:cNvSpPr txBox="1"/>
          <p:nvPr/>
        </p:nvSpPr>
        <p:spPr>
          <a:xfrm>
            <a:off x="1472246" y="3121219"/>
            <a:ext cx="131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 values</a:t>
            </a:r>
            <a:endParaRPr lang="ko-KR" altLang="en-US" sz="1400" b="1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394443-9CB6-47EC-920A-A1A864E96CCD}"/>
              </a:ext>
            </a:extLst>
          </p:cNvPr>
          <p:cNvSpPr txBox="1"/>
          <p:nvPr/>
        </p:nvSpPr>
        <p:spPr>
          <a:xfrm>
            <a:off x="990212" y="4126050"/>
            <a:ext cx="180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Filled with </a:t>
            </a:r>
            <a:r>
              <a:rPr lang="en-US" altLang="ko-KR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MEDIAN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for numerical columns</a:t>
            </a:r>
          </a:p>
          <a:p>
            <a:pPr algn="ctr"/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Filled with </a:t>
            </a:r>
            <a:r>
              <a:rPr lang="en-US" altLang="ko-KR" sz="1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FALSE</a:t>
            </a:r>
            <a:r>
              <a:rPr lang="en-US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for Boolean column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F58418C-1B53-4C50-8F65-91A6D3EB44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97"/>
          <a:stretch/>
        </p:blipFill>
        <p:spPr>
          <a:xfrm>
            <a:off x="887941" y="5356229"/>
            <a:ext cx="1870277" cy="12313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333102A-0E5A-4E80-9E0F-21ECE29A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901" y="5355674"/>
            <a:ext cx="1824269" cy="1231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65442-C54F-4E95-975B-6ECD456A0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935" y="5478148"/>
            <a:ext cx="5127664" cy="986431"/>
          </a:xfrm>
          <a:prstGeom prst="rect">
            <a:avLst/>
          </a:prstGeom>
        </p:spPr>
      </p:pic>
      <p:sp>
        <p:nvSpPr>
          <p:cNvPr id="80" name="Right Triangle 17">
            <a:extLst>
              <a:ext uri="{FF2B5EF4-FFF2-40B4-BE49-F238E27FC236}">
                <a16:creationId xmlns:a16="http://schemas.microsoft.com/office/drawing/2014/main" id="{2377C9FE-8ACE-46AC-86FA-70F3BB6F669B}"/>
              </a:ext>
            </a:extLst>
          </p:cNvPr>
          <p:cNvSpPr>
            <a:spLocks noChangeAspect="1"/>
          </p:cNvSpPr>
          <p:nvPr/>
        </p:nvSpPr>
        <p:spPr>
          <a:xfrm>
            <a:off x="1819489" y="2493118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506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Donut 90">
            <a:extLst>
              <a:ext uri="{FF2B5EF4-FFF2-40B4-BE49-F238E27FC236}">
                <a16:creationId xmlns:a16="http://schemas.microsoft.com/office/drawing/2014/main" id="{7D903ED0-A6B8-45D5-9668-4A21207EFA2B}"/>
              </a:ext>
            </a:extLst>
          </p:cNvPr>
          <p:cNvSpPr/>
          <p:nvPr/>
        </p:nvSpPr>
        <p:spPr>
          <a:xfrm>
            <a:off x="3682734" y="2509173"/>
            <a:ext cx="543617" cy="555321"/>
          </a:xfrm>
          <a:custGeom>
            <a:avLst/>
            <a:gdLst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68349 w 381719"/>
              <a:gd name="connsiteY10" fmla="*/ 323268 h 389937"/>
              <a:gd name="connsiteX11" fmla="*/ 168349 w 381719"/>
              <a:gd name="connsiteY11" fmla="*/ 362477 h 389937"/>
              <a:gd name="connsiteX12" fmla="*/ 129140 w 381719"/>
              <a:gd name="connsiteY12" fmla="*/ 362477 h 389937"/>
              <a:gd name="connsiteX13" fmla="*/ 97905 w 381719"/>
              <a:gd name="connsiteY13" fmla="*/ 331242 h 389937"/>
              <a:gd name="connsiteX14" fmla="*/ 47330 w 381719"/>
              <a:gd name="connsiteY14" fmla="*/ 381817 h 389937"/>
              <a:gd name="connsiteX15" fmla="*/ 8121 w 381719"/>
              <a:gd name="connsiteY15" fmla="*/ 381817 h 389937"/>
              <a:gd name="connsiteX16" fmla="*/ 8121 w 381719"/>
              <a:gd name="connsiteY16" fmla="*/ 342608 h 389937"/>
              <a:gd name="connsiteX17" fmla="*/ 58696 w 381719"/>
              <a:gd name="connsiteY17" fmla="*/ 292033 h 389937"/>
              <a:gd name="connsiteX18" fmla="*/ 24287 w 381719"/>
              <a:gd name="connsiteY18" fmla="*/ 257624 h 389937"/>
              <a:gd name="connsiteX19" fmla="*/ 80301 w 381719"/>
              <a:gd name="connsiteY19" fmla="*/ 272757 h 389937"/>
              <a:gd name="connsiteX20" fmla="*/ 63496 w 381719"/>
              <a:gd name="connsiteY20" fmla="*/ 218415 h 389937"/>
              <a:gd name="connsiteX21" fmla="*/ 97905 w 381719"/>
              <a:gd name="connsiteY21" fmla="*/ 252824 h 389937"/>
              <a:gd name="connsiteX22" fmla="*/ 123373 w 381719"/>
              <a:gd name="connsiteY22" fmla="*/ 227356 h 389937"/>
              <a:gd name="connsiteX23" fmla="*/ 93669 w 381719"/>
              <a:gd name="connsiteY23" fmla="*/ 144025 h 389937"/>
              <a:gd name="connsiteX24" fmla="*/ 237694 w 381719"/>
              <a:gd name="connsiteY24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68349 w 381719"/>
              <a:gd name="connsiteY10" fmla="*/ 323268 h 389937"/>
              <a:gd name="connsiteX11" fmla="*/ 168349 w 381719"/>
              <a:gd name="connsiteY11" fmla="*/ 362477 h 389937"/>
              <a:gd name="connsiteX12" fmla="*/ 129140 w 381719"/>
              <a:gd name="connsiteY12" fmla="*/ 362477 h 389937"/>
              <a:gd name="connsiteX13" fmla="*/ 97905 w 381719"/>
              <a:gd name="connsiteY13" fmla="*/ 331242 h 389937"/>
              <a:gd name="connsiteX14" fmla="*/ 47330 w 381719"/>
              <a:gd name="connsiteY14" fmla="*/ 381817 h 389937"/>
              <a:gd name="connsiteX15" fmla="*/ 8121 w 381719"/>
              <a:gd name="connsiteY15" fmla="*/ 381817 h 389937"/>
              <a:gd name="connsiteX16" fmla="*/ 8121 w 381719"/>
              <a:gd name="connsiteY16" fmla="*/ 342608 h 389937"/>
              <a:gd name="connsiteX17" fmla="*/ 58696 w 381719"/>
              <a:gd name="connsiteY17" fmla="*/ 292033 h 389937"/>
              <a:gd name="connsiteX18" fmla="*/ 80301 w 381719"/>
              <a:gd name="connsiteY18" fmla="*/ 272757 h 389937"/>
              <a:gd name="connsiteX19" fmla="*/ 63496 w 381719"/>
              <a:gd name="connsiteY19" fmla="*/ 218415 h 389937"/>
              <a:gd name="connsiteX20" fmla="*/ 97905 w 381719"/>
              <a:gd name="connsiteY20" fmla="*/ 252824 h 389937"/>
              <a:gd name="connsiteX21" fmla="*/ 123373 w 381719"/>
              <a:gd name="connsiteY21" fmla="*/ 227356 h 389937"/>
              <a:gd name="connsiteX22" fmla="*/ 93669 w 381719"/>
              <a:gd name="connsiteY22" fmla="*/ 144025 h 389937"/>
              <a:gd name="connsiteX23" fmla="*/ 237694 w 381719"/>
              <a:gd name="connsiteY23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68349 w 381719"/>
              <a:gd name="connsiteY10" fmla="*/ 323268 h 389937"/>
              <a:gd name="connsiteX11" fmla="*/ 168349 w 381719"/>
              <a:gd name="connsiteY11" fmla="*/ 362477 h 389937"/>
              <a:gd name="connsiteX12" fmla="*/ 129140 w 381719"/>
              <a:gd name="connsiteY12" fmla="*/ 362477 h 389937"/>
              <a:gd name="connsiteX13" fmla="*/ 97905 w 381719"/>
              <a:gd name="connsiteY13" fmla="*/ 331242 h 389937"/>
              <a:gd name="connsiteX14" fmla="*/ 47330 w 381719"/>
              <a:gd name="connsiteY14" fmla="*/ 381817 h 389937"/>
              <a:gd name="connsiteX15" fmla="*/ 8121 w 381719"/>
              <a:gd name="connsiteY15" fmla="*/ 381817 h 389937"/>
              <a:gd name="connsiteX16" fmla="*/ 8121 w 381719"/>
              <a:gd name="connsiteY16" fmla="*/ 342608 h 389937"/>
              <a:gd name="connsiteX17" fmla="*/ 58696 w 381719"/>
              <a:gd name="connsiteY17" fmla="*/ 292033 h 389937"/>
              <a:gd name="connsiteX18" fmla="*/ 80301 w 381719"/>
              <a:gd name="connsiteY18" fmla="*/ 272757 h 389937"/>
              <a:gd name="connsiteX19" fmla="*/ 97905 w 381719"/>
              <a:gd name="connsiteY19" fmla="*/ 252824 h 389937"/>
              <a:gd name="connsiteX20" fmla="*/ 123373 w 381719"/>
              <a:gd name="connsiteY20" fmla="*/ 227356 h 389937"/>
              <a:gd name="connsiteX21" fmla="*/ 93669 w 381719"/>
              <a:gd name="connsiteY21" fmla="*/ 144025 h 389937"/>
              <a:gd name="connsiteX22" fmla="*/ 237694 w 381719"/>
              <a:gd name="connsiteY22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68349 w 381719"/>
              <a:gd name="connsiteY10" fmla="*/ 323268 h 389937"/>
              <a:gd name="connsiteX11" fmla="*/ 168349 w 381719"/>
              <a:gd name="connsiteY11" fmla="*/ 362477 h 389937"/>
              <a:gd name="connsiteX12" fmla="*/ 129140 w 381719"/>
              <a:gd name="connsiteY12" fmla="*/ 362477 h 389937"/>
              <a:gd name="connsiteX13" fmla="*/ 97905 w 381719"/>
              <a:gd name="connsiteY13" fmla="*/ 331242 h 389937"/>
              <a:gd name="connsiteX14" fmla="*/ 47330 w 381719"/>
              <a:gd name="connsiteY14" fmla="*/ 381817 h 389937"/>
              <a:gd name="connsiteX15" fmla="*/ 8121 w 381719"/>
              <a:gd name="connsiteY15" fmla="*/ 381817 h 389937"/>
              <a:gd name="connsiteX16" fmla="*/ 8121 w 381719"/>
              <a:gd name="connsiteY16" fmla="*/ 342608 h 389937"/>
              <a:gd name="connsiteX17" fmla="*/ 58696 w 381719"/>
              <a:gd name="connsiteY17" fmla="*/ 292033 h 389937"/>
              <a:gd name="connsiteX18" fmla="*/ 97905 w 381719"/>
              <a:gd name="connsiteY18" fmla="*/ 252824 h 389937"/>
              <a:gd name="connsiteX19" fmla="*/ 123373 w 381719"/>
              <a:gd name="connsiteY19" fmla="*/ 227356 h 389937"/>
              <a:gd name="connsiteX20" fmla="*/ 93669 w 381719"/>
              <a:gd name="connsiteY20" fmla="*/ 144025 h 389937"/>
              <a:gd name="connsiteX21" fmla="*/ 237694 w 381719"/>
              <a:gd name="connsiteY21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68349 w 381719"/>
              <a:gd name="connsiteY10" fmla="*/ 362477 h 389937"/>
              <a:gd name="connsiteX11" fmla="*/ 129140 w 381719"/>
              <a:gd name="connsiteY11" fmla="*/ 362477 h 389937"/>
              <a:gd name="connsiteX12" fmla="*/ 97905 w 381719"/>
              <a:gd name="connsiteY12" fmla="*/ 331242 h 389937"/>
              <a:gd name="connsiteX13" fmla="*/ 47330 w 381719"/>
              <a:gd name="connsiteY13" fmla="*/ 381817 h 389937"/>
              <a:gd name="connsiteX14" fmla="*/ 8121 w 381719"/>
              <a:gd name="connsiteY14" fmla="*/ 381817 h 389937"/>
              <a:gd name="connsiteX15" fmla="*/ 8121 w 381719"/>
              <a:gd name="connsiteY15" fmla="*/ 342608 h 389937"/>
              <a:gd name="connsiteX16" fmla="*/ 58696 w 381719"/>
              <a:gd name="connsiteY16" fmla="*/ 292033 h 389937"/>
              <a:gd name="connsiteX17" fmla="*/ 97905 w 381719"/>
              <a:gd name="connsiteY17" fmla="*/ 252824 h 389937"/>
              <a:gd name="connsiteX18" fmla="*/ 123373 w 381719"/>
              <a:gd name="connsiteY18" fmla="*/ 227356 h 389937"/>
              <a:gd name="connsiteX19" fmla="*/ 93669 w 381719"/>
              <a:gd name="connsiteY19" fmla="*/ 144025 h 389937"/>
              <a:gd name="connsiteX20" fmla="*/ 237694 w 381719"/>
              <a:gd name="connsiteY20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129140 w 381719"/>
              <a:gd name="connsiteY10" fmla="*/ 362477 h 389937"/>
              <a:gd name="connsiteX11" fmla="*/ 97905 w 381719"/>
              <a:gd name="connsiteY11" fmla="*/ 331242 h 389937"/>
              <a:gd name="connsiteX12" fmla="*/ 47330 w 381719"/>
              <a:gd name="connsiteY12" fmla="*/ 381817 h 389937"/>
              <a:gd name="connsiteX13" fmla="*/ 8121 w 381719"/>
              <a:gd name="connsiteY13" fmla="*/ 381817 h 389937"/>
              <a:gd name="connsiteX14" fmla="*/ 8121 w 381719"/>
              <a:gd name="connsiteY14" fmla="*/ 342608 h 389937"/>
              <a:gd name="connsiteX15" fmla="*/ 58696 w 381719"/>
              <a:gd name="connsiteY15" fmla="*/ 292033 h 389937"/>
              <a:gd name="connsiteX16" fmla="*/ 97905 w 381719"/>
              <a:gd name="connsiteY16" fmla="*/ 252824 h 389937"/>
              <a:gd name="connsiteX17" fmla="*/ 123373 w 381719"/>
              <a:gd name="connsiteY17" fmla="*/ 227356 h 389937"/>
              <a:gd name="connsiteX18" fmla="*/ 93669 w 381719"/>
              <a:gd name="connsiteY18" fmla="*/ 144025 h 389937"/>
              <a:gd name="connsiteX19" fmla="*/ 237694 w 381719"/>
              <a:gd name="connsiteY19" fmla="*/ 0 h 389937"/>
              <a:gd name="connsiteX0" fmla="*/ 237694 w 381719"/>
              <a:gd name="connsiteY0" fmla="*/ 45391 h 389937"/>
              <a:gd name="connsiteX1" fmla="*/ 139060 w 381719"/>
              <a:gd name="connsiteY1" fmla="*/ 144025 h 389937"/>
              <a:gd name="connsiteX2" fmla="*/ 237694 w 381719"/>
              <a:gd name="connsiteY2" fmla="*/ 242659 h 389937"/>
              <a:gd name="connsiteX3" fmla="*/ 336328 w 381719"/>
              <a:gd name="connsiteY3" fmla="*/ 144025 h 389937"/>
              <a:gd name="connsiteX4" fmla="*/ 237694 w 381719"/>
              <a:gd name="connsiteY4" fmla="*/ 45391 h 389937"/>
              <a:gd name="connsiteX5" fmla="*/ 237694 w 381719"/>
              <a:gd name="connsiteY5" fmla="*/ 0 h 389937"/>
              <a:gd name="connsiteX6" fmla="*/ 381719 w 381719"/>
              <a:gd name="connsiteY6" fmla="*/ 144025 h 389937"/>
              <a:gd name="connsiteX7" fmla="*/ 237694 w 381719"/>
              <a:gd name="connsiteY7" fmla="*/ 288050 h 389937"/>
              <a:gd name="connsiteX8" fmla="*/ 164181 w 381719"/>
              <a:gd name="connsiteY8" fmla="*/ 264966 h 389937"/>
              <a:gd name="connsiteX9" fmla="*/ 137114 w 381719"/>
              <a:gd name="connsiteY9" fmla="*/ 292033 h 389937"/>
              <a:gd name="connsiteX10" fmla="*/ 97905 w 381719"/>
              <a:gd name="connsiteY10" fmla="*/ 331242 h 389937"/>
              <a:gd name="connsiteX11" fmla="*/ 47330 w 381719"/>
              <a:gd name="connsiteY11" fmla="*/ 381817 h 389937"/>
              <a:gd name="connsiteX12" fmla="*/ 8121 w 381719"/>
              <a:gd name="connsiteY12" fmla="*/ 381817 h 389937"/>
              <a:gd name="connsiteX13" fmla="*/ 8121 w 381719"/>
              <a:gd name="connsiteY13" fmla="*/ 342608 h 389937"/>
              <a:gd name="connsiteX14" fmla="*/ 58696 w 381719"/>
              <a:gd name="connsiteY14" fmla="*/ 292033 h 389937"/>
              <a:gd name="connsiteX15" fmla="*/ 97905 w 381719"/>
              <a:gd name="connsiteY15" fmla="*/ 252824 h 389937"/>
              <a:gd name="connsiteX16" fmla="*/ 123373 w 381719"/>
              <a:gd name="connsiteY16" fmla="*/ 227356 h 389937"/>
              <a:gd name="connsiteX17" fmla="*/ 93669 w 381719"/>
              <a:gd name="connsiteY17" fmla="*/ 144025 h 389937"/>
              <a:gd name="connsiteX18" fmla="*/ 237694 w 381719"/>
              <a:gd name="connsiteY18" fmla="*/ 0 h 38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719" h="389937">
                <a:moveTo>
                  <a:pt x="237694" y="45391"/>
                </a:moveTo>
                <a:cubicBezTo>
                  <a:pt x="183220" y="45391"/>
                  <a:pt x="139060" y="89551"/>
                  <a:pt x="139060" y="144025"/>
                </a:cubicBezTo>
                <a:cubicBezTo>
                  <a:pt x="139060" y="198499"/>
                  <a:pt x="183220" y="242659"/>
                  <a:pt x="237694" y="242659"/>
                </a:cubicBezTo>
                <a:cubicBezTo>
                  <a:pt x="292168" y="242659"/>
                  <a:pt x="336328" y="198499"/>
                  <a:pt x="336328" y="144025"/>
                </a:cubicBezTo>
                <a:cubicBezTo>
                  <a:pt x="336328" y="89551"/>
                  <a:pt x="292168" y="45391"/>
                  <a:pt x="237694" y="45391"/>
                </a:cubicBezTo>
                <a:close/>
                <a:moveTo>
                  <a:pt x="237694" y="0"/>
                </a:moveTo>
                <a:cubicBezTo>
                  <a:pt x="317237" y="0"/>
                  <a:pt x="381719" y="64482"/>
                  <a:pt x="381719" y="144025"/>
                </a:cubicBezTo>
                <a:cubicBezTo>
                  <a:pt x="381719" y="223568"/>
                  <a:pt x="317237" y="288050"/>
                  <a:pt x="237694" y="288050"/>
                </a:cubicBezTo>
                <a:cubicBezTo>
                  <a:pt x="210293" y="288050"/>
                  <a:pt x="184679" y="280398"/>
                  <a:pt x="164181" y="264966"/>
                </a:cubicBezTo>
                <a:lnTo>
                  <a:pt x="137114" y="292033"/>
                </a:lnTo>
                <a:lnTo>
                  <a:pt x="97905" y="331242"/>
                </a:lnTo>
                <a:lnTo>
                  <a:pt x="47330" y="381817"/>
                </a:lnTo>
                <a:cubicBezTo>
                  <a:pt x="36502" y="392644"/>
                  <a:pt x="18948" y="392644"/>
                  <a:pt x="8121" y="381817"/>
                </a:cubicBezTo>
                <a:cubicBezTo>
                  <a:pt x="-2707" y="370989"/>
                  <a:pt x="-2707" y="353435"/>
                  <a:pt x="8121" y="342608"/>
                </a:cubicBezTo>
                <a:lnTo>
                  <a:pt x="58696" y="292033"/>
                </a:lnTo>
                <a:lnTo>
                  <a:pt x="97905" y="252824"/>
                </a:lnTo>
                <a:lnTo>
                  <a:pt x="123373" y="227356"/>
                </a:lnTo>
                <a:cubicBezTo>
                  <a:pt x="103924" y="205073"/>
                  <a:pt x="93669" y="175747"/>
                  <a:pt x="93669" y="144025"/>
                </a:cubicBezTo>
                <a:cubicBezTo>
                  <a:pt x="93669" y="64482"/>
                  <a:pt x="158151" y="0"/>
                  <a:pt x="2376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Isosceles Triangle 5">
            <a:extLst>
              <a:ext uri="{FF2B5EF4-FFF2-40B4-BE49-F238E27FC236}">
                <a16:creationId xmlns:a16="http://schemas.microsoft.com/office/drawing/2014/main" id="{1F33019B-8378-4A8D-9C24-2DD8214A047B}"/>
              </a:ext>
            </a:extLst>
          </p:cNvPr>
          <p:cNvSpPr>
            <a:spLocks noChangeAspect="1"/>
          </p:cNvSpPr>
          <p:nvPr/>
        </p:nvSpPr>
        <p:spPr>
          <a:xfrm>
            <a:off x="5698235" y="268328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hord 32">
            <a:extLst>
              <a:ext uri="{FF2B5EF4-FFF2-40B4-BE49-F238E27FC236}">
                <a16:creationId xmlns:a16="http://schemas.microsoft.com/office/drawing/2014/main" id="{9E4924CB-F137-45D8-9BCF-CE4894AD3A34}"/>
              </a:ext>
            </a:extLst>
          </p:cNvPr>
          <p:cNvSpPr/>
          <p:nvPr/>
        </p:nvSpPr>
        <p:spPr>
          <a:xfrm>
            <a:off x="7574146" y="259580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Frame 17">
            <a:extLst>
              <a:ext uri="{FF2B5EF4-FFF2-40B4-BE49-F238E27FC236}">
                <a16:creationId xmlns:a16="http://schemas.microsoft.com/office/drawing/2014/main" id="{783C5C2D-AB6E-4D29-BF94-25FF4F94DAB9}"/>
              </a:ext>
            </a:extLst>
          </p:cNvPr>
          <p:cNvSpPr/>
          <p:nvPr/>
        </p:nvSpPr>
        <p:spPr>
          <a:xfrm>
            <a:off x="9581168" y="261306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E93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A8EE51E0-2146-4E22-8B7B-D89E147A2740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5A97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ABC819EE-E0BA-4AFE-A1DF-2B977C09D3BE}"/>
              </a:ext>
            </a:extLst>
          </p:cNvPr>
          <p:cNvSpPr/>
          <p:nvPr/>
        </p:nvSpPr>
        <p:spPr>
          <a:xfrm rot="19440690">
            <a:off x="520535" y="319942"/>
            <a:ext cx="286840" cy="514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5A9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5490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">
            <a:extLst>
              <a:ext uri="{FF2B5EF4-FFF2-40B4-BE49-F238E27FC236}">
                <a16:creationId xmlns:a16="http://schemas.microsoft.com/office/drawing/2014/main" id="{8A562022-12C5-4D95-BE64-7847931605BD}"/>
              </a:ext>
            </a:extLst>
          </p:cNvPr>
          <p:cNvSpPr/>
          <p:nvPr/>
        </p:nvSpPr>
        <p:spPr>
          <a:xfrm>
            <a:off x="0" y="0"/>
            <a:ext cx="5597027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D074F2-F1BF-C247-9871-F923C5DDBCAC}"/>
              </a:ext>
            </a:extLst>
          </p:cNvPr>
          <p:cNvSpPr txBox="1"/>
          <p:nvPr/>
        </p:nvSpPr>
        <p:spPr>
          <a:xfrm>
            <a:off x="308646" y="3178690"/>
            <a:ext cx="211273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scaled our numerical features with the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SCALER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117" name="TextBox 118">
            <a:extLst>
              <a:ext uri="{FF2B5EF4-FFF2-40B4-BE49-F238E27FC236}">
                <a16:creationId xmlns:a16="http://schemas.microsoft.com/office/drawing/2014/main" id="{3A2BE936-1270-4AD2-8E70-C73CD00ABD6A}"/>
              </a:ext>
            </a:extLst>
          </p:cNvPr>
          <p:cNvSpPr txBox="1"/>
          <p:nvPr/>
        </p:nvSpPr>
        <p:spPr>
          <a:xfrm>
            <a:off x="308646" y="1370986"/>
            <a:ext cx="447262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goal was to obtain well defined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MACRO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CLUSTERS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aim to extract useful insights and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HIDDEN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PATTERNS</a:t>
            </a:r>
            <a:endParaRPr lang="en-GB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8">
            <a:extLst>
              <a:ext uri="{FF2B5EF4-FFF2-40B4-BE49-F238E27FC236}">
                <a16:creationId xmlns:a16="http://schemas.microsoft.com/office/drawing/2014/main" id="{63AC7694-0A2B-467C-8F12-A51ED9071D8E}"/>
              </a:ext>
            </a:extLst>
          </p:cNvPr>
          <p:cNvSpPr txBox="1"/>
          <p:nvPr/>
        </p:nvSpPr>
        <p:spPr>
          <a:xfrm>
            <a:off x="2742068" y="3186362"/>
            <a:ext cx="222834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evaluated the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SILHOUETTE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SCORES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obtained with several initial parameters to find the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OPTIMUM</a:t>
            </a:r>
            <a:endParaRPr lang="en-GB" sz="1600" u="sn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1F7FEEAD-082B-406E-B3B7-1E7A3D90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4796" r="12787"/>
          <a:stretch/>
        </p:blipFill>
        <p:spPr>
          <a:xfrm>
            <a:off x="6811124" y="3099048"/>
            <a:ext cx="4177799" cy="3658511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94D728AF-9EAF-4B2B-9079-408C3DBA7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27" y="268910"/>
            <a:ext cx="4177799" cy="2682801"/>
          </a:xfrm>
          <a:prstGeom prst="rect">
            <a:avLst/>
          </a:prstGeom>
        </p:spPr>
      </p:pic>
      <p:sp>
        <p:nvSpPr>
          <p:cNvPr id="120" name="Rettangolo 119">
            <a:extLst>
              <a:ext uri="{FF2B5EF4-FFF2-40B4-BE49-F238E27FC236}">
                <a16:creationId xmlns:a16="http://schemas.microsoft.com/office/drawing/2014/main" id="{9615B13B-5C58-4DDF-B134-52148407A4EB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5936F9BA-EB93-4ABA-B791-512FBA8E3958}"/>
              </a:ext>
            </a:extLst>
          </p:cNvPr>
          <p:cNvSpPr txBox="1"/>
          <p:nvPr/>
        </p:nvSpPr>
        <p:spPr>
          <a:xfrm>
            <a:off x="1051800" y="134719"/>
            <a:ext cx="4545227" cy="73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CLUSTERING</a:t>
            </a:r>
          </a:p>
        </p:txBody>
      </p:sp>
      <p:sp>
        <p:nvSpPr>
          <p:cNvPr id="123" name="Oval 25">
            <a:extLst>
              <a:ext uri="{FF2B5EF4-FFF2-40B4-BE49-F238E27FC236}">
                <a16:creationId xmlns:a16="http://schemas.microsoft.com/office/drawing/2014/main" id="{2C74FD08-8C98-4AAB-983E-4957DE4E668E}"/>
              </a:ext>
            </a:extLst>
          </p:cNvPr>
          <p:cNvSpPr>
            <a:spLocks noChangeAspect="1"/>
          </p:cNvSpPr>
          <p:nvPr/>
        </p:nvSpPr>
        <p:spPr>
          <a:xfrm>
            <a:off x="476557" y="386219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92EE2D1-8612-4CEE-B692-24CA253F1717}"/>
              </a:ext>
            </a:extLst>
          </p:cNvPr>
          <p:cNvSpPr txBox="1"/>
          <p:nvPr/>
        </p:nvSpPr>
        <p:spPr>
          <a:xfrm>
            <a:off x="308646" y="2760494"/>
            <a:ext cx="1231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1C7E1F86-9627-4925-9C1D-57FBD0BE502B}"/>
              </a:ext>
            </a:extLst>
          </p:cNvPr>
          <p:cNvSpPr txBox="1"/>
          <p:nvPr/>
        </p:nvSpPr>
        <p:spPr>
          <a:xfrm>
            <a:off x="2754514" y="2760494"/>
            <a:ext cx="1231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K-MEANS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6DEC3EDA-B421-4F33-B94D-FCCA0FE72DB1}"/>
              </a:ext>
            </a:extLst>
          </p:cNvPr>
          <p:cNvSpPr txBox="1"/>
          <p:nvPr/>
        </p:nvSpPr>
        <p:spPr>
          <a:xfrm>
            <a:off x="308646" y="4350515"/>
            <a:ext cx="22283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scaling the algorithm wrongly creates clusters based only on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241AEB2-DC8B-45A1-BA3A-568637F6B956}"/>
              </a:ext>
            </a:extLst>
          </p:cNvPr>
          <p:cNvSpPr txBox="1"/>
          <p:nvPr/>
        </p:nvSpPr>
        <p:spPr>
          <a:xfrm>
            <a:off x="2754514" y="4597115"/>
            <a:ext cx="2215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optimum</a:t>
            </a: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 CLUSTERS</a:t>
            </a: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5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71BC61B4-FE00-4989-88C4-C2CD1E521304}"/>
              </a:ext>
            </a:extLst>
          </p:cNvPr>
          <p:cNvSpPr/>
          <p:nvPr/>
        </p:nvSpPr>
        <p:spPr>
          <a:xfrm>
            <a:off x="-1" y="0"/>
            <a:ext cx="7172325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3C0A4-A8FB-47FC-B010-4BA030B1B39A}"/>
              </a:ext>
            </a:extLst>
          </p:cNvPr>
          <p:cNvSpPr txBox="1"/>
          <p:nvPr/>
        </p:nvSpPr>
        <p:spPr>
          <a:xfrm>
            <a:off x="1050952" y="330846"/>
            <a:ext cx="6312293" cy="49244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PAIRPLOT NUMERICAL VALUES </a:t>
            </a:r>
            <a:endParaRPr lang="ko-KR" altLang="en-US" sz="32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Placeholder 3" descr="A picture containing text, shelf, different, colors&#10;&#10;Description automatically generated">
            <a:extLst>
              <a:ext uri="{FF2B5EF4-FFF2-40B4-BE49-F238E27FC236}">
                <a16:creationId xmlns:a16="http://schemas.microsoft.com/office/drawing/2014/main" id="{9AF2172C-534C-4865-898B-FEEDB4C4344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" t="-1229" r="12135" b="-1049"/>
          <a:stretch/>
        </p:blipFill>
        <p:spPr>
          <a:xfrm>
            <a:off x="503378" y="994631"/>
            <a:ext cx="5670550" cy="5791200"/>
          </a:xfrm>
          <a:prstGeom prst="rect">
            <a:avLst/>
          </a:prstGeom>
        </p:spPr>
      </p:pic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C21AC782-B8CE-48B3-AA94-51FCE143C9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15018" b="4439"/>
          <a:stretch/>
        </p:blipFill>
        <p:spPr>
          <a:xfrm>
            <a:off x="8327492" y="2552732"/>
            <a:ext cx="2707741" cy="414168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1F33C98-09E5-4AB3-B4B8-661993C8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72" y="1042216"/>
            <a:ext cx="3749365" cy="12741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C405-2F4E-4828-8E1A-C47CBF172261}"/>
              </a:ext>
            </a:extLst>
          </p:cNvPr>
          <p:cNvSpPr txBox="1"/>
          <p:nvPr/>
        </p:nvSpPr>
        <p:spPr>
          <a:xfrm>
            <a:off x="8327492" y="805874"/>
            <a:ext cx="485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A1BC2F-BE19-43D7-A6EE-FEE1883C90FB}"/>
              </a:ext>
            </a:extLst>
          </p:cNvPr>
          <p:cNvSpPr txBox="1"/>
          <p:nvPr/>
        </p:nvSpPr>
        <p:spPr>
          <a:xfrm>
            <a:off x="8935899" y="795185"/>
            <a:ext cx="92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HOSPDAYS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042270-AAB0-483A-ADF2-0366850F4FC9}"/>
              </a:ext>
            </a:extLst>
          </p:cNvPr>
          <p:cNvSpPr txBox="1"/>
          <p:nvPr/>
        </p:nvSpPr>
        <p:spPr>
          <a:xfrm>
            <a:off x="9777990" y="791914"/>
            <a:ext cx="92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NUMDAYS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D62AD3-B978-451C-99EB-F7C0D4FEF171}"/>
              </a:ext>
            </a:extLst>
          </p:cNvPr>
          <p:cNvSpPr txBox="1"/>
          <p:nvPr/>
        </p:nvSpPr>
        <p:spPr>
          <a:xfrm>
            <a:off x="10660245" y="805873"/>
            <a:ext cx="102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5A97A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COUNT_SYM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A2B157D-E95D-44A0-AA15-FE4B82BB0717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id="{878C31B5-FDC7-4EE6-87F3-90E83DC922BF}"/>
              </a:ext>
            </a:extLst>
          </p:cNvPr>
          <p:cNvSpPr>
            <a:spLocks noChangeAspect="1"/>
          </p:cNvSpPr>
          <p:nvPr/>
        </p:nvSpPr>
        <p:spPr>
          <a:xfrm>
            <a:off x="476557" y="386219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6413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DF3EEADF-E221-4EC8-B5C0-4D4800CD6A9D}"/>
              </a:ext>
            </a:extLst>
          </p:cNvPr>
          <p:cNvSpPr/>
          <p:nvPr/>
        </p:nvSpPr>
        <p:spPr>
          <a:xfrm>
            <a:off x="0" y="0"/>
            <a:ext cx="634365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D0BA959-833B-4D24-A055-DC3A29920053}"/>
              </a:ext>
            </a:extLst>
          </p:cNvPr>
          <p:cNvSpPr/>
          <p:nvPr/>
        </p:nvSpPr>
        <p:spPr>
          <a:xfrm>
            <a:off x="3863216" y="1256145"/>
            <a:ext cx="160821" cy="5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6385DD05-2E0B-4719-AA35-D9E903A37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8380" r="775" b="5112"/>
          <a:stretch/>
        </p:blipFill>
        <p:spPr>
          <a:xfrm>
            <a:off x="4033837" y="1256145"/>
            <a:ext cx="7983597" cy="5138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3A20EC1D-D07F-40C6-844E-E74C48937953}"/>
              </a:ext>
            </a:extLst>
          </p:cNvPr>
          <p:cNvSpPr txBox="1"/>
          <p:nvPr/>
        </p:nvSpPr>
        <p:spPr>
          <a:xfrm>
            <a:off x="1050952" y="330846"/>
            <a:ext cx="5168873" cy="492443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SYMPTOM CLUSTERS</a:t>
            </a:r>
            <a:endParaRPr lang="ko-KR" altLang="en-US" sz="32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641C78-A643-481E-811F-C495C41D7041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8C64F058-20B1-459C-9378-2DAF5F1353ED}"/>
              </a:ext>
            </a:extLst>
          </p:cNvPr>
          <p:cNvSpPr>
            <a:spLocks noChangeAspect="1"/>
          </p:cNvSpPr>
          <p:nvPr/>
        </p:nvSpPr>
        <p:spPr>
          <a:xfrm>
            <a:off x="476557" y="386219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7682143-5BE6-4528-9A32-7F3C2E5510BF}"/>
              </a:ext>
            </a:extLst>
          </p:cNvPr>
          <p:cNvSpPr txBox="1"/>
          <p:nvPr/>
        </p:nvSpPr>
        <p:spPr>
          <a:xfrm>
            <a:off x="379950" y="2397948"/>
            <a:ext cx="31448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visually inspect our clusters, we selected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SEVEN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SYMPTOMS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endParaRPr lang="en-US" sz="1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0" i="0" u="none" strike="noStrike" dirty="0">
              <a:solidFill>
                <a:srgbClr val="FFFFF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every cluster we plotted the 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PERCENTAGES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 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PATIENTS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with that specific symptom in the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SEGMENT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48BBB3-C372-456D-90A6-BD3BEA155659}"/>
              </a:ext>
            </a:extLst>
          </p:cNvPr>
          <p:cNvCxnSpPr/>
          <p:nvPr/>
        </p:nvCxnSpPr>
        <p:spPr>
          <a:xfrm>
            <a:off x="5579706" y="1259633"/>
            <a:ext cx="0" cy="512250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2360DF1-A829-49FB-A7E5-E586201A259E}"/>
              </a:ext>
            </a:extLst>
          </p:cNvPr>
          <p:cNvCxnSpPr/>
          <p:nvPr/>
        </p:nvCxnSpPr>
        <p:spPr>
          <a:xfrm>
            <a:off x="6898433" y="1256145"/>
            <a:ext cx="0" cy="512250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CC61384-E745-4AAE-9CBB-53C3B836CC43}"/>
              </a:ext>
            </a:extLst>
          </p:cNvPr>
          <p:cNvCxnSpPr/>
          <p:nvPr/>
        </p:nvCxnSpPr>
        <p:spPr>
          <a:xfrm>
            <a:off x="8217160" y="1272137"/>
            <a:ext cx="0" cy="512250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B110AE9-D389-4ADF-994D-478EB8565A6B}"/>
              </a:ext>
            </a:extLst>
          </p:cNvPr>
          <p:cNvCxnSpPr/>
          <p:nvPr/>
        </p:nvCxnSpPr>
        <p:spPr>
          <a:xfrm>
            <a:off x="9526555" y="1272137"/>
            <a:ext cx="0" cy="512250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D0BB8C3-353A-4163-8644-DF0630E7631E}"/>
              </a:ext>
            </a:extLst>
          </p:cNvPr>
          <p:cNvCxnSpPr/>
          <p:nvPr/>
        </p:nvCxnSpPr>
        <p:spPr>
          <a:xfrm>
            <a:off x="10842173" y="1272137"/>
            <a:ext cx="0" cy="512250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859A61-EA20-4186-8368-2CC10ABC9889}"/>
              </a:ext>
            </a:extLst>
          </p:cNvPr>
          <p:cNvSpPr txBox="1"/>
          <p:nvPr/>
        </p:nvSpPr>
        <p:spPr>
          <a:xfrm rot="16200000">
            <a:off x="3502409" y="3313292"/>
            <a:ext cx="80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Value %</a:t>
            </a:r>
          </a:p>
        </p:txBody>
      </p:sp>
    </p:spTree>
    <p:extLst>
      <p:ext uri="{BB962C8B-B14F-4D97-AF65-F5344CB8AC3E}">
        <p14:creationId xmlns:p14="http://schemas.microsoft.com/office/powerpoint/2010/main" val="154766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E2005451-C8A7-43F2-A3D2-57AD8B79FEC1}"/>
              </a:ext>
            </a:extLst>
          </p:cNvPr>
          <p:cNvSpPr/>
          <p:nvPr/>
        </p:nvSpPr>
        <p:spPr>
          <a:xfrm>
            <a:off x="0" y="0"/>
            <a:ext cx="8099452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0F105DD9-7A79-4175-A512-7C330BA4F36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5458" r="2065" b="3875"/>
          <a:stretch/>
        </p:blipFill>
        <p:spPr>
          <a:xfrm>
            <a:off x="476557" y="2544928"/>
            <a:ext cx="5786434" cy="384551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8407F8-2F4F-41F2-80AE-D4AFAEC27772}"/>
              </a:ext>
            </a:extLst>
          </p:cNvPr>
          <p:cNvSpPr txBox="1"/>
          <p:nvPr/>
        </p:nvSpPr>
        <p:spPr>
          <a:xfrm>
            <a:off x="1050952" y="289068"/>
            <a:ext cx="7048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9BE5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OUTCOME AND HISTORY CLUSTERS</a:t>
            </a:r>
            <a:endParaRPr lang="ko-KR" altLang="en-US" sz="3200" dirty="0">
              <a:solidFill>
                <a:srgbClr val="9BE5A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17E3DA4-65DC-4525-8EA8-D5DA0DC6D5B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761" b="2778"/>
          <a:stretch/>
        </p:blipFill>
        <p:spPr>
          <a:xfrm>
            <a:off x="6262991" y="2911851"/>
            <a:ext cx="5786434" cy="347706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71EE93F-943F-44FB-9ECF-3AEBE0745BCB}"/>
              </a:ext>
            </a:extLst>
          </p:cNvPr>
          <p:cNvSpPr/>
          <p:nvPr/>
        </p:nvSpPr>
        <p:spPr>
          <a:xfrm>
            <a:off x="379950" y="289068"/>
            <a:ext cx="574395" cy="576000"/>
          </a:xfrm>
          <a:prstGeom prst="rect">
            <a:avLst/>
          </a:prstGeom>
          <a:noFill/>
          <a:ln w="19050">
            <a:solidFill>
              <a:srgbClr val="9BE5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A473202D-15C4-4182-9A31-37E4BAB30EBE}"/>
              </a:ext>
            </a:extLst>
          </p:cNvPr>
          <p:cNvSpPr>
            <a:spLocks noChangeAspect="1"/>
          </p:cNvSpPr>
          <p:nvPr/>
        </p:nvSpPr>
        <p:spPr>
          <a:xfrm>
            <a:off x="476557" y="386219"/>
            <a:ext cx="381179" cy="38169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9BE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718801-529E-4088-9288-039D954D75EF}"/>
              </a:ext>
            </a:extLst>
          </p:cNvPr>
          <p:cNvSpPr txBox="1"/>
          <p:nvPr/>
        </p:nvSpPr>
        <p:spPr>
          <a:xfrm>
            <a:off x="379950" y="1679994"/>
            <a:ext cx="5692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Same visual concepts applied with the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SEVERITY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 the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CASES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PREVIOUS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0" i="0" u="none" strike="noStrike" dirty="0">
                <a:solidFill>
                  <a:srgbClr val="9BE5A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ILLNESSES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the patients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9989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D8B32A282DCC14E9A19ACAE2999F230" ma:contentTypeVersion="9" ma:contentTypeDescription="Creare un nuovo documento." ma:contentTypeScope="" ma:versionID="0dc94ca1d0084415e6b07dca80380441">
  <xsd:schema xmlns:xsd="http://www.w3.org/2001/XMLSchema" xmlns:xs="http://www.w3.org/2001/XMLSchema" xmlns:p="http://schemas.microsoft.com/office/2006/metadata/properties" xmlns:ns2="3a0fa012-9cbe-4e27-9250-0f695577c75d" targetNamespace="http://schemas.microsoft.com/office/2006/metadata/properties" ma:root="true" ma:fieldsID="dd3a41a2f1669c260dc950b11b0c1521" ns2:_="">
    <xsd:import namespace="3a0fa012-9cbe-4e27-9250-0f695577c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fa012-9cbe-4e27-9250-0f695577c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761CAF-013B-4103-A475-2DB102903477}">
  <ds:schemaRefs>
    <ds:schemaRef ds:uri="http://purl.org/dc/dcmitype/"/>
    <ds:schemaRef ds:uri="http://schemas.microsoft.com/office/infopath/2007/PartnerControls"/>
    <ds:schemaRef ds:uri="3a0fa012-9cbe-4e27-9250-0f695577c75d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E3077C-6FC1-4FBC-A613-18C87BB1A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EA600-BF37-4AFA-90B0-0531F96251B7}">
  <ds:schemaRefs>
    <ds:schemaRef ds:uri="3a0fa012-9cbe-4e27-9250-0f695577c7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955</Words>
  <Application>Microsoft Office PowerPoint</Application>
  <PresentationFormat>Widescreen</PresentationFormat>
  <Paragraphs>150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Segoe UI</vt:lpstr>
      <vt:lpstr>Segoe UI Semibold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Matteo Gatto</cp:lastModifiedBy>
  <cp:revision>54</cp:revision>
  <dcterms:created xsi:type="dcterms:W3CDTF">2020-01-20T05:08:25Z</dcterms:created>
  <dcterms:modified xsi:type="dcterms:W3CDTF">2021-03-26T12:48:37Z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0x0101002D8B32A282DCC14E9A19ACAE2999F230</vt:lpwstr>
  </property>
</Properties>
</file>