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94" r:id="rId2"/>
    <p:sldId id="260" r:id="rId3"/>
    <p:sldId id="291" r:id="rId4"/>
    <p:sldId id="292" r:id="rId5"/>
    <p:sldId id="293" r:id="rId6"/>
    <p:sldId id="295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/>
    <p:restoredTop sz="93741"/>
  </p:normalViewPr>
  <p:slideViewPr>
    <p:cSldViewPr>
      <p:cViewPr varScale="1">
        <p:scale>
          <a:sx n="120" d="100"/>
          <a:sy n="120" d="100"/>
        </p:scale>
        <p:origin x="22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26/4/20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26/4/20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a.mathworks.com/matlabcentral/fileexchange/23608-drawla-draw-toolbox-for-linear-algebra" TargetMode="External"/><Relationship Id="rId3" Type="http://schemas.openxmlformats.org/officeDocument/2006/relationships/hyperlink" Target="mailto:ariel.guerrero@uc.edu.py" TargetMode="External"/><Relationship Id="rId7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hyperlink" Target="https://github.com/aegiloru/linearAlge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-math.mit.edu/~gs/" TargetMode="External"/><Relationship Id="rId5" Type="http://schemas.openxmlformats.org/officeDocument/2006/relationships/image" Target="../media/image3.tiff"/><Relationship Id="rId10" Type="http://schemas.openxmlformats.org/officeDocument/2006/relationships/hyperlink" Target="https://www.youtube.com/watch?v=ZK3O402wf1c" TargetMode="External"/><Relationship Id="rId4" Type="http://schemas.openxmlformats.org/officeDocument/2006/relationships/hyperlink" Target="https://creativecommons.org/licenses/by-nc-sa/4.0/" TargetMode="External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Lecture 01</a:t>
            </a:r>
            <a:br>
              <a:rPr lang="es-PY" dirty="0"/>
            </a:b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geometry</a:t>
            </a:r>
            <a:r>
              <a:rPr lang="es-ES" dirty="0"/>
              <a:t> of Linear </a:t>
            </a:r>
            <a:r>
              <a:rPr lang="es-ES" dirty="0" err="1"/>
              <a:t>Equations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1304695" y="3169619"/>
            <a:ext cx="6699313" cy="2413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n linear </a:t>
            </a:r>
            <a:r>
              <a:rPr lang="es-ES" sz="3600" dirty="0" err="1">
                <a:solidFill>
                  <a:schemeClr val="tx1"/>
                </a:solidFill>
              </a:rPr>
              <a:t>equations</a:t>
            </a:r>
            <a:r>
              <a:rPr lang="es-ES" sz="3600" dirty="0">
                <a:solidFill>
                  <a:schemeClr val="tx1"/>
                </a:solidFill>
              </a:rPr>
              <a:t>, n </a:t>
            </a:r>
            <a:r>
              <a:rPr lang="es-ES" sz="3600" dirty="0" err="1">
                <a:solidFill>
                  <a:schemeClr val="tx1"/>
                </a:solidFill>
              </a:rPr>
              <a:t>unknows</a:t>
            </a:r>
            <a:endParaRPr lang="es-ES" sz="3600" baseline="30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Row</a:t>
            </a:r>
            <a:r>
              <a:rPr lang="es-ES" sz="3400" dirty="0"/>
              <a:t> </a:t>
            </a:r>
            <a:r>
              <a:rPr lang="es-ES" sz="3400" dirty="0" err="1"/>
              <a:t>picture</a:t>
            </a:r>
            <a:r>
              <a:rPr lang="es-ES" sz="3400" dirty="0"/>
              <a:t>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Column</a:t>
            </a:r>
            <a:r>
              <a:rPr lang="es-ES" sz="3400" dirty="0"/>
              <a:t> </a:t>
            </a:r>
            <a:r>
              <a:rPr lang="es-ES" sz="3400" dirty="0" err="1"/>
              <a:t>picture</a:t>
            </a:r>
            <a:endParaRPr lang="es-PY" sz="3400" baseline="30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PY" sz="3600" dirty="0"/>
              <a:t>Matrix form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Matrix</a:t>
            </a:r>
            <a:r>
              <a:rPr lang="es-ES" sz="3600" dirty="0"/>
              <a:t> </a:t>
            </a:r>
            <a:r>
              <a:rPr lang="es-ES" sz="3600" dirty="0" err="1"/>
              <a:t>multiplications</a:t>
            </a:r>
            <a:endParaRPr lang="es-PY" sz="3600" dirty="0"/>
          </a:p>
          <a:p>
            <a:pPr lvl="1"/>
            <a:endParaRPr lang="es-PY" sz="36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420450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292479" y="606897"/>
            <a:ext cx="4017640" cy="72494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2 Equations, 2 Unknowns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59443" y="1242068"/>
                <a:ext cx="1718228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s-ES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s-ES" dirty="0"/>
                                <m:t> 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sty m:val="p"/>
                                </m:rPr>
                                <a:rPr lang="es-ES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s-E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3" y="1242068"/>
                <a:ext cx="1718228" cy="617861"/>
              </a:xfrm>
              <a:prstGeom prst="rect">
                <a:avLst/>
              </a:prstGeom>
              <a:blipFill>
                <a:blip r:embed="rId2"/>
                <a:stretch>
                  <a:fillRect l="-65693" t="-226531" r="-5839" b="-33061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656697E-252D-124B-B335-96369F793D76}"/>
                  </a:ext>
                </a:extLst>
              </p:cNvPr>
              <p:cNvSpPr txBox="1"/>
              <p:nvPr/>
            </p:nvSpPr>
            <p:spPr>
              <a:xfrm>
                <a:off x="2987824" y="1289828"/>
                <a:ext cx="2165786" cy="466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656697E-252D-124B-B335-96369F793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289828"/>
                <a:ext cx="2165786" cy="466538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2F64BC0-E796-E247-8723-8E40EF70FF39}"/>
                  </a:ext>
                </a:extLst>
              </p:cNvPr>
              <p:cNvSpPr/>
              <p:nvPr/>
            </p:nvSpPr>
            <p:spPr>
              <a:xfrm>
                <a:off x="5438059" y="1207713"/>
                <a:ext cx="1478610" cy="558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2F64BC0-E796-E247-8723-8E40EF70F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59" y="1207713"/>
                <a:ext cx="1478610" cy="558871"/>
              </a:xfrm>
              <a:prstGeom prst="rect">
                <a:avLst/>
              </a:prstGeom>
              <a:blipFill>
                <a:blip r:embed="rId4"/>
                <a:stretch>
                  <a:fillRect l="-2542"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992DDE3-E832-0847-ABBA-377B0A0F2D68}"/>
                  </a:ext>
                </a:extLst>
              </p:cNvPr>
              <p:cNvSpPr/>
              <p:nvPr/>
            </p:nvSpPr>
            <p:spPr>
              <a:xfrm>
                <a:off x="7018747" y="1192485"/>
                <a:ext cx="935192" cy="558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b="1" dirty="0"/>
                  <a:t>b</a:t>
                </a:r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992DDE3-E832-0847-ABBA-377B0A0F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747" y="1192485"/>
                <a:ext cx="935192" cy="558871"/>
              </a:xfrm>
              <a:prstGeom prst="rect">
                <a:avLst/>
              </a:prstGeom>
              <a:blipFill>
                <a:blip r:embed="rId5"/>
                <a:stretch>
                  <a:fillRect l="-5405"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AD40179C-1CE4-2649-952F-63C9B6E91F1A}"/>
              </a:ext>
            </a:extLst>
          </p:cNvPr>
          <p:cNvSpPr/>
          <p:nvPr/>
        </p:nvSpPr>
        <p:spPr>
          <a:xfrm>
            <a:off x="4070717" y="979999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A</a:t>
            </a:r>
            <a:r>
              <a:rPr lang="es-PY" b="1" dirty="0"/>
              <a:t>x</a:t>
            </a:r>
            <a:r>
              <a:rPr lang="es-PY" dirty="0"/>
              <a:t>=</a:t>
            </a:r>
            <a:r>
              <a:rPr lang="es-PY" b="1" dirty="0"/>
              <a:t>b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9EF827-2612-1F4B-BCFF-9AC37F3330EC}"/>
              </a:ext>
            </a:extLst>
          </p:cNvPr>
          <p:cNvSpPr txBox="1"/>
          <p:nvPr/>
        </p:nvSpPr>
        <p:spPr>
          <a:xfrm>
            <a:off x="292479" y="1988782"/>
            <a:ext cx="16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dirty="0"/>
              <a:t>ROW PICTURE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D535E63-27C9-D243-A139-A47C0358D6A8}"/>
              </a:ext>
            </a:extLst>
          </p:cNvPr>
          <p:cNvSpPr txBox="1"/>
          <p:nvPr/>
        </p:nvSpPr>
        <p:spPr>
          <a:xfrm>
            <a:off x="5405454" y="1984991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dirty="0"/>
              <a:t>COLUMN</a:t>
            </a:r>
            <a:r>
              <a:rPr lang="es-PY" dirty="0"/>
              <a:t> </a:t>
            </a:r>
            <a:r>
              <a:rPr lang="es-PY" b="1" i="1" dirty="0"/>
              <a:t>PICTURE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C808265-8920-5F45-913F-77AF6A2EE3CB}"/>
                  </a:ext>
                </a:extLst>
              </p:cNvPr>
              <p:cNvSpPr txBox="1"/>
              <p:nvPr/>
            </p:nvSpPr>
            <p:spPr>
              <a:xfrm>
                <a:off x="5439299" y="2370530"/>
                <a:ext cx="2232086" cy="466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C808265-8920-5F45-913F-77AF6A2EE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299" y="2370530"/>
                <a:ext cx="2232086" cy="466538"/>
              </a:xfrm>
              <a:prstGeom prst="rect">
                <a:avLst/>
              </a:prstGeom>
              <a:blipFill>
                <a:blip r:embed="rId6"/>
                <a:stretch>
                  <a:fillRect l="-2260" t="-2703" b="-162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17B5F76A-D07B-164C-9F43-5F2CC1941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725533"/>
              </p:ext>
            </p:extLst>
          </p:nvPr>
        </p:nvGraphicFramePr>
        <p:xfrm>
          <a:off x="3237533" y="2098560"/>
          <a:ext cx="648072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1179752069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48596855"/>
                    </a:ext>
                  </a:extLst>
                </a:gridCol>
              </a:tblGrid>
              <a:tr h="214373"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x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94147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3164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028398"/>
                  </a:ext>
                </a:extLst>
              </a:tr>
            </a:tbl>
          </a:graphicData>
        </a:graphic>
      </p:graphicFrame>
      <p:graphicFrame>
        <p:nvGraphicFramePr>
          <p:cNvPr id="34" name="Tabla 33">
            <a:extLst>
              <a:ext uri="{FF2B5EF4-FFF2-40B4-BE49-F238E27FC236}">
                <a16:creationId xmlns:a16="http://schemas.microsoft.com/office/drawing/2014/main" id="{5226D848-1AA2-5B45-9EB2-BACD4FCEC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73275"/>
              </p:ext>
            </p:extLst>
          </p:nvPr>
        </p:nvGraphicFramePr>
        <p:xfrm>
          <a:off x="4045065" y="2098560"/>
          <a:ext cx="648072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1179752069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48596855"/>
                    </a:ext>
                  </a:extLst>
                </a:gridCol>
              </a:tblGrid>
              <a:tr h="214373"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y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94147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3164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0283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CA02BAD7-65B1-5141-9E34-479152608681}"/>
                  </a:ext>
                </a:extLst>
              </p:cNvPr>
              <p:cNvSpPr/>
              <p:nvPr/>
            </p:nvSpPr>
            <p:spPr>
              <a:xfrm>
                <a:off x="7953939" y="2232595"/>
                <a:ext cx="83125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+1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Y" dirty="0"/>
                  <a:t> = +2</a:t>
                </a:r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CA02BAD7-65B1-5141-9E34-479152608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939" y="2232595"/>
                <a:ext cx="831253" cy="646331"/>
              </a:xfrm>
              <a:prstGeom prst="rect">
                <a:avLst/>
              </a:prstGeom>
              <a:blipFill>
                <a:blip r:embed="rId7"/>
                <a:stretch>
                  <a:fillRect t="-1923" r="-4478" b="-1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C83E0E84-3EF3-FF4D-BD1D-203032CE49A8}"/>
                  </a:ext>
                </a:extLst>
              </p:cNvPr>
              <p:cNvSpPr txBox="1"/>
              <p:nvPr/>
            </p:nvSpPr>
            <p:spPr>
              <a:xfrm>
                <a:off x="388508" y="2300918"/>
                <a:ext cx="2669359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s-E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E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E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s-E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=+</m:t>
                              </m:r>
                              <m:r>
                                <a:rPr lang="es-E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𝑅𝑒𝑐𝑡𝑎</m:t>
                              </m:r>
                              <m:r>
                                <a:rPr lang="es-E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s-PY" baseline="-25000" dirty="0"/>
                                <m:t> 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ES" b="1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ES" b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s-ES" b="1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s-ES" b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=+</m:t>
                              </m:r>
                              <m:r>
                                <a:rPr lang="es-ES" b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𝑅𝑒𝑐𝑡𝑎</m:t>
                              </m:r>
                              <m:r>
                                <a:rPr lang="es-ES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s-PY" baseline="-250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C83E0E84-3EF3-FF4D-BD1D-203032CE4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08" y="2300918"/>
                <a:ext cx="2669359" cy="617861"/>
              </a:xfrm>
              <a:prstGeom prst="rect">
                <a:avLst/>
              </a:prstGeom>
              <a:blipFill>
                <a:blip r:embed="rId8"/>
                <a:stretch>
                  <a:fillRect l="-43128" t="-222000" r="-2370" b="-322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Imagen 42">
            <a:extLst>
              <a:ext uri="{FF2B5EF4-FFF2-40B4-BE49-F238E27FC236}">
                <a16:creationId xmlns:a16="http://schemas.microsoft.com/office/drawing/2014/main" id="{A72989EA-D36A-0D4A-BEDD-09950DAA25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654" y="3360165"/>
            <a:ext cx="2504030" cy="3234372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041FB582-6A87-E948-B6BB-4A4021907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2" y="3453949"/>
            <a:ext cx="3943687" cy="31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0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683568" y="620688"/>
            <a:ext cx="4017640" cy="72494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3 Equations, 3 Unknowns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827584" y="1268760"/>
                <a:ext cx="377859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−3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268760"/>
                <a:ext cx="377859" cy="884281"/>
              </a:xfrm>
              <a:prstGeom prst="rect">
                <a:avLst/>
              </a:prstGeom>
              <a:blipFill>
                <a:blip r:embed="rId2"/>
                <a:stretch>
                  <a:fillRect l="-422581" t="-226761" r="-509677" b="-3239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656697E-252D-124B-B335-96369F793D76}"/>
                  </a:ext>
                </a:extLst>
              </p:cNvPr>
              <p:cNvSpPr txBox="1"/>
              <p:nvPr/>
            </p:nvSpPr>
            <p:spPr>
              <a:xfrm>
                <a:off x="3334936" y="1333585"/>
                <a:ext cx="2732543" cy="75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656697E-252D-124B-B335-96369F793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936" y="1333585"/>
                <a:ext cx="2732543" cy="754630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2F64BC0-E796-E247-8723-8E40EF70FF39}"/>
                  </a:ext>
                </a:extLst>
              </p:cNvPr>
              <p:cNvSpPr/>
              <p:nvPr/>
            </p:nvSpPr>
            <p:spPr>
              <a:xfrm>
                <a:off x="6174758" y="1268760"/>
                <a:ext cx="2026324" cy="829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2F64BC0-E796-E247-8723-8E40EF70F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58" y="1268760"/>
                <a:ext cx="2026324" cy="829522"/>
              </a:xfrm>
              <a:prstGeom prst="rect">
                <a:avLst/>
              </a:prstGeom>
              <a:blipFill>
                <a:blip r:embed="rId4"/>
                <a:stretch>
                  <a:fillRect l="-1863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992DDE3-E832-0847-ABBA-377B0A0F2D68}"/>
                  </a:ext>
                </a:extLst>
              </p:cNvPr>
              <p:cNvSpPr/>
              <p:nvPr/>
            </p:nvSpPr>
            <p:spPr>
              <a:xfrm>
                <a:off x="8136941" y="1245904"/>
                <a:ext cx="950709" cy="829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b="1" dirty="0"/>
                  <a:t>b</a:t>
                </a:r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992DDE3-E832-0847-ABBA-377B0A0F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941" y="1245904"/>
                <a:ext cx="950709" cy="829522"/>
              </a:xfrm>
              <a:prstGeom prst="rect">
                <a:avLst/>
              </a:prstGeom>
              <a:blipFill>
                <a:blip r:embed="rId5"/>
                <a:stretch>
                  <a:fillRect l="-5263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AD40179C-1CE4-2649-952F-63C9B6E91F1A}"/>
              </a:ext>
            </a:extLst>
          </p:cNvPr>
          <p:cNvSpPr/>
          <p:nvPr/>
        </p:nvSpPr>
        <p:spPr>
          <a:xfrm>
            <a:off x="5006916" y="876572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A</a:t>
            </a:r>
            <a:r>
              <a:rPr lang="es-PY" b="1" dirty="0"/>
              <a:t>x</a:t>
            </a:r>
            <a:r>
              <a:rPr lang="es-PY" dirty="0"/>
              <a:t>=</a:t>
            </a:r>
            <a:r>
              <a:rPr lang="es-PY" b="1" dirty="0"/>
              <a:t>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3713018-2CE8-104B-9DF8-E82B17BC0776}"/>
              </a:ext>
            </a:extLst>
          </p:cNvPr>
          <p:cNvSpPr txBox="1"/>
          <p:nvPr/>
        </p:nvSpPr>
        <p:spPr>
          <a:xfrm>
            <a:off x="839541" y="2169625"/>
            <a:ext cx="16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dirty="0"/>
              <a:t>ROW PICTURE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44A8B7-CA46-394F-A680-0BF62FF691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00" y="3359030"/>
            <a:ext cx="3184679" cy="322561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E756B63-B6D7-8044-AD1D-4A5FBFBEBC2B}"/>
              </a:ext>
            </a:extLst>
          </p:cNvPr>
          <p:cNvSpPr txBox="1"/>
          <p:nvPr/>
        </p:nvSpPr>
        <p:spPr>
          <a:xfrm>
            <a:off x="4777648" y="2147205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dirty="0"/>
              <a:t>COLUMN PICTURE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91CDB74-B460-7E48-91A5-B72E649EFD4A}"/>
                  </a:ext>
                </a:extLst>
              </p:cNvPr>
              <p:cNvSpPr/>
              <p:nvPr/>
            </p:nvSpPr>
            <p:spPr>
              <a:xfrm>
                <a:off x="741983" y="2626512"/>
                <a:ext cx="2396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91CDB74-B460-7E48-91A5-B72E649EF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83" y="2626512"/>
                <a:ext cx="239655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6E4DD0E-E762-2948-8821-4593712C2573}"/>
                  </a:ext>
                </a:extLst>
              </p:cNvPr>
              <p:cNvSpPr/>
              <p:nvPr/>
            </p:nvSpPr>
            <p:spPr>
              <a:xfrm>
                <a:off x="3137947" y="2411646"/>
                <a:ext cx="985463" cy="778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6E4DD0E-E762-2948-8821-4593712C2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947" y="2411646"/>
                <a:ext cx="985463" cy="778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n 16">
            <a:extLst>
              <a:ext uri="{FF2B5EF4-FFF2-40B4-BE49-F238E27FC236}">
                <a16:creationId xmlns:a16="http://schemas.microsoft.com/office/drawing/2014/main" id="{7F083111-5A59-0644-A1DA-8D05C7441C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16" y="3348483"/>
            <a:ext cx="3033745" cy="3246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6FEA233-603F-6241-B698-B65360438E7F}"/>
                  </a:ext>
                </a:extLst>
              </p:cNvPr>
              <p:cNvSpPr txBox="1"/>
              <p:nvPr/>
            </p:nvSpPr>
            <p:spPr>
              <a:xfrm>
                <a:off x="4835698" y="2453388"/>
                <a:ext cx="3163302" cy="737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</a:t>
                </a:r>
                <a:r>
                  <a:rPr lang="es-E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6FEA233-603F-6241-B698-B6536043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698" y="2453388"/>
                <a:ext cx="3163302" cy="737189"/>
              </a:xfrm>
              <a:prstGeom prst="rect">
                <a:avLst/>
              </a:prstGeom>
              <a:blipFill>
                <a:blip r:embed="rId10"/>
                <a:stretch>
                  <a:fillRect l="-2000" b="-1016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FA9C4FF-1FC4-4D42-A8AB-C9F73547823C}"/>
                  </a:ext>
                </a:extLst>
              </p:cNvPr>
              <p:cNvSpPr/>
              <p:nvPr/>
            </p:nvSpPr>
            <p:spPr>
              <a:xfrm>
                <a:off x="7999000" y="2349513"/>
                <a:ext cx="83465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+0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Y" dirty="0"/>
                  <a:t> = +0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PY" dirty="0"/>
                  <a:t> = +1</a:t>
                </a:r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FA9C4FF-1FC4-4D42-A8AB-C9F735478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000" y="2349513"/>
                <a:ext cx="834652" cy="923330"/>
              </a:xfrm>
              <a:prstGeom prst="rect">
                <a:avLst/>
              </a:prstGeom>
              <a:blipFill>
                <a:blip r:embed="rId11"/>
                <a:stretch>
                  <a:fillRect t="-1351" r="-2985" b="-81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68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683568" y="620688"/>
            <a:ext cx="4017640" cy="72494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3 Equations, 3 Unknowns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827584" y="1268760"/>
                <a:ext cx="377859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7"/>
                                  </m:rP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−3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268760"/>
                <a:ext cx="377859" cy="884281"/>
              </a:xfrm>
              <a:prstGeom prst="rect">
                <a:avLst/>
              </a:prstGeom>
              <a:blipFill>
                <a:blip r:embed="rId2"/>
                <a:stretch>
                  <a:fillRect l="-422581" t="-226761" r="-509677" b="-3239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656697E-252D-124B-B335-96369F793D76}"/>
                  </a:ext>
                </a:extLst>
              </p:cNvPr>
              <p:cNvSpPr txBox="1"/>
              <p:nvPr/>
            </p:nvSpPr>
            <p:spPr>
              <a:xfrm>
                <a:off x="3334936" y="1333585"/>
                <a:ext cx="2732543" cy="75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656697E-252D-124B-B335-96369F793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936" y="1333585"/>
                <a:ext cx="2732543" cy="754630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2F64BC0-E796-E247-8723-8E40EF70FF39}"/>
                  </a:ext>
                </a:extLst>
              </p:cNvPr>
              <p:cNvSpPr/>
              <p:nvPr/>
            </p:nvSpPr>
            <p:spPr>
              <a:xfrm>
                <a:off x="6174758" y="1268760"/>
                <a:ext cx="2026324" cy="829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2F64BC0-E796-E247-8723-8E40EF70F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58" y="1268760"/>
                <a:ext cx="2026324" cy="829522"/>
              </a:xfrm>
              <a:prstGeom prst="rect">
                <a:avLst/>
              </a:prstGeom>
              <a:blipFill>
                <a:blip r:embed="rId4"/>
                <a:stretch>
                  <a:fillRect l="-1863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992DDE3-E832-0847-ABBA-377B0A0F2D68}"/>
                  </a:ext>
                </a:extLst>
              </p:cNvPr>
              <p:cNvSpPr/>
              <p:nvPr/>
            </p:nvSpPr>
            <p:spPr>
              <a:xfrm>
                <a:off x="8136941" y="1245904"/>
                <a:ext cx="950709" cy="829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b="1" dirty="0"/>
                  <a:t>b</a:t>
                </a:r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992DDE3-E832-0847-ABBA-377B0A0F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941" y="1245904"/>
                <a:ext cx="950709" cy="829522"/>
              </a:xfrm>
              <a:prstGeom prst="rect">
                <a:avLst/>
              </a:prstGeom>
              <a:blipFill>
                <a:blip r:embed="rId5"/>
                <a:stretch>
                  <a:fillRect l="-5263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AD40179C-1CE4-2649-952F-63C9B6E91F1A}"/>
              </a:ext>
            </a:extLst>
          </p:cNvPr>
          <p:cNvSpPr/>
          <p:nvPr/>
        </p:nvSpPr>
        <p:spPr>
          <a:xfrm>
            <a:off x="5006916" y="876572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A</a:t>
            </a:r>
            <a:r>
              <a:rPr lang="es-PY" b="1" dirty="0"/>
              <a:t>x</a:t>
            </a:r>
            <a:r>
              <a:rPr lang="es-PY" dirty="0"/>
              <a:t>=</a:t>
            </a:r>
            <a:r>
              <a:rPr lang="es-PY" b="1" dirty="0"/>
              <a:t>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3713018-2CE8-104B-9DF8-E82B17BC0776}"/>
              </a:ext>
            </a:extLst>
          </p:cNvPr>
          <p:cNvSpPr txBox="1"/>
          <p:nvPr/>
        </p:nvSpPr>
        <p:spPr>
          <a:xfrm>
            <a:off x="904771" y="2431781"/>
            <a:ext cx="17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dirty="0"/>
              <a:t>ROW PICTURE </a:t>
            </a:r>
            <a:r>
              <a:rPr lang="es-PY" b="1" i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E756B63-B6D7-8044-AD1D-4A5FBFBEBC2B}"/>
              </a:ext>
            </a:extLst>
          </p:cNvPr>
          <p:cNvSpPr txBox="1"/>
          <p:nvPr/>
        </p:nvSpPr>
        <p:spPr>
          <a:xfrm>
            <a:off x="955106" y="3804808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dirty="0"/>
              <a:t>COLUMN PICTURE </a:t>
            </a:r>
            <a:r>
              <a:rPr lang="es-PY" b="1" i="1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AC604E4-0472-F945-A2C7-777C272E9B70}"/>
                  </a:ext>
                </a:extLst>
              </p:cNvPr>
              <p:cNvSpPr txBox="1"/>
              <p:nvPr/>
            </p:nvSpPr>
            <p:spPr>
              <a:xfrm>
                <a:off x="955106" y="4220306"/>
                <a:ext cx="3163302" cy="737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</a:t>
                </a:r>
                <a:r>
                  <a:rPr lang="es-E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AC604E4-0472-F945-A2C7-777C272E9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06" y="4220306"/>
                <a:ext cx="3163302" cy="737189"/>
              </a:xfrm>
              <a:prstGeom prst="rect">
                <a:avLst/>
              </a:prstGeom>
              <a:blipFill>
                <a:blip r:embed="rId6"/>
                <a:stretch>
                  <a:fillRect l="-1600" b="-1016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9DF164E-F0E9-6A4B-BFFF-6917CC904D2C}"/>
                  </a:ext>
                </a:extLst>
              </p:cNvPr>
              <p:cNvSpPr/>
              <p:nvPr/>
            </p:nvSpPr>
            <p:spPr>
              <a:xfrm>
                <a:off x="4701207" y="4127235"/>
                <a:ext cx="83465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+1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Y" dirty="0"/>
                  <a:t> = +1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PY" dirty="0"/>
                  <a:t> = +0</a:t>
                </a: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9DF164E-F0E9-6A4B-BFFF-6917CC904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207" y="4127235"/>
                <a:ext cx="834652" cy="923330"/>
              </a:xfrm>
              <a:prstGeom prst="rect">
                <a:avLst/>
              </a:prstGeom>
              <a:blipFill>
                <a:blip r:embed="rId7"/>
                <a:stretch>
                  <a:fillRect r="-4478" b="-81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BD1CF3D4-3EC8-F94D-9330-ACE33B3EB01A}"/>
              </a:ext>
            </a:extLst>
          </p:cNvPr>
          <p:cNvSpPr txBox="1"/>
          <p:nvPr/>
        </p:nvSpPr>
        <p:spPr>
          <a:xfrm>
            <a:off x="3278046" y="2364005"/>
            <a:ext cx="5809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Can I solve A</a:t>
            </a:r>
            <a:r>
              <a:rPr lang="es-PY" sz="2400" b="1" dirty="0"/>
              <a:t>x</a:t>
            </a:r>
            <a:r>
              <a:rPr lang="es-PY" sz="2400" dirty="0"/>
              <a:t>=</a:t>
            </a:r>
            <a:r>
              <a:rPr lang="es-PY" sz="2400" b="1" dirty="0"/>
              <a:t>b </a:t>
            </a:r>
            <a:r>
              <a:rPr lang="es-PY" sz="2400" dirty="0"/>
              <a:t>for every b?</a:t>
            </a:r>
          </a:p>
          <a:p>
            <a:r>
              <a:rPr lang="es-PY" sz="2400" dirty="0"/>
              <a:t>Do the linear combs of the columns fill 3-D Space?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A9657D-481E-9F46-BEA2-D9AFBD8D7E34}"/>
              </a:ext>
            </a:extLst>
          </p:cNvPr>
          <p:cNvSpPr txBox="1"/>
          <p:nvPr/>
        </p:nvSpPr>
        <p:spPr>
          <a:xfrm>
            <a:off x="3817504" y="3153656"/>
            <a:ext cx="224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For This </a:t>
            </a:r>
            <a:r>
              <a:rPr lang="es-PY" b="1" dirty="0"/>
              <a:t>A</a:t>
            </a:r>
            <a:r>
              <a:rPr lang="es-PY" dirty="0"/>
              <a:t>, answer is  Yes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28ABB805-BC32-A64B-B2C1-2BBEF6FE985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93" t="23167" r="13164" b="28956"/>
          <a:stretch/>
        </p:blipFill>
        <p:spPr>
          <a:xfrm>
            <a:off x="1794983" y="5190270"/>
            <a:ext cx="875660" cy="70532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E8F7D74-0B2C-C944-93D2-04D24A3B74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93" t="23167" r="13164" b="28956"/>
          <a:stretch/>
        </p:blipFill>
        <p:spPr>
          <a:xfrm>
            <a:off x="1606835" y="2857967"/>
            <a:ext cx="875660" cy="70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5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683568" y="620688"/>
            <a:ext cx="4017640" cy="7249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Matrix Mutliplications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/>
              <p:nvPr/>
            </p:nvSpPr>
            <p:spPr>
              <a:xfrm>
                <a:off x="2038738" y="1988840"/>
                <a:ext cx="6117700" cy="749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</m:m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  <m:r>
                      <a:rPr lang="es-ES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+06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+07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738" y="1988840"/>
                <a:ext cx="6117700" cy="749116"/>
              </a:xfrm>
              <a:prstGeom prst="rect">
                <a:avLst/>
              </a:prstGeom>
              <a:blipFill>
                <a:blip r:embed="rId2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 14">
            <a:extLst>
              <a:ext uri="{FF2B5EF4-FFF2-40B4-BE49-F238E27FC236}">
                <a16:creationId xmlns:a16="http://schemas.microsoft.com/office/drawing/2014/main" id="{631C3643-A052-B84A-960F-25C7B12E3BDE}"/>
              </a:ext>
            </a:extLst>
          </p:cNvPr>
          <p:cNvSpPr/>
          <p:nvPr/>
        </p:nvSpPr>
        <p:spPr>
          <a:xfrm>
            <a:off x="2051720" y="1359417"/>
            <a:ext cx="103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2800" dirty="0"/>
              <a:t>A</a:t>
            </a:r>
            <a:r>
              <a:rPr lang="es-PY" sz="2800" b="1" dirty="0"/>
              <a:t>x</a:t>
            </a:r>
            <a:r>
              <a:rPr lang="es-PY" sz="2800" dirty="0"/>
              <a:t>=</a:t>
            </a:r>
            <a:r>
              <a:rPr lang="es-PY" sz="28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8117218-91FA-D146-8547-B2FC08882934}"/>
                  </a:ext>
                </a:extLst>
              </p:cNvPr>
              <p:cNvSpPr/>
              <p:nvPr/>
            </p:nvSpPr>
            <p:spPr>
              <a:xfrm>
                <a:off x="1907704" y="2893586"/>
                <a:ext cx="6187015" cy="1198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s-P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s-E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s-P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+3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s-E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2∗</m:t>
                                  </m:r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+5∗</m:t>
                                  </m:r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s-PY" dirty="0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+07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8117218-91FA-D146-8547-B2FC08882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893586"/>
                <a:ext cx="6187015" cy="1198085"/>
              </a:xfrm>
              <a:prstGeom prst="rect">
                <a:avLst/>
              </a:prstGeom>
              <a:blipFill>
                <a:blip r:embed="rId3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97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3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4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13D47D-E58B-AA43-8A2A-01354163B4F2}"/>
              </a:ext>
            </a:extLst>
          </p:cNvPr>
          <p:cNvSpPr txBox="1"/>
          <p:nvPr/>
        </p:nvSpPr>
        <p:spPr>
          <a:xfrm>
            <a:off x="262473" y="3714183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0273688-1CFC-5644-BDA7-35D0C3389D2B}"/>
              </a:ext>
            </a:extLst>
          </p:cNvPr>
          <p:cNvSpPr/>
          <p:nvPr/>
        </p:nvSpPr>
        <p:spPr>
          <a:xfrm>
            <a:off x="2150758" y="3768937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B1D451A-4CED-BA47-88F0-04AF2F665146}"/>
              </a:ext>
            </a:extLst>
          </p:cNvPr>
          <p:cNvSpPr/>
          <p:nvPr/>
        </p:nvSpPr>
        <p:spPr>
          <a:xfrm>
            <a:off x="2107722" y="3328127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C67B5B-D5D4-2D47-ADE3-593FCCBCDBD6}"/>
              </a:ext>
            </a:extLst>
          </p:cNvPr>
          <p:cNvSpPr txBox="1"/>
          <p:nvPr/>
        </p:nvSpPr>
        <p:spPr>
          <a:xfrm>
            <a:off x="264372" y="332812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9971B6-FA8E-D84F-99F4-5934C537F6B2}"/>
              </a:ext>
            </a:extLst>
          </p:cNvPr>
          <p:cNvSpPr txBox="1"/>
          <p:nvPr/>
        </p:nvSpPr>
        <p:spPr>
          <a:xfrm>
            <a:off x="282414" y="4125625"/>
            <a:ext cx="90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DrawLA</a:t>
            </a:r>
            <a:endParaRPr lang="es-PY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4EAFA-9D45-DB46-92A0-6BD2ABC192A6}"/>
              </a:ext>
            </a:extLst>
          </p:cNvPr>
          <p:cNvSpPr/>
          <p:nvPr/>
        </p:nvSpPr>
        <p:spPr>
          <a:xfrm>
            <a:off x="2134610" y="4202379"/>
            <a:ext cx="7002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https://la.mathworks.com/matlabcentral/fileexchange/23608-drawla-draw-toolbox-for-linear-algebra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0A5A4DF-BD05-314A-AF4E-466841CD46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643189"/>
            <a:ext cx="4094974" cy="770446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4DEE05C-C2A3-D941-B9C4-01ACA1040707}"/>
              </a:ext>
            </a:extLst>
          </p:cNvPr>
          <p:cNvSpPr/>
          <p:nvPr/>
        </p:nvSpPr>
        <p:spPr>
          <a:xfrm>
            <a:off x="2117683" y="3006796"/>
            <a:ext cx="3766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https://www.youtube.com/watch?v=ZK3O402wf1c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4B5903C-4482-1F42-BC4B-DE2A02206776}"/>
              </a:ext>
            </a:extLst>
          </p:cNvPr>
          <p:cNvSpPr txBox="1"/>
          <p:nvPr/>
        </p:nvSpPr>
        <p:spPr>
          <a:xfrm>
            <a:off x="262473" y="2986882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01 –MIT 18.06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60235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4192</TotalTime>
  <Words>349</Words>
  <Application>Microsoft Macintosh PowerPoint</Application>
  <PresentationFormat>Presentación en pantalla (4:3)</PresentationFormat>
  <Paragraphs>82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01 The geometry of Linear Equations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creator>EXPO 3</dc:creator>
  <cp:lastModifiedBy>Gregorio Ariel Guerrero Moral</cp:lastModifiedBy>
  <cp:revision>103</cp:revision>
  <cp:lastPrinted>2020-04-26T12:54:19Z</cp:lastPrinted>
  <dcterms:created xsi:type="dcterms:W3CDTF">2015-03-02T13:24:06Z</dcterms:created>
  <dcterms:modified xsi:type="dcterms:W3CDTF">2020-04-26T12:54:22Z</dcterms:modified>
</cp:coreProperties>
</file>