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325" r:id="rId3"/>
    <p:sldId id="333" r:id="rId4"/>
    <p:sldId id="329" r:id="rId5"/>
    <p:sldId id="330" r:id="rId6"/>
    <p:sldId id="334" r:id="rId7"/>
    <p:sldId id="332" r:id="rId8"/>
    <p:sldId id="290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el Guerrero" initials="AG" lastIdx="2" clrIdx="0">
    <p:extLst>
      <p:ext uri="{19B8F6BF-5375-455C-9EA6-DF929625EA0E}">
        <p15:presenceInfo xmlns:p15="http://schemas.microsoft.com/office/powerpoint/2012/main" userId="Ariel Guerre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893"/>
    <p:restoredTop sz="82177"/>
  </p:normalViewPr>
  <p:slideViewPr>
    <p:cSldViewPr>
      <p:cViewPr>
        <p:scale>
          <a:sx n="136" d="100"/>
          <a:sy n="136" d="100"/>
        </p:scale>
        <p:origin x="496" y="-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dirty="0"/>
              <a:t>Algebra lineal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76BB3-96B4-D949-BA97-2F034CC20E35}" type="datetimeFigureOut">
              <a:rPr lang="es-ES_tradnl" smtClean="0"/>
              <a:t>4/6/22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dirty="0"/>
              <a:t>Ariel Guerrero </a:t>
            </a:r>
            <a:r>
              <a:rPr lang="es-ES_tradnl" dirty="0" err="1"/>
              <a:t>ariel.guerrero@uc.edu.py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EA0F2-AFBD-024B-A401-8C555BB443D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7431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897DA-3038-2943-8BC6-34E6C6DE6379}" type="datetimeFigureOut">
              <a:rPr lang="es-ES_tradnl" smtClean="0"/>
              <a:t>4/6/22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3074F-A04A-334B-ACA3-A5B1880CCD8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201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074F-A04A-334B-ACA3-A5B1880CCD8C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69813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074F-A04A-334B-ACA3-A5B1880CCD8C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6171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4/6/22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4/6/22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4/6/22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4/6/22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4/6/22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4/6/22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4/6/22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4/6/22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4/6/22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4/6/22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4/6/22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EEBB46-7A81-4557-A313-00D814F92FCC}" type="datetimeFigureOut">
              <a:rPr lang="es-ES" smtClean="0"/>
              <a:pPr/>
              <a:t>4/6/22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Ariel </a:t>
            </a:r>
            <a:r>
              <a:rPr lang="es-ES" dirty="0" err="1"/>
              <a:t>Guerero</a:t>
            </a:r>
            <a:r>
              <a:rPr lang="es-ES" dirty="0"/>
              <a:t>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5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36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iff"/><Relationship Id="rId3" Type="http://schemas.openxmlformats.org/officeDocument/2006/relationships/hyperlink" Target="https://ocw.mit.edu/courses/mathematics/18-06-linear-algebra-spring-2010/" TargetMode="External"/><Relationship Id="rId7" Type="http://schemas.openxmlformats.org/officeDocument/2006/relationships/hyperlink" Target="https://creativecommons.org/licenses/by-nc-sa/4.0/" TargetMode="External"/><Relationship Id="rId2" Type="http://schemas.openxmlformats.org/officeDocument/2006/relationships/hyperlink" Target="http://www-math.mit.edu/~g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ariel.guerrero@uc.edu.py" TargetMode="External"/><Relationship Id="rId5" Type="http://schemas.openxmlformats.org/officeDocument/2006/relationships/hyperlink" Target="https://www.youtube.com/watch?time_continue=6&amp;v=0MtwqhIwdrI" TargetMode="External"/><Relationship Id="rId4" Type="http://schemas.openxmlformats.org/officeDocument/2006/relationships/hyperlink" Target="https://github.com/aegiloru/linearAlgebr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0097" y="1472559"/>
            <a:ext cx="8449055" cy="1470025"/>
          </a:xfrm>
        </p:spPr>
        <p:txBody>
          <a:bodyPr>
            <a:normAutofit fontScale="90000"/>
          </a:bodyPr>
          <a:lstStyle/>
          <a:p>
            <a:r>
              <a:rPr lang="es-PY" dirty="0"/>
              <a:t>Lecture 17</a:t>
            </a:r>
            <a:br>
              <a:rPr lang="es-PY" dirty="0"/>
            </a:br>
            <a:r>
              <a:rPr lang="es-ES" dirty="0"/>
              <a:t>Orthogonal matrices and Gram-Schmidt</a:t>
            </a:r>
            <a:endParaRPr lang="es-ES" baseline="30000" dirty="0"/>
          </a:p>
        </p:txBody>
      </p:sp>
      <p:pic>
        <p:nvPicPr>
          <p:cNvPr id="5" name="Picture 2" descr="http://www.ucap.edu.py/templates/ja_university/themes/blue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285728"/>
            <a:ext cx="3600450" cy="1152526"/>
          </a:xfrm>
          <a:prstGeom prst="rect">
            <a:avLst/>
          </a:prstGeom>
          <a:noFill/>
        </p:spPr>
      </p:pic>
      <p:sp>
        <p:nvSpPr>
          <p:cNvPr id="13" name="2 Marcador de contenido">
            <a:extLst>
              <a:ext uri="{FF2B5EF4-FFF2-40B4-BE49-F238E27FC236}">
                <a16:creationId xmlns:a16="http://schemas.microsoft.com/office/drawing/2014/main" id="{5B277D83-42EE-D549-A2F7-7CCB3CD944D1}"/>
              </a:ext>
            </a:extLst>
          </p:cNvPr>
          <p:cNvSpPr txBox="1">
            <a:spLocks/>
          </p:cNvSpPr>
          <p:nvPr/>
        </p:nvSpPr>
        <p:spPr>
          <a:xfrm>
            <a:off x="539552" y="3231002"/>
            <a:ext cx="7762056" cy="28083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" sz="3400" dirty="0"/>
              <a:t>Orthogonal </a:t>
            </a:r>
            <a:r>
              <a:rPr lang="es-ES" sz="3400" dirty="0" err="1"/>
              <a:t>basis</a:t>
            </a:r>
            <a:endParaRPr lang="es-ES" sz="34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" sz="3400" dirty="0"/>
              <a:t>Orthogonal </a:t>
            </a:r>
            <a:r>
              <a:rPr lang="es-ES" sz="3400" dirty="0" err="1"/>
              <a:t>matrix</a:t>
            </a:r>
            <a:endParaRPr lang="es-ES" sz="34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" sz="3400" dirty="0"/>
              <a:t>Gram-Schmidt</a:t>
            </a:r>
          </a:p>
        </p:txBody>
      </p:sp>
      <p:pic>
        <p:nvPicPr>
          <p:cNvPr id="14" name="Imagen 13">
            <a:hlinkClick r:id="rId3"/>
            <a:extLst>
              <a:ext uri="{FF2B5EF4-FFF2-40B4-BE49-F238E27FC236}">
                <a16:creationId xmlns:a16="http://schemas.microsoft.com/office/drawing/2014/main" id="{4CADC920-92C7-4F44-9DA0-A24E693F9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42" y="5809903"/>
            <a:ext cx="800100" cy="2794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B233C1EB-C5E8-2A45-AA0C-BC434C09C519}"/>
              </a:ext>
            </a:extLst>
          </p:cNvPr>
          <p:cNvSpPr/>
          <p:nvPr/>
        </p:nvSpPr>
        <p:spPr>
          <a:xfrm>
            <a:off x="320097" y="61394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B20896-2A82-7643-B2A9-230F6B019ECA}"/>
                  </a:ext>
                </a:extLst>
              </p:cNvPr>
              <p:cNvSpPr txBox="1"/>
              <p:nvPr/>
            </p:nvSpPr>
            <p:spPr>
              <a:xfrm>
                <a:off x="5940152" y="3363959"/>
                <a:ext cx="12268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s-PY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B20896-2A82-7643-B2A9-230F6B019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363959"/>
                <a:ext cx="1226874" cy="369332"/>
              </a:xfrm>
              <a:prstGeom prst="rect">
                <a:avLst/>
              </a:prstGeom>
              <a:blipFill>
                <a:blip r:embed="rId5"/>
                <a:stretch>
                  <a:fillRect l="-6250" b="-1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FA3C2A4-4028-1E4E-A77A-D4700F1573DA}"/>
                  </a:ext>
                </a:extLst>
              </p:cNvPr>
              <p:cNvSpPr txBox="1"/>
              <p:nvPr/>
            </p:nvSpPr>
            <p:spPr>
              <a:xfrm>
                <a:off x="6211668" y="4406067"/>
                <a:ext cx="913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FA3C2A4-4028-1E4E-A77A-D4700F157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668" y="4406067"/>
                <a:ext cx="913968" cy="369332"/>
              </a:xfrm>
              <a:prstGeom prst="rect">
                <a:avLst/>
              </a:prstGeom>
              <a:blipFill>
                <a:blip r:embed="rId6"/>
                <a:stretch>
                  <a:fillRect l="-6849" r="-8219" b="-20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11B00014-8CC9-0745-A144-BCA0EFFD2253}"/>
                  </a:ext>
                </a:extLst>
              </p:cNvPr>
              <p:cNvSpPr/>
              <p:nvPr/>
            </p:nvSpPr>
            <p:spPr>
              <a:xfrm>
                <a:off x="6726223" y="3800193"/>
                <a:ext cx="4710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11B00014-8CC9-0745-A144-BCA0EFFD22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223" y="3800193"/>
                <a:ext cx="471026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1 Título">
            <a:extLst>
              <a:ext uri="{FF2B5EF4-FFF2-40B4-BE49-F238E27FC236}">
                <a16:creationId xmlns:a16="http://schemas.microsoft.com/office/drawing/2014/main" id="{27FBE4B1-2C73-4F4F-B19E-011EAF0C7E8F}"/>
              </a:ext>
            </a:extLst>
          </p:cNvPr>
          <p:cNvSpPr txBox="1">
            <a:spLocks/>
          </p:cNvSpPr>
          <p:nvPr/>
        </p:nvSpPr>
        <p:spPr>
          <a:xfrm>
            <a:off x="135589" y="370799"/>
            <a:ext cx="4003143" cy="7022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 err="1"/>
              <a:t>Orthonormal</a:t>
            </a:r>
            <a:r>
              <a:rPr lang="es-ES" sz="3200" dirty="0"/>
              <a:t> </a:t>
            </a:r>
            <a:r>
              <a:rPr lang="es-ES" sz="3200" dirty="0" err="1"/>
              <a:t>Vectors</a:t>
            </a:r>
            <a:endParaRPr lang="es-PY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673080C4-4973-BD47-8D54-69A8A2D38474}"/>
                  </a:ext>
                </a:extLst>
              </p:cNvPr>
              <p:cNvSpPr txBox="1"/>
              <p:nvPr/>
            </p:nvSpPr>
            <p:spPr>
              <a:xfrm>
                <a:off x="333843" y="935864"/>
                <a:ext cx="1493165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Y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PY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s-PY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673080C4-4973-BD47-8D54-69A8A2D38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3" y="935864"/>
                <a:ext cx="1493165" cy="823815"/>
              </a:xfrm>
              <a:prstGeom prst="rect">
                <a:avLst/>
              </a:prstGeom>
              <a:blipFill>
                <a:blip r:embed="rId2"/>
                <a:stretch>
                  <a:fillRect l="-26050" t="-222727" r="-78151" b="-32272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3D0CB2FF-BFD6-1A40-8EFA-64CF2EBA604A}"/>
                  </a:ext>
                </a:extLst>
              </p:cNvPr>
              <p:cNvSpPr txBox="1"/>
              <p:nvPr/>
            </p:nvSpPr>
            <p:spPr>
              <a:xfrm>
                <a:off x="3724153" y="989757"/>
                <a:ext cx="1822422" cy="724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PY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PY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PY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PY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PY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PY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PY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3D0CB2FF-BFD6-1A40-8EFA-64CF2EBA6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153" y="989757"/>
                <a:ext cx="1822422" cy="724109"/>
              </a:xfrm>
              <a:prstGeom prst="rect">
                <a:avLst/>
              </a:prstGeom>
              <a:blipFill>
                <a:blip r:embed="rId3"/>
                <a:stretch>
                  <a:fillRect l="-2759" b="-1034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E4AF8A87-B113-0D42-95B5-A1BAECB7824A}"/>
                  </a:ext>
                </a:extLst>
              </p:cNvPr>
              <p:cNvSpPr/>
              <p:nvPr/>
            </p:nvSpPr>
            <p:spPr>
              <a:xfrm>
                <a:off x="418199" y="2048555"/>
                <a:ext cx="13712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s-ES" sz="2400" i="1" dirty="0">
                    <a:latin typeface="Cambria Math" panose="02040503050406030204" pitchFamily="18" charset="0"/>
                  </a:rPr>
                  <a:t> </a:t>
                </a:r>
                <a:endParaRPr lang="es-PY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E4AF8A87-B113-0D42-95B5-A1BAECB78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99" y="2048555"/>
                <a:ext cx="1371209" cy="461665"/>
              </a:xfrm>
              <a:prstGeom prst="rect">
                <a:avLst/>
              </a:prstGeom>
              <a:blipFill>
                <a:blip r:embed="rId4"/>
                <a:stretch>
                  <a:fillRect l="-2752" b="-1052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EDC2CF0-CCBD-BC45-ABB5-6869197E558B}"/>
                  </a:ext>
                </a:extLst>
              </p:cNvPr>
              <p:cNvSpPr/>
              <p:nvPr/>
            </p:nvSpPr>
            <p:spPr>
              <a:xfrm>
                <a:off x="4175704" y="1855905"/>
                <a:ext cx="4298613" cy="8469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PY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PY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a:rPr lang="es-PY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s-PY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s-PY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a:rPr lang="es-PY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PY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</m:m>
                      </m:e>
                    </m:d>
                    <m:r>
                      <a:rPr lang="es-PY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PY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s-PY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s-PY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PY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s-PY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s-PY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s-PY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s-PY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EDC2CF0-CCBD-BC45-ABB5-6869197E5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704" y="1855905"/>
                <a:ext cx="4298613" cy="846963"/>
              </a:xfrm>
              <a:prstGeom prst="rect">
                <a:avLst/>
              </a:prstGeom>
              <a:blipFill>
                <a:blip r:embed="rId5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FED0C14-F180-C548-8918-43588A6B2933}"/>
                  </a:ext>
                </a:extLst>
              </p:cNvPr>
              <p:cNvSpPr txBox="1"/>
              <p:nvPr/>
            </p:nvSpPr>
            <p:spPr>
              <a:xfrm>
                <a:off x="491580" y="3689459"/>
                <a:ext cx="4118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If Q is square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s-ES" dirty="0"/>
                  <a:t> </a:t>
                </a:r>
                <a:r>
                  <a:rPr lang="es-PY" dirty="0"/>
                  <a:t>the tell 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PY" dirty="0"/>
                  <a:t> </a:t>
                </a: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FED0C14-F180-C548-8918-43588A6B2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80" y="3689459"/>
                <a:ext cx="4118692" cy="369332"/>
              </a:xfrm>
              <a:prstGeom prst="rect">
                <a:avLst/>
              </a:prstGeom>
              <a:blipFill>
                <a:blip r:embed="rId6"/>
                <a:stretch>
                  <a:fillRect l="-1231" t="-3333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1F64E1E0-2A83-6247-8E01-08B12C3492D2}"/>
              </a:ext>
            </a:extLst>
          </p:cNvPr>
          <p:cNvSpPr txBox="1"/>
          <p:nvPr/>
        </p:nvSpPr>
        <p:spPr>
          <a:xfrm>
            <a:off x="447080" y="3207923"/>
            <a:ext cx="425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When Q is square we called </a:t>
            </a:r>
            <a:r>
              <a:rPr lang="es-PY" b="1" i="1" u="sng" dirty="0">
                <a:solidFill>
                  <a:srgbClr val="FF0000"/>
                </a:solidFill>
              </a:rPr>
              <a:t>Orthogonal Matrix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2052C614-7FA4-384C-A374-54570EF647D3}"/>
              </a:ext>
            </a:extLst>
          </p:cNvPr>
          <p:cNvGrpSpPr/>
          <p:nvPr/>
        </p:nvGrpSpPr>
        <p:grpSpPr>
          <a:xfrm>
            <a:off x="491580" y="4268382"/>
            <a:ext cx="8006773" cy="1984760"/>
            <a:chOff x="467544" y="3883483"/>
            <a:chExt cx="8006773" cy="1984760"/>
          </a:xfrm>
        </p:grpSpPr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2D6A85FC-EFC9-724A-9A99-1DB67E663093}"/>
                </a:ext>
              </a:extLst>
            </p:cNvPr>
            <p:cNvSpPr txBox="1"/>
            <p:nvPr/>
          </p:nvSpPr>
          <p:spPr>
            <a:xfrm>
              <a:off x="467544" y="3883483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Examples:</a:t>
              </a:r>
            </a:p>
          </p:txBody>
        </p: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FE65987D-6977-8349-84DA-4E22B8A5A622}"/>
                </a:ext>
              </a:extLst>
            </p:cNvPr>
            <p:cNvGrpSpPr/>
            <p:nvPr/>
          </p:nvGrpSpPr>
          <p:grpSpPr>
            <a:xfrm>
              <a:off x="715143" y="3955179"/>
              <a:ext cx="7759174" cy="1913064"/>
              <a:chOff x="692413" y="4032410"/>
              <a:chExt cx="7759174" cy="1913064"/>
            </a:xfrm>
          </p:grpSpPr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D67FCA2-7FC4-6748-B4FD-1CA9360060F4}"/>
                  </a:ext>
                </a:extLst>
              </p:cNvPr>
              <p:cNvSpPr txBox="1"/>
              <p:nvPr/>
            </p:nvSpPr>
            <p:spPr>
              <a:xfrm>
                <a:off x="692413" y="4271226"/>
                <a:ext cx="1834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Permutation matrix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ángulo 11">
                    <a:extLst>
                      <a:ext uri="{FF2B5EF4-FFF2-40B4-BE49-F238E27FC236}">
                        <a16:creationId xmlns:a16="http://schemas.microsoft.com/office/drawing/2014/main" id="{AB67A25C-71B0-C44E-B1AC-AAF1B77A19BA}"/>
                      </a:ext>
                    </a:extLst>
                  </p:cNvPr>
                  <p:cNvSpPr/>
                  <p:nvPr/>
                </p:nvSpPr>
                <p:spPr>
                  <a:xfrm>
                    <a:off x="2569328" y="4068149"/>
                    <a:ext cx="1781385" cy="82490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PY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s-PY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PY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 xmlns="">
              <p:sp>
                <p:nvSpPr>
                  <p:cNvPr id="12" name="Rectángulo 11">
                    <a:extLst>
                      <a:ext uri="{FF2B5EF4-FFF2-40B4-BE49-F238E27FC236}">
                        <a16:creationId xmlns:a16="http://schemas.microsoft.com/office/drawing/2014/main" id="{AB67A25C-71B0-C44E-B1AC-AAF1B77A19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9328" y="4068149"/>
                    <a:ext cx="1781385" cy="82490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ángulo 12">
                    <a:extLst>
                      <a:ext uri="{FF2B5EF4-FFF2-40B4-BE49-F238E27FC236}">
                        <a16:creationId xmlns:a16="http://schemas.microsoft.com/office/drawing/2014/main" id="{BB3AB5AE-7A67-324A-A8A8-3D6C0A3F591A}"/>
                      </a:ext>
                    </a:extLst>
                  </p:cNvPr>
                  <p:cNvSpPr/>
                  <p:nvPr/>
                </p:nvSpPr>
                <p:spPr>
                  <a:xfrm>
                    <a:off x="4469984" y="4032410"/>
                    <a:ext cx="3981603" cy="84696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PY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m:rPr>
                              <m:nor/>
                            </m:rPr>
                            <a:rPr lang="es-PY" dirty="0"/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PY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/>
                                  <m:e/>
                                </m:mr>
                                <m:mr>
                                  <m:e/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/>
                                </m:mr>
                                <m:mr>
                                  <m:e/>
                                  <m:e/>
                                  <m:e>
                                    <m:r>
                                      <a:rPr lang="es-E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 xmlns="">
              <p:sp>
                <p:nvSpPr>
                  <p:cNvPr id="13" name="Rectángulo 12">
                    <a:extLst>
                      <a:ext uri="{FF2B5EF4-FFF2-40B4-BE49-F238E27FC236}">
                        <a16:creationId xmlns:a16="http://schemas.microsoft.com/office/drawing/2014/main" id="{BB3AB5AE-7A67-324A-A8A8-3D6C0A3F59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9984" y="4032410"/>
                    <a:ext cx="3981603" cy="84696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985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uadroTexto 13">
                    <a:extLst>
                      <a:ext uri="{FF2B5EF4-FFF2-40B4-BE49-F238E27FC236}">
                        <a16:creationId xmlns:a16="http://schemas.microsoft.com/office/drawing/2014/main" id="{824FFE30-99BA-BF4B-9683-6C29B328A700}"/>
                      </a:ext>
                    </a:extLst>
                  </p:cNvPr>
                  <p:cNvSpPr txBox="1"/>
                  <p:nvPr/>
                </p:nvSpPr>
                <p:spPr>
                  <a:xfrm>
                    <a:off x="2653507" y="5481180"/>
                    <a:ext cx="2141292" cy="46429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s-ES" b="0" i="0" smtClean="0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s-ES" b="0" i="0" smtClean="0">
                                            <a:latin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s-ES" b="0" i="0" smtClean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m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s-ES" b="0" i="0" smtClean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func>
                                      <m:func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s-ES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 xmlns="">
              <p:sp>
                <p:nvSpPr>
                  <p:cNvPr id="14" name="CuadroTexto 13">
                    <a:extLst>
                      <a:ext uri="{FF2B5EF4-FFF2-40B4-BE49-F238E27FC236}">
                        <a16:creationId xmlns:a16="http://schemas.microsoft.com/office/drawing/2014/main" id="{824FFE30-99BA-BF4B-9683-6C29B328A7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3507" y="5481180"/>
                    <a:ext cx="2141292" cy="46429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959" t="-5556" b="-36111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E52A3BA2-1A3F-BA45-8C17-6B61E9E3E592}"/>
                  </a:ext>
                </a:extLst>
              </p:cNvPr>
              <p:cNvSpPr txBox="1"/>
              <p:nvPr/>
            </p:nvSpPr>
            <p:spPr>
              <a:xfrm>
                <a:off x="739518" y="5569585"/>
                <a:ext cx="12106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Unit Vectors</a:t>
                </a:r>
              </a:p>
            </p:txBody>
          </p:sp>
        </p:grpSp>
      </p:grpSp>
      <p:sp>
        <p:nvSpPr>
          <p:cNvPr id="41" name="1 Título">
            <a:extLst>
              <a:ext uri="{FF2B5EF4-FFF2-40B4-BE49-F238E27FC236}">
                <a16:creationId xmlns:a16="http://schemas.microsoft.com/office/drawing/2014/main" id="{33735764-3039-F549-A1DC-D112D90A1B9F}"/>
              </a:ext>
            </a:extLst>
          </p:cNvPr>
          <p:cNvSpPr txBox="1">
            <a:spLocks/>
          </p:cNvSpPr>
          <p:nvPr/>
        </p:nvSpPr>
        <p:spPr>
          <a:xfrm>
            <a:off x="323528" y="2634066"/>
            <a:ext cx="4003143" cy="7022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Orthogonal </a:t>
            </a:r>
            <a:r>
              <a:rPr lang="es-ES" sz="3200" dirty="0" err="1"/>
              <a:t>matrix</a:t>
            </a:r>
            <a:endParaRPr lang="es-PY" sz="3200" dirty="0"/>
          </a:p>
        </p:txBody>
      </p:sp>
    </p:spTree>
    <p:extLst>
      <p:ext uri="{BB962C8B-B14F-4D97-AF65-F5344CB8AC3E}">
        <p14:creationId xmlns:p14="http://schemas.microsoft.com/office/powerpoint/2010/main" val="155157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1 Título">
            <a:extLst>
              <a:ext uri="{FF2B5EF4-FFF2-40B4-BE49-F238E27FC236}">
                <a16:creationId xmlns:a16="http://schemas.microsoft.com/office/drawing/2014/main" id="{27FBE4B1-2C73-4F4F-B19E-011EAF0C7E8F}"/>
              </a:ext>
            </a:extLst>
          </p:cNvPr>
          <p:cNvSpPr txBox="1">
            <a:spLocks/>
          </p:cNvSpPr>
          <p:nvPr/>
        </p:nvSpPr>
        <p:spPr>
          <a:xfrm>
            <a:off x="135589" y="370799"/>
            <a:ext cx="4003143" cy="7022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 err="1"/>
              <a:t>Orthonormal</a:t>
            </a:r>
            <a:r>
              <a:rPr lang="es-ES" sz="3200" dirty="0"/>
              <a:t> </a:t>
            </a:r>
            <a:r>
              <a:rPr lang="es-ES" sz="3200" dirty="0" err="1"/>
              <a:t>Vectors</a:t>
            </a:r>
            <a:endParaRPr lang="es-PY" sz="3200" dirty="0"/>
          </a:p>
        </p:txBody>
      </p:sp>
    </p:spTree>
    <p:extLst>
      <p:ext uri="{BB962C8B-B14F-4D97-AF65-F5344CB8AC3E}">
        <p14:creationId xmlns:p14="http://schemas.microsoft.com/office/powerpoint/2010/main" val="61087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1 Título">
            <a:extLst>
              <a:ext uri="{FF2B5EF4-FFF2-40B4-BE49-F238E27FC236}">
                <a16:creationId xmlns:a16="http://schemas.microsoft.com/office/drawing/2014/main" id="{33735764-3039-F549-A1DC-D112D90A1B9F}"/>
              </a:ext>
            </a:extLst>
          </p:cNvPr>
          <p:cNvSpPr txBox="1">
            <a:spLocks/>
          </p:cNvSpPr>
          <p:nvPr/>
        </p:nvSpPr>
        <p:spPr>
          <a:xfrm>
            <a:off x="179512" y="260648"/>
            <a:ext cx="4003143" cy="7022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Orthogonal </a:t>
            </a:r>
            <a:r>
              <a:rPr lang="es-ES" sz="3200" dirty="0" err="1"/>
              <a:t>matrix</a:t>
            </a:r>
            <a:endParaRPr lang="es-PY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B2215FB-5D85-454E-BC28-044A28B688E6}"/>
              </a:ext>
            </a:extLst>
          </p:cNvPr>
          <p:cNvSpPr txBox="1"/>
          <p:nvPr/>
        </p:nvSpPr>
        <p:spPr>
          <a:xfrm>
            <a:off x="260909" y="2809711"/>
            <a:ext cx="3840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Why is it good to have orthogonal matrices?</a:t>
            </a:r>
          </a:p>
          <a:p>
            <a:r>
              <a:rPr lang="es-PY" dirty="0"/>
              <a:t>What calculation is made  easy?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2615E8A-F238-BF4B-BF83-880A1473DEFA}"/>
              </a:ext>
            </a:extLst>
          </p:cNvPr>
          <p:cNvGrpSpPr/>
          <p:nvPr/>
        </p:nvGrpSpPr>
        <p:grpSpPr>
          <a:xfrm>
            <a:off x="201336" y="836712"/>
            <a:ext cx="8037276" cy="1787669"/>
            <a:chOff x="201336" y="836712"/>
            <a:chExt cx="8037276" cy="1787669"/>
          </a:xfrm>
        </p:grpSpPr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2D6A85FC-EFC9-724A-9A99-1DB67E663093}"/>
                </a:ext>
              </a:extLst>
            </p:cNvPr>
            <p:cNvSpPr txBox="1"/>
            <p:nvPr/>
          </p:nvSpPr>
          <p:spPr>
            <a:xfrm>
              <a:off x="201336" y="836712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Examples:</a:t>
              </a:r>
            </a:p>
          </p:txBody>
        </p:sp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DBEA7DAE-8912-D04C-A8A5-0EEB46BD0FF3}"/>
                </a:ext>
              </a:extLst>
            </p:cNvPr>
            <p:cNvGrpSpPr/>
            <p:nvPr/>
          </p:nvGrpSpPr>
          <p:grpSpPr>
            <a:xfrm>
              <a:off x="201336" y="1039853"/>
              <a:ext cx="7742170" cy="572273"/>
              <a:chOff x="689336" y="5748076"/>
              <a:chExt cx="7742170" cy="572273"/>
            </a:xfrm>
          </p:grpSpPr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2695C98-3FAD-E041-9150-62C43D1270DF}"/>
                  </a:ext>
                </a:extLst>
              </p:cNvPr>
              <p:cNvSpPr txBox="1"/>
              <p:nvPr/>
            </p:nvSpPr>
            <p:spPr>
              <a:xfrm>
                <a:off x="689336" y="5951017"/>
                <a:ext cx="1663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Hadamard matrix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uadroTexto 21">
                    <a:extLst>
                      <a:ext uri="{FF2B5EF4-FFF2-40B4-BE49-F238E27FC236}">
                        <a16:creationId xmlns:a16="http://schemas.microsoft.com/office/drawing/2014/main" id="{79DEC4B3-5AB8-8F40-B5FA-414D88B6F6AA}"/>
                      </a:ext>
                    </a:extLst>
                  </p:cNvPr>
                  <p:cNvSpPr txBox="1"/>
                  <p:nvPr/>
                </p:nvSpPr>
                <p:spPr>
                  <a:xfrm>
                    <a:off x="4635364" y="5748076"/>
                    <a:ext cx="1713546" cy="57227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   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 xmlns="">
              <p:sp>
                <p:nvSpPr>
                  <p:cNvPr id="22" name="CuadroTexto 21">
                    <a:extLst>
                      <a:ext uri="{FF2B5EF4-FFF2-40B4-BE49-F238E27FC236}">
                        <a16:creationId xmlns:a16="http://schemas.microsoft.com/office/drawing/2014/main" id="{79DEC4B3-5AB8-8F40-B5FA-414D88B6F6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5364" y="5748076"/>
                    <a:ext cx="1713546" cy="57227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704" t="-4348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CuadroTexto 22">
                    <a:extLst>
                      <a:ext uri="{FF2B5EF4-FFF2-40B4-BE49-F238E27FC236}">
                        <a16:creationId xmlns:a16="http://schemas.microsoft.com/office/drawing/2014/main" id="{4CA27AF8-32C3-8740-9AE6-9F3D9B492918}"/>
                      </a:ext>
                    </a:extLst>
                  </p:cNvPr>
                  <p:cNvSpPr txBox="1"/>
                  <p:nvPr/>
                </p:nvSpPr>
                <p:spPr>
                  <a:xfrm>
                    <a:off x="2569328" y="5860223"/>
                    <a:ext cx="1408078" cy="46012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   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 xmlns="">
              <p:sp>
                <p:nvSpPr>
                  <p:cNvPr id="23" name="CuadroTexto 22">
                    <a:extLst>
                      <a:ext uri="{FF2B5EF4-FFF2-40B4-BE49-F238E27FC236}">
                        <a16:creationId xmlns:a16="http://schemas.microsoft.com/office/drawing/2014/main" id="{4CA27AF8-32C3-8740-9AE6-9F3D9B4929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9328" y="5860223"/>
                    <a:ext cx="1408078" cy="46012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679" t="-10811" b="-13514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CuadroTexto 23">
                    <a:extLst>
                      <a:ext uri="{FF2B5EF4-FFF2-40B4-BE49-F238E27FC236}">
                        <a16:creationId xmlns:a16="http://schemas.microsoft.com/office/drawing/2014/main" id="{2F815E6A-6EF8-B94E-9108-72D1A94207A1}"/>
                      </a:ext>
                    </a:extLst>
                  </p:cNvPr>
                  <p:cNvSpPr txBox="1"/>
                  <p:nvPr/>
                </p:nvSpPr>
                <p:spPr>
                  <a:xfrm>
                    <a:off x="6786184" y="5796936"/>
                    <a:ext cx="1645322" cy="52341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 xmlns="">
              <p:sp>
                <p:nvSpPr>
                  <p:cNvPr id="24" name="CuadroTexto 23">
                    <a:extLst>
                      <a:ext uri="{FF2B5EF4-FFF2-40B4-BE49-F238E27FC236}">
                        <a16:creationId xmlns:a16="http://schemas.microsoft.com/office/drawing/2014/main" id="{2F815E6A-6EF8-B94E-9108-72D1A9420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6184" y="5796936"/>
                    <a:ext cx="1645322" cy="52341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846" t="-4762" b="-11905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665504A9-49B6-F844-87D9-5C010EFF40BF}"/>
                    </a:ext>
                  </a:extLst>
                </p:cNvPr>
                <p:cNvSpPr/>
                <p:nvPr/>
              </p:nvSpPr>
              <p:spPr>
                <a:xfrm>
                  <a:off x="1894674" y="1801271"/>
                  <a:ext cx="1762149" cy="823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   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s-PY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665504A9-49B6-F844-87D9-5C010EFF40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4674" y="1801271"/>
                  <a:ext cx="1762149" cy="823110"/>
                </a:xfrm>
                <a:prstGeom prst="rect">
                  <a:avLst/>
                </a:prstGeom>
                <a:blipFill>
                  <a:blip r:embed="rId5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6A274704-AA73-E14F-B00A-F1B242880828}"/>
                </a:ext>
              </a:extLst>
            </p:cNvPr>
            <p:cNvSpPr txBox="1"/>
            <p:nvPr/>
          </p:nvSpPr>
          <p:spPr>
            <a:xfrm>
              <a:off x="262496" y="2029058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Another exmaple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ángulo 28">
                  <a:extLst>
                    <a:ext uri="{FF2B5EF4-FFF2-40B4-BE49-F238E27FC236}">
                      <a16:creationId xmlns:a16="http://schemas.microsoft.com/office/drawing/2014/main" id="{BCC40CC9-8092-FB45-B5DC-CEEA53D1F482}"/>
                    </a:ext>
                  </a:extLst>
                </p:cNvPr>
                <p:cNvSpPr/>
                <p:nvPr/>
              </p:nvSpPr>
              <p:spPr>
                <a:xfrm>
                  <a:off x="5860910" y="1798456"/>
                  <a:ext cx="2377702" cy="823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   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   2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   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s-PY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9" name="Rectángulo 28">
                  <a:extLst>
                    <a:ext uri="{FF2B5EF4-FFF2-40B4-BE49-F238E27FC236}">
                      <a16:creationId xmlns:a16="http://schemas.microsoft.com/office/drawing/2014/main" id="{BCC40CC9-8092-FB45-B5DC-CEEA53D1F4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910" y="1798456"/>
                  <a:ext cx="2377702" cy="823110"/>
                </a:xfrm>
                <a:prstGeom prst="rect">
                  <a:avLst/>
                </a:prstGeom>
                <a:blipFill>
                  <a:blip r:embed="rId6"/>
                  <a:stretch>
                    <a:fillRect b="-13846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1FA9E8BB-3279-4446-ACA4-B0D6266D7962}"/>
              </a:ext>
            </a:extLst>
          </p:cNvPr>
          <p:cNvSpPr/>
          <p:nvPr/>
        </p:nvSpPr>
        <p:spPr>
          <a:xfrm>
            <a:off x="260909" y="2809711"/>
            <a:ext cx="3735027" cy="61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6CF0195-ECAC-9E4D-8D6B-F9925922E4B4}"/>
                  </a:ext>
                </a:extLst>
              </p:cNvPr>
              <p:cNvSpPr txBox="1"/>
              <p:nvPr/>
            </p:nvSpPr>
            <p:spPr>
              <a:xfrm>
                <a:off x="210245" y="3529347"/>
                <a:ext cx="25384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PY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PY" dirty="0"/>
                  <a:t> has orthonormal columns</a:t>
                </a:r>
              </a:p>
              <a:p>
                <a:r>
                  <a:rPr lang="es-PY" dirty="0"/>
                  <a:t>Project into is column space</a:t>
                </a: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6CF0195-ECAC-9E4D-8D6B-F9925922E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45" y="3529347"/>
                <a:ext cx="2538452" cy="646331"/>
              </a:xfrm>
              <a:prstGeom prst="rect">
                <a:avLst/>
              </a:prstGeom>
              <a:blipFill>
                <a:blip r:embed="rId7"/>
                <a:stretch>
                  <a:fillRect l="-2000" t="-1923" r="-1000" b="-1153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>
            <a:extLst>
              <a:ext uri="{FF2B5EF4-FFF2-40B4-BE49-F238E27FC236}">
                <a16:creationId xmlns:a16="http://schemas.microsoft.com/office/drawing/2014/main" id="{4A790DC3-F494-5A4E-9F18-B0BE0F15B6E4}"/>
              </a:ext>
            </a:extLst>
          </p:cNvPr>
          <p:cNvGrpSpPr/>
          <p:nvPr/>
        </p:nvGrpSpPr>
        <p:grpSpPr>
          <a:xfrm>
            <a:off x="4101256" y="2764354"/>
            <a:ext cx="4947171" cy="619289"/>
            <a:chOff x="4182655" y="3469071"/>
            <a:chExt cx="4947171" cy="6192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ángulo 33">
                  <a:extLst>
                    <a:ext uri="{FF2B5EF4-FFF2-40B4-BE49-F238E27FC236}">
                      <a16:creationId xmlns:a16="http://schemas.microsoft.com/office/drawing/2014/main" id="{5B88AD42-83BC-0847-8D0E-8207FCC0D0A0}"/>
                    </a:ext>
                  </a:extLst>
                </p:cNvPr>
                <p:cNvSpPr/>
                <p:nvPr/>
              </p:nvSpPr>
              <p:spPr>
                <a:xfrm>
                  <a:off x="4182655" y="3620576"/>
                  <a:ext cx="343542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m:rPr>
                          <m:nor/>
                        </m:rPr>
                        <a:rPr lang="es-ES" dirty="0"/>
                        <m:t> 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a14:m>
                  <a:r>
                    <a:rPr lang="es-PY" dirty="0"/>
                    <a:t> </a:t>
                  </a:r>
                  <a14:m>
                    <m:oMath xmlns:m="http://schemas.openxmlformats.org/officeDocument/2006/math">
                      <m:r>
                        <a:rPr lang="es-PY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34" name="Rectángulo 33">
                  <a:extLst>
                    <a:ext uri="{FF2B5EF4-FFF2-40B4-BE49-F238E27FC236}">
                      <a16:creationId xmlns:a16="http://schemas.microsoft.com/office/drawing/2014/main" id="{5B88AD42-83BC-0847-8D0E-8207FCC0D0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2655" y="3620576"/>
                  <a:ext cx="343542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ángulo 17">
                  <a:extLst>
                    <a:ext uri="{FF2B5EF4-FFF2-40B4-BE49-F238E27FC236}">
                      <a16:creationId xmlns:a16="http://schemas.microsoft.com/office/drawing/2014/main" id="{5328948D-D2C9-5641-AB13-B87C5E9BA821}"/>
                    </a:ext>
                  </a:extLst>
                </p:cNvPr>
                <p:cNvSpPr/>
                <p:nvPr/>
              </p:nvSpPr>
              <p:spPr>
                <a:xfrm>
                  <a:off x="7956364" y="3633651"/>
                  <a:ext cx="11734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m:rPr>
                            <m:nor/>
                          </m:rPr>
                          <a:rPr lang="es-ES" dirty="0"/>
                          <m:t> 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18" name="Rectángulo 17">
                  <a:extLst>
                    <a:ext uri="{FF2B5EF4-FFF2-40B4-BE49-F238E27FC236}">
                      <a16:creationId xmlns:a16="http://schemas.microsoft.com/office/drawing/2014/main" id="{5328948D-D2C9-5641-AB13-B87C5E9BA8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364" y="3633651"/>
                  <a:ext cx="117346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D7960F71-BDDA-E545-A0FF-7AA2A2F30179}"/>
                </a:ext>
              </a:extLst>
            </p:cNvPr>
            <p:cNvSpPr/>
            <p:nvPr/>
          </p:nvSpPr>
          <p:spPr>
            <a:xfrm>
              <a:off x="7956364" y="3469071"/>
              <a:ext cx="1071810" cy="619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8D9D95E2-403A-BC44-AE53-6A66A09FDCB8}"/>
              </a:ext>
            </a:extLst>
          </p:cNvPr>
          <p:cNvGrpSpPr/>
          <p:nvPr/>
        </p:nvGrpSpPr>
        <p:grpSpPr>
          <a:xfrm>
            <a:off x="210245" y="4245246"/>
            <a:ext cx="3793693" cy="2431325"/>
            <a:chOff x="210245" y="4245246"/>
            <a:chExt cx="3793693" cy="24313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ángulo 32">
                  <a:extLst>
                    <a:ext uri="{FF2B5EF4-FFF2-40B4-BE49-F238E27FC236}">
                      <a16:creationId xmlns:a16="http://schemas.microsoft.com/office/drawing/2014/main" id="{2A0652E8-B853-FC44-A618-4328F52C93AF}"/>
                    </a:ext>
                  </a:extLst>
                </p:cNvPr>
                <p:cNvSpPr/>
                <p:nvPr/>
              </p:nvSpPr>
              <p:spPr>
                <a:xfrm>
                  <a:off x="210245" y="4662431"/>
                  <a:ext cx="19765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s-ES" dirty="0"/>
                          <m:t> 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33" name="Rectángulo 32">
                  <a:extLst>
                    <a:ext uri="{FF2B5EF4-FFF2-40B4-BE49-F238E27FC236}">
                      <a16:creationId xmlns:a16="http://schemas.microsoft.com/office/drawing/2014/main" id="{2A0652E8-B853-FC44-A618-4328F52C93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245" y="4662431"/>
                  <a:ext cx="1976567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F65D4D3B-A0CA-2946-A7B5-135AE8E8092B}"/>
                </a:ext>
              </a:extLst>
            </p:cNvPr>
            <p:cNvGrpSpPr/>
            <p:nvPr/>
          </p:nvGrpSpPr>
          <p:grpSpPr>
            <a:xfrm>
              <a:off x="235737" y="5477226"/>
              <a:ext cx="1439305" cy="1088124"/>
              <a:chOff x="265416" y="5334978"/>
              <a:chExt cx="1439305" cy="1088124"/>
            </a:xfrm>
          </p:grpSpPr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04E84EED-84DD-0A48-A6AD-58AE2D0B6B2B}"/>
                  </a:ext>
                </a:extLst>
              </p:cNvPr>
              <p:cNvSpPr txBox="1"/>
              <p:nvPr/>
            </p:nvSpPr>
            <p:spPr>
              <a:xfrm>
                <a:off x="265416" y="5334978"/>
                <a:ext cx="14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Properties of P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ángulo 42">
                    <a:extLst>
                      <a:ext uri="{FF2B5EF4-FFF2-40B4-BE49-F238E27FC236}">
                        <a16:creationId xmlns:a16="http://schemas.microsoft.com/office/drawing/2014/main" id="{079B920B-C8F8-BA43-8F18-7079571108D6}"/>
                      </a:ext>
                    </a:extLst>
                  </p:cNvPr>
                  <p:cNvSpPr/>
                  <p:nvPr/>
                </p:nvSpPr>
                <p:spPr>
                  <a:xfrm>
                    <a:off x="384818" y="6053770"/>
                    <a:ext cx="7570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s-PY" i="1" dirty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a14:m>
                    <a:r>
                      <a:rPr lang="es-PY" baseline="30000" dirty="0"/>
                      <a:t>2</a:t>
                    </a:r>
                    <a:r>
                      <a:rPr lang="es-PY" dirty="0"/>
                      <a:t>= </a:t>
                    </a:r>
                    <a14:m>
                      <m:oMath xmlns:m="http://schemas.openxmlformats.org/officeDocument/2006/math">
                        <m:r>
                          <a:rPr lang="es-PY" i="1" dirty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a14:m>
                    <a:endParaRPr lang="es-PY" dirty="0"/>
                  </a:p>
                </p:txBody>
              </p:sp>
            </mc:Choice>
            <mc:Fallback xmlns="">
              <p:sp>
                <p:nvSpPr>
                  <p:cNvPr id="43" name="Rectángulo 42">
                    <a:extLst>
                      <a:ext uri="{FF2B5EF4-FFF2-40B4-BE49-F238E27FC236}">
                        <a16:creationId xmlns:a16="http://schemas.microsoft.com/office/drawing/2014/main" id="{079B920B-C8F8-BA43-8F18-7079571108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818" y="6053770"/>
                    <a:ext cx="757002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t="-3333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ángulo 43">
                    <a:extLst>
                      <a:ext uri="{FF2B5EF4-FFF2-40B4-BE49-F238E27FC236}">
                        <a16:creationId xmlns:a16="http://schemas.microsoft.com/office/drawing/2014/main" id="{21A84020-DCB8-4C4D-A1CA-A90E30F46A7D}"/>
                      </a:ext>
                    </a:extLst>
                  </p:cNvPr>
                  <p:cNvSpPr/>
                  <p:nvPr/>
                </p:nvSpPr>
                <p:spPr>
                  <a:xfrm>
                    <a:off x="444184" y="5662154"/>
                    <a:ext cx="7730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s-PY" i="1" dirty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a14:m>
                    <a:r>
                      <a:rPr lang="es-PY" baseline="30000" dirty="0"/>
                      <a:t>T</a:t>
                    </a:r>
                    <a:r>
                      <a:rPr lang="es-PY" dirty="0"/>
                      <a:t>= </a:t>
                    </a:r>
                    <a14:m>
                      <m:oMath xmlns:m="http://schemas.openxmlformats.org/officeDocument/2006/math">
                        <m:r>
                          <a:rPr lang="es-PY" i="1" dirty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a14:m>
                    <a:endParaRPr lang="es-PY" dirty="0"/>
                  </a:p>
                </p:txBody>
              </p:sp>
            </mc:Choice>
            <mc:Fallback xmlns="">
              <p:sp>
                <p:nvSpPr>
                  <p:cNvPr id="44" name="Rectángulo 43">
                    <a:extLst>
                      <a:ext uri="{FF2B5EF4-FFF2-40B4-BE49-F238E27FC236}">
                        <a16:creationId xmlns:a16="http://schemas.microsoft.com/office/drawing/2014/main" id="{21A84020-DCB8-4C4D-A1CA-A90E30F46A7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184" y="5662154"/>
                    <a:ext cx="773032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C1852B2D-092F-F044-86B2-1F6CBA656A47}"/>
                </a:ext>
              </a:extLst>
            </p:cNvPr>
            <p:cNvSpPr txBox="1"/>
            <p:nvPr/>
          </p:nvSpPr>
          <p:spPr>
            <a:xfrm>
              <a:off x="245663" y="4335255"/>
              <a:ext cx="1839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Projection Matrix P</a:t>
              </a:r>
            </a:p>
          </p:txBody>
        </p:sp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9497461A-0AE8-5845-AB1A-BDB3FBBC21E3}"/>
                </a:ext>
              </a:extLst>
            </p:cNvPr>
            <p:cNvSpPr/>
            <p:nvPr/>
          </p:nvSpPr>
          <p:spPr>
            <a:xfrm>
              <a:off x="243739" y="4245246"/>
              <a:ext cx="3752197" cy="235210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F624AE7D-2CA5-E447-B420-1EC8CB34394D}"/>
                </a:ext>
              </a:extLst>
            </p:cNvPr>
            <p:cNvSpPr txBox="1"/>
            <p:nvPr/>
          </p:nvSpPr>
          <p:spPr>
            <a:xfrm>
              <a:off x="2512824" y="6307239"/>
              <a:ext cx="1491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b="1" dirty="0">
                  <a:solidFill>
                    <a:srgbClr val="00B050"/>
                  </a:solidFill>
                </a:rPr>
                <a:t>Lecture 15-16</a:t>
              </a:r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079B49D4-6646-814B-880C-16890CB0EEEE}"/>
              </a:ext>
            </a:extLst>
          </p:cNvPr>
          <p:cNvGrpSpPr/>
          <p:nvPr/>
        </p:nvGrpSpPr>
        <p:grpSpPr>
          <a:xfrm>
            <a:off x="4069240" y="3511204"/>
            <a:ext cx="4940233" cy="1164670"/>
            <a:chOff x="4069240" y="4239768"/>
            <a:chExt cx="4940233" cy="1164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ángulo 50">
                  <a:extLst>
                    <a:ext uri="{FF2B5EF4-FFF2-40B4-BE49-F238E27FC236}">
                      <a16:creationId xmlns:a16="http://schemas.microsoft.com/office/drawing/2014/main" id="{59798F6D-9FBF-8746-8BEE-E1DA4DCC1797}"/>
                    </a:ext>
                  </a:extLst>
                </p:cNvPr>
                <p:cNvSpPr/>
                <p:nvPr/>
              </p:nvSpPr>
              <p:spPr>
                <a:xfrm>
                  <a:off x="7850951" y="4540475"/>
                  <a:ext cx="11585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a14:m>
                  <a:r>
                    <a:rPr lang="es-PY" baseline="30000" dirty="0"/>
                    <a:t>T</a:t>
                  </a:r>
                  <a14:m>
                    <m:oMath xmlns:m="http://schemas.openxmlformats.org/officeDocument/2006/math"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m:rPr>
                          <m:nor/>
                        </m:rPr>
                        <a:rPr lang="es-ES" dirty="0"/>
                        <m:t> 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1" name="Rectángulo 50">
                  <a:extLst>
                    <a:ext uri="{FF2B5EF4-FFF2-40B4-BE49-F238E27FC236}">
                      <a16:creationId xmlns:a16="http://schemas.microsoft.com/office/drawing/2014/main" id="{59798F6D-9FBF-8746-8BEE-E1DA4DCC17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0951" y="4540475"/>
                  <a:ext cx="1158522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ángulo 55">
                  <a:extLst>
                    <a:ext uri="{FF2B5EF4-FFF2-40B4-BE49-F238E27FC236}">
                      <a16:creationId xmlns:a16="http://schemas.microsoft.com/office/drawing/2014/main" id="{17AAC63E-291E-2841-8958-96B0649923F4}"/>
                    </a:ext>
                  </a:extLst>
                </p:cNvPr>
                <p:cNvSpPr/>
                <p:nvPr/>
              </p:nvSpPr>
              <p:spPr>
                <a:xfrm>
                  <a:off x="7866981" y="5014567"/>
                  <a:ext cx="11424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a14:m>
                  <a:r>
                    <a:rPr lang="es-PY" baseline="30000" dirty="0"/>
                    <a:t>2</a:t>
                  </a:r>
                  <a14:m>
                    <m:oMath xmlns:m="http://schemas.openxmlformats.org/officeDocument/2006/math"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m:rPr>
                          <m:nor/>
                        </m:rPr>
                        <a:rPr lang="es-ES" dirty="0"/>
                        <m:t> 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6" name="Rectángulo 55">
                  <a:extLst>
                    <a:ext uri="{FF2B5EF4-FFF2-40B4-BE49-F238E27FC236}">
                      <a16:creationId xmlns:a16="http://schemas.microsoft.com/office/drawing/2014/main" id="{17AAC63E-291E-2841-8958-96B0649923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6981" y="5014567"/>
                  <a:ext cx="1142492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9C27A631-7C05-0A43-91B6-0D50EC6679D3}"/>
                </a:ext>
              </a:extLst>
            </p:cNvPr>
            <p:cNvGrpSpPr/>
            <p:nvPr/>
          </p:nvGrpSpPr>
          <p:grpSpPr>
            <a:xfrm>
              <a:off x="4069240" y="4239768"/>
              <a:ext cx="4894143" cy="1164670"/>
              <a:chOff x="4069240" y="4239768"/>
              <a:chExt cx="4894143" cy="116467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ángulo 30">
                    <a:extLst>
                      <a:ext uri="{FF2B5EF4-FFF2-40B4-BE49-F238E27FC236}">
                        <a16:creationId xmlns:a16="http://schemas.microsoft.com/office/drawing/2014/main" id="{EBCC49B5-F44B-6141-ACA9-869B02154705}"/>
                      </a:ext>
                    </a:extLst>
                  </p:cNvPr>
                  <p:cNvSpPr/>
                  <p:nvPr/>
                </p:nvSpPr>
                <p:spPr>
                  <a:xfrm>
                    <a:off x="4069240" y="4603068"/>
                    <a:ext cx="3244799" cy="41575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a14:m>
                    <a:r>
                      <a:rPr lang="es-PY" baseline="30000" dirty="0"/>
                      <a:t>T</a:t>
                    </a:r>
                    <a:r>
                      <a:rPr lang="es-PY" dirty="0"/>
                      <a:t>=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PY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m:rPr>
                                    <m:nor/>
                                  </m:rPr>
                                  <a:rPr lang="es-ES" dirty="0"/>
                                  <m:t> </m:t>
                                </m:r>
                                <m:sSup>
                                  <m:sSup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sup>
                        </m:sSup>
                        <m:r>
                          <m:rPr>
                            <m:nor/>
                          </m:rPr>
                          <a:rPr lang="es-ES" dirty="0"/>
                          <m:t> 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m:rPr>
                            <m:nor/>
                          </m:rPr>
                          <a:rPr lang="es-ES" dirty="0"/>
                          <m:t> 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a14:m>
                    <a:endParaRPr lang="es-PY" dirty="0"/>
                  </a:p>
                </p:txBody>
              </p:sp>
            </mc:Choice>
            <mc:Fallback xmlns="">
              <p:sp>
                <p:nvSpPr>
                  <p:cNvPr id="31" name="Rectángulo 30">
                    <a:extLst>
                      <a:ext uri="{FF2B5EF4-FFF2-40B4-BE49-F238E27FC236}">
                        <a16:creationId xmlns:a16="http://schemas.microsoft.com/office/drawing/2014/main" id="{EBCC49B5-F44B-6141-ACA9-869B0215470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9240" y="4603068"/>
                    <a:ext cx="3244799" cy="41575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23529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ángulo 31">
                    <a:extLst>
                      <a:ext uri="{FF2B5EF4-FFF2-40B4-BE49-F238E27FC236}">
                        <a16:creationId xmlns:a16="http://schemas.microsoft.com/office/drawing/2014/main" id="{11BBC9AD-94DB-E74F-AE59-52928D7E9C8F}"/>
                      </a:ext>
                    </a:extLst>
                  </p:cNvPr>
                  <p:cNvSpPr/>
                  <p:nvPr/>
                </p:nvSpPr>
                <p:spPr>
                  <a:xfrm>
                    <a:off x="4090944" y="5035106"/>
                    <a:ext cx="37625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a14:m>
                    <a:r>
                      <a:rPr lang="es-PY" baseline="30000" dirty="0"/>
                      <a:t>2</a:t>
                    </a:r>
                    <a:r>
                      <a:rPr lang="es-PY" dirty="0"/>
                      <a:t>=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m:rPr>
                                    <m:nor/>
                                  </m:rPr>
                                  <a:rPr lang="es-ES" dirty="0"/>
                                  <m:t> </m:t>
                                </m:r>
                                <m:sSup>
                                  <m:sSup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m:rPr>
                                <m:nor/>
                              </m:rPr>
                              <a:rPr lang="es-ES" dirty="0"/>
                              <m:t> </m:t>
                            </m:r>
                            <m:sSup>
                              <m:sSup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oMath>
                    </a14:m>
                    <a:r>
                      <a:rPr lang="es-ES" dirty="0"/>
                      <a:t>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m:rPr>
                                <m:nor/>
                              </m:rPr>
                              <a:rPr lang="es-ES" dirty="0"/>
                              <m:t> </m:t>
                            </m:r>
                            <m:sSup>
                              <m:sSup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oMath>
                    </a14:m>
                    <a:r>
                      <a:rPr lang="es-PY" dirty="0"/>
                      <a:t>=</a:t>
                    </a:r>
                    <a:r>
                      <a:rPr lang="es-ES" dirty="0"/>
                      <a:t> </a:t>
                    </a:r>
                    <a14:m>
                      <m:oMath xmlns:m="http://schemas.openxmlformats.org/officeDocument/2006/math">
                        <m:r>
                          <a:rPr lang="es-ES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m:rPr>
                            <m:nor/>
                          </m:rPr>
                          <a:rPr lang="es-ES" dirty="0"/>
                          <m:t> 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a14:m>
                    <a:endParaRPr lang="es-PY" dirty="0"/>
                  </a:p>
                </p:txBody>
              </p:sp>
            </mc:Choice>
            <mc:Fallback xmlns="">
              <p:sp>
                <p:nvSpPr>
                  <p:cNvPr id="32" name="Rectángulo 31">
                    <a:extLst>
                      <a:ext uri="{FF2B5EF4-FFF2-40B4-BE49-F238E27FC236}">
                        <a16:creationId xmlns:a16="http://schemas.microsoft.com/office/drawing/2014/main" id="{11BBC9AD-94DB-E74F-AE59-52928D7E9C8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0944" y="5035106"/>
                    <a:ext cx="3762568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t="-3333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CF56264B-318B-BC4C-8045-4E63747D16FA}"/>
                  </a:ext>
                </a:extLst>
              </p:cNvPr>
              <p:cNvSpPr txBox="1"/>
              <p:nvPr/>
            </p:nvSpPr>
            <p:spPr>
              <a:xfrm>
                <a:off x="4087057" y="4239768"/>
                <a:ext cx="1352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If Q is square!</a:t>
                </a:r>
              </a:p>
            </p:txBody>
          </p:sp>
          <p:sp>
            <p:nvSpPr>
              <p:cNvPr id="59" name="Rectángulo 58">
                <a:extLst>
                  <a:ext uri="{FF2B5EF4-FFF2-40B4-BE49-F238E27FC236}">
                    <a16:creationId xmlns:a16="http://schemas.microsoft.com/office/drawing/2014/main" id="{FD9C933A-C239-9C43-8C7A-A24827FF3C2A}"/>
                  </a:ext>
                </a:extLst>
              </p:cNvPr>
              <p:cNvSpPr/>
              <p:nvPr/>
            </p:nvSpPr>
            <p:spPr>
              <a:xfrm>
                <a:off x="7891573" y="4496029"/>
                <a:ext cx="1071810" cy="8878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Y" dirty="0"/>
              </a:p>
            </p:txBody>
          </p:sp>
        </p:grpSp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3696275A-1D1E-0644-97A5-2C1D2777E56E}"/>
              </a:ext>
            </a:extLst>
          </p:cNvPr>
          <p:cNvGrpSpPr/>
          <p:nvPr/>
        </p:nvGrpSpPr>
        <p:grpSpPr>
          <a:xfrm>
            <a:off x="4085619" y="5001965"/>
            <a:ext cx="4904892" cy="619289"/>
            <a:chOff x="4069240" y="5432394"/>
            <a:chExt cx="4904892" cy="6192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FF78AE33-6164-1243-8BD1-FE144FA17BD2}"/>
                    </a:ext>
                  </a:extLst>
                </p:cNvPr>
                <p:cNvSpPr/>
                <p:nvPr/>
              </p:nvSpPr>
              <p:spPr>
                <a:xfrm>
                  <a:off x="4069240" y="5579948"/>
                  <a:ext cx="14708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FF78AE33-6164-1243-8BD1-FE144FA17B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9240" y="5579948"/>
                  <a:ext cx="1470852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ángulo 48">
                  <a:extLst>
                    <a:ext uri="{FF2B5EF4-FFF2-40B4-BE49-F238E27FC236}">
                      <a16:creationId xmlns:a16="http://schemas.microsoft.com/office/drawing/2014/main" id="{CFC21117-8081-A940-BF49-D1434D7DD335}"/>
                    </a:ext>
                  </a:extLst>
                </p:cNvPr>
                <p:cNvSpPr/>
                <p:nvPr/>
              </p:nvSpPr>
              <p:spPr>
                <a:xfrm>
                  <a:off x="5530792" y="5579948"/>
                  <a:ext cx="42992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49" name="Rectángulo 48">
                  <a:extLst>
                    <a:ext uri="{FF2B5EF4-FFF2-40B4-BE49-F238E27FC236}">
                      <a16:creationId xmlns:a16="http://schemas.microsoft.com/office/drawing/2014/main" id="{CFC21117-8081-A940-BF49-D1434D7DD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0792" y="5579948"/>
                  <a:ext cx="429925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ángulo 51">
                  <a:extLst>
                    <a:ext uri="{FF2B5EF4-FFF2-40B4-BE49-F238E27FC236}">
                      <a16:creationId xmlns:a16="http://schemas.microsoft.com/office/drawing/2014/main" id="{0F4B16B5-0DA4-D945-BF43-FA66962955C2}"/>
                    </a:ext>
                  </a:extLst>
                </p:cNvPr>
                <p:cNvSpPr/>
                <p:nvPr/>
              </p:nvSpPr>
              <p:spPr>
                <a:xfrm>
                  <a:off x="5951417" y="5579948"/>
                  <a:ext cx="15221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a14:m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2" name="Rectángulo 51">
                  <a:extLst>
                    <a:ext uri="{FF2B5EF4-FFF2-40B4-BE49-F238E27FC236}">
                      <a16:creationId xmlns:a16="http://schemas.microsoft.com/office/drawing/2014/main" id="{0F4B16B5-0DA4-D945-BF43-FA66962955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417" y="5579948"/>
                  <a:ext cx="1522148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ángulo 52">
                  <a:extLst>
                    <a:ext uri="{FF2B5EF4-FFF2-40B4-BE49-F238E27FC236}">
                      <a16:creationId xmlns:a16="http://schemas.microsoft.com/office/drawing/2014/main" id="{B617CEF3-8E91-D944-A740-201FCD972EAE}"/>
                    </a:ext>
                  </a:extLst>
                </p:cNvPr>
                <p:cNvSpPr/>
                <p:nvPr/>
              </p:nvSpPr>
              <p:spPr>
                <a:xfrm>
                  <a:off x="7464265" y="5579948"/>
                  <a:ext cx="42992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3" name="Rectángulo 52">
                  <a:extLst>
                    <a:ext uri="{FF2B5EF4-FFF2-40B4-BE49-F238E27FC236}">
                      <a16:creationId xmlns:a16="http://schemas.microsoft.com/office/drawing/2014/main" id="{B617CEF3-8E91-D944-A740-201FCD972E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4265" y="5579948"/>
                  <a:ext cx="429925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ángulo 56">
                  <a:extLst>
                    <a:ext uri="{FF2B5EF4-FFF2-40B4-BE49-F238E27FC236}">
                      <a16:creationId xmlns:a16="http://schemas.microsoft.com/office/drawing/2014/main" id="{0CB395CA-89C4-CE4B-A932-23BD2B8D6FF2}"/>
                    </a:ext>
                  </a:extLst>
                </p:cNvPr>
                <p:cNvSpPr/>
                <p:nvPr/>
              </p:nvSpPr>
              <p:spPr>
                <a:xfrm>
                  <a:off x="7884891" y="5579948"/>
                  <a:ext cx="10788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7" name="Rectángulo 56">
                  <a:extLst>
                    <a:ext uri="{FF2B5EF4-FFF2-40B4-BE49-F238E27FC236}">
                      <a16:creationId xmlns:a16="http://schemas.microsoft.com/office/drawing/2014/main" id="{0CB395CA-89C4-CE4B-A932-23BD2B8D6F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4891" y="5579948"/>
                  <a:ext cx="1078885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09E467AD-E0EB-EF44-8A17-598AC1B912D1}"/>
                </a:ext>
              </a:extLst>
            </p:cNvPr>
            <p:cNvSpPr/>
            <p:nvPr/>
          </p:nvSpPr>
          <p:spPr>
            <a:xfrm>
              <a:off x="7902322" y="5432394"/>
              <a:ext cx="1071810" cy="619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15D042E1-A2C9-6241-8B6C-5FC637DD07A2}"/>
              </a:ext>
            </a:extLst>
          </p:cNvPr>
          <p:cNvGrpSpPr/>
          <p:nvPr/>
        </p:nvGrpSpPr>
        <p:grpSpPr>
          <a:xfrm>
            <a:off x="5342836" y="5721579"/>
            <a:ext cx="1177245" cy="619289"/>
            <a:chOff x="5342836" y="5721579"/>
            <a:chExt cx="1177245" cy="6192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ángulo 63">
                  <a:extLst>
                    <a:ext uri="{FF2B5EF4-FFF2-40B4-BE49-F238E27FC236}">
                      <a16:creationId xmlns:a16="http://schemas.microsoft.com/office/drawing/2014/main" id="{60A328E1-470B-394C-BAA0-59762C9B833E}"/>
                    </a:ext>
                  </a:extLst>
                </p:cNvPr>
                <p:cNvSpPr/>
                <p:nvPr/>
              </p:nvSpPr>
              <p:spPr>
                <a:xfrm>
                  <a:off x="5342836" y="5846558"/>
                  <a:ext cx="117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64" name="Rectángulo 63">
                  <a:extLst>
                    <a:ext uri="{FF2B5EF4-FFF2-40B4-BE49-F238E27FC236}">
                      <a16:creationId xmlns:a16="http://schemas.microsoft.com/office/drawing/2014/main" id="{60A328E1-470B-394C-BAA0-59762C9B83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2836" y="5846558"/>
                  <a:ext cx="1177245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CEC4F5E4-BF0A-8649-B1EE-3D229A8B10CC}"/>
                </a:ext>
              </a:extLst>
            </p:cNvPr>
            <p:cNvSpPr/>
            <p:nvPr/>
          </p:nvSpPr>
          <p:spPr>
            <a:xfrm>
              <a:off x="5404621" y="5721579"/>
              <a:ext cx="1071810" cy="619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</p:grpSp>
    </p:spTree>
    <p:extLst>
      <p:ext uri="{BB962C8B-B14F-4D97-AF65-F5344CB8AC3E}">
        <p14:creationId xmlns:p14="http://schemas.microsoft.com/office/powerpoint/2010/main" val="416668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1 Título">
            <a:extLst>
              <a:ext uri="{FF2B5EF4-FFF2-40B4-BE49-F238E27FC236}">
                <a16:creationId xmlns:a16="http://schemas.microsoft.com/office/drawing/2014/main" id="{33735764-3039-F549-A1DC-D112D90A1B9F}"/>
              </a:ext>
            </a:extLst>
          </p:cNvPr>
          <p:cNvSpPr txBox="1">
            <a:spLocks/>
          </p:cNvSpPr>
          <p:nvPr/>
        </p:nvSpPr>
        <p:spPr>
          <a:xfrm>
            <a:off x="179512" y="260648"/>
            <a:ext cx="4003143" cy="7022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Gram-Schmidt</a:t>
            </a:r>
            <a:endParaRPr lang="es-PY" sz="3200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2C0C0E9-F0CB-594B-8999-7C92982F90F4}"/>
              </a:ext>
            </a:extLst>
          </p:cNvPr>
          <p:cNvGrpSpPr/>
          <p:nvPr/>
        </p:nvGrpSpPr>
        <p:grpSpPr>
          <a:xfrm>
            <a:off x="179512" y="978189"/>
            <a:ext cx="8384509" cy="756539"/>
            <a:chOff x="179512" y="978189"/>
            <a:chExt cx="8384509" cy="756539"/>
          </a:xfrm>
        </p:grpSpPr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ECA2F89A-8E97-9044-BFC4-0809B6DB3382}"/>
                </a:ext>
              </a:extLst>
            </p:cNvPr>
            <p:cNvSpPr txBox="1"/>
            <p:nvPr/>
          </p:nvSpPr>
          <p:spPr>
            <a:xfrm>
              <a:off x="179512" y="978189"/>
              <a:ext cx="1612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Independ vectors</a:t>
              </a:r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C2351B07-27E8-444F-BF47-6C1C89D0566F}"/>
                </a:ext>
              </a:extLst>
            </p:cNvPr>
            <p:cNvSpPr txBox="1"/>
            <p:nvPr/>
          </p:nvSpPr>
          <p:spPr>
            <a:xfrm>
              <a:off x="3281211" y="978189"/>
              <a:ext cx="1818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Orthogonal vectors</a:t>
              </a:r>
            </a:p>
          </p:txBody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934D9F9F-42F9-7648-8D85-63511BBB0136}"/>
                </a:ext>
              </a:extLst>
            </p:cNvPr>
            <p:cNvSpPr txBox="1"/>
            <p:nvPr/>
          </p:nvSpPr>
          <p:spPr>
            <a:xfrm>
              <a:off x="6588224" y="978189"/>
              <a:ext cx="1975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Orthonormal vectors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3861493B-255B-4546-9B89-808664B76492}"/>
                    </a:ext>
                  </a:extLst>
                </p:cNvPr>
                <p:cNvSpPr txBox="1"/>
                <p:nvPr/>
              </p:nvSpPr>
              <p:spPr>
                <a:xfrm>
                  <a:off x="238738" y="1365396"/>
                  <a:ext cx="7861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3861493B-255B-4546-9B89-808664B764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738" y="1365396"/>
                  <a:ext cx="78617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ángulo 65">
                  <a:extLst>
                    <a:ext uri="{FF2B5EF4-FFF2-40B4-BE49-F238E27FC236}">
                      <a16:creationId xmlns:a16="http://schemas.microsoft.com/office/drawing/2014/main" id="{1328048B-B4A6-A942-9C7B-9E8E66895838}"/>
                    </a:ext>
                  </a:extLst>
                </p:cNvPr>
                <p:cNvSpPr/>
                <p:nvPr/>
              </p:nvSpPr>
              <p:spPr>
                <a:xfrm>
                  <a:off x="2321870" y="978189"/>
                  <a:ext cx="42992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66" name="Rectángulo 65">
                  <a:extLst>
                    <a:ext uri="{FF2B5EF4-FFF2-40B4-BE49-F238E27FC236}">
                      <a16:creationId xmlns:a16="http://schemas.microsoft.com/office/drawing/2014/main" id="{1328048B-B4A6-A942-9C7B-9E8E668958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1870" y="978189"/>
                  <a:ext cx="42992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ángulo 66">
                  <a:extLst>
                    <a:ext uri="{FF2B5EF4-FFF2-40B4-BE49-F238E27FC236}">
                      <a16:creationId xmlns:a16="http://schemas.microsoft.com/office/drawing/2014/main" id="{78F82D72-1FAE-9E4E-B3ED-EDE2653E0203}"/>
                    </a:ext>
                  </a:extLst>
                </p:cNvPr>
                <p:cNvSpPr/>
                <p:nvPr/>
              </p:nvSpPr>
              <p:spPr>
                <a:xfrm>
                  <a:off x="5628882" y="978189"/>
                  <a:ext cx="42992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67" name="Rectángulo 66">
                  <a:extLst>
                    <a:ext uri="{FF2B5EF4-FFF2-40B4-BE49-F238E27FC236}">
                      <a16:creationId xmlns:a16="http://schemas.microsoft.com/office/drawing/2014/main" id="{78F82D72-1FAE-9E4E-B3ED-EDE2653E02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8882" y="978189"/>
                  <a:ext cx="42992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>
                  <a:extLst>
                    <a:ext uri="{FF2B5EF4-FFF2-40B4-BE49-F238E27FC236}">
                      <a16:creationId xmlns:a16="http://schemas.microsoft.com/office/drawing/2014/main" id="{66ECD4BE-6D2B-2F49-93D5-5D8F36F3ED06}"/>
                    </a:ext>
                  </a:extLst>
                </p:cNvPr>
                <p:cNvSpPr txBox="1"/>
                <p:nvPr/>
              </p:nvSpPr>
              <p:spPr>
                <a:xfrm>
                  <a:off x="3445800" y="1365396"/>
                  <a:ext cx="8636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PY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PY" i="1" dirty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68" name="CuadroTexto 67">
                  <a:extLst>
                    <a:ext uri="{FF2B5EF4-FFF2-40B4-BE49-F238E27FC236}">
                      <a16:creationId xmlns:a16="http://schemas.microsoft.com/office/drawing/2014/main" id="{66ECD4BE-6D2B-2F49-93D5-5D8F36F3ED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5800" y="1365396"/>
                  <a:ext cx="86369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7204AA3A-5C2B-6F43-A745-0C500AECF2DC}"/>
                    </a:ext>
                  </a:extLst>
                </p:cNvPr>
                <p:cNvSpPr txBox="1"/>
                <p:nvPr/>
              </p:nvSpPr>
              <p:spPr>
                <a:xfrm>
                  <a:off x="6730384" y="1457729"/>
                  <a:ext cx="8742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s-PY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7204AA3A-5C2B-6F43-A745-0C500AECF2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384" y="1457729"/>
                  <a:ext cx="87427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8571" t="-21739" r="-2857" b="-43478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CAC8B0F3-6B6F-0D40-90B8-4D003D4EA74E}"/>
                  </a:ext>
                </a:extLst>
              </p:cNvPr>
              <p:cNvSpPr/>
              <p:nvPr/>
            </p:nvSpPr>
            <p:spPr>
              <a:xfrm>
                <a:off x="3420509" y="1819237"/>
                <a:ext cx="8744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Y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s-PY" i="1" dirty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CAC8B0F3-6B6F-0D40-90B8-4D003D4EA7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509" y="1819237"/>
                <a:ext cx="874407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9D9A048C-E7F6-554E-AA9B-1415B8BAA66D}"/>
                  </a:ext>
                </a:extLst>
              </p:cNvPr>
              <p:cNvSpPr/>
              <p:nvPr/>
            </p:nvSpPr>
            <p:spPr>
              <a:xfrm>
                <a:off x="6344669" y="1844936"/>
                <a:ext cx="2519985" cy="514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  <m:r>
                      <a:rPr lang="es-E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s-PY" dirty="0"/>
                      <m:t>=</m:t>
                    </m:r>
                    <m:f>
                      <m:f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r>
                  <a:rPr lang="es-PY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9D9A048C-E7F6-554E-AA9B-1415B8BAA6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669" y="1844936"/>
                <a:ext cx="2519985" cy="514372"/>
              </a:xfrm>
              <a:prstGeom prst="rect">
                <a:avLst/>
              </a:prstGeom>
              <a:blipFill>
                <a:blip r:embed="rId8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B87E04C1-2389-C648-BA2E-447ED6682332}"/>
                  </a:ext>
                </a:extLst>
              </p:cNvPr>
              <p:cNvSpPr txBox="1"/>
              <p:nvPr/>
            </p:nvSpPr>
            <p:spPr>
              <a:xfrm>
                <a:off x="3406804" y="2442469"/>
                <a:ext cx="1518621" cy="554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B87E04C1-2389-C648-BA2E-447ED6682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804" y="2442469"/>
                <a:ext cx="1518621" cy="554126"/>
              </a:xfrm>
              <a:prstGeom prst="rect">
                <a:avLst/>
              </a:prstGeom>
              <a:blipFill>
                <a:blip r:embed="rId9"/>
                <a:stretch>
                  <a:fillRect l="-2479" r="-2479" b="-1136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upo 99">
            <a:extLst>
              <a:ext uri="{FF2B5EF4-FFF2-40B4-BE49-F238E27FC236}">
                <a16:creationId xmlns:a16="http://schemas.microsoft.com/office/drawing/2014/main" id="{092F32C6-4391-5D48-9A96-9C16F33EB2BE}"/>
              </a:ext>
            </a:extLst>
          </p:cNvPr>
          <p:cNvGrpSpPr/>
          <p:nvPr/>
        </p:nvGrpSpPr>
        <p:grpSpPr>
          <a:xfrm>
            <a:off x="163268" y="1940456"/>
            <a:ext cx="2098439" cy="1574361"/>
            <a:chOff x="163268" y="1940456"/>
            <a:chExt cx="2098439" cy="1574361"/>
          </a:xfrm>
        </p:grpSpPr>
        <p:grpSp>
          <p:nvGrpSpPr>
            <p:cNvPr id="73" name="Grupo 72">
              <a:extLst>
                <a:ext uri="{FF2B5EF4-FFF2-40B4-BE49-F238E27FC236}">
                  <a16:creationId xmlns:a16="http://schemas.microsoft.com/office/drawing/2014/main" id="{E96A04D3-D493-F944-92F1-B0256D3B4E77}"/>
                </a:ext>
              </a:extLst>
            </p:cNvPr>
            <p:cNvGrpSpPr/>
            <p:nvPr/>
          </p:nvGrpSpPr>
          <p:grpSpPr>
            <a:xfrm>
              <a:off x="163268" y="1940456"/>
              <a:ext cx="2098439" cy="1362792"/>
              <a:chOff x="451300" y="2435540"/>
              <a:chExt cx="2098439" cy="1362792"/>
            </a:xfrm>
          </p:grpSpPr>
          <p:cxnSp>
            <p:nvCxnSpPr>
              <p:cNvPr id="13" name="Conector recto de flecha 12">
                <a:extLst>
                  <a:ext uri="{FF2B5EF4-FFF2-40B4-BE49-F238E27FC236}">
                    <a16:creationId xmlns:a16="http://schemas.microsoft.com/office/drawing/2014/main" id="{6D39CE9B-B9DE-5C48-891C-E27BD57ADD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7624" y="3429000"/>
                <a:ext cx="993459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ángulo 14">
                    <a:extLst>
                      <a:ext uri="{FF2B5EF4-FFF2-40B4-BE49-F238E27FC236}">
                        <a16:creationId xmlns:a16="http://schemas.microsoft.com/office/drawing/2014/main" id="{F01B1F5F-AA34-B148-A5F4-0AF3D0D9D99D}"/>
                      </a:ext>
                    </a:extLst>
                  </p:cNvPr>
                  <p:cNvSpPr/>
                  <p:nvPr/>
                </p:nvSpPr>
                <p:spPr>
                  <a:xfrm>
                    <a:off x="1939444" y="3429000"/>
                    <a:ext cx="61029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s-PY" i="1" dirty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a14:m>
                    <a:r>
                      <a:rPr lang="es-PY" dirty="0"/>
                      <a:t>=A</a:t>
                    </a:r>
                  </a:p>
                </p:txBody>
              </p:sp>
            </mc:Choice>
            <mc:Fallback xmlns="">
              <p:sp>
                <p:nvSpPr>
                  <p:cNvPr id="15" name="Rectángulo 14">
                    <a:extLst>
                      <a:ext uri="{FF2B5EF4-FFF2-40B4-BE49-F238E27FC236}">
                        <a16:creationId xmlns:a16="http://schemas.microsoft.com/office/drawing/2014/main" id="{F01B1F5F-AA34-B148-A5F4-0AF3D0D9D9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9444" y="3429000"/>
                    <a:ext cx="610295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3333" r="-6122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Conector recto de flecha 24">
                <a:extLst>
                  <a:ext uri="{FF2B5EF4-FFF2-40B4-BE49-F238E27FC236}">
                    <a16:creationId xmlns:a16="http://schemas.microsoft.com/office/drawing/2014/main" id="{FF16CA3E-BC82-C340-95E2-E559824087F1}"/>
                  </a:ext>
                </a:extLst>
              </p:cNvPr>
              <p:cNvCxnSpPr/>
              <p:nvPr/>
            </p:nvCxnSpPr>
            <p:spPr>
              <a:xfrm flipV="1">
                <a:off x="1187624" y="2996952"/>
                <a:ext cx="576064" cy="432048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ángulo 34">
                    <a:extLst>
                      <a:ext uri="{FF2B5EF4-FFF2-40B4-BE49-F238E27FC236}">
                        <a16:creationId xmlns:a16="http://schemas.microsoft.com/office/drawing/2014/main" id="{C4C9CB4E-72F1-324F-A155-967AB54599BB}"/>
                      </a:ext>
                    </a:extLst>
                  </p:cNvPr>
                  <p:cNvSpPr/>
                  <p:nvPr/>
                </p:nvSpPr>
                <p:spPr>
                  <a:xfrm>
                    <a:off x="1636272" y="2716010"/>
                    <a:ext cx="36606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PY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 xmlns="">
              <p:sp>
                <p:nvSpPr>
                  <p:cNvPr id="35" name="Rectángulo 34">
                    <a:extLst>
                      <a:ext uri="{FF2B5EF4-FFF2-40B4-BE49-F238E27FC236}">
                        <a16:creationId xmlns:a16="http://schemas.microsoft.com/office/drawing/2014/main" id="{C4C9CB4E-72F1-324F-A155-967AB54599B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6272" y="2716010"/>
                    <a:ext cx="366061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Conector recto de flecha 68">
                <a:extLst>
                  <a:ext uri="{FF2B5EF4-FFF2-40B4-BE49-F238E27FC236}">
                    <a16:creationId xmlns:a16="http://schemas.microsoft.com/office/drawing/2014/main" id="{9D58D5DD-F593-674C-957D-014E4EC5B7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90896" y="2932270"/>
                <a:ext cx="993459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62258885-B82F-1748-BD07-F52B7B311B65}"/>
                  </a:ext>
                </a:extLst>
              </p:cNvPr>
              <p:cNvSpPr/>
              <p:nvPr/>
            </p:nvSpPr>
            <p:spPr>
              <a:xfrm>
                <a:off x="1169623" y="341100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Y"/>
              </a:p>
            </p:txBody>
          </p:sp>
          <p:cxnSp>
            <p:nvCxnSpPr>
              <p:cNvPr id="39" name="Conector recto 38">
                <a:extLst>
                  <a:ext uri="{FF2B5EF4-FFF2-40B4-BE49-F238E27FC236}">
                    <a16:creationId xmlns:a16="http://schemas.microsoft.com/office/drawing/2014/main" id="{56D8E94F-06B9-B24B-9D56-16388491FE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87623" y="2987980"/>
                <a:ext cx="568791" cy="929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9">
                <a:extLst>
                  <a:ext uri="{FF2B5EF4-FFF2-40B4-BE49-F238E27FC236}">
                    <a16:creationId xmlns:a16="http://schemas.microsoft.com/office/drawing/2014/main" id="{002785DC-2B53-E64B-BCEA-2BE9FB94CC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87623" y="2996455"/>
                <a:ext cx="0" cy="429156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Rectángulo 71">
                    <a:extLst>
                      <a:ext uri="{FF2B5EF4-FFF2-40B4-BE49-F238E27FC236}">
                        <a16:creationId xmlns:a16="http://schemas.microsoft.com/office/drawing/2014/main" id="{841002AB-73DC-3641-B0B8-4246A49CD991}"/>
                      </a:ext>
                    </a:extLst>
                  </p:cNvPr>
                  <p:cNvSpPr/>
                  <p:nvPr/>
                </p:nvSpPr>
                <p:spPr>
                  <a:xfrm>
                    <a:off x="451300" y="2730870"/>
                    <a:ext cx="81471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s-E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s-PY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2" name="Rectángulo 71">
                    <a:extLst>
                      <a:ext uri="{FF2B5EF4-FFF2-40B4-BE49-F238E27FC236}">
                        <a16:creationId xmlns:a16="http://schemas.microsoft.com/office/drawing/2014/main" id="{841002AB-73DC-3641-B0B8-4246A49CD99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300" y="2730870"/>
                    <a:ext cx="814710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5" name="Conector angular 74">
              <a:extLst>
                <a:ext uri="{FF2B5EF4-FFF2-40B4-BE49-F238E27FC236}">
                  <a16:creationId xmlns:a16="http://schemas.microsoft.com/office/drawing/2014/main" id="{4CB21B35-3C9A-1E44-A238-407E42B8187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07345" y="2819983"/>
              <a:ext cx="119707" cy="114860"/>
            </a:xfrm>
            <a:prstGeom prst="bentConnector3">
              <a:avLst>
                <a:gd name="adj1" fmla="val -3046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5F139868-0962-DC41-8D0F-6901A72E81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74837" y="2499850"/>
              <a:ext cx="2177" cy="44425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Cerrar llave 96">
              <a:extLst>
                <a:ext uri="{FF2B5EF4-FFF2-40B4-BE49-F238E27FC236}">
                  <a16:creationId xmlns:a16="http://schemas.microsoft.com/office/drawing/2014/main" id="{96DBF3C7-7F5C-6A43-9718-1DC0EBC57F08}"/>
                </a:ext>
              </a:extLst>
            </p:cNvPr>
            <p:cNvSpPr/>
            <p:nvPr/>
          </p:nvSpPr>
          <p:spPr>
            <a:xfrm rot="5400000">
              <a:off x="1137537" y="2812318"/>
              <a:ext cx="119707" cy="575246"/>
            </a:xfrm>
            <a:prstGeom prst="rightBrace">
              <a:avLst>
                <a:gd name="adj1" fmla="val 8333"/>
                <a:gd name="adj2" fmla="val 4834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CuadroTexto 98">
                  <a:extLst>
                    <a:ext uri="{FF2B5EF4-FFF2-40B4-BE49-F238E27FC236}">
                      <a16:creationId xmlns:a16="http://schemas.microsoft.com/office/drawing/2014/main" id="{691D9E7A-4D18-6841-82D7-9A4331FFE3FF}"/>
                    </a:ext>
                  </a:extLst>
                </p:cNvPr>
                <p:cNvSpPr txBox="1"/>
                <p:nvPr/>
              </p:nvSpPr>
              <p:spPr>
                <a:xfrm>
                  <a:off x="873347" y="3205886"/>
                  <a:ext cx="595035" cy="3089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ES" sz="1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ES" sz="1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sz="1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sz="1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ES" sz="1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ES" sz="1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sz="1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sz="1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ES" sz="1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es-ES" sz="1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s-PY" sz="1000" dirty="0"/>
                </a:p>
              </p:txBody>
            </p:sp>
          </mc:Choice>
          <mc:Fallback xmlns="">
            <p:sp>
              <p:nvSpPr>
                <p:cNvPr id="99" name="CuadroTexto 98">
                  <a:extLst>
                    <a:ext uri="{FF2B5EF4-FFF2-40B4-BE49-F238E27FC236}">
                      <a16:creationId xmlns:a16="http://schemas.microsoft.com/office/drawing/2014/main" id="{691D9E7A-4D18-6841-82D7-9A4331FFE3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347" y="3205886"/>
                  <a:ext cx="595035" cy="308931"/>
                </a:xfrm>
                <a:prstGeom prst="rect">
                  <a:avLst/>
                </a:prstGeom>
                <a:blipFill>
                  <a:blip r:embed="rId13"/>
                  <a:stretch>
                    <a:fillRect l="-4167" r="-4167" b="-800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uadroTexto 100">
                <a:extLst>
                  <a:ext uri="{FF2B5EF4-FFF2-40B4-BE49-F238E27FC236}">
                    <a16:creationId xmlns:a16="http://schemas.microsoft.com/office/drawing/2014/main" id="{3D89C6D3-A6FB-144B-B01B-285727C26118}"/>
                  </a:ext>
                </a:extLst>
              </p:cNvPr>
              <p:cNvSpPr txBox="1"/>
              <p:nvPr/>
            </p:nvSpPr>
            <p:spPr>
              <a:xfrm>
                <a:off x="94687" y="4491006"/>
                <a:ext cx="28576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dirty="0"/>
                  <a:t>Can you chek that </a:t>
                </a:r>
                <a14:m>
                  <m:oMath xmlns:m="http://schemas.openxmlformats.org/officeDocument/2006/math">
                    <m:r>
                      <a:rPr lang="es-PY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s-PY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PY" dirty="0"/>
                  <a:t>?</a:t>
                </a:r>
              </a:p>
            </p:txBody>
          </p:sp>
        </mc:Choice>
        <mc:Fallback xmlns="">
          <p:sp>
            <p:nvSpPr>
              <p:cNvPr id="101" name="CuadroTexto 100">
                <a:extLst>
                  <a:ext uri="{FF2B5EF4-FFF2-40B4-BE49-F238E27FC236}">
                    <a16:creationId xmlns:a16="http://schemas.microsoft.com/office/drawing/2014/main" id="{3D89C6D3-A6FB-144B-B01B-285727C26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7" y="4491006"/>
                <a:ext cx="2857699" cy="369332"/>
              </a:xfrm>
              <a:prstGeom prst="rect">
                <a:avLst/>
              </a:prstGeom>
              <a:blipFill>
                <a:blip r:embed="rId14"/>
                <a:stretch>
                  <a:fillRect l="-1327" t="-3333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ángulo 101">
                <a:extLst>
                  <a:ext uri="{FF2B5EF4-FFF2-40B4-BE49-F238E27FC236}">
                    <a16:creationId xmlns:a16="http://schemas.microsoft.com/office/drawing/2014/main" id="{E43ECDB6-CB92-FC41-9989-7A977FE08201}"/>
                  </a:ext>
                </a:extLst>
              </p:cNvPr>
              <p:cNvSpPr/>
              <p:nvPr/>
            </p:nvSpPr>
            <p:spPr>
              <a:xfrm>
                <a:off x="3406804" y="4504007"/>
                <a:ext cx="10865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Y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2" name="Rectángulo 101">
                <a:extLst>
                  <a:ext uri="{FF2B5EF4-FFF2-40B4-BE49-F238E27FC236}">
                    <a16:creationId xmlns:a16="http://schemas.microsoft.com/office/drawing/2014/main" id="{E43ECDB6-CB92-FC41-9989-7A977FE082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804" y="4504007"/>
                <a:ext cx="108651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ángulo 102">
                <a:extLst>
                  <a:ext uri="{FF2B5EF4-FFF2-40B4-BE49-F238E27FC236}">
                    <a16:creationId xmlns:a16="http://schemas.microsoft.com/office/drawing/2014/main" id="{2301483D-EBEE-1741-BDF3-6390A7DA3E9F}"/>
                  </a:ext>
                </a:extLst>
              </p:cNvPr>
              <p:cNvSpPr/>
              <p:nvPr/>
            </p:nvSpPr>
            <p:spPr>
              <a:xfrm>
                <a:off x="137388" y="5106038"/>
                <a:ext cx="2365519" cy="5396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s-E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Y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03" name="Rectángulo 102">
                <a:extLst>
                  <a:ext uri="{FF2B5EF4-FFF2-40B4-BE49-F238E27FC236}">
                    <a16:creationId xmlns:a16="http://schemas.microsoft.com/office/drawing/2014/main" id="{2301483D-EBEE-1741-BDF3-6390A7DA3E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88" y="5106038"/>
                <a:ext cx="2365519" cy="53963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85F236F8-7DCB-B443-82D9-99D3CADB97B3}"/>
              </a:ext>
            </a:extLst>
          </p:cNvPr>
          <p:cNvCxnSpPr>
            <a:cxnSpLocks/>
            <a:stCxn id="37" idx="2"/>
          </p:cNvCxnSpPr>
          <p:nvPr/>
        </p:nvCxnSpPr>
        <p:spPr>
          <a:xfrm flipH="1" flipV="1">
            <a:off x="285451" y="2589397"/>
            <a:ext cx="596140" cy="3445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ángulo 107">
                <a:extLst>
                  <a:ext uri="{FF2B5EF4-FFF2-40B4-BE49-F238E27FC236}">
                    <a16:creationId xmlns:a16="http://schemas.microsoft.com/office/drawing/2014/main" id="{05880D29-2B11-734F-8D0A-78B2B6F4724A}"/>
                  </a:ext>
                </a:extLst>
              </p:cNvPr>
              <p:cNvSpPr/>
              <p:nvPr/>
            </p:nvSpPr>
            <p:spPr>
              <a:xfrm>
                <a:off x="343898" y="2632237"/>
                <a:ext cx="349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PY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8" name="Rectángulo 107">
                <a:extLst>
                  <a:ext uri="{FF2B5EF4-FFF2-40B4-BE49-F238E27FC236}">
                    <a16:creationId xmlns:a16="http://schemas.microsoft.com/office/drawing/2014/main" id="{05880D29-2B11-734F-8D0A-78B2B6F47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98" y="2632237"/>
                <a:ext cx="34907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uadroTexto 108">
                <a:extLst>
                  <a:ext uri="{FF2B5EF4-FFF2-40B4-BE49-F238E27FC236}">
                    <a16:creationId xmlns:a16="http://schemas.microsoft.com/office/drawing/2014/main" id="{E8D54E48-FACA-DD45-9EA2-B7CDDE618D98}"/>
                  </a:ext>
                </a:extLst>
              </p:cNvPr>
              <p:cNvSpPr txBox="1"/>
              <p:nvPr/>
            </p:nvSpPr>
            <p:spPr>
              <a:xfrm>
                <a:off x="171819" y="3534296"/>
                <a:ext cx="2449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* </a:t>
                </a:r>
                <a14:m>
                  <m:oMath xmlns:m="http://schemas.openxmlformats.org/officeDocument/2006/math">
                    <m:r>
                      <a:rPr lang="es-PY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PY" dirty="0"/>
                  <a:t> is not in the same plane</a:t>
                </a:r>
              </a:p>
            </p:txBody>
          </p:sp>
        </mc:Choice>
        <mc:Fallback xmlns="">
          <p:sp>
            <p:nvSpPr>
              <p:cNvPr id="109" name="CuadroTexto 108">
                <a:extLst>
                  <a:ext uri="{FF2B5EF4-FFF2-40B4-BE49-F238E27FC236}">
                    <a16:creationId xmlns:a16="http://schemas.microsoft.com/office/drawing/2014/main" id="{E8D54E48-FACA-DD45-9EA2-B7CDDE618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19" y="3534296"/>
                <a:ext cx="2449004" cy="369332"/>
              </a:xfrm>
              <a:prstGeom prst="rect">
                <a:avLst/>
              </a:prstGeom>
              <a:blipFill>
                <a:blip r:embed="rId18"/>
                <a:stretch>
                  <a:fillRect l="-2073" t="-3333" r="-1036" b="-2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uadroTexto 109">
                <a:extLst>
                  <a:ext uri="{FF2B5EF4-FFF2-40B4-BE49-F238E27FC236}">
                    <a16:creationId xmlns:a16="http://schemas.microsoft.com/office/drawing/2014/main" id="{0491BB45-6923-E246-AECE-78DAB1088CF7}"/>
                  </a:ext>
                </a:extLst>
              </p:cNvPr>
              <p:cNvSpPr txBox="1"/>
              <p:nvPr/>
            </p:nvSpPr>
            <p:spPr>
              <a:xfrm>
                <a:off x="6494164" y="2512950"/>
                <a:ext cx="2220993" cy="4389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PY" dirty="0"/>
                  <a:t>-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s-ES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10" name="CuadroTexto 109">
                <a:extLst>
                  <a:ext uri="{FF2B5EF4-FFF2-40B4-BE49-F238E27FC236}">
                    <a16:creationId xmlns:a16="http://schemas.microsoft.com/office/drawing/2014/main" id="{0491BB45-6923-E246-AECE-78DAB1088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164" y="2512950"/>
                <a:ext cx="2220993" cy="438966"/>
              </a:xfrm>
              <a:prstGeom prst="rect">
                <a:avLst/>
              </a:prstGeom>
              <a:blipFill>
                <a:blip r:embed="rId19"/>
                <a:stretch>
                  <a:fillRect l="-3409" r="-2273" b="-2285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ángulo 111">
                <a:extLst>
                  <a:ext uri="{FF2B5EF4-FFF2-40B4-BE49-F238E27FC236}">
                    <a16:creationId xmlns:a16="http://schemas.microsoft.com/office/drawing/2014/main" id="{F4B89043-8F8E-8346-B0AF-499B4044D2D6}"/>
                  </a:ext>
                </a:extLst>
              </p:cNvPr>
              <p:cNvSpPr/>
              <p:nvPr/>
            </p:nvSpPr>
            <p:spPr>
              <a:xfrm>
                <a:off x="7840880" y="3565712"/>
                <a:ext cx="874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 ⊥</m:t>
                      </m:r>
                      <m:r>
                        <a:rPr lang="es-PY" i="1" dirty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12" name="Rectángulo 111">
                <a:extLst>
                  <a:ext uri="{FF2B5EF4-FFF2-40B4-BE49-F238E27FC236}">
                    <a16:creationId xmlns:a16="http://schemas.microsoft.com/office/drawing/2014/main" id="{F4B89043-8F8E-8346-B0AF-499B4044D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880" y="3565712"/>
                <a:ext cx="874277" cy="369332"/>
              </a:xfrm>
              <a:prstGeom prst="rect">
                <a:avLst/>
              </a:prstGeom>
              <a:blipFill>
                <a:blip r:embed="rId2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ángulo 112">
                <a:extLst>
                  <a:ext uri="{FF2B5EF4-FFF2-40B4-BE49-F238E27FC236}">
                    <a16:creationId xmlns:a16="http://schemas.microsoft.com/office/drawing/2014/main" id="{B9E2F713-8F41-DD46-8C66-A664DA4D8E76}"/>
                  </a:ext>
                </a:extLst>
              </p:cNvPr>
              <p:cNvSpPr/>
              <p:nvPr/>
            </p:nvSpPr>
            <p:spPr>
              <a:xfrm>
                <a:off x="7840880" y="3166481"/>
                <a:ext cx="874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 ⊥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13" name="Rectángulo 112">
                <a:extLst>
                  <a:ext uri="{FF2B5EF4-FFF2-40B4-BE49-F238E27FC236}">
                    <a16:creationId xmlns:a16="http://schemas.microsoft.com/office/drawing/2014/main" id="{B9E2F713-8F41-DD46-8C66-A664DA4D8E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880" y="3166481"/>
                <a:ext cx="874277" cy="369332"/>
              </a:xfrm>
              <a:prstGeom prst="rect">
                <a:avLst/>
              </a:prstGeom>
              <a:blipFill>
                <a:blip r:embed="rId2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ángulo 113">
                <a:extLst>
                  <a:ext uri="{FF2B5EF4-FFF2-40B4-BE49-F238E27FC236}">
                    <a16:creationId xmlns:a16="http://schemas.microsoft.com/office/drawing/2014/main" id="{CB1B1437-C9EE-064B-9AA5-D68F16620A21}"/>
                  </a:ext>
                </a:extLst>
              </p:cNvPr>
              <p:cNvSpPr/>
              <p:nvPr/>
            </p:nvSpPr>
            <p:spPr>
              <a:xfrm>
                <a:off x="3218794" y="4975157"/>
                <a:ext cx="2958695" cy="646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14" name="Rectángulo 113">
                <a:extLst>
                  <a:ext uri="{FF2B5EF4-FFF2-40B4-BE49-F238E27FC236}">
                    <a16:creationId xmlns:a16="http://schemas.microsoft.com/office/drawing/2014/main" id="{CB1B1437-C9EE-064B-9AA5-D68F16620A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794" y="4975157"/>
                <a:ext cx="2958695" cy="646459"/>
              </a:xfrm>
              <a:prstGeom prst="rect">
                <a:avLst/>
              </a:prstGeom>
              <a:blipFill>
                <a:blip r:embed="rId22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C7700228-19C6-BC4D-9530-0D72EC85B5B1}"/>
              </a:ext>
            </a:extLst>
          </p:cNvPr>
          <p:cNvCxnSpPr/>
          <p:nvPr/>
        </p:nvCxnSpPr>
        <p:spPr>
          <a:xfrm>
            <a:off x="171819" y="4797152"/>
            <a:ext cx="22137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FE0269C5-F618-E641-92E9-393D6BC56784}"/>
              </a:ext>
            </a:extLst>
          </p:cNvPr>
          <p:cNvSpPr txBox="1"/>
          <p:nvPr/>
        </p:nvSpPr>
        <p:spPr>
          <a:xfrm>
            <a:off x="3257790" y="3171207"/>
            <a:ext cx="3280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The projection of b in the A direction</a:t>
            </a:r>
          </a:p>
        </p:txBody>
      </p:sp>
      <p:sp>
        <p:nvSpPr>
          <p:cNvPr id="119" name="Cerrar llave 118">
            <a:extLst>
              <a:ext uri="{FF2B5EF4-FFF2-40B4-BE49-F238E27FC236}">
                <a16:creationId xmlns:a16="http://schemas.microsoft.com/office/drawing/2014/main" id="{E5EE6281-8826-224D-8069-8EE1DFF2DDF0}"/>
              </a:ext>
            </a:extLst>
          </p:cNvPr>
          <p:cNvSpPr/>
          <p:nvPr/>
        </p:nvSpPr>
        <p:spPr>
          <a:xfrm rot="5400000">
            <a:off x="4420824" y="2768169"/>
            <a:ext cx="119707" cy="575246"/>
          </a:xfrm>
          <a:prstGeom prst="rightBrace">
            <a:avLst>
              <a:gd name="adj1" fmla="val 8333"/>
              <a:gd name="adj2" fmla="val 483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69793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1 Título">
            <a:extLst>
              <a:ext uri="{FF2B5EF4-FFF2-40B4-BE49-F238E27FC236}">
                <a16:creationId xmlns:a16="http://schemas.microsoft.com/office/drawing/2014/main" id="{33735764-3039-F549-A1DC-D112D90A1B9F}"/>
              </a:ext>
            </a:extLst>
          </p:cNvPr>
          <p:cNvSpPr txBox="1">
            <a:spLocks/>
          </p:cNvSpPr>
          <p:nvPr/>
        </p:nvSpPr>
        <p:spPr>
          <a:xfrm>
            <a:off x="179512" y="260648"/>
            <a:ext cx="4003143" cy="7022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Gram-Schmidt</a:t>
            </a:r>
            <a:endParaRPr lang="es-PY" sz="3200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2C0C0E9-F0CB-594B-8999-7C92982F90F4}"/>
              </a:ext>
            </a:extLst>
          </p:cNvPr>
          <p:cNvGrpSpPr/>
          <p:nvPr/>
        </p:nvGrpSpPr>
        <p:grpSpPr>
          <a:xfrm>
            <a:off x="179512" y="978189"/>
            <a:ext cx="8384509" cy="756539"/>
            <a:chOff x="179512" y="978189"/>
            <a:chExt cx="8384509" cy="756539"/>
          </a:xfrm>
        </p:grpSpPr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ECA2F89A-8E97-9044-BFC4-0809B6DB3382}"/>
                </a:ext>
              </a:extLst>
            </p:cNvPr>
            <p:cNvSpPr txBox="1"/>
            <p:nvPr/>
          </p:nvSpPr>
          <p:spPr>
            <a:xfrm>
              <a:off x="179512" y="978189"/>
              <a:ext cx="1612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Independ vectors</a:t>
              </a:r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C2351B07-27E8-444F-BF47-6C1C89D0566F}"/>
                </a:ext>
              </a:extLst>
            </p:cNvPr>
            <p:cNvSpPr txBox="1"/>
            <p:nvPr/>
          </p:nvSpPr>
          <p:spPr>
            <a:xfrm>
              <a:off x="3281211" y="978189"/>
              <a:ext cx="1818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Orthogonal vectors</a:t>
              </a:r>
            </a:p>
          </p:txBody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934D9F9F-42F9-7648-8D85-63511BBB0136}"/>
                </a:ext>
              </a:extLst>
            </p:cNvPr>
            <p:cNvSpPr txBox="1"/>
            <p:nvPr/>
          </p:nvSpPr>
          <p:spPr>
            <a:xfrm>
              <a:off x="6588224" y="978189"/>
              <a:ext cx="1975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Orthonormal vectors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3861493B-255B-4546-9B89-808664B76492}"/>
                    </a:ext>
                  </a:extLst>
                </p:cNvPr>
                <p:cNvSpPr txBox="1"/>
                <p:nvPr/>
              </p:nvSpPr>
              <p:spPr>
                <a:xfrm>
                  <a:off x="238738" y="1365396"/>
                  <a:ext cx="5865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3861493B-255B-4546-9B89-808664B764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738" y="1365396"/>
                  <a:ext cx="58650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ángulo 65">
                  <a:extLst>
                    <a:ext uri="{FF2B5EF4-FFF2-40B4-BE49-F238E27FC236}">
                      <a16:creationId xmlns:a16="http://schemas.microsoft.com/office/drawing/2014/main" id="{1328048B-B4A6-A942-9C7B-9E8E66895838}"/>
                    </a:ext>
                  </a:extLst>
                </p:cNvPr>
                <p:cNvSpPr/>
                <p:nvPr/>
              </p:nvSpPr>
              <p:spPr>
                <a:xfrm>
                  <a:off x="2321870" y="978189"/>
                  <a:ext cx="42992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66" name="Rectángulo 65">
                  <a:extLst>
                    <a:ext uri="{FF2B5EF4-FFF2-40B4-BE49-F238E27FC236}">
                      <a16:creationId xmlns:a16="http://schemas.microsoft.com/office/drawing/2014/main" id="{1328048B-B4A6-A942-9C7B-9E8E668958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1870" y="978189"/>
                  <a:ext cx="42992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ángulo 66">
                  <a:extLst>
                    <a:ext uri="{FF2B5EF4-FFF2-40B4-BE49-F238E27FC236}">
                      <a16:creationId xmlns:a16="http://schemas.microsoft.com/office/drawing/2014/main" id="{78F82D72-1FAE-9E4E-B3ED-EDE2653E0203}"/>
                    </a:ext>
                  </a:extLst>
                </p:cNvPr>
                <p:cNvSpPr/>
                <p:nvPr/>
              </p:nvSpPr>
              <p:spPr>
                <a:xfrm>
                  <a:off x="5628882" y="978189"/>
                  <a:ext cx="42992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67" name="Rectángulo 66">
                  <a:extLst>
                    <a:ext uri="{FF2B5EF4-FFF2-40B4-BE49-F238E27FC236}">
                      <a16:creationId xmlns:a16="http://schemas.microsoft.com/office/drawing/2014/main" id="{78F82D72-1FAE-9E4E-B3ED-EDE2653E02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8882" y="978189"/>
                  <a:ext cx="42992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>
                  <a:extLst>
                    <a:ext uri="{FF2B5EF4-FFF2-40B4-BE49-F238E27FC236}">
                      <a16:creationId xmlns:a16="http://schemas.microsoft.com/office/drawing/2014/main" id="{66ECD4BE-6D2B-2F49-93D5-5D8F36F3ED06}"/>
                    </a:ext>
                  </a:extLst>
                </p:cNvPr>
                <p:cNvSpPr txBox="1"/>
                <p:nvPr/>
              </p:nvSpPr>
              <p:spPr>
                <a:xfrm>
                  <a:off x="3445800" y="1365396"/>
                  <a:ext cx="6291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PY" i="1" dirty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68" name="CuadroTexto 67">
                  <a:extLst>
                    <a:ext uri="{FF2B5EF4-FFF2-40B4-BE49-F238E27FC236}">
                      <a16:creationId xmlns:a16="http://schemas.microsoft.com/office/drawing/2014/main" id="{66ECD4BE-6D2B-2F49-93D5-5D8F36F3ED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5800" y="1365396"/>
                  <a:ext cx="62914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7204AA3A-5C2B-6F43-A745-0C500AECF2DC}"/>
                    </a:ext>
                  </a:extLst>
                </p:cNvPr>
                <p:cNvSpPr txBox="1"/>
                <p:nvPr/>
              </p:nvSpPr>
              <p:spPr>
                <a:xfrm>
                  <a:off x="6730384" y="1457729"/>
                  <a:ext cx="6043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s-PY" dirty="0"/>
                    <a:t>,</a:t>
                  </a:r>
                </a:p>
              </p:txBody>
            </p:sp>
          </mc:Choice>
          <mc:Fallback xmlns="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7204AA3A-5C2B-6F43-A745-0C500AECF2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384" y="1457729"/>
                  <a:ext cx="60433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2245" t="-21739" r="-20408" b="-43478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ángulo 119">
                <a:extLst>
                  <a:ext uri="{FF2B5EF4-FFF2-40B4-BE49-F238E27FC236}">
                    <a16:creationId xmlns:a16="http://schemas.microsoft.com/office/drawing/2014/main" id="{952E3CA1-1A5F-1C4D-A435-B77D7F0B89E6}"/>
                  </a:ext>
                </a:extLst>
              </p:cNvPr>
              <p:cNvSpPr/>
              <p:nvPr/>
            </p:nvSpPr>
            <p:spPr>
              <a:xfrm>
                <a:off x="3208626" y="2834648"/>
                <a:ext cx="2384820" cy="823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s-ES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PY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 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20" name="Rectángulo 119">
                <a:extLst>
                  <a:ext uri="{FF2B5EF4-FFF2-40B4-BE49-F238E27FC236}">
                    <a16:creationId xmlns:a16="http://schemas.microsoft.com/office/drawing/2014/main" id="{952E3CA1-1A5F-1C4D-A435-B77D7F0B89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626" y="2834648"/>
                <a:ext cx="2384820" cy="823110"/>
              </a:xfrm>
              <a:prstGeom prst="rect">
                <a:avLst/>
              </a:prstGeom>
              <a:blipFill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ángulo 120">
                <a:extLst>
                  <a:ext uri="{FF2B5EF4-FFF2-40B4-BE49-F238E27FC236}">
                    <a16:creationId xmlns:a16="http://schemas.microsoft.com/office/drawing/2014/main" id="{34D14B8C-8943-0949-8E6C-E9C2BDC13B65}"/>
                  </a:ext>
                </a:extLst>
              </p:cNvPr>
              <p:cNvSpPr/>
              <p:nvPr/>
            </p:nvSpPr>
            <p:spPr>
              <a:xfrm>
                <a:off x="3281211" y="1700477"/>
                <a:ext cx="1433085" cy="823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21" name="Rectángulo 120">
                <a:extLst>
                  <a:ext uri="{FF2B5EF4-FFF2-40B4-BE49-F238E27FC236}">
                    <a16:creationId xmlns:a16="http://schemas.microsoft.com/office/drawing/2014/main" id="{34D14B8C-8943-0949-8E6C-E9C2BDC13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211" y="1700477"/>
                <a:ext cx="1433085" cy="823110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ángulo 121">
                <a:extLst>
                  <a:ext uri="{FF2B5EF4-FFF2-40B4-BE49-F238E27FC236}">
                    <a16:creationId xmlns:a16="http://schemas.microsoft.com/office/drawing/2014/main" id="{E5AD1091-9632-C545-836A-AE9153199B42}"/>
                  </a:ext>
                </a:extLst>
              </p:cNvPr>
              <p:cNvSpPr/>
              <p:nvPr/>
            </p:nvSpPr>
            <p:spPr>
              <a:xfrm>
                <a:off x="6650171" y="1808997"/>
                <a:ext cx="1280735" cy="823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22" name="Rectángulo 121">
                <a:extLst>
                  <a:ext uri="{FF2B5EF4-FFF2-40B4-BE49-F238E27FC236}">
                    <a16:creationId xmlns:a16="http://schemas.microsoft.com/office/drawing/2014/main" id="{E5AD1091-9632-C545-836A-AE9153199B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171" y="1808997"/>
                <a:ext cx="1280735" cy="823110"/>
              </a:xfrm>
              <a:prstGeom prst="rect">
                <a:avLst/>
              </a:prstGeom>
              <a:blipFill>
                <a:blip r:embed="rId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ángulo 122">
                <a:extLst>
                  <a:ext uri="{FF2B5EF4-FFF2-40B4-BE49-F238E27FC236}">
                    <a16:creationId xmlns:a16="http://schemas.microsoft.com/office/drawing/2014/main" id="{4E0EAF50-5E97-DA4C-A672-E9EB402E2FC9}"/>
                  </a:ext>
                </a:extLst>
              </p:cNvPr>
              <p:cNvSpPr/>
              <p:nvPr/>
            </p:nvSpPr>
            <p:spPr>
              <a:xfrm>
                <a:off x="6650171" y="2607759"/>
                <a:ext cx="1569019" cy="823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  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   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23" name="Rectángulo 122">
                <a:extLst>
                  <a:ext uri="{FF2B5EF4-FFF2-40B4-BE49-F238E27FC236}">
                    <a16:creationId xmlns:a16="http://schemas.microsoft.com/office/drawing/2014/main" id="{4E0EAF50-5E97-DA4C-A672-E9EB402E2F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171" y="2607759"/>
                <a:ext cx="1569019" cy="823110"/>
              </a:xfrm>
              <a:prstGeom prst="rect">
                <a:avLst/>
              </a:prstGeom>
              <a:blipFill>
                <a:blip r:embed="rId10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ángulo 125">
                <a:extLst>
                  <a:ext uri="{FF2B5EF4-FFF2-40B4-BE49-F238E27FC236}">
                    <a16:creationId xmlns:a16="http://schemas.microsoft.com/office/drawing/2014/main" id="{AA4C98F4-9424-8F46-A26C-CC150C8FF413}"/>
                  </a:ext>
                </a:extLst>
              </p:cNvPr>
              <p:cNvSpPr/>
              <p:nvPr/>
            </p:nvSpPr>
            <p:spPr>
              <a:xfrm>
                <a:off x="7513231" y="1426867"/>
                <a:ext cx="15872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Y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PY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PY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26" name="Rectángulo 125">
                <a:extLst>
                  <a:ext uri="{FF2B5EF4-FFF2-40B4-BE49-F238E27FC236}">
                    <a16:creationId xmlns:a16="http://schemas.microsoft.com/office/drawing/2014/main" id="{AA4C98F4-9424-8F46-A26C-CC150C8FF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231" y="1426867"/>
                <a:ext cx="1587294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ángulo 126">
                <a:extLst>
                  <a:ext uri="{FF2B5EF4-FFF2-40B4-BE49-F238E27FC236}">
                    <a16:creationId xmlns:a16="http://schemas.microsoft.com/office/drawing/2014/main" id="{D189D132-D56B-F042-B76A-8503A894BFF3}"/>
                  </a:ext>
                </a:extLst>
              </p:cNvPr>
              <p:cNvSpPr/>
              <p:nvPr/>
            </p:nvSpPr>
            <p:spPr>
              <a:xfrm>
                <a:off x="352251" y="2649982"/>
                <a:ext cx="12674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i="1" dirty="0">
                    <a:latin typeface="Cambria Math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s-PY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es-PY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PY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Rectángulo 126">
                <a:extLst>
                  <a:ext uri="{FF2B5EF4-FFF2-40B4-BE49-F238E27FC236}">
                    <a16:creationId xmlns:a16="http://schemas.microsoft.com/office/drawing/2014/main" id="{D189D132-D56B-F042-B76A-8503A894BF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51" y="2649982"/>
                <a:ext cx="1267463" cy="369332"/>
              </a:xfrm>
              <a:prstGeom prst="rect">
                <a:avLst/>
              </a:prstGeom>
              <a:blipFill>
                <a:blip r:embed="rId12"/>
                <a:stretch>
                  <a:fillRect l="-3960" t="-6667" r="-990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7FBF8C75-5F3E-D84B-BEA8-AF8944F7D046}"/>
                  </a:ext>
                </a:extLst>
              </p:cNvPr>
              <p:cNvSpPr/>
              <p:nvPr/>
            </p:nvSpPr>
            <p:spPr>
              <a:xfrm>
                <a:off x="229240" y="1604956"/>
                <a:ext cx="983603" cy="823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s-E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7FBF8C75-5F3E-D84B-BEA8-AF8944F7D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40" y="1604956"/>
                <a:ext cx="983603" cy="823110"/>
              </a:xfrm>
              <a:prstGeom prst="rect">
                <a:avLst/>
              </a:prstGeom>
              <a:blipFill>
                <a:blip r:embed="rId1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E965275-AB2B-3540-B728-407BEFCDF4A7}"/>
                  </a:ext>
                </a:extLst>
              </p:cNvPr>
              <p:cNvSpPr/>
              <p:nvPr/>
            </p:nvSpPr>
            <p:spPr>
              <a:xfrm>
                <a:off x="1049428" y="1604956"/>
                <a:ext cx="979819" cy="823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s-E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E965275-AB2B-3540-B728-407BEFCDF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428" y="1604956"/>
                <a:ext cx="979819" cy="823110"/>
              </a:xfrm>
              <a:prstGeom prst="rect">
                <a:avLst/>
              </a:prstGeom>
              <a:blipFill>
                <a:blip r:embed="rId1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CuadroTexto 54">
            <a:extLst>
              <a:ext uri="{FF2B5EF4-FFF2-40B4-BE49-F238E27FC236}">
                <a16:creationId xmlns:a16="http://schemas.microsoft.com/office/drawing/2014/main" id="{1F4BE6DF-CBE8-6F48-BCDE-9F71BE080424}"/>
              </a:ext>
            </a:extLst>
          </p:cNvPr>
          <p:cNvSpPr txBox="1"/>
          <p:nvPr/>
        </p:nvSpPr>
        <p:spPr>
          <a:xfrm>
            <a:off x="179512" y="720754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E19360FC-DDAC-2344-93F9-834167B55F8D}"/>
                  </a:ext>
                </a:extLst>
              </p:cNvPr>
              <p:cNvSpPr/>
              <p:nvPr/>
            </p:nvSpPr>
            <p:spPr>
              <a:xfrm>
                <a:off x="6663490" y="3468596"/>
                <a:ext cx="1617879" cy="13610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Y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PY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box>
                                  <m:boxPr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s-PY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PY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box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box>
                                  <m:boxPr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s-PY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PY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box>
                              </m:e>
                              <m:e>
                                <m:box>
                                  <m:boxPr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s-PY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PY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box>
                              </m:e>
                            </m:mr>
                            <m:mr>
                              <m:e>
                                <m:box>
                                  <m:boxPr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s-PY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PY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box>
                              </m:e>
                              <m:e>
                                <m:box>
                                  <m:boxPr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s-PY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PY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box>
                              </m:e>
                            </m:mr>
                          </m:m>
                        </m:e>
                      </m:d>
                      <m:r>
                        <a:rPr lang="es-PY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E19360FC-DDAC-2344-93F9-834167B55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490" y="3468596"/>
                <a:ext cx="1617879" cy="136107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ángulo 58">
                <a:extLst>
                  <a:ext uri="{FF2B5EF4-FFF2-40B4-BE49-F238E27FC236}">
                    <a16:creationId xmlns:a16="http://schemas.microsoft.com/office/drawing/2014/main" id="{60AC73C0-635E-AC4C-8606-2BD9C9BB87EA}"/>
                  </a:ext>
                </a:extLst>
              </p:cNvPr>
              <p:cNvSpPr/>
              <p:nvPr/>
            </p:nvSpPr>
            <p:spPr>
              <a:xfrm>
                <a:off x="352251" y="3684845"/>
                <a:ext cx="1292790" cy="823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59" name="Rectángulo 58">
                <a:extLst>
                  <a:ext uri="{FF2B5EF4-FFF2-40B4-BE49-F238E27FC236}">
                    <a16:creationId xmlns:a16="http://schemas.microsoft.com/office/drawing/2014/main" id="{60AC73C0-635E-AC4C-8606-2BD9C9BB8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51" y="3684845"/>
                <a:ext cx="1292790" cy="823110"/>
              </a:xfrm>
              <a:prstGeom prst="rect">
                <a:avLst/>
              </a:prstGeom>
              <a:blipFill>
                <a:blip r:embed="rId1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1 Título">
                <a:extLst>
                  <a:ext uri="{FF2B5EF4-FFF2-40B4-BE49-F238E27FC236}">
                    <a16:creationId xmlns:a16="http://schemas.microsoft.com/office/drawing/2014/main" id="{66EA106E-E2E6-BA47-AEF0-2025F637E9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5799" y="4723472"/>
                <a:ext cx="1612942" cy="702207"/>
              </a:xfrm>
              <a:prstGeom prst="rect">
                <a:avLst/>
              </a:prstGeom>
            </p:spPr>
            <p:txBody>
              <a:bodyPr>
                <a:normAutofit fontScale="97500"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3200" i="1" dirty="0" smtClean="0"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es-PY" sz="3200" dirty="0"/>
              </a:p>
            </p:txBody>
          </p:sp>
        </mc:Choice>
        <mc:Fallback xmlns="">
          <p:sp>
            <p:nvSpPr>
              <p:cNvPr id="60" name="1 Título">
                <a:extLst>
                  <a:ext uri="{FF2B5EF4-FFF2-40B4-BE49-F238E27FC236}">
                    <a16:creationId xmlns:a16="http://schemas.microsoft.com/office/drawing/2014/main" id="{66EA106E-E2E6-BA47-AEF0-2025F637E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99" y="4723472"/>
                <a:ext cx="1612942" cy="70220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ángulo 62">
                <a:extLst>
                  <a:ext uri="{FF2B5EF4-FFF2-40B4-BE49-F238E27FC236}">
                    <a16:creationId xmlns:a16="http://schemas.microsoft.com/office/drawing/2014/main" id="{9B09BA68-74B1-AA47-94A1-83E8B43F989B}"/>
                  </a:ext>
                </a:extLst>
              </p:cNvPr>
              <p:cNvSpPr/>
              <p:nvPr/>
            </p:nvSpPr>
            <p:spPr>
              <a:xfrm>
                <a:off x="3248605" y="4583603"/>
                <a:ext cx="1498295" cy="816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i="1" dirty="0">
                    <a:latin typeface="Cambria Math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s-PY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PY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s-PY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s-PY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s-PY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  <m:r>
                      <a:rPr lang="es-PY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PY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Rectángulo 62">
                <a:extLst>
                  <a:ext uri="{FF2B5EF4-FFF2-40B4-BE49-F238E27FC236}">
                    <a16:creationId xmlns:a16="http://schemas.microsoft.com/office/drawing/2014/main" id="{9B09BA68-74B1-AA47-94A1-83E8B43F98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605" y="4583603"/>
                <a:ext cx="1498295" cy="816442"/>
              </a:xfrm>
              <a:prstGeom prst="rect">
                <a:avLst/>
              </a:prstGeom>
              <a:blipFill>
                <a:blip r:embed="rId18"/>
                <a:stretch>
                  <a:fillRect l="-3361" b="-46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ángulo 64">
                <a:extLst>
                  <a:ext uri="{FF2B5EF4-FFF2-40B4-BE49-F238E27FC236}">
                    <a16:creationId xmlns:a16="http://schemas.microsoft.com/office/drawing/2014/main" id="{64CA6515-0ACE-4D47-B79F-2B35512A3929}"/>
                  </a:ext>
                </a:extLst>
              </p:cNvPr>
              <p:cNvSpPr/>
              <p:nvPr/>
            </p:nvSpPr>
            <p:spPr>
              <a:xfrm>
                <a:off x="4786922" y="4590498"/>
                <a:ext cx="1489318" cy="816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i="1" dirty="0">
                    <a:latin typeface="Cambria Math" panose="02040503050406030204" pitchFamily="18" charset="0"/>
                  </a:rPr>
                  <a:t>Q</a:t>
                </a:r>
                <a14:m>
                  <m:oMath xmlns:m="http://schemas.openxmlformats.org/officeDocument/2006/math">
                    <m:r>
                      <a:rPr lang="es-PY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PY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s-PY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s-PY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s-PY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  <m:r>
                      <a:rPr lang="es-PY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PY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Rectángulo 64">
                <a:extLst>
                  <a:ext uri="{FF2B5EF4-FFF2-40B4-BE49-F238E27FC236}">
                    <a16:creationId xmlns:a16="http://schemas.microsoft.com/office/drawing/2014/main" id="{64CA6515-0ACE-4D47-B79F-2B35512A3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922" y="4590498"/>
                <a:ext cx="1489318" cy="816442"/>
              </a:xfrm>
              <a:prstGeom prst="rect">
                <a:avLst/>
              </a:prstGeom>
              <a:blipFill>
                <a:blip r:embed="rId19"/>
                <a:stretch>
                  <a:fillRect l="-3390" b="-454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7986E887-4FF5-6246-B477-31FED405B2E1}"/>
                  </a:ext>
                </a:extLst>
              </p:cNvPr>
              <p:cNvSpPr/>
              <p:nvPr/>
            </p:nvSpPr>
            <p:spPr>
              <a:xfrm>
                <a:off x="256512" y="5544943"/>
                <a:ext cx="5595314" cy="816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PY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s-PY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s-PY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s-PY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PY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s-PY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s-PY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s-PY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s-PY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P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E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s-PY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P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PY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s-PY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s-PY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s-PY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s-PY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P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7986E887-4FF5-6246-B477-31FED405B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12" y="5544943"/>
                <a:ext cx="5595314" cy="816442"/>
              </a:xfrm>
              <a:prstGeom prst="rect">
                <a:avLst/>
              </a:prstGeom>
              <a:blipFill>
                <a:blip r:embed="rId21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18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1 Título">
            <a:extLst>
              <a:ext uri="{FF2B5EF4-FFF2-40B4-BE49-F238E27FC236}">
                <a16:creationId xmlns:a16="http://schemas.microsoft.com/office/drawing/2014/main" id="{33735764-3039-F549-A1DC-D112D90A1B9F}"/>
              </a:ext>
            </a:extLst>
          </p:cNvPr>
          <p:cNvSpPr txBox="1">
            <a:spLocks/>
          </p:cNvSpPr>
          <p:nvPr/>
        </p:nvSpPr>
        <p:spPr>
          <a:xfrm>
            <a:off x="179512" y="260648"/>
            <a:ext cx="4003143" cy="7022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Gram-</a:t>
            </a:r>
            <a:r>
              <a:rPr lang="es-ES" sz="3200" dirty="0" err="1"/>
              <a:t>Schimidt</a:t>
            </a:r>
            <a:endParaRPr lang="es-PY" sz="3200" dirty="0"/>
          </a:p>
        </p:txBody>
      </p:sp>
    </p:spTree>
    <p:extLst>
      <p:ext uri="{BB962C8B-B14F-4D97-AF65-F5344CB8AC3E}">
        <p14:creationId xmlns:p14="http://schemas.microsoft.com/office/powerpoint/2010/main" val="142864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69691-6DDA-6341-9A23-5B641C4F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Credits</a:t>
            </a:r>
            <a:endParaRPr lang="es-PY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646E89-A32E-3544-839D-38917B488731}"/>
              </a:ext>
            </a:extLst>
          </p:cNvPr>
          <p:cNvSpPr txBox="1"/>
          <p:nvPr/>
        </p:nvSpPr>
        <p:spPr>
          <a:xfrm>
            <a:off x="262473" y="3779748"/>
            <a:ext cx="184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Prof. Gilbert Strang</a:t>
            </a:r>
            <a:endParaRPr lang="es-PY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ED4973C-2188-8849-8499-538F607B783B}"/>
              </a:ext>
            </a:extLst>
          </p:cNvPr>
          <p:cNvSpPr/>
          <p:nvPr/>
        </p:nvSpPr>
        <p:spPr>
          <a:xfrm>
            <a:off x="2149670" y="3841303"/>
            <a:ext cx="24223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http://www-math.mit.edu/~gs/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93F2592-B4A6-7345-8710-CC7282E127A9}"/>
              </a:ext>
            </a:extLst>
          </p:cNvPr>
          <p:cNvSpPr/>
          <p:nvPr/>
        </p:nvSpPr>
        <p:spPr>
          <a:xfrm>
            <a:off x="2149670" y="3429000"/>
            <a:ext cx="53285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https://ocw.mit.edu/courses/mathematics/18-06-linear-algebra-spring-2010/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1F9A78-62A8-3943-8099-5BB420F042B4}"/>
              </a:ext>
            </a:extLst>
          </p:cNvPr>
          <p:cNvSpPr txBox="1"/>
          <p:nvPr/>
        </p:nvSpPr>
        <p:spPr>
          <a:xfrm>
            <a:off x="264372" y="339369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MIT 18.06</a:t>
            </a:r>
            <a:endParaRPr lang="es-PY" dirty="0"/>
          </a:p>
        </p:txBody>
      </p:sp>
      <p:sp>
        <p:nvSpPr>
          <p:cNvPr id="15" name="2 Subtítulo">
            <a:extLst>
              <a:ext uri="{FF2B5EF4-FFF2-40B4-BE49-F238E27FC236}">
                <a16:creationId xmlns:a16="http://schemas.microsoft.com/office/drawing/2014/main" id="{49E7D5A3-A0F7-D84F-8E05-F623C9A8AA47}"/>
              </a:ext>
            </a:extLst>
          </p:cNvPr>
          <p:cNvSpPr txBox="1">
            <a:spLocks/>
          </p:cNvSpPr>
          <p:nvPr/>
        </p:nvSpPr>
        <p:spPr>
          <a:xfrm>
            <a:off x="2107722" y="2661974"/>
            <a:ext cx="3223167" cy="41596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14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https://github.com/aegiloru/linearAlgebra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820B6DA-C8E3-6D44-BABB-A24E45F3180A}"/>
              </a:ext>
            </a:extLst>
          </p:cNvPr>
          <p:cNvSpPr/>
          <p:nvPr/>
        </p:nvSpPr>
        <p:spPr>
          <a:xfrm>
            <a:off x="2149670" y="3077937"/>
            <a:ext cx="50146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https://www.youtube.com/watch?time_continue=6&amp;v=0MtwqhIwdrI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7979421-F064-A840-9758-3E3D14BF1207}"/>
              </a:ext>
            </a:extLst>
          </p:cNvPr>
          <p:cNvSpPr txBox="1"/>
          <p:nvPr/>
        </p:nvSpPr>
        <p:spPr>
          <a:xfrm>
            <a:off x="262473" y="3052447"/>
            <a:ext cx="182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r>
              <a:rPr lang="es-PY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 17 –MIT 18.06</a:t>
            </a:r>
            <a:endParaRPr lang="es-PY" dirty="0"/>
          </a:p>
        </p:txBody>
      </p:sp>
      <p:sp>
        <p:nvSpPr>
          <p:cNvPr id="11" name="2 Subtítulo">
            <a:extLst>
              <a:ext uri="{FF2B5EF4-FFF2-40B4-BE49-F238E27FC236}">
                <a16:creationId xmlns:a16="http://schemas.microsoft.com/office/drawing/2014/main" id="{98F1716A-B1EF-6442-92FD-9848BE0B5064}"/>
              </a:ext>
            </a:extLst>
          </p:cNvPr>
          <p:cNvSpPr txBox="1">
            <a:spLocks/>
          </p:cNvSpPr>
          <p:nvPr/>
        </p:nvSpPr>
        <p:spPr>
          <a:xfrm>
            <a:off x="4772018" y="464859"/>
            <a:ext cx="3649669" cy="1849715"/>
          </a:xfrm>
          <a:prstGeom prst="rect">
            <a:avLst/>
          </a:prstGeom>
        </p:spPr>
        <p:txBody>
          <a:bodyPr anchor="t" anchorCtr="0">
            <a:normAutofit fontScale="62500" lnSpcReduction="20000"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Y" sz="2900" b="1" dirty="0">
                <a:solidFill>
                  <a:schemeClr val="tx1"/>
                </a:solidFill>
              </a:rPr>
              <a:t>Ariel Guerrero</a:t>
            </a:r>
          </a:p>
          <a:p>
            <a:pPr algn="ctr"/>
            <a:r>
              <a:rPr lang="es-PY" sz="2900" dirty="0"/>
              <a:t>Lic. Electrónica</a:t>
            </a:r>
          </a:p>
          <a:p>
            <a:pPr algn="ctr"/>
            <a:r>
              <a:rPr lang="es-PY" sz="2900" dirty="0">
                <a:hlinkClick r:id="rId6"/>
              </a:rPr>
              <a:t>ariel.guerrero@uc.edu.py</a:t>
            </a:r>
            <a:endParaRPr lang="es-PY" sz="2900" dirty="0"/>
          </a:p>
          <a:p>
            <a:pPr algn="ctr"/>
            <a:r>
              <a:rPr lang="es-PY" sz="2900" dirty="0"/>
              <a:t>(+595) 981-425 040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Hernandarias – Paraguay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@2020</a:t>
            </a:r>
            <a:endParaRPr lang="es-PY" sz="2900" dirty="0">
              <a:solidFill>
                <a:schemeClr val="tx1"/>
              </a:solidFill>
            </a:endParaRPr>
          </a:p>
          <a:p>
            <a:endParaRPr lang="es-PY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84F80A-B744-1E4A-B4BA-C74FEE4FDC99}"/>
              </a:ext>
            </a:extLst>
          </p:cNvPr>
          <p:cNvSpPr/>
          <p:nvPr/>
        </p:nvSpPr>
        <p:spPr>
          <a:xfrm>
            <a:off x="262473" y="2617550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s-PY" dirty="0"/>
          </a:p>
        </p:txBody>
      </p:sp>
      <p:pic>
        <p:nvPicPr>
          <p:cNvPr id="12" name="Imagen 11">
            <a:hlinkClick r:id="rId7"/>
            <a:extLst>
              <a:ext uri="{FF2B5EF4-FFF2-40B4-BE49-F238E27FC236}">
                <a16:creationId xmlns:a16="http://schemas.microsoft.com/office/drawing/2014/main" id="{059B3243-87B1-6D4D-86D2-4DD238DEF5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263" y="404815"/>
            <a:ext cx="800100" cy="2794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80752E9B-900B-1941-91BF-12A2ECDE83BE}"/>
              </a:ext>
            </a:extLst>
          </p:cNvPr>
          <p:cNvSpPr/>
          <p:nvPr/>
        </p:nvSpPr>
        <p:spPr>
          <a:xfrm>
            <a:off x="200018" y="734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</p:spTree>
    <p:extLst>
      <p:ext uri="{BB962C8B-B14F-4D97-AF65-F5344CB8AC3E}">
        <p14:creationId xmlns:p14="http://schemas.microsoft.com/office/powerpoint/2010/main" val="4239112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516</Words>
  <Application>Microsoft Macintosh PowerPoint</Application>
  <PresentationFormat>Presentación en pantalla (4:3)</PresentationFormat>
  <Paragraphs>124</Paragraphs>
  <Slides>8</Slides>
  <Notes>2</Notes>
  <HiddenSlides>2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Franklin Gothic Book</vt:lpstr>
      <vt:lpstr>Perpetua</vt:lpstr>
      <vt:lpstr>Wingdings 2</vt:lpstr>
      <vt:lpstr>Equidad</vt:lpstr>
      <vt:lpstr>Lecture 17 Orthogonal matrices and Gram-Schmidt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Matrix Spaces, Rank 1, Small world graphs</dc:title>
  <dc:creator>Gregorio Ariel Guerrero Moral</dc:creator>
  <cp:lastModifiedBy>Gregorio Ariel Guerrero Moral</cp:lastModifiedBy>
  <cp:revision>74</cp:revision>
  <cp:lastPrinted>2020-05-06T01:56:04Z</cp:lastPrinted>
  <dcterms:created xsi:type="dcterms:W3CDTF">2020-04-28T19:38:20Z</dcterms:created>
  <dcterms:modified xsi:type="dcterms:W3CDTF">2022-06-04T14:38:53Z</dcterms:modified>
</cp:coreProperties>
</file>