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5" r:id="rId3"/>
    <p:sldId id="327" r:id="rId4"/>
    <p:sldId id="328" r:id="rId5"/>
    <p:sldId id="329" r:id="rId6"/>
    <p:sldId id="330" r:id="rId7"/>
    <p:sldId id="331" r:id="rId8"/>
    <p:sldId id="290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2109"/>
  </p:normalViewPr>
  <p:slideViewPr>
    <p:cSldViewPr>
      <p:cViewPr>
        <p:scale>
          <a:sx n="106" d="100"/>
          <a:sy n="106" d="100"/>
        </p:scale>
        <p:origin x="144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17/5/20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17/5/20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17/5/20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time_continue=3&amp;v=srxexLishgY" TargetMode="External"/><Relationship Id="rId4" Type="http://schemas.openxmlformats.org/officeDocument/2006/relationships/hyperlink" Target="https://github.com/aegiloru/linearAlgeb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097" y="1472559"/>
            <a:ext cx="8449055" cy="1470025"/>
          </a:xfrm>
        </p:spPr>
        <p:txBody>
          <a:bodyPr>
            <a:normAutofit/>
          </a:bodyPr>
          <a:lstStyle/>
          <a:p>
            <a:r>
              <a:rPr lang="es-PY" dirty="0"/>
              <a:t>Lecture 18</a:t>
            </a:r>
            <a:br>
              <a:rPr lang="es-PY" dirty="0"/>
            </a:br>
            <a:r>
              <a:rPr lang="es-ES" dirty="0" err="1"/>
              <a:t>Properties</a:t>
            </a:r>
            <a:r>
              <a:rPr lang="es-ES" dirty="0"/>
              <a:t> of </a:t>
            </a:r>
            <a:r>
              <a:rPr lang="es-ES" dirty="0" err="1"/>
              <a:t>determinants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539552" y="3231002"/>
            <a:ext cx="7762056" cy="2808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Determinants</a:t>
            </a:r>
            <a:endParaRPr lang="es-ES" sz="3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Properties</a:t>
            </a:r>
            <a:endParaRPr lang="es-ES" sz="3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Signs</a:t>
            </a:r>
            <a:endParaRPr lang="es-ES" sz="34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B20896-2A82-7643-B2A9-230F6B019ECA}"/>
                  </a:ext>
                </a:extLst>
              </p:cNvPr>
              <p:cNvSpPr txBox="1"/>
              <p:nvPr/>
            </p:nvSpPr>
            <p:spPr>
              <a:xfrm>
                <a:off x="5940152" y="3363959"/>
                <a:ext cx="1504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B20896-2A82-7643-B2A9-230F6B01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63959"/>
                <a:ext cx="1504578" cy="369332"/>
              </a:xfrm>
              <a:prstGeom prst="rect">
                <a:avLst/>
              </a:prstGeom>
              <a:blipFill>
                <a:blip r:embed="rId5"/>
                <a:stretch>
                  <a:fillRect l="-508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FA3C2A4-4028-1E4E-A77A-D4700F1573DA}"/>
                  </a:ext>
                </a:extLst>
              </p:cNvPr>
              <p:cNvSpPr txBox="1"/>
              <p:nvPr/>
            </p:nvSpPr>
            <p:spPr>
              <a:xfrm>
                <a:off x="1242442" y="4509120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Y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FA3C2A4-4028-1E4E-A77A-D4700F15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442" y="4509120"/>
                <a:ext cx="298159" cy="369332"/>
              </a:xfrm>
              <a:prstGeom prst="rect">
                <a:avLst/>
              </a:prstGeom>
              <a:blipFill>
                <a:blip r:embed="rId6"/>
                <a:stretch>
                  <a:fillRect l="-29167" t="-3333" r="-29167"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1B00014-8CC9-0745-A144-BCA0EFFD2253}"/>
                  </a:ext>
                </a:extLst>
              </p:cNvPr>
              <p:cNvSpPr/>
              <p:nvPr/>
            </p:nvSpPr>
            <p:spPr>
              <a:xfrm>
                <a:off x="5913306" y="3864763"/>
                <a:ext cx="1826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1,2,3,4−10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1B00014-8CC9-0745-A144-BCA0EFFD2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306" y="3864763"/>
                <a:ext cx="182671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46853" y="1282943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Properties</a:t>
            </a:r>
            <a:endParaRPr lang="es-PY" sz="3200" dirty="0"/>
          </a:p>
        </p:txBody>
      </p:sp>
      <p:sp>
        <p:nvSpPr>
          <p:cNvPr id="22" name="1 Título">
            <a:extLst>
              <a:ext uri="{FF2B5EF4-FFF2-40B4-BE49-F238E27FC236}">
                <a16:creationId xmlns:a16="http://schemas.microsoft.com/office/drawing/2014/main" id="{D93E1842-A304-A145-AF72-3A4966B5A9D9}"/>
              </a:ext>
            </a:extLst>
          </p:cNvPr>
          <p:cNvSpPr txBox="1">
            <a:spLocks/>
          </p:cNvSpPr>
          <p:nvPr/>
        </p:nvSpPr>
        <p:spPr>
          <a:xfrm>
            <a:off x="117831" y="16919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Determinants</a:t>
            </a:r>
            <a:endParaRPr lang="es-PY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DDA869-38BE-0D47-8C03-78AD613F4AEB}"/>
              </a:ext>
            </a:extLst>
          </p:cNvPr>
          <p:cNvSpPr txBox="1"/>
          <p:nvPr/>
        </p:nvSpPr>
        <p:spPr>
          <a:xfrm>
            <a:off x="490709" y="766194"/>
            <a:ext cx="332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It’s a number associated with a matrix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AB6A3954-88D5-2643-AA5F-BA05EBFB6C18}"/>
              </a:ext>
            </a:extLst>
          </p:cNvPr>
          <p:cNvGrpSpPr/>
          <p:nvPr/>
        </p:nvGrpSpPr>
        <p:grpSpPr>
          <a:xfrm>
            <a:off x="490709" y="1815075"/>
            <a:ext cx="5282233" cy="510047"/>
            <a:chOff x="490709" y="1815075"/>
            <a:chExt cx="5282233" cy="510047"/>
          </a:xfrm>
        </p:grpSpPr>
        <p:sp>
          <p:nvSpPr>
            <p:cNvPr id="41" name="1 Título">
              <a:extLst>
                <a:ext uri="{FF2B5EF4-FFF2-40B4-BE49-F238E27FC236}">
                  <a16:creationId xmlns:a16="http://schemas.microsoft.com/office/drawing/2014/main" id="{33735764-3039-F549-A1DC-D112D90A1B9F}"/>
                </a:ext>
              </a:extLst>
            </p:cNvPr>
            <p:cNvSpPr txBox="1">
              <a:spLocks/>
            </p:cNvSpPr>
            <p:nvPr/>
          </p:nvSpPr>
          <p:spPr>
            <a:xfrm>
              <a:off x="490709" y="1893074"/>
              <a:ext cx="1008112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P-01</a:t>
              </a:r>
              <a:endParaRPr lang="es-PY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CD7673EB-0ACF-8944-A624-01ACC835BE36}"/>
                    </a:ext>
                  </a:extLst>
                </p:cNvPr>
                <p:cNvSpPr txBox="1"/>
                <p:nvPr/>
              </p:nvSpPr>
              <p:spPr>
                <a:xfrm>
                  <a:off x="2085683" y="1999997"/>
                  <a:ext cx="14511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CD7673EB-0ACF-8944-A624-01ACC835B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683" y="1999997"/>
                  <a:ext cx="145110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78" r="-3478" b="-434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593EBFB-1338-FA49-9072-092D7E297CF1}"/>
                    </a:ext>
                  </a:extLst>
                </p:cNvPr>
                <p:cNvSpPr txBox="1"/>
                <p:nvPr/>
              </p:nvSpPr>
              <p:spPr>
                <a:xfrm>
                  <a:off x="4656611" y="1815075"/>
                  <a:ext cx="1116331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593EBFB-1338-FA49-9072-092D7E297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611" y="1815075"/>
                  <a:ext cx="1116331" cy="461921"/>
                </a:xfrm>
                <a:prstGeom prst="rect">
                  <a:avLst/>
                </a:prstGeom>
                <a:blipFill>
                  <a:blip r:embed="rId3"/>
                  <a:stretch>
                    <a:fillRect r="-3371" b="-162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FC726E9-8C4B-CA45-96ED-7598767296DC}"/>
              </a:ext>
            </a:extLst>
          </p:cNvPr>
          <p:cNvGrpSpPr/>
          <p:nvPr/>
        </p:nvGrpSpPr>
        <p:grpSpPr>
          <a:xfrm>
            <a:off x="490709" y="2719229"/>
            <a:ext cx="7022440" cy="1380351"/>
            <a:chOff x="490709" y="2719229"/>
            <a:chExt cx="7022440" cy="1380351"/>
          </a:xfrm>
        </p:grpSpPr>
        <p:sp>
          <p:nvSpPr>
            <p:cNvPr id="21" name="1 Título">
              <a:extLst>
                <a:ext uri="{FF2B5EF4-FFF2-40B4-BE49-F238E27FC236}">
                  <a16:creationId xmlns:a16="http://schemas.microsoft.com/office/drawing/2014/main" id="{267E956D-8CEE-BF47-B6F9-B59DFC6F80B0}"/>
                </a:ext>
              </a:extLst>
            </p:cNvPr>
            <p:cNvSpPr txBox="1">
              <a:spLocks/>
            </p:cNvSpPr>
            <p:nvPr/>
          </p:nvSpPr>
          <p:spPr>
            <a:xfrm>
              <a:off x="490709" y="2719229"/>
              <a:ext cx="1008112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P-02</a:t>
              </a:r>
              <a:endParaRPr lang="es-PY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0F8EEB7-65F6-A242-B687-5E395F8629CA}"/>
                    </a:ext>
                  </a:extLst>
                </p:cNvPr>
                <p:cNvSpPr txBox="1"/>
                <p:nvPr/>
              </p:nvSpPr>
              <p:spPr>
                <a:xfrm>
                  <a:off x="1907704" y="2750587"/>
                  <a:ext cx="56054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𝐸𝑥𝑐h𝑎𝑛𝑔𝑒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𝑟𝑜𝑤𝑠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𝑟𝑒𝑣𝑒𝑟𝑠𝑒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𝑑𝑒𝑡𝑒𝑟𝑚𝑖𝑛𝑎𝑛𝑡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0F8EEB7-65F6-A242-B687-5E395F862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2750587"/>
                  <a:ext cx="560544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163454D3-7FC5-3644-B69B-0837D6A60416}"/>
                    </a:ext>
                  </a:extLst>
                </p:cNvPr>
                <p:cNvSpPr txBox="1"/>
                <p:nvPr/>
              </p:nvSpPr>
              <p:spPr>
                <a:xfrm>
                  <a:off x="4729997" y="3529010"/>
                  <a:ext cx="1289456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163454D3-7FC5-3644-B69B-0837D6A60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997" y="3529010"/>
                  <a:ext cx="1289456" cy="461921"/>
                </a:xfrm>
                <a:prstGeom prst="rect">
                  <a:avLst/>
                </a:prstGeom>
                <a:blipFill>
                  <a:blip r:embed="rId5"/>
                  <a:stretch>
                    <a:fillRect t="-2703" r="-2941" b="-162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D000659-9144-AC49-854E-3AF18D991932}"/>
                    </a:ext>
                  </a:extLst>
                </p:cNvPr>
                <p:cNvSpPr txBox="1"/>
                <p:nvPr/>
              </p:nvSpPr>
              <p:spPr>
                <a:xfrm>
                  <a:off x="2076654" y="3451041"/>
                  <a:ext cx="1249123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  <m:d>
                          <m:dPr>
                            <m:begChr m:val="{"/>
                            <m:endChr m:val="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BD000659-9144-AC49-854E-3AF18D991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654" y="3451041"/>
                  <a:ext cx="1249123" cy="617861"/>
                </a:xfrm>
                <a:prstGeom prst="rect">
                  <a:avLst/>
                </a:prstGeom>
                <a:blipFill>
                  <a:blip r:embed="rId6"/>
                  <a:stretch>
                    <a:fillRect l="-29293" t="-228571" r="-57576" b="-3285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B25DA6A-B5E3-1844-A595-003B8618AA37}"/>
                </a:ext>
              </a:extLst>
            </p:cNvPr>
            <p:cNvSpPr txBox="1"/>
            <p:nvPr/>
          </p:nvSpPr>
          <p:spPr>
            <a:xfrm>
              <a:off x="3481396" y="3405032"/>
              <a:ext cx="592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Even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80A474C-9CE4-8840-8F94-E3B3AF914CC3}"/>
                </a:ext>
              </a:extLst>
            </p:cNvPr>
            <p:cNvSpPr txBox="1"/>
            <p:nvPr/>
          </p:nvSpPr>
          <p:spPr>
            <a:xfrm>
              <a:off x="3526377" y="373024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odd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652A5E7-5B8A-6049-9D40-A44D3604C8BB}"/>
              </a:ext>
            </a:extLst>
          </p:cNvPr>
          <p:cNvGrpSpPr/>
          <p:nvPr/>
        </p:nvGrpSpPr>
        <p:grpSpPr>
          <a:xfrm>
            <a:off x="490709" y="4580106"/>
            <a:ext cx="5284597" cy="1630990"/>
            <a:chOff x="490709" y="4580106"/>
            <a:chExt cx="5284597" cy="1630990"/>
          </a:xfrm>
        </p:grpSpPr>
        <p:sp>
          <p:nvSpPr>
            <p:cNvPr id="28" name="1 Título">
              <a:extLst>
                <a:ext uri="{FF2B5EF4-FFF2-40B4-BE49-F238E27FC236}">
                  <a16:creationId xmlns:a16="http://schemas.microsoft.com/office/drawing/2014/main" id="{8FA5B693-96D5-B548-AE85-159163EE4EFA}"/>
                </a:ext>
              </a:extLst>
            </p:cNvPr>
            <p:cNvSpPr txBox="1">
              <a:spLocks/>
            </p:cNvSpPr>
            <p:nvPr/>
          </p:nvSpPr>
          <p:spPr>
            <a:xfrm>
              <a:off x="490709" y="4653136"/>
              <a:ext cx="1008112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P-03</a:t>
              </a:r>
              <a:endParaRPr lang="es-PY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AD65C9E2-E28F-2643-B373-F1C88CF3D110}"/>
                    </a:ext>
                  </a:extLst>
                </p:cNvPr>
                <p:cNvSpPr/>
                <p:nvPr/>
              </p:nvSpPr>
              <p:spPr>
                <a:xfrm>
                  <a:off x="2148424" y="4580106"/>
                  <a:ext cx="2052934" cy="5781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𝑡𝑎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𝑡𝑏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t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AD65C9E2-E28F-2643-B373-F1C88CF3D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424" y="4580106"/>
                  <a:ext cx="2052934" cy="578107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DB93C294-F625-E446-B331-3CE90747FC41}"/>
                    </a:ext>
                  </a:extLst>
                </p:cNvPr>
                <p:cNvSpPr/>
                <p:nvPr/>
              </p:nvSpPr>
              <p:spPr>
                <a:xfrm>
                  <a:off x="2158675" y="5635746"/>
                  <a:ext cx="3616631" cy="5753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DB93C294-F625-E446-B331-3CE90747F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675" y="5635746"/>
                  <a:ext cx="3616631" cy="575350"/>
                </a:xfrm>
                <a:prstGeom prst="rect">
                  <a:avLst/>
                </a:prstGeom>
                <a:blipFill>
                  <a:blip r:embed="rId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6372B70-919D-044A-8351-19E6D0183ECA}"/>
                </a:ext>
              </a:extLst>
            </p:cNvPr>
            <p:cNvSpPr txBox="1"/>
            <p:nvPr/>
          </p:nvSpPr>
          <p:spPr>
            <a:xfrm>
              <a:off x="1623812" y="4653136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A)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BA1114D-1A71-D448-99A6-2CEAE8756CE1}"/>
                </a:ext>
              </a:extLst>
            </p:cNvPr>
            <p:cNvSpPr txBox="1"/>
            <p:nvPr/>
          </p:nvSpPr>
          <p:spPr>
            <a:xfrm>
              <a:off x="1624531" y="573875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B)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B9FA5D69-D822-C748-893B-0AAE06680FCA}"/>
                </a:ext>
              </a:extLst>
            </p:cNvPr>
            <p:cNvSpPr txBox="1"/>
            <p:nvPr/>
          </p:nvSpPr>
          <p:spPr>
            <a:xfrm>
              <a:off x="508527" y="5195945"/>
              <a:ext cx="173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Linear of each 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5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12427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Properties</a:t>
            </a:r>
            <a:endParaRPr lang="es-PY" sz="32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57A62A3-39BB-F246-AAD2-EAEE0906C54B}"/>
              </a:ext>
            </a:extLst>
          </p:cNvPr>
          <p:cNvGrpSpPr/>
          <p:nvPr/>
        </p:nvGrpSpPr>
        <p:grpSpPr>
          <a:xfrm>
            <a:off x="245251" y="899058"/>
            <a:ext cx="6155245" cy="909340"/>
            <a:chOff x="245251" y="899058"/>
            <a:chExt cx="6155245" cy="909340"/>
          </a:xfrm>
        </p:grpSpPr>
        <p:sp>
          <p:nvSpPr>
            <p:cNvPr id="41" name="1 Título">
              <a:extLst>
                <a:ext uri="{FF2B5EF4-FFF2-40B4-BE49-F238E27FC236}">
                  <a16:creationId xmlns:a16="http://schemas.microsoft.com/office/drawing/2014/main" id="{33735764-3039-F549-A1DC-D112D90A1B9F}"/>
                </a:ext>
              </a:extLst>
            </p:cNvPr>
            <p:cNvSpPr txBox="1">
              <a:spLocks/>
            </p:cNvSpPr>
            <p:nvPr/>
          </p:nvSpPr>
          <p:spPr>
            <a:xfrm>
              <a:off x="245251" y="911186"/>
              <a:ext cx="1008112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P-04</a:t>
              </a:r>
              <a:endParaRPr lang="es-PY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593EBFB-1338-FA49-9072-092D7E297CF1}"/>
                    </a:ext>
                  </a:extLst>
                </p:cNvPr>
                <p:cNvSpPr txBox="1"/>
                <p:nvPr/>
              </p:nvSpPr>
              <p:spPr>
                <a:xfrm>
                  <a:off x="1619672" y="1340962"/>
                  <a:ext cx="1123834" cy="467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593EBFB-1338-FA49-9072-092D7E297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1340962"/>
                  <a:ext cx="1123834" cy="467436"/>
                </a:xfrm>
                <a:prstGeom prst="rect">
                  <a:avLst/>
                </a:prstGeom>
                <a:blipFill>
                  <a:blip r:embed="rId2"/>
                  <a:stretch>
                    <a:fillRect r="-3371" b="-1891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18F7A740-3F59-DC43-A669-5FF3643E4BB7}"/>
                    </a:ext>
                  </a:extLst>
                </p:cNvPr>
                <p:cNvSpPr txBox="1"/>
                <p:nvPr/>
              </p:nvSpPr>
              <p:spPr>
                <a:xfrm>
                  <a:off x="1475656" y="899058"/>
                  <a:ext cx="3925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𝑒𝑞𝑢𝑎𝑙𝑠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𝑟𝑜𝑤𝑠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𝑑𝑒𝑡𝑒𝑟𝑚𝑖𝑛𝑎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𝑧𝑒𝑟𝑜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18F7A740-3F59-DC43-A669-5FF3643E4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899058"/>
                  <a:ext cx="392543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ED65636E-A243-FE4B-B32F-D254DDCFE108}"/>
                    </a:ext>
                  </a:extLst>
                </p:cNvPr>
                <p:cNvSpPr txBox="1"/>
                <p:nvPr/>
              </p:nvSpPr>
              <p:spPr>
                <a:xfrm>
                  <a:off x="3149798" y="1390014"/>
                  <a:ext cx="3250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Exchange those rows </a:t>
                  </a:r>
                  <a14:m>
                    <m:oMath xmlns:m="http://schemas.openxmlformats.org/officeDocument/2006/math">
                      <m:r>
                        <a:rPr lang="es-PY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s-PY" dirty="0"/>
                    <a:t>same matrix</a:t>
                  </a:r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ED65636E-A243-FE4B-B32F-D254DDCFE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798" y="1390014"/>
                  <a:ext cx="325069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56" r="-389" b="-225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BCD5CC2-B146-3648-BA78-4EC0891E4694}"/>
              </a:ext>
            </a:extLst>
          </p:cNvPr>
          <p:cNvGrpSpPr/>
          <p:nvPr/>
        </p:nvGrpSpPr>
        <p:grpSpPr>
          <a:xfrm>
            <a:off x="245251" y="2851051"/>
            <a:ext cx="7463460" cy="1783448"/>
            <a:chOff x="245251" y="2851051"/>
            <a:chExt cx="7463460" cy="1783448"/>
          </a:xfrm>
        </p:grpSpPr>
        <p:sp>
          <p:nvSpPr>
            <p:cNvPr id="25" name="1 Título">
              <a:extLst>
                <a:ext uri="{FF2B5EF4-FFF2-40B4-BE49-F238E27FC236}">
                  <a16:creationId xmlns:a16="http://schemas.microsoft.com/office/drawing/2014/main" id="{FC3FAED0-F0CB-DF4D-8ABB-FB78B6F0DBDE}"/>
                </a:ext>
              </a:extLst>
            </p:cNvPr>
            <p:cNvSpPr txBox="1">
              <a:spLocks/>
            </p:cNvSpPr>
            <p:nvPr/>
          </p:nvSpPr>
          <p:spPr>
            <a:xfrm>
              <a:off x="245251" y="2851051"/>
              <a:ext cx="1008112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P-05</a:t>
              </a:r>
              <a:endParaRPr lang="es-PY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AF68BD22-188F-4C47-8CED-88150C97094C}"/>
                    </a:ext>
                  </a:extLst>
                </p:cNvPr>
                <p:cNvSpPr txBox="1"/>
                <p:nvPr/>
              </p:nvSpPr>
              <p:spPr>
                <a:xfrm>
                  <a:off x="1423934" y="2851051"/>
                  <a:ext cx="5648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𝑆𝑢𝑏𝑠𝑡𝑟𝑎𝑐𝑡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𝑟𝑜𝑤</m:t>
                            </m:r>
                          </m:e>
                          <m:sub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sSub>
                          <m:sSubPr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𝑟𝑜𝑤</m:t>
                            </m:r>
                          </m:e>
                          <m:sub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𝐷𝑒𝑡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𝑑𝑜𝑠𝑛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AF68BD22-188F-4C47-8CED-88150C970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934" y="2851051"/>
                  <a:ext cx="564891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718548A-CA9F-6040-A1A9-A6248860FFA9}"/>
                    </a:ext>
                  </a:extLst>
                </p:cNvPr>
                <p:cNvSpPr/>
                <p:nvPr/>
              </p:nvSpPr>
              <p:spPr>
                <a:xfrm>
                  <a:off x="1619672" y="3338095"/>
                  <a:ext cx="6089039" cy="559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𝑙𝑎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𝑙𝑏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𝑙𝑎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𝑙𝑏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B718548A-CA9F-6040-A1A9-A6248860F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3338095"/>
                  <a:ext cx="6089039" cy="559833"/>
                </a:xfrm>
                <a:prstGeom prst="rect">
                  <a:avLst/>
                </a:prstGeom>
                <a:blipFill>
                  <a:blip r:embed="rId6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E1240C13-B5C7-C240-80E7-D3068F3D1E4A}"/>
                    </a:ext>
                  </a:extLst>
                </p:cNvPr>
                <p:cNvSpPr/>
                <p:nvPr/>
              </p:nvSpPr>
              <p:spPr>
                <a:xfrm>
                  <a:off x="1651600" y="4030453"/>
                  <a:ext cx="2686441" cy="559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𝑙𝑎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𝑙𝑏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E1240C13-B5C7-C240-80E7-D3068F3D1E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600" y="4030453"/>
                  <a:ext cx="2686441" cy="559833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1E28AE2-7C50-2642-8766-2B7DC2A78E02}"/>
                </a:ext>
              </a:extLst>
            </p:cNvPr>
            <p:cNvSpPr txBox="1"/>
            <p:nvPr/>
          </p:nvSpPr>
          <p:spPr>
            <a:xfrm>
              <a:off x="4183675" y="426516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QED</a:t>
              </a: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6C0CB86-B385-EA40-B25D-E4BF362860E8}"/>
              </a:ext>
            </a:extLst>
          </p:cNvPr>
          <p:cNvCxnSpPr/>
          <p:nvPr/>
        </p:nvCxnSpPr>
        <p:spPr>
          <a:xfrm flipV="1">
            <a:off x="6761605" y="3338095"/>
            <a:ext cx="608359" cy="55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F7BF981A-D04C-444C-859C-968E1F8C6BDE}"/>
              </a:ext>
            </a:extLst>
          </p:cNvPr>
          <p:cNvGrpSpPr/>
          <p:nvPr/>
        </p:nvGrpSpPr>
        <p:grpSpPr>
          <a:xfrm>
            <a:off x="296973" y="5517038"/>
            <a:ext cx="4721925" cy="929165"/>
            <a:chOff x="296973" y="5517038"/>
            <a:chExt cx="4721925" cy="929165"/>
          </a:xfrm>
        </p:grpSpPr>
        <p:sp>
          <p:nvSpPr>
            <p:cNvPr id="34" name="1 Título">
              <a:extLst>
                <a:ext uri="{FF2B5EF4-FFF2-40B4-BE49-F238E27FC236}">
                  <a16:creationId xmlns:a16="http://schemas.microsoft.com/office/drawing/2014/main" id="{FD886530-BE81-E240-8D94-A3080F20DCD1}"/>
                </a:ext>
              </a:extLst>
            </p:cNvPr>
            <p:cNvSpPr txBox="1">
              <a:spLocks/>
            </p:cNvSpPr>
            <p:nvPr/>
          </p:nvSpPr>
          <p:spPr>
            <a:xfrm>
              <a:off x="296973" y="5517038"/>
              <a:ext cx="1008112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P-06</a:t>
              </a:r>
              <a:endParaRPr lang="es-PY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5C7801FB-07CD-044B-B03A-8965E0C3958E}"/>
                    </a:ext>
                  </a:extLst>
                </p:cNvPr>
                <p:cNvSpPr txBox="1"/>
                <p:nvPr/>
              </p:nvSpPr>
              <p:spPr>
                <a:xfrm>
                  <a:off x="1475656" y="5517038"/>
                  <a:ext cx="2950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𝑜𝑤𝑠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𝑧𝑒𝑟𝑜𝑠</m:t>
                        </m:r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func>
                          <m:func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5C7801FB-07CD-044B-B03A-8965E0C39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5517038"/>
                  <a:ext cx="295068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6642743E-25B2-C541-AA33-DE9FE0996213}"/>
                    </a:ext>
                  </a:extLst>
                </p:cNvPr>
                <p:cNvSpPr/>
                <p:nvPr/>
              </p:nvSpPr>
              <p:spPr>
                <a:xfrm>
                  <a:off x="1659452" y="5886370"/>
                  <a:ext cx="3359446" cy="559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0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=0</a:t>
                  </a:r>
                </a:p>
              </p:txBody>
            </p:sp>
          </mc:Choice>
          <mc:Fallback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6642743E-25B2-C541-AA33-DE9FE0996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452" y="5886370"/>
                  <a:ext cx="3359446" cy="559833"/>
                </a:xfrm>
                <a:prstGeom prst="rect">
                  <a:avLst/>
                </a:prstGeom>
                <a:blipFill>
                  <a:blip r:embed="rId9"/>
                  <a:stretch>
                    <a:fillRect r="-377" b="-652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184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12427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Properties</a:t>
            </a:r>
            <a:endParaRPr lang="es-PY" sz="32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A7175F2-EE02-0F4F-B93B-B815A4024F30}"/>
              </a:ext>
            </a:extLst>
          </p:cNvPr>
          <p:cNvGrpSpPr/>
          <p:nvPr/>
        </p:nvGrpSpPr>
        <p:grpSpPr>
          <a:xfrm>
            <a:off x="245251" y="812991"/>
            <a:ext cx="7914664" cy="5793653"/>
            <a:chOff x="245251" y="812991"/>
            <a:chExt cx="7914664" cy="5793653"/>
          </a:xfrm>
        </p:grpSpPr>
        <p:sp>
          <p:nvSpPr>
            <p:cNvPr id="36" name="1 Título">
              <a:extLst>
                <a:ext uri="{FF2B5EF4-FFF2-40B4-BE49-F238E27FC236}">
                  <a16:creationId xmlns:a16="http://schemas.microsoft.com/office/drawing/2014/main" id="{A514786E-6E3E-194C-B53F-30D0752E271B}"/>
                </a:ext>
              </a:extLst>
            </p:cNvPr>
            <p:cNvSpPr txBox="1">
              <a:spLocks/>
            </p:cNvSpPr>
            <p:nvPr/>
          </p:nvSpPr>
          <p:spPr>
            <a:xfrm>
              <a:off x="255157" y="814408"/>
              <a:ext cx="892863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P-07</a:t>
              </a:r>
              <a:endParaRPr lang="es-PY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ECB4905B-E26F-664C-8065-D9B429399BCD}"/>
                    </a:ext>
                  </a:extLst>
                </p:cNvPr>
                <p:cNvSpPr txBox="1"/>
                <p:nvPr/>
              </p:nvSpPr>
              <p:spPr>
                <a:xfrm>
                  <a:off x="245251" y="1193304"/>
                  <a:ext cx="6192529" cy="1039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ECB4905B-E26F-664C-8065-D9B429399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51" y="1193304"/>
                  <a:ext cx="6192529" cy="1039772"/>
                </a:xfrm>
                <a:prstGeom prst="rect">
                  <a:avLst/>
                </a:prstGeom>
                <a:blipFill>
                  <a:blip r:embed="rId2"/>
                  <a:stretch>
                    <a:fillRect t="-72289" b="-1156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48627CFB-5C7D-3041-AF87-77940E133855}"/>
                    </a:ext>
                  </a:extLst>
                </p:cNvPr>
                <p:cNvSpPr txBox="1"/>
                <p:nvPr/>
              </p:nvSpPr>
              <p:spPr>
                <a:xfrm>
                  <a:off x="1043608" y="812991"/>
                  <a:ext cx="7116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𝑑𝑒𝑡𝑒𝑟𝑚𝑖𝑛𝑎𝑛𝑡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𝑡𝑟𝑖𝑎𝑛𝑔𝑢𝑙𝑎𝑟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𝑚𝑎𝑡𝑟𝑖𝑥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𝑝𝑖𝑣𝑜𝑡𝑠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48627CFB-5C7D-3041-AF87-77940E13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812991"/>
                  <a:ext cx="711630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0B1622A7-A83D-B146-9963-538B824A8D4E}"/>
                    </a:ext>
                  </a:extLst>
                </p:cNvPr>
                <p:cNvSpPr/>
                <p:nvPr/>
              </p:nvSpPr>
              <p:spPr>
                <a:xfrm>
                  <a:off x="696547" y="2532533"/>
                  <a:ext cx="3929987" cy="1150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0B1622A7-A83D-B146-9963-538B824A8D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7" y="2532533"/>
                  <a:ext cx="3929987" cy="1150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DDB3B90-8927-504C-B86C-5FA6076D3B25}"/>
                </a:ext>
              </a:extLst>
            </p:cNvPr>
            <p:cNvSpPr txBox="1"/>
            <p:nvPr/>
          </p:nvSpPr>
          <p:spPr>
            <a:xfrm>
              <a:off x="6234996" y="1963158"/>
              <a:ext cx="178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solidFill>
                    <a:srgbClr val="FF0000"/>
                  </a:solidFill>
                </a:rPr>
                <a:t>No row exchanges!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29A41C8C-2679-E34F-8BAE-CCBAFA247A63}"/>
                    </a:ext>
                  </a:extLst>
                </p:cNvPr>
                <p:cNvSpPr txBox="1"/>
                <p:nvPr/>
              </p:nvSpPr>
              <p:spPr>
                <a:xfrm>
                  <a:off x="827584" y="4055766"/>
                  <a:ext cx="6490751" cy="1051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29A41C8C-2679-E34F-8BAE-CCBAFA247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4055766"/>
                  <a:ext cx="6490751" cy="1051955"/>
                </a:xfrm>
                <a:prstGeom prst="rect">
                  <a:avLst/>
                </a:prstGeom>
                <a:blipFill>
                  <a:blip r:embed="rId5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1173D636-A2BE-A549-BE88-320A64BE11BA}"/>
                    </a:ext>
                  </a:extLst>
                </p:cNvPr>
                <p:cNvSpPr/>
                <p:nvPr/>
              </p:nvSpPr>
              <p:spPr>
                <a:xfrm>
                  <a:off x="696547" y="5462356"/>
                  <a:ext cx="6066276" cy="11442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s-PY" dirty="0"/>
                    <a:t> </a:t>
                  </a:r>
                </a:p>
              </p:txBody>
            </p:sp>
          </mc:Choice>
          <mc:Fallback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1173D636-A2BE-A549-BE88-320A64BE11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7" y="5462356"/>
                  <a:ext cx="6066276" cy="1144288"/>
                </a:xfrm>
                <a:prstGeom prst="rect">
                  <a:avLst/>
                </a:prstGeom>
                <a:blipFill>
                  <a:blip r:embed="rId6"/>
                  <a:stretch>
                    <a:fillRect t="-3297" b="-2087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6AE584-40AF-9646-AFE1-46C21D311FBB}"/>
              </a:ext>
            </a:extLst>
          </p:cNvPr>
          <p:cNvSpPr txBox="1"/>
          <p:nvPr/>
        </p:nvSpPr>
        <p:spPr>
          <a:xfrm>
            <a:off x="6012160" y="62373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94894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12427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Properties</a:t>
            </a:r>
            <a:endParaRPr lang="es-PY" sz="32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0407D9C-ACBF-844B-95BE-E339A467752F}"/>
              </a:ext>
            </a:extLst>
          </p:cNvPr>
          <p:cNvGrpSpPr/>
          <p:nvPr/>
        </p:nvGrpSpPr>
        <p:grpSpPr>
          <a:xfrm>
            <a:off x="255157" y="812991"/>
            <a:ext cx="6166558" cy="3233630"/>
            <a:chOff x="255157" y="812991"/>
            <a:chExt cx="6166558" cy="3233630"/>
          </a:xfrm>
        </p:grpSpPr>
        <p:sp>
          <p:nvSpPr>
            <p:cNvPr id="36" name="1 Título">
              <a:extLst>
                <a:ext uri="{FF2B5EF4-FFF2-40B4-BE49-F238E27FC236}">
                  <a16:creationId xmlns:a16="http://schemas.microsoft.com/office/drawing/2014/main" id="{A514786E-6E3E-194C-B53F-30D0752E271B}"/>
                </a:ext>
              </a:extLst>
            </p:cNvPr>
            <p:cNvSpPr txBox="1">
              <a:spLocks/>
            </p:cNvSpPr>
            <p:nvPr/>
          </p:nvSpPr>
          <p:spPr>
            <a:xfrm>
              <a:off x="255157" y="814408"/>
              <a:ext cx="892863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P-08</a:t>
              </a:r>
              <a:endParaRPr lang="es-PY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48627CFB-5C7D-3041-AF87-77940E133855}"/>
                    </a:ext>
                  </a:extLst>
                </p:cNvPr>
                <p:cNvSpPr txBox="1"/>
                <p:nvPr/>
              </p:nvSpPr>
              <p:spPr>
                <a:xfrm>
                  <a:off x="1043608" y="812991"/>
                  <a:ext cx="52908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𝑑𝑒𝑡𝑒𝑟𝑚𝑖𝑛𝑎𝑛𝑡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𝑧𝑒𝑟𝑜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𝑤h𝑒𝑛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𝑠𝑖𝑛𝑔𝑢𝑙𝑎𝑟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48627CFB-5C7D-3041-AF87-77940E13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812991"/>
                  <a:ext cx="529087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C8E08291-8570-3544-B67B-14DD9662B8F0}"/>
                    </a:ext>
                  </a:extLst>
                </p:cNvPr>
                <p:cNvSpPr/>
                <p:nvPr/>
              </p:nvSpPr>
              <p:spPr>
                <a:xfrm>
                  <a:off x="1043608" y="1182323"/>
                  <a:ext cx="7873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C8E08291-8570-3544-B67B-14DD9662B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1182323"/>
                  <a:ext cx="78739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F13F4AA-1570-3F42-928C-C107C9AF753C}"/>
                </a:ext>
              </a:extLst>
            </p:cNvPr>
            <p:cNvSpPr txBox="1"/>
            <p:nvPr/>
          </p:nvSpPr>
          <p:spPr>
            <a:xfrm>
              <a:off x="1831003" y="1150400"/>
              <a:ext cx="1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By elimination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BC6EDA55-4A11-C449-9CFF-40B7A985B784}"/>
                    </a:ext>
                  </a:extLst>
                </p:cNvPr>
                <p:cNvSpPr/>
                <p:nvPr/>
              </p:nvSpPr>
              <p:spPr>
                <a:xfrm>
                  <a:off x="3131840" y="1707231"/>
                  <a:ext cx="3112326" cy="11181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BC6EDA55-4A11-C449-9CFF-40B7A985B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1707231"/>
                  <a:ext cx="3112326" cy="1118127"/>
                </a:xfrm>
                <a:prstGeom prst="rect">
                  <a:avLst/>
                </a:prstGeom>
                <a:blipFill>
                  <a:blip r:embed="rId4"/>
                  <a:stretch>
                    <a:fillRect b="-224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C020447-53A8-2740-AC17-FC2255B68937}"/>
                </a:ext>
              </a:extLst>
            </p:cNvPr>
            <p:cNvSpPr txBox="1"/>
            <p:nvPr/>
          </p:nvSpPr>
          <p:spPr>
            <a:xfrm>
              <a:off x="1125937" y="1943130"/>
              <a:ext cx="184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When A is singular, </a:t>
              </a:r>
            </a:p>
            <a:p>
              <a:r>
                <a:rPr lang="es-PY" dirty="0"/>
                <a:t>row of U with zeros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8164270E-729C-0943-AF68-1EA52B92203D}"/>
                    </a:ext>
                  </a:extLst>
                </p:cNvPr>
                <p:cNvSpPr txBox="1"/>
                <p:nvPr/>
              </p:nvSpPr>
              <p:spPr>
                <a:xfrm>
                  <a:off x="1058157" y="3284984"/>
                  <a:ext cx="19955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When A is invertible, </a:t>
                  </a:r>
                </a:p>
                <a:p>
                  <a:r>
                    <a:rPr lang="es-PY" dirty="0"/>
                    <a:t>U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s-PY" dirty="0"/>
                    <a:t>D</a:t>
                  </a:r>
                </a:p>
              </p:txBody>
            </p:sp>
          </mc:Choice>
          <mc:Fallback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8164270E-729C-0943-AF68-1EA52B922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57" y="3284984"/>
                  <a:ext cx="1995546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899" t="-3846" r="-1266" b="-1153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688EF3F1-534A-0446-A586-454F4068EE7B}"/>
                    </a:ext>
                  </a:extLst>
                </p:cNvPr>
                <p:cNvSpPr/>
                <p:nvPr/>
              </p:nvSpPr>
              <p:spPr>
                <a:xfrm>
                  <a:off x="3131840" y="2914516"/>
                  <a:ext cx="3289875" cy="11321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ES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E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func>
                          <m:funcPr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func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688EF3F1-534A-0446-A586-454F4068E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2914516"/>
                  <a:ext cx="3289875" cy="1132105"/>
                </a:xfrm>
                <a:prstGeom prst="rect">
                  <a:avLst/>
                </a:prstGeom>
                <a:blipFill>
                  <a:blip r:embed="rId6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B69EB35-70B1-AF40-B4D0-63C18B0A6D0F}"/>
              </a:ext>
            </a:extLst>
          </p:cNvPr>
          <p:cNvGrpSpPr/>
          <p:nvPr/>
        </p:nvGrpSpPr>
        <p:grpSpPr>
          <a:xfrm>
            <a:off x="451076" y="4626838"/>
            <a:ext cx="5823823" cy="1676548"/>
            <a:chOff x="451076" y="4626838"/>
            <a:chExt cx="5823823" cy="1676548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CC8F6B3-030D-2845-B557-A15F6EF7D15F}"/>
                </a:ext>
              </a:extLst>
            </p:cNvPr>
            <p:cNvSpPr txBox="1"/>
            <p:nvPr/>
          </p:nvSpPr>
          <p:spPr>
            <a:xfrm>
              <a:off x="451076" y="4718341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Example: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6A2AE118-9944-4C4F-8EB1-E78C97EA6BE9}"/>
                    </a:ext>
                  </a:extLst>
                </p:cNvPr>
                <p:cNvSpPr txBox="1"/>
                <p:nvPr/>
              </p:nvSpPr>
              <p:spPr>
                <a:xfrm>
                  <a:off x="1531421" y="4626838"/>
                  <a:ext cx="2848087" cy="559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A=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P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𝑐𝑑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6A2AE118-9944-4C4F-8EB1-E78C97EA6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421" y="4626838"/>
                  <a:ext cx="2848087" cy="559833"/>
                </a:xfrm>
                <a:prstGeom prst="rect">
                  <a:avLst/>
                </a:prstGeom>
                <a:blipFill>
                  <a:blip r:embed="rId7"/>
                  <a:stretch>
                    <a:fillRect l="-1778" b="-888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20AD26C3-DBF6-F84C-A523-90BEFC7FBDA6}"/>
                    </a:ext>
                  </a:extLst>
                </p:cNvPr>
                <p:cNvSpPr txBox="1"/>
                <p:nvPr/>
              </p:nvSpPr>
              <p:spPr>
                <a:xfrm>
                  <a:off x="1531421" y="5592486"/>
                  <a:ext cx="4743478" cy="710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20AD26C3-DBF6-F84C-A523-90BEFC7FB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421" y="5592486"/>
                  <a:ext cx="4743478" cy="710900"/>
                </a:xfrm>
                <a:prstGeom prst="rect">
                  <a:avLst/>
                </a:prstGeom>
                <a:blipFill>
                  <a:blip r:embed="rId8"/>
                  <a:stretch>
                    <a:fillRect t="-1754" r="-535" b="-701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70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12427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Properties</a:t>
            </a:r>
            <a:endParaRPr lang="es-PY" sz="32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46817FB-632F-B742-8FF5-F53597EA390D}"/>
              </a:ext>
            </a:extLst>
          </p:cNvPr>
          <p:cNvGrpSpPr/>
          <p:nvPr/>
        </p:nvGrpSpPr>
        <p:grpSpPr>
          <a:xfrm>
            <a:off x="255157" y="812991"/>
            <a:ext cx="5297507" cy="2544001"/>
            <a:chOff x="255157" y="812991"/>
            <a:chExt cx="5297507" cy="2544001"/>
          </a:xfrm>
        </p:grpSpPr>
        <p:sp>
          <p:nvSpPr>
            <p:cNvPr id="36" name="1 Título">
              <a:extLst>
                <a:ext uri="{FF2B5EF4-FFF2-40B4-BE49-F238E27FC236}">
                  <a16:creationId xmlns:a16="http://schemas.microsoft.com/office/drawing/2014/main" id="{A514786E-6E3E-194C-B53F-30D0752E271B}"/>
                </a:ext>
              </a:extLst>
            </p:cNvPr>
            <p:cNvSpPr txBox="1">
              <a:spLocks/>
            </p:cNvSpPr>
            <p:nvPr/>
          </p:nvSpPr>
          <p:spPr>
            <a:xfrm>
              <a:off x="255157" y="814408"/>
              <a:ext cx="892863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P-09</a:t>
              </a:r>
              <a:endParaRPr lang="es-PY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48627CFB-5C7D-3041-AF87-77940E133855}"/>
                    </a:ext>
                  </a:extLst>
                </p:cNvPr>
                <p:cNvSpPr txBox="1"/>
                <p:nvPr/>
              </p:nvSpPr>
              <p:spPr>
                <a:xfrm>
                  <a:off x="1043608" y="812991"/>
                  <a:ext cx="2717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dirty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d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s-ES" b="0" i="0" dirty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48627CFB-5C7D-3041-AF87-77940E13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812991"/>
                  <a:ext cx="271773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2ED4D-CA17-2F4F-AD33-31B8156B2E33}"/>
                    </a:ext>
                  </a:extLst>
                </p:cNvPr>
                <p:cNvSpPr txBox="1"/>
                <p:nvPr/>
              </p:nvSpPr>
              <p:spPr>
                <a:xfrm>
                  <a:off x="3761340" y="1221938"/>
                  <a:ext cx="17913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2ED4D-CA17-2F4F-AD33-31B8156B2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340" y="1221938"/>
                  <a:ext cx="17913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25" t="-9091" r="-352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60AE9C2A-1B07-5347-B565-C585BCE946D5}"/>
                    </a:ext>
                  </a:extLst>
                </p:cNvPr>
                <p:cNvSpPr/>
                <p:nvPr/>
              </p:nvSpPr>
              <p:spPr>
                <a:xfrm>
                  <a:off x="1043608" y="1221938"/>
                  <a:ext cx="14543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dirty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=?</m:t>
                            </m:r>
                          </m:e>
                        </m:func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60AE9C2A-1B07-5347-B565-C585BCE946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1221938"/>
                  <a:ext cx="145437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600D2B93-4767-EC47-8B97-A76A5FD3808C}"/>
                    </a:ext>
                  </a:extLst>
                </p:cNvPr>
                <p:cNvSpPr/>
                <p:nvPr/>
              </p:nvSpPr>
              <p:spPr>
                <a:xfrm>
                  <a:off x="1043608" y="1686369"/>
                  <a:ext cx="2172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dirty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dirty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600D2B93-4767-EC47-8B97-A76A5FD38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1686369"/>
                  <a:ext cx="217264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165211EF-84E6-154D-AC08-BBA813AF28E6}"/>
                    </a:ext>
                  </a:extLst>
                </p:cNvPr>
                <p:cNvSpPr/>
                <p:nvPr/>
              </p:nvSpPr>
              <p:spPr>
                <a:xfrm>
                  <a:off x="1020150" y="2150800"/>
                  <a:ext cx="22461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dirty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dirty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165211EF-84E6-154D-AC08-BBA813AF2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150" y="2150800"/>
                  <a:ext cx="22461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9AAC175D-D5E9-C845-8E20-D196B7F52B53}"/>
                    </a:ext>
                  </a:extLst>
                </p:cNvPr>
                <p:cNvSpPr/>
                <p:nvPr/>
              </p:nvSpPr>
              <p:spPr>
                <a:xfrm>
                  <a:off x="1039625" y="2590713"/>
                  <a:ext cx="2079415" cy="6519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dirty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dirty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9AAC175D-D5E9-C845-8E20-D196B7F52B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25" y="2590713"/>
                  <a:ext cx="2079415" cy="6519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EC47210-FA8A-B744-BDD3-EBE335FDDEAC}"/>
                </a:ext>
              </a:extLst>
            </p:cNvPr>
            <p:cNvSpPr/>
            <p:nvPr/>
          </p:nvSpPr>
          <p:spPr>
            <a:xfrm>
              <a:off x="1020150" y="2520132"/>
              <a:ext cx="2098890" cy="8368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578B5F-C50A-D44A-888E-F61853D69FBE}"/>
              </a:ext>
            </a:extLst>
          </p:cNvPr>
          <p:cNvSpPr txBox="1"/>
          <p:nvPr/>
        </p:nvSpPr>
        <p:spPr>
          <a:xfrm>
            <a:off x="1039625" y="362973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3339E5B-D178-A04A-9D21-B41913CC5393}"/>
                  </a:ext>
                </a:extLst>
              </p:cNvPr>
              <p:cNvSpPr/>
              <p:nvPr/>
            </p:nvSpPr>
            <p:spPr>
              <a:xfrm>
                <a:off x="4427984" y="4122689"/>
                <a:ext cx="2571217" cy="733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ox>
                                <m:boxPr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P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box>
                                <m:box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mr>
                        </m:m>
                      </m:e>
                    </m:d>
                    <m:r>
                      <a:rPr lang="es-PY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3339E5B-D178-A04A-9D21-B41913CC5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122689"/>
                <a:ext cx="2571217" cy="7330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61E3E084-7554-8246-9495-2E5DD00992EC}"/>
                  </a:ext>
                </a:extLst>
              </p:cNvPr>
              <p:cNvSpPr/>
              <p:nvPr/>
            </p:nvSpPr>
            <p:spPr>
              <a:xfrm>
                <a:off x="1754479" y="5236142"/>
                <a:ext cx="1188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61E3E084-7554-8246-9495-2E5DD0099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79" y="5236142"/>
                <a:ext cx="1188402" cy="369332"/>
              </a:xfrm>
              <a:prstGeom prst="rect">
                <a:avLst/>
              </a:prstGeom>
              <a:blipFill>
                <a:blip r:embed="rId9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0B4F9DCE-D705-1E42-8CBB-F4BF9DB76875}"/>
                  </a:ext>
                </a:extLst>
              </p:cNvPr>
              <p:cNvSpPr/>
              <p:nvPr/>
            </p:nvSpPr>
            <p:spPr>
              <a:xfrm>
                <a:off x="1770794" y="6076404"/>
                <a:ext cx="1407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PY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0B4F9DCE-D705-1E42-8CBB-F4BF9DB76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94" y="6076404"/>
                <a:ext cx="1407437" cy="369332"/>
              </a:xfrm>
              <a:prstGeom prst="rect">
                <a:avLst/>
              </a:prstGeom>
              <a:blipFill>
                <a:blip r:embed="rId10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5419EE40-3E03-7745-9B12-2AED3AE9F2D4}"/>
                  </a:ext>
                </a:extLst>
              </p:cNvPr>
              <p:cNvSpPr/>
              <p:nvPr/>
            </p:nvSpPr>
            <p:spPr>
              <a:xfrm>
                <a:off x="1770794" y="4212105"/>
                <a:ext cx="2008435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s-PY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/>
                  <a:t>=6</a:t>
                </a:r>
              </a:p>
            </p:txBody>
          </p:sp>
        </mc:Choice>
        <mc:Fallback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5419EE40-3E03-7745-9B12-2AED3AE9F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94" y="4212105"/>
                <a:ext cx="2008435" cy="554254"/>
              </a:xfrm>
              <a:prstGeom prst="rect">
                <a:avLst/>
              </a:prstGeom>
              <a:blipFill>
                <a:blip r:embed="rId11"/>
                <a:stretch>
                  <a:fillRect l="-1875" r="-1250" b="-45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9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245251" y="12427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Properties</a:t>
            </a:r>
            <a:endParaRPr lang="es-PY" sz="32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FE57BB4-DC83-AE48-BE96-1A3E5B288DA0}"/>
              </a:ext>
            </a:extLst>
          </p:cNvPr>
          <p:cNvGrpSpPr/>
          <p:nvPr/>
        </p:nvGrpSpPr>
        <p:grpSpPr>
          <a:xfrm>
            <a:off x="255157" y="812991"/>
            <a:ext cx="5978099" cy="3292877"/>
            <a:chOff x="255157" y="812991"/>
            <a:chExt cx="5978099" cy="3292877"/>
          </a:xfrm>
        </p:grpSpPr>
        <p:sp>
          <p:nvSpPr>
            <p:cNvPr id="36" name="1 Título">
              <a:extLst>
                <a:ext uri="{FF2B5EF4-FFF2-40B4-BE49-F238E27FC236}">
                  <a16:creationId xmlns:a16="http://schemas.microsoft.com/office/drawing/2014/main" id="{A514786E-6E3E-194C-B53F-30D0752E271B}"/>
                </a:ext>
              </a:extLst>
            </p:cNvPr>
            <p:cNvSpPr txBox="1">
              <a:spLocks/>
            </p:cNvSpPr>
            <p:nvPr/>
          </p:nvSpPr>
          <p:spPr>
            <a:xfrm>
              <a:off x="255157" y="814408"/>
              <a:ext cx="892863" cy="432048"/>
            </a:xfrm>
            <a:prstGeom prst="rect">
              <a:avLst/>
            </a:prstGeom>
          </p:spPr>
          <p:txBody>
            <a:bodyPr>
              <a:normAutofit fontScale="82500" lnSpcReduction="200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3200" dirty="0"/>
                <a:t>P-10</a:t>
              </a:r>
              <a:endParaRPr lang="es-PY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48627CFB-5C7D-3041-AF87-77940E133855}"/>
                    </a:ext>
                  </a:extLst>
                </p:cNvPr>
                <p:cNvSpPr txBox="1"/>
                <p:nvPr/>
              </p:nvSpPr>
              <p:spPr>
                <a:xfrm>
                  <a:off x="1043608" y="812991"/>
                  <a:ext cx="1969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dirty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48627CFB-5C7D-3041-AF87-77940E133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812991"/>
                  <a:ext cx="196906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ADAA376-8AF6-9647-9D53-8A81B928AEE9}"/>
                    </a:ext>
                  </a:extLst>
                </p:cNvPr>
                <p:cNvSpPr/>
                <p:nvPr/>
              </p:nvSpPr>
              <p:spPr>
                <a:xfrm>
                  <a:off x="1043608" y="1235281"/>
                  <a:ext cx="1696234" cy="559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ADAA376-8AF6-9647-9D53-8A81B928A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1235281"/>
                  <a:ext cx="1696234" cy="559833"/>
                </a:xfrm>
                <a:prstGeom prst="rect">
                  <a:avLst/>
                </a:prstGeom>
                <a:blipFill>
                  <a:blip r:embed="rId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8E8224CF-0F98-EB41-BA10-4309CDCB65C7}"/>
                    </a:ext>
                  </a:extLst>
                </p:cNvPr>
                <p:cNvSpPr/>
                <p:nvPr/>
              </p:nvSpPr>
              <p:spPr>
                <a:xfrm>
                  <a:off x="1271716" y="2060848"/>
                  <a:ext cx="12400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8E8224CF-0F98-EB41-BA10-4309CDCB6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716" y="2060848"/>
                  <a:ext cx="12400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514405A7-FCBD-E243-ABC7-39D96D519ADC}"/>
                    </a:ext>
                  </a:extLst>
                </p:cNvPr>
                <p:cNvSpPr/>
                <p:nvPr/>
              </p:nvSpPr>
              <p:spPr>
                <a:xfrm>
                  <a:off x="1043608" y="2511248"/>
                  <a:ext cx="16310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𝐿𝑈</m:t>
                            </m: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514405A7-FCBD-E243-ABC7-39D96D519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511248"/>
                  <a:ext cx="163102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DEC430F-427C-0748-8A72-768F31B8FB85}"/>
                </a:ext>
              </a:extLst>
            </p:cNvPr>
            <p:cNvSpPr txBox="1"/>
            <p:nvPr/>
          </p:nvSpPr>
          <p:spPr>
            <a:xfrm>
              <a:off x="2910743" y="3146314"/>
              <a:ext cx="3322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The matrix L has ones in his diagonal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6720CAED-A832-2D4F-A010-47F13AC27E8E}"/>
                    </a:ext>
                  </a:extLst>
                </p:cNvPr>
                <p:cNvSpPr/>
                <p:nvPr/>
              </p:nvSpPr>
              <p:spPr>
                <a:xfrm>
                  <a:off x="927775" y="3146314"/>
                  <a:ext cx="19279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6720CAED-A832-2D4F-A010-47F13AC27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775" y="3146314"/>
                  <a:ext cx="19279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D926D646-6D70-5845-9B96-57655BF967CF}"/>
                    </a:ext>
                  </a:extLst>
                </p:cNvPr>
                <p:cNvSpPr/>
                <p:nvPr/>
              </p:nvSpPr>
              <p:spPr>
                <a:xfrm>
                  <a:off x="1338620" y="3694972"/>
                  <a:ext cx="12786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PY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D926D646-6D70-5845-9B96-57655BF96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620" y="3694972"/>
                  <a:ext cx="12786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71C0CA29-1F47-4D4A-BF69-67E2A7923D8F}"/>
                </a:ext>
              </a:extLst>
            </p:cNvPr>
            <p:cNvSpPr txBox="1"/>
            <p:nvPr/>
          </p:nvSpPr>
          <p:spPr>
            <a:xfrm>
              <a:off x="2599600" y="373653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QED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81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77937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https://www.youtube.com/watch?time_continue=3&amp;v=srxexLishgY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18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426</Words>
  <Application>Microsoft Macintosh PowerPoint</Application>
  <PresentationFormat>Presentación en pantalla 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18 Properties of determinants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Matrix Spaces, Rank 1, Small world graphs</dc:title>
  <dc:creator>Gregorio Ariel Guerrero Moral</dc:creator>
  <cp:lastModifiedBy>Gregorio Ariel Guerrero Moral</cp:lastModifiedBy>
  <cp:revision>86</cp:revision>
  <cp:lastPrinted>2020-05-06T01:56:04Z</cp:lastPrinted>
  <dcterms:created xsi:type="dcterms:W3CDTF">2020-04-28T19:38:20Z</dcterms:created>
  <dcterms:modified xsi:type="dcterms:W3CDTF">2020-05-17T22:27:48Z</dcterms:modified>
</cp:coreProperties>
</file>