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5" r:id="rId3"/>
    <p:sldId id="339" r:id="rId4"/>
    <p:sldId id="340" r:id="rId5"/>
    <p:sldId id="341" r:id="rId6"/>
    <p:sldId id="342" r:id="rId7"/>
    <p:sldId id="290" r:id="rId8"/>
    <p:sldId id="33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2109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para_matrices_tridiagona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Algoritmo para matrices </a:t>
            </a:r>
            <a:r>
              <a:rPr lang="es-ES" sz="1200" dirty="0" err="1"/>
              <a:t>tridiagonales</a:t>
            </a:r>
            <a:r>
              <a:rPr lang="es-ES" sz="1200" dirty="0"/>
              <a:t>.(s.f.). En </a:t>
            </a:r>
            <a:r>
              <a:rPr lang="es-ES" sz="1200" i="1" dirty="0"/>
              <a:t>Wikipedia</a:t>
            </a:r>
            <a:r>
              <a:rPr lang="es-ES" sz="1200" dirty="0"/>
              <a:t>.</a:t>
            </a:r>
          </a:p>
          <a:p>
            <a:r>
              <a:rPr lang="es-ES" sz="1200" dirty="0"/>
              <a:t>Recuperado el  21/05/2020 de </a:t>
            </a:r>
          </a:p>
          <a:p>
            <a:r>
              <a:rPr lang="es-PY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https://es.wikipedia.org/wiki/Algoritmo_para_matrices_tridiagonales</a:t>
            </a:r>
            <a:endParaRPr lang="es-PY" sz="1200" dirty="0">
              <a:solidFill>
                <a:srgbClr val="0070C0"/>
              </a:solidFill>
            </a:endParaRPr>
          </a:p>
          <a:p>
            <a:endParaRPr lang="es-PY" sz="1200" dirty="0">
              <a:solidFill>
                <a:srgbClr val="0070C0"/>
              </a:solidFill>
            </a:endParaRPr>
          </a:p>
          <a:p>
            <a:endParaRPr lang="es-ES" sz="1200" dirty="0">
              <a:solidFill>
                <a:srgbClr val="0070C0"/>
              </a:solidFill>
            </a:endParaRPr>
          </a:p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76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QNpj-gOXW9M" TargetMode="External"/><Relationship Id="rId4" Type="http://schemas.openxmlformats.org/officeDocument/2006/relationships/hyperlink" Target="https://github.com/aegiloru/linearAlgebr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hyperlink" Target="https://es.wikipedia.org/wiki/Algoritmo_para_matrices_tridiagona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20</a:t>
            </a:r>
            <a:br>
              <a:rPr lang="es-PY" dirty="0"/>
            </a:br>
            <a:r>
              <a:rPr lang="es-ES" dirty="0" err="1"/>
              <a:t>Cramer’s</a:t>
            </a:r>
            <a:r>
              <a:rPr lang="es-ES" dirty="0"/>
              <a:t> rule, </a:t>
            </a:r>
            <a:r>
              <a:rPr lang="es-ES" dirty="0" err="1"/>
              <a:t>Inverse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, and </a:t>
            </a:r>
            <a:r>
              <a:rPr lang="es-ES" dirty="0" err="1"/>
              <a:t>volume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/>
                  <a:t>Formula </a:t>
                </a:r>
                <a:r>
                  <a:rPr lang="es-ES" sz="3400" dirty="0" err="1"/>
                  <a:t>for</a:t>
                </a:r>
                <a:r>
                  <a:rPr lang="es-ES" sz="3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Cramer’s</a:t>
                </a:r>
                <a:r>
                  <a:rPr lang="es-ES" sz="3400" dirty="0"/>
                  <a:t> rule </a:t>
                </a:r>
                <a:r>
                  <a:rPr lang="es-ES" sz="3400" dirty="0" err="1"/>
                  <a:t>for</a:t>
                </a:r>
                <a:r>
                  <a:rPr lang="es-ES" sz="3400" dirty="0"/>
                  <a:t> </a:t>
                </a:r>
                <a14:m>
                  <m:oMath xmlns:m="http://schemas.openxmlformats.org/officeDocument/2006/math"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" sz="3400" dirty="0"/>
                      <m:t>Volume</m:t>
                    </m:r>
                    <m:r>
                      <m:rPr>
                        <m:nor/>
                      </m:rPr>
                      <a:rPr lang="es-ES" sz="3400" dirty="0"/>
                      <m:t> </m:t>
                    </m:r>
                    <m:r>
                      <m:rPr>
                        <m:nor/>
                      </m:rPr>
                      <a:rPr lang="es-ES" sz="3400" dirty="0"/>
                      <m:t>of</m:t>
                    </m:r>
                    <m:r>
                      <m:rPr>
                        <m:nor/>
                      </m:rPr>
                      <a:rPr lang="es-ES" sz="3400" dirty="0"/>
                      <m:t> </m:t>
                    </m:r>
                    <m:r>
                      <m:rPr>
                        <m:nor/>
                      </m:rPr>
                      <a:rPr lang="es-ES" sz="3400" dirty="0"/>
                      <m:t>box</m:t>
                    </m:r>
                  </m:oMath>
                </a14:m>
                <a:endParaRPr lang="es-ES" sz="3400" dirty="0"/>
              </a:p>
            </p:txBody>
          </p:sp>
        </mc:Choice>
        <mc:Fallback xmlns="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  <a:blipFill>
                <a:blip r:embed="rId3"/>
                <a:stretch>
                  <a:fillRect t="-22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4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318637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Cofactor Formula</a:t>
            </a:r>
            <a:endParaRPr lang="es-PY" sz="32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EDD10D4-E6A7-014B-8228-47AC87D1518A}"/>
              </a:ext>
            </a:extLst>
          </p:cNvPr>
          <p:cNvGrpSpPr/>
          <p:nvPr/>
        </p:nvGrpSpPr>
        <p:grpSpPr>
          <a:xfrm>
            <a:off x="232570" y="935548"/>
            <a:ext cx="7243714" cy="911189"/>
            <a:chOff x="325970" y="4979289"/>
            <a:chExt cx="7243714" cy="911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C14BC81B-397F-1143-96C4-06E6777E7E9D}"/>
                    </a:ext>
                  </a:extLst>
                </p:cNvPr>
                <p:cNvSpPr/>
                <p:nvPr/>
              </p:nvSpPr>
              <p:spPr>
                <a:xfrm>
                  <a:off x="325970" y="5005877"/>
                  <a:ext cx="7243714" cy="884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38B20F44-F666-7F4E-89F1-2FEF7CCAD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70" y="5005877"/>
                  <a:ext cx="7243714" cy="8846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BBAC316C-CCCD-9640-B0C4-C7949047E590}"/>
                </a:ext>
              </a:extLst>
            </p:cNvPr>
            <p:cNvSpPr/>
            <p:nvPr/>
          </p:nvSpPr>
          <p:spPr>
            <a:xfrm>
              <a:off x="2195736" y="5013382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2BC40F08-922C-8B48-8D09-6587120C6B3E}"/>
                </a:ext>
              </a:extLst>
            </p:cNvPr>
            <p:cNvSpPr/>
            <p:nvPr/>
          </p:nvSpPr>
          <p:spPr>
            <a:xfrm>
              <a:off x="4564862" y="506486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8" name="Rectángulo redondeado 37">
              <a:extLst>
                <a:ext uri="{FF2B5EF4-FFF2-40B4-BE49-F238E27FC236}">
                  <a16:creationId xmlns:a16="http://schemas.microsoft.com/office/drawing/2014/main" id="{92800880-561F-DA44-A30E-692864C6FE89}"/>
                </a:ext>
              </a:extLst>
            </p:cNvPr>
            <p:cNvSpPr/>
            <p:nvPr/>
          </p:nvSpPr>
          <p:spPr>
            <a:xfrm>
              <a:off x="6873412" y="5064867"/>
              <a:ext cx="546646" cy="825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9" name="Rectángulo redondeado 38">
              <a:extLst>
                <a:ext uri="{FF2B5EF4-FFF2-40B4-BE49-F238E27FC236}">
                  <a16:creationId xmlns:a16="http://schemas.microsoft.com/office/drawing/2014/main" id="{05E37F08-6637-FF43-81D1-8CE77D7C75A2}"/>
                </a:ext>
              </a:extLst>
            </p:cNvPr>
            <p:cNvSpPr/>
            <p:nvPr/>
          </p:nvSpPr>
          <p:spPr>
            <a:xfrm rot="16200000">
              <a:off x="2810818" y="4321157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0" name="Rectángulo redondeado 39">
              <a:extLst>
                <a:ext uri="{FF2B5EF4-FFF2-40B4-BE49-F238E27FC236}">
                  <a16:creationId xmlns:a16="http://schemas.microsoft.com/office/drawing/2014/main" id="{4076D458-F91D-BE42-9544-A7291586DEDD}"/>
                </a:ext>
              </a:extLst>
            </p:cNvPr>
            <p:cNvSpPr/>
            <p:nvPr/>
          </p:nvSpPr>
          <p:spPr>
            <a:xfrm rot="16200000">
              <a:off x="4658580" y="4328457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2" name="Rectángulo redondeado 41">
              <a:extLst>
                <a:ext uri="{FF2B5EF4-FFF2-40B4-BE49-F238E27FC236}">
                  <a16:creationId xmlns:a16="http://schemas.microsoft.com/office/drawing/2014/main" id="{8FBDBD8D-ABF6-3446-977E-E7FAA9F8B1AA}"/>
                </a:ext>
              </a:extLst>
            </p:cNvPr>
            <p:cNvSpPr/>
            <p:nvPr/>
          </p:nvSpPr>
          <p:spPr>
            <a:xfrm rot="16200000">
              <a:off x="6456492" y="4294569"/>
              <a:ext cx="355506" cy="1724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07BEBA3-BC12-2649-8CCC-76C269E24A85}"/>
                  </a:ext>
                </a:extLst>
              </p:cNvPr>
              <p:cNvSpPr txBox="1"/>
              <p:nvPr/>
            </p:nvSpPr>
            <p:spPr>
              <a:xfrm>
                <a:off x="3748956" y="408475"/>
                <a:ext cx="3872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s-PY" dirty="0"/>
                  <a:t>+…+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07BEBA3-BC12-2649-8CCC-76C269E24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6" y="408475"/>
                <a:ext cx="3872407" cy="276999"/>
              </a:xfrm>
              <a:prstGeom prst="rect">
                <a:avLst/>
              </a:prstGeom>
              <a:blipFill>
                <a:blip r:embed="rId3"/>
                <a:stretch>
                  <a:fillRect l="-1961" t="-17391" r="-654" b="-478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1 Título">
                <a:extLst>
                  <a:ext uri="{FF2B5EF4-FFF2-40B4-BE49-F238E27FC236}">
                    <a16:creationId xmlns:a16="http://schemas.microsoft.com/office/drawing/2014/main" id="{4A1A4735-AA06-0E42-8174-F2C1ADE65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570" y="2058676"/>
                <a:ext cx="3318637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dirty="0"/>
                  <a:t>Formula </a:t>
                </a:r>
                <a:r>
                  <a:rPr lang="es-ES" sz="3200" dirty="0" err="1"/>
                  <a:t>for</a:t>
                </a:r>
                <a:r>
                  <a:rPr lang="es-E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44" name="1 Título">
                <a:extLst>
                  <a:ext uri="{FF2B5EF4-FFF2-40B4-BE49-F238E27FC236}">
                    <a16:creationId xmlns:a16="http://schemas.microsoft.com/office/drawing/2014/main" id="{4A1A4735-AA06-0E42-8174-F2C1ADE6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0" y="2058676"/>
                <a:ext cx="3318637" cy="975650"/>
              </a:xfrm>
              <a:prstGeom prst="rect">
                <a:avLst/>
              </a:prstGeom>
              <a:blipFill>
                <a:blip r:embed="rId4"/>
                <a:stretch>
                  <a:fillRect l="-4183" t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73D0B99-5920-634A-96C7-725E2D04AE1F}"/>
                  </a:ext>
                </a:extLst>
              </p:cNvPr>
              <p:cNvSpPr txBox="1"/>
              <p:nvPr/>
            </p:nvSpPr>
            <p:spPr>
              <a:xfrm>
                <a:off x="323528" y="2773517"/>
                <a:ext cx="2842125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73D0B99-5920-634A-96C7-725E2D04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73517"/>
                <a:ext cx="2842125" cy="521618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6D32C5-8879-FA4D-8EF8-968BC72BD441}"/>
                  </a:ext>
                </a:extLst>
              </p:cNvPr>
              <p:cNvSpPr txBox="1"/>
              <p:nvPr/>
            </p:nvSpPr>
            <p:spPr>
              <a:xfrm>
                <a:off x="4770521" y="2685591"/>
                <a:ext cx="1772216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6D32C5-8879-FA4D-8EF8-968BC72BD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21" y="2685591"/>
                <a:ext cx="1772216" cy="743409"/>
              </a:xfrm>
              <a:prstGeom prst="rect">
                <a:avLst/>
              </a:prstGeom>
              <a:blipFill>
                <a:blip r:embed="rId6"/>
                <a:stretch>
                  <a:fillRect l="-3571" r="-714" b="-5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515CAD7-8A87-ED4C-8E01-F957040F1C75}"/>
                  </a:ext>
                </a:extLst>
              </p:cNvPr>
              <p:cNvSpPr txBox="1"/>
              <p:nvPr/>
            </p:nvSpPr>
            <p:spPr>
              <a:xfrm>
                <a:off x="6663023" y="3321748"/>
                <a:ext cx="1947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Products of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/>
                  <a:t> entries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515CAD7-8A87-ED4C-8E01-F957040F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23" y="3321748"/>
                <a:ext cx="1947906" cy="369332"/>
              </a:xfrm>
              <a:prstGeom prst="rect">
                <a:avLst/>
              </a:prstGeom>
              <a:blipFill>
                <a:blip r:embed="rId7"/>
                <a:stretch>
                  <a:fillRect l="-2597" t="-3333" r="-1299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1F4876D-2237-A543-98B9-8C062FF8F98A}"/>
                  </a:ext>
                </a:extLst>
              </p:cNvPr>
              <p:cNvSpPr txBox="1"/>
              <p:nvPr/>
            </p:nvSpPr>
            <p:spPr>
              <a:xfrm>
                <a:off x="6663023" y="2849660"/>
                <a:ext cx="235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Products of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PY" dirty="0"/>
                  <a:t> entries</a:t>
                </a: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1F4876D-2237-A543-98B9-8C062FF8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23" y="2849660"/>
                <a:ext cx="2351862" cy="369332"/>
              </a:xfrm>
              <a:prstGeom prst="rect">
                <a:avLst/>
              </a:prstGeom>
              <a:blipFill>
                <a:blip r:embed="rId8"/>
                <a:stretch>
                  <a:fillRect l="-2151" r="-1075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curvado 7">
            <a:extLst>
              <a:ext uri="{FF2B5EF4-FFF2-40B4-BE49-F238E27FC236}">
                <a16:creationId xmlns:a16="http://schemas.microsoft.com/office/drawing/2014/main" id="{5B845C07-A7DE-3E4D-ABE8-5A20FC02DC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84168" y="3321748"/>
            <a:ext cx="578855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27DE116-8090-7045-9BD7-D7CA94677137}"/>
              </a:ext>
            </a:extLst>
          </p:cNvPr>
          <p:cNvGrpSpPr/>
          <p:nvPr/>
        </p:nvGrpSpPr>
        <p:grpSpPr>
          <a:xfrm>
            <a:off x="323528" y="3562866"/>
            <a:ext cx="5281878" cy="1236412"/>
            <a:chOff x="323528" y="3825308"/>
            <a:chExt cx="5281878" cy="1236412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878F0AD-A308-D046-B850-34C8D39DA12B}"/>
                </a:ext>
              </a:extLst>
            </p:cNvPr>
            <p:cNvGrpSpPr/>
            <p:nvPr/>
          </p:nvGrpSpPr>
          <p:grpSpPr>
            <a:xfrm>
              <a:off x="323528" y="3825308"/>
              <a:ext cx="1838289" cy="369332"/>
              <a:chOff x="323528" y="3825308"/>
              <a:chExt cx="1838289" cy="369332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C8405782-44E2-994A-AFC1-D130AA006666}"/>
                  </a:ext>
                </a:extLst>
              </p:cNvPr>
              <p:cNvGrpSpPr/>
              <p:nvPr/>
            </p:nvGrpSpPr>
            <p:grpSpPr>
              <a:xfrm>
                <a:off x="323528" y="3825308"/>
                <a:ext cx="1838289" cy="369332"/>
                <a:chOff x="323528" y="3825308"/>
                <a:chExt cx="1838289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A97C0960-D0B8-344B-ABE2-9110B1EBED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4818" y="3871475"/>
                      <a:ext cx="9769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r>
                        <a:rPr lang="es-PY" dirty="0"/>
                        <a:t>=</a:t>
                      </a:r>
                      <a:r>
                        <a:rPr lang="es-ES" dirty="0"/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oMath>
                      </a14:m>
                      <a:r>
                        <a:rPr lang="es-PY" dirty="0"/>
                        <a:t>I</a:t>
                      </a:r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A97C0960-D0B8-344B-ABE2-9110B1EBED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4818" y="3871475"/>
                      <a:ext cx="97699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92" t="-17391" r="-12821" b="-478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960A2431-7EC9-9B41-B86D-776029B8C5D2}"/>
                    </a:ext>
                  </a:extLst>
                </p:cNvPr>
                <p:cNvSpPr txBox="1"/>
                <p:nvPr/>
              </p:nvSpPr>
              <p:spPr>
                <a:xfrm>
                  <a:off x="323528" y="3825308"/>
                  <a:ext cx="715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Check</a:t>
                  </a:r>
                </a:p>
              </p:txBody>
            </p:sp>
          </p:grp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5C67D597-254E-4B4A-AA01-3B7F33367864}"/>
                  </a:ext>
                </a:extLst>
              </p:cNvPr>
              <p:cNvCxnSpPr/>
              <p:nvPr/>
            </p:nvCxnSpPr>
            <p:spPr>
              <a:xfrm>
                <a:off x="395536" y="4148474"/>
                <a:ext cx="17662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B977B3E2-20FE-C94E-BB8E-00DD476A49A9}"/>
                    </a:ext>
                  </a:extLst>
                </p:cNvPr>
                <p:cNvSpPr txBox="1"/>
                <p:nvPr/>
              </p:nvSpPr>
              <p:spPr>
                <a:xfrm>
                  <a:off x="428732" y="4282339"/>
                  <a:ext cx="5176674" cy="779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et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func>
                                  <m:func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B977B3E2-20FE-C94E-BB8E-00DD476A4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32" y="4282339"/>
                  <a:ext cx="5176674" cy="779381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7B3A25BE-D924-5F4F-A23C-F4694FA91055}"/>
                  </a:ext>
                </a:extLst>
              </p:cNvPr>
              <p:cNvSpPr/>
              <p:nvPr/>
            </p:nvSpPr>
            <p:spPr>
              <a:xfrm>
                <a:off x="350770" y="5238533"/>
                <a:ext cx="3979936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7B3A25BE-D924-5F4F-A23C-F4694FA91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70" y="5238533"/>
                <a:ext cx="3979936" cy="55976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8F709C72-EF27-0740-B2E7-7AC7D4A0E049}"/>
              </a:ext>
            </a:extLst>
          </p:cNvPr>
          <p:cNvGrpSpPr/>
          <p:nvPr/>
        </p:nvGrpSpPr>
        <p:grpSpPr>
          <a:xfrm>
            <a:off x="891770" y="5900895"/>
            <a:ext cx="3514424" cy="567981"/>
            <a:chOff x="834917" y="5887780"/>
            <a:chExt cx="3514424" cy="567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87EF8860-2841-4644-905F-9036F512F46E}"/>
                    </a:ext>
                  </a:extLst>
                </p:cNvPr>
                <p:cNvSpPr/>
                <p:nvPr/>
              </p:nvSpPr>
              <p:spPr>
                <a:xfrm>
                  <a:off x="834917" y="5895864"/>
                  <a:ext cx="3514424" cy="5598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et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et</m:t>
                                    </m:r>
                                  </m:fNam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87EF8860-2841-4644-905F-9036F512F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17" y="5895864"/>
                  <a:ext cx="3514424" cy="559897"/>
                </a:xfrm>
                <a:prstGeom prst="rect">
                  <a:avLst/>
                </a:prstGeom>
                <a:blipFill>
                  <a:blip r:embed="rId1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ángulo redondeado 47">
              <a:extLst>
                <a:ext uri="{FF2B5EF4-FFF2-40B4-BE49-F238E27FC236}">
                  <a16:creationId xmlns:a16="http://schemas.microsoft.com/office/drawing/2014/main" id="{78D8B9BD-A409-FA4E-AB78-D63739AD1E96}"/>
                </a:ext>
              </a:extLst>
            </p:cNvPr>
            <p:cNvSpPr/>
            <p:nvPr/>
          </p:nvSpPr>
          <p:spPr>
            <a:xfrm>
              <a:off x="834917" y="5895864"/>
              <a:ext cx="838400" cy="2799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9" name="Rectángulo redondeado 48">
              <a:extLst>
                <a:ext uri="{FF2B5EF4-FFF2-40B4-BE49-F238E27FC236}">
                  <a16:creationId xmlns:a16="http://schemas.microsoft.com/office/drawing/2014/main" id="{8D1E1A76-80B0-144A-AE88-389C80F66868}"/>
                </a:ext>
              </a:extLst>
            </p:cNvPr>
            <p:cNvSpPr/>
            <p:nvPr/>
          </p:nvSpPr>
          <p:spPr>
            <a:xfrm>
              <a:off x="2161817" y="5895864"/>
              <a:ext cx="393959" cy="5598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6272D52-D827-0D45-AEAB-D814654F01ED}"/>
                </a:ext>
              </a:extLst>
            </p:cNvPr>
            <p:cNvSpPr/>
            <p:nvPr/>
          </p:nvSpPr>
          <p:spPr>
            <a:xfrm>
              <a:off x="3779912" y="5887780"/>
              <a:ext cx="288032" cy="28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1 Título">
                <a:extLst>
                  <a:ext uri="{FF2B5EF4-FFF2-40B4-BE49-F238E27FC236}">
                    <a16:creationId xmlns:a16="http://schemas.microsoft.com/office/drawing/2014/main" id="{4A1A4735-AA06-0E42-8174-F2C1ADE65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76601"/>
                <a:ext cx="3318637" cy="975650"/>
              </a:xfrm>
              <a:prstGeom prst="rect">
                <a:avLst/>
              </a:prstGeom>
            </p:spPr>
            <p:txBody>
              <a:bodyPr>
                <a:normAutofit fontScale="97500"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PY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3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s-ES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sz="3200" dirty="0"/>
                  <a:t>= </a:t>
                </a:r>
                <a14:m>
                  <m:oMath xmlns:m="http://schemas.openxmlformats.org/officeDocument/2006/math">
                    <m:r>
                      <a:rPr lang="es-E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44" name="1 Título">
                <a:extLst>
                  <a:ext uri="{FF2B5EF4-FFF2-40B4-BE49-F238E27FC236}">
                    <a16:creationId xmlns:a16="http://schemas.microsoft.com/office/drawing/2014/main" id="{4A1A4735-AA06-0E42-8174-F2C1ADE6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601"/>
                <a:ext cx="3318637" cy="975650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241E6A6-7465-8F40-8157-035B94792960}"/>
                  </a:ext>
                </a:extLst>
              </p:cNvPr>
              <p:cNvSpPr/>
              <p:nvPr/>
            </p:nvSpPr>
            <p:spPr>
              <a:xfrm>
                <a:off x="2915816" y="301009"/>
                <a:ext cx="193238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241E6A6-7465-8F40-8157-035B94792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01009"/>
                <a:ext cx="1932388" cy="559833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04E6692A-4673-5B45-9061-24C6CA315958}"/>
              </a:ext>
            </a:extLst>
          </p:cNvPr>
          <p:cNvGrpSpPr/>
          <p:nvPr/>
        </p:nvGrpSpPr>
        <p:grpSpPr>
          <a:xfrm>
            <a:off x="267812" y="1051632"/>
            <a:ext cx="5568206" cy="3757309"/>
            <a:chOff x="267812" y="1051632"/>
            <a:chExt cx="5568206" cy="3757309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D601BD8-2AB4-3F4E-B2EE-A00D5790F52A}"/>
                </a:ext>
              </a:extLst>
            </p:cNvPr>
            <p:cNvSpPr txBox="1"/>
            <p:nvPr/>
          </p:nvSpPr>
          <p:spPr>
            <a:xfrm>
              <a:off x="1160169" y="1051632"/>
              <a:ext cx="1498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Row operations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3591B83-52F6-6542-B9E5-8F917E384384}"/>
                </a:ext>
              </a:extLst>
            </p:cNvPr>
            <p:cNvSpPr txBox="1"/>
            <p:nvPr/>
          </p:nvSpPr>
          <p:spPr>
            <a:xfrm>
              <a:off x="2935480" y="1051632"/>
              <a:ext cx="1675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Aumented Matrix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BA8CF61-618F-4C4F-A3AC-CD55D301842C}"/>
                </a:ext>
              </a:extLst>
            </p:cNvPr>
            <p:cNvSpPr txBox="1"/>
            <p:nvPr/>
          </p:nvSpPr>
          <p:spPr>
            <a:xfrm>
              <a:off x="267812" y="105824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Step</a:t>
              </a:r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631EC68-DC25-824A-946A-B314A7B06A81}"/>
                </a:ext>
              </a:extLst>
            </p:cNvPr>
            <p:cNvGrpSpPr/>
            <p:nvPr/>
          </p:nvGrpSpPr>
          <p:grpSpPr>
            <a:xfrm>
              <a:off x="267812" y="1305946"/>
              <a:ext cx="4836984" cy="645241"/>
              <a:chOff x="267812" y="1305946"/>
              <a:chExt cx="4836984" cy="6452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CF8B9C74-A4CA-1E41-B524-ED29DC84F51A}"/>
                      </a:ext>
                    </a:extLst>
                  </p:cNvPr>
                  <p:cNvSpPr/>
                  <p:nvPr/>
                </p:nvSpPr>
                <p:spPr>
                  <a:xfrm>
                    <a:off x="2938305" y="1305946"/>
                    <a:ext cx="2166491" cy="645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sz="1400" dirty="0"/>
                  </a:p>
                </p:txBody>
              </p:sp>
            </mc:Choice>
            <mc:Fallback xmlns=""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CF8B9C74-A4CA-1E41-B524-ED29DC84F5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8305" y="1305946"/>
                    <a:ext cx="2166491" cy="6452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7DA8788-B4AC-DE45-B295-C8DE788C35C6}"/>
                  </a:ext>
                </a:extLst>
              </p:cNvPr>
              <p:cNvSpPr txBox="1"/>
              <p:nvPr/>
            </p:nvSpPr>
            <p:spPr>
              <a:xfrm>
                <a:off x="267812" y="14439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>
                    <a:solidFill>
                      <a:srgbClr val="0070C0"/>
                    </a:solidFill>
                  </a:rPr>
                  <a:t>1.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E23071D-9D06-D842-8BF5-CF5EC2C8CA1A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169" y="1391418"/>
                    <a:ext cx="1568763" cy="474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E23071D-9D06-D842-8BF5-CF5EC2C8C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169" y="1391418"/>
                    <a:ext cx="1568763" cy="4742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00" r="-800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DF71E1C-5D52-6D42-8085-48B730426B64}"/>
                </a:ext>
              </a:extLst>
            </p:cNvPr>
            <p:cNvGrpSpPr/>
            <p:nvPr/>
          </p:nvGrpSpPr>
          <p:grpSpPr>
            <a:xfrm>
              <a:off x="267812" y="2608827"/>
              <a:ext cx="5371250" cy="641073"/>
              <a:chOff x="267812" y="2160174"/>
              <a:chExt cx="5371250" cy="641073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F619CE3-BC9A-654C-B66C-D858F21BFBB0}"/>
                  </a:ext>
                </a:extLst>
              </p:cNvPr>
              <p:cNvSpPr txBox="1"/>
              <p:nvPr/>
            </p:nvSpPr>
            <p:spPr>
              <a:xfrm>
                <a:off x="267812" y="229604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>
                    <a:solidFill>
                      <a:srgbClr val="0070C0"/>
                    </a:solidFill>
                  </a:rPr>
                  <a:t>2.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A95E28A2-3E85-F246-8A8C-A4DD3DC3188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169" y="2198774"/>
                    <a:ext cx="957698" cy="5638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3" name="CuadroTexto 32">
                    <a:extLst>
                      <a:ext uri="{FF2B5EF4-FFF2-40B4-BE49-F238E27FC236}">
                        <a16:creationId xmlns:a16="http://schemas.microsoft.com/office/drawing/2014/main" id="{A95E28A2-3E85-F246-8A8C-A4DD3DC31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169" y="2198774"/>
                    <a:ext cx="957698" cy="5638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96" r="-129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ángulo 40">
                    <a:extLst>
                      <a:ext uri="{FF2B5EF4-FFF2-40B4-BE49-F238E27FC236}">
                        <a16:creationId xmlns:a16="http://schemas.microsoft.com/office/drawing/2014/main" id="{FC152E99-8B55-8A47-A36D-18F8D8AC26E6}"/>
                      </a:ext>
                    </a:extLst>
                  </p:cNvPr>
                  <p:cNvSpPr/>
                  <p:nvPr/>
                </p:nvSpPr>
                <p:spPr>
                  <a:xfrm>
                    <a:off x="2915816" y="2160174"/>
                    <a:ext cx="2723246" cy="6410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𝑎𝑑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sz="1400" dirty="0"/>
                  </a:p>
                </p:txBody>
              </p:sp>
            </mc:Choice>
            <mc:Fallback xmlns="">
              <p:sp>
                <p:nvSpPr>
                  <p:cNvPr id="41" name="Rectángulo 40">
                    <a:extLst>
                      <a:ext uri="{FF2B5EF4-FFF2-40B4-BE49-F238E27FC236}">
                        <a16:creationId xmlns:a16="http://schemas.microsoft.com/office/drawing/2014/main" id="{FC152E99-8B55-8A47-A36D-18F8D8AC26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2160174"/>
                    <a:ext cx="2723246" cy="6410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E6805C0-0E8C-E94C-ABDC-2C37C96BD507}"/>
                </a:ext>
              </a:extLst>
            </p:cNvPr>
            <p:cNvGrpSpPr/>
            <p:nvPr/>
          </p:nvGrpSpPr>
          <p:grpSpPr>
            <a:xfrm>
              <a:off x="267812" y="3907540"/>
              <a:ext cx="5568206" cy="901401"/>
              <a:chOff x="267812" y="3156606"/>
              <a:chExt cx="5568206" cy="901401"/>
            </a:xfrm>
          </p:grpSpPr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49FD8BE-1263-4A45-B846-8C4342E5853B}"/>
                  </a:ext>
                </a:extLst>
              </p:cNvPr>
              <p:cNvSpPr txBox="1"/>
              <p:nvPr/>
            </p:nvSpPr>
            <p:spPr>
              <a:xfrm>
                <a:off x="267812" y="342264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>
                    <a:solidFill>
                      <a:srgbClr val="0070C0"/>
                    </a:solidFill>
                  </a:rPr>
                  <a:t>3.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38250BCA-4BBD-2945-91E4-9F048E3D29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169" y="3468807"/>
                    <a:ext cx="15158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38250BCA-4BBD-2945-91E4-9F048E3D29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169" y="3468807"/>
                    <a:ext cx="151586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7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id="{7B07E1AD-6BEE-C144-BEFC-0C4ED7BF348C}"/>
                      </a:ext>
                    </a:extLst>
                  </p:cNvPr>
                  <p:cNvSpPr/>
                  <p:nvPr/>
                </p:nvSpPr>
                <p:spPr>
                  <a:xfrm>
                    <a:off x="2935480" y="3156606"/>
                    <a:ext cx="2900538" cy="9014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s-ES" sz="1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𝑎𝑑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𝑎𝑑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𝑎𝑑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𝑏𝑐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sz="1400" dirty="0"/>
                  </a:p>
                </p:txBody>
              </p:sp>
            </mc:Choice>
            <mc:Fallback xmlns=""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id="{7B07E1AD-6BEE-C144-BEFC-0C4ED7BF34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5480" y="3156606"/>
                    <a:ext cx="2900538" cy="9014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89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547457F-ADD5-9D48-9D20-88952D79894C}"/>
              </a:ext>
            </a:extLst>
          </p:cNvPr>
          <p:cNvGrpSpPr/>
          <p:nvPr/>
        </p:nvGrpSpPr>
        <p:grpSpPr>
          <a:xfrm>
            <a:off x="325069" y="5466582"/>
            <a:ext cx="5578549" cy="901401"/>
            <a:chOff x="267812" y="4342622"/>
            <a:chExt cx="5578549" cy="90140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1AAD184E-4408-7249-BB07-C3374EF9767E}"/>
                </a:ext>
              </a:extLst>
            </p:cNvPr>
            <p:cNvSpPr txBox="1"/>
            <p:nvPr/>
          </p:nvSpPr>
          <p:spPr>
            <a:xfrm>
              <a:off x="267812" y="46086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dirty="0">
                  <a:solidFill>
                    <a:srgbClr val="0070C0"/>
                  </a:solidFill>
                </a:rPr>
                <a:t>4.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373EB29D-FB3B-DB4A-84B2-FC674635DDCE}"/>
                    </a:ext>
                  </a:extLst>
                </p:cNvPr>
                <p:cNvSpPr txBox="1"/>
                <p:nvPr/>
              </p:nvSpPr>
              <p:spPr>
                <a:xfrm>
                  <a:off x="1160169" y="4511386"/>
                  <a:ext cx="947054" cy="563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373EB29D-FB3B-DB4A-84B2-FC674635D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69" y="4511386"/>
                  <a:ext cx="947054" cy="563872"/>
                </a:xfrm>
                <a:prstGeom prst="rect">
                  <a:avLst/>
                </a:prstGeom>
                <a:blipFill>
                  <a:blip r:embed="rId10"/>
                  <a:stretch>
                    <a:fillRect l="-5405" t="-2273" r="-1351" b="-681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1664248-A5DE-6340-831B-FB81D0EC7F43}"/>
                    </a:ext>
                  </a:extLst>
                </p:cNvPr>
                <p:cNvSpPr/>
                <p:nvPr/>
              </p:nvSpPr>
              <p:spPr>
                <a:xfrm>
                  <a:off x="2950184" y="4342622"/>
                  <a:ext cx="2896177" cy="901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𝑏𝑐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𝑏𝑐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sz="1400" i="1">
                                                <a:latin typeface="Cambria Math" panose="02040503050406030204" pitchFamily="18" charset="0"/>
                                              </a:rPr>
                                              <m:t>𝑏𝑐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1400" dirty="0"/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1664248-A5DE-6340-831B-FB81D0EC7F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184" y="4342622"/>
                  <a:ext cx="2896177" cy="901401"/>
                </a:xfrm>
                <a:prstGeom prst="rect">
                  <a:avLst/>
                </a:prstGeom>
                <a:blipFill>
                  <a:blip r:embed="rId11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740FC9C-A9EA-C242-B6A5-F247224F85C9}"/>
              </a:ext>
            </a:extLst>
          </p:cNvPr>
          <p:cNvCxnSpPr/>
          <p:nvPr/>
        </p:nvCxnSpPr>
        <p:spPr>
          <a:xfrm>
            <a:off x="5731527" y="1266325"/>
            <a:ext cx="108542" cy="52824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95355C6-D66A-5449-ABBF-F42D0E9529DA}"/>
                  </a:ext>
                </a:extLst>
              </p:cNvPr>
              <p:cNvSpPr txBox="1"/>
              <p:nvPr/>
            </p:nvSpPr>
            <p:spPr>
              <a:xfrm>
                <a:off x="5903618" y="1108455"/>
                <a:ext cx="3142783" cy="1040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95355C6-D66A-5449-ABBF-F42D0E952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8" y="1108455"/>
                <a:ext cx="3142783" cy="1040221"/>
              </a:xfrm>
              <a:prstGeom prst="rect">
                <a:avLst/>
              </a:prstGeom>
              <a:blipFill>
                <a:blip r:embed="rId12"/>
                <a:stretch>
                  <a:fillRect l="-1210" t="-1205" b="-72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5D08D8A3-106A-014E-AE07-28369F6843A6}"/>
              </a:ext>
            </a:extLst>
          </p:cNvPr>
          <p:cNvGrpSpPr/>
          <p:nvPr/>
        </p:nvGrpSpPr>
        <p:grpSpPr>
          <a:xfrm>
            <a:off x="6148051" y="2608827"/>
            <a:ext cx="2728137" cy="820173"/>
            <a:chOff x="5836018" y="2608827"/>
            <a:chExt cx="2728137" cy="82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A64DD9E9-DA9A-A740-A132-361786C5755D}"/>
                    </a:ext>
                  </a:extLst>
                </p:cNvPr>
                <p:cNvSpPr txBox="1"/>
                <p:nvPr/>
              </p:nvSpPr>
              <p:spPr>
                <a:xfrm>
                  <a:off x="5932534" y="2729437"/>
                  <a:ext cx="2535309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A64DD9E9-DA9A-A740-A132-361786C57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534" y="2729437"/>
                  <a:ext cx="2535309" cy="520463"/>
                </a:xfrm>
                <a:prstGeom prst="rect">
                  <a:avLst/>
                </a:prstGeom>
                <a:blipFill>
                  <a:blip r:embed="rId13"/>
                  <a:stretch>
                    <a:fillRect l="-2010" t="-4762" b="-1190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E461109C-BD5C-D345-9D1D-9C60C23BE3C6}"/>
                </a:ext>
              </a:extLst>
            </p:cNvPr>
            <p:cNvSpPr/>
            <p:nvPr/>
          </p:nvSpPr>
          <p:spPr>
            <a:xfrm>
              <a:off x="5836018" y="2608827"/>
              <a:ext cx="2728137" cy="8201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19729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318637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Cramer’s</a:t>
            </a:r>
            <a:r>
              <a:rPr lang="es-ES" sz="3200" dirty="0"/>
              <a:t> Rule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A06E6AD-3C97-EB40-8946-40C9D9DC41A6}"/>
                  </a:ext>
                </a:extLst>
              </p:cNvPr>
              <p:cNvSpPr txBox="1"/>
              <p:nvPr/>
            </p:nvSpPr>
            <p:spPr>
              <a:xfrm>
                <a:off x="242452" y="909068"/>
                <a:ext cx="1004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E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A06E6AD-3C97-EB40-8946-40C9D9DC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2" y="909068"/>
                <a:ext cx="1004186" cy="369332"/>
              </a:xfrm>
              <a:prstGeom prst="rect">
                <a:avLst/>
              </a:prstGeom>
              <a:blipFill>
                <a:blip r:embed="rId2"/>
                <a:stretch>
                  <a:fillRect l="-6250" r="-6250" b="-34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B60D962-8DBD-7846-8CC5-9F6543213997}"/>
                  </a:ext>
                </a:extLst>
              </p:cNvPr>
              <p:cNvSpPr txBox="1"/>
              <p:nvPr/>
            </p:nvSpPr>
            <p:spPr>
              <a:xfrm>
                <a:off x="3142894" y="722029"/>
                <a:ext cx="1772216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B60D962-8DBD-7846-8CC5-9F654321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94" y="722029"/>
                <a:ext cx="1772216" cy="743409"/>
              </a:xfrm>
              <a:prstGeom prst="rect">
                <a:avLst/>
              </a:prstGeom>
              <a:blipFill>
                <a:blip r:embed="rId3"/>
                <a:stretch>
                  <a:fillRect l="-2837" b="-678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DD4E749-4156-634E-8D0D-A1A57BEAE464}"/>
                  </a:ext>
                </a:extLst>
              </p:cNvPr>
              <p:cNvSpPr txBox="1"/>
              <p:nvPr/>
            </p:nvSpPr>
            <p:spPr>
              <a:xfrm>
                <a:off x="284915" y="2402270"/>
                <a:ext cx="1168397" cy="790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E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DD4E749-4156-634E-8D0D-A1A57BEA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5" y="2402270"/>
                <a:ext cx="1168397" cy="790858"/>
              </a:xfrm>
              <a:prstGeom prst="rect">
                <a:avLst/>
              </a:prstGeom>
              <a:blipFill>
                <a:blip r:embed="rId4"/>
                <a:stretch>
                  <a:fillRect l="-2151" r="-6452" b="-634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358A24-9BFE-2A46-8B19-825401E10125}"/>
                  </a:ext>
                </a:extLst>
              </p:cNvPr>
              <p:cNvSpPr/>
              <p:nvPr/>
            </p:nvSpPr>
            <p:spPr>
              <a:xfrm>
                <a:off x="2807305" y="1586749"/>
                <a:ext cx="2582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ES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358A24-9BFE-2A46-8B19-825401E10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05" y="1586749"/>
                <a:ext cx="2582374" cy="369332"/>
              </a:xfrm>
              <a:prstGeom prst="rect">
                <a:avLst/>
              </a:prstGeom>
              <a:blipFill>
                <a:blip r:embed="rId5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629F50F-5F84-F649-B975-45B5F3EDEDC7}"/>
                  </a:ext>
                </a:extLst>
              </p:cNvPr>
              <p:cNvSpPr txBox="1"/>
              <p:nvPr/>
            </p:nvSpPr>
            <p:spPr>
              <a:xfrm>
                <a:off x="376557" y="3639318"/>
                <a:ext cx="117750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629F50F-5F84-F649-B975-45B5F3ED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7" y="3639318"/>
                <a:ext cx="1177502" cy="524182"/>
              </a:xfrm>
              <a:prstGeom prst="rect">
                <a:avLst/>
              </a:prstGeom>
              <a:blipFill>
                <a:blip r:embed="rId6"/>
                <a:stretch>
                  <a:fillRect l="-2151" t="-2381" r="-1075" b="-1428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B3B7C6A-6A11-2046-AEB9-4EBFEF4D2962}"/>
                  </a:ext>
                </a:extLst>
              </p:cNvPr>
              <p:cNvSpPr txBox="1"/>
              <p:nvPr/>
            </p:nvSpPr>
            <p:spPr>
              <a:xfrm>
                <a:off x="3206503" y="3637459"/>
                <a:ext cx="118814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B3B7C6A-6A11-2046-AEB9-4EBFEF4D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03" y="3637459"/>
                <a:ext cx="1188146" cy="526041"/>
              </a:xfrm>
              <a:prstGeom prst="rect">
                <a:avLst/>
              </a:prstGeom>
              <a:blipFill>
                <a:blip r:embed="rId7"/>
                <a:stretch>
                  <a:fillRect l="-2128" r="-1064" b="-1395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1D09A5F-494B-7149-AB14-078BE3558D89}"/>
                  </a:ext>
                </a:extLst>
              </p:cNvPr>
              <p:cNvSpPr txBox="1"/>
              <p:nvPr/>
            </p:nvSpPr>
            <p:spPr>
              <a:xfrm>
                <a:off x="6047093" y="3629508"/>
                <a:ext cx="1120178" cy="53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1D09A5F-494B-7149-AB14-078BE355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93" y="3629508"/>
                <a:ext cx="1120178" cy="533992"/>
              </a:xfrm>
              <a:prstGeom prst="rect">
                <a:avLst/>
              </a:prstGeom>
              <a:blipFill>
                <a:blip r:embed="rId8"/>
                <a:stretch>
                  <a:fillRect l="-2247" r="-2247" b="-1162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1F8B584-2180-6E4F-A591-D747CD0548A1}"/>
                  </a:ext>
                </a:extLst>
              </p:cNvPr>
              <p:cNvSpPr txBox="1"/>
              <p:nvPr/>
            </p:nvSpPr>
            <p:spPr>
              <a:xfrm>
                <a:off x="262872" y="4569030"/>
                <a:ext cx="22258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  <a:p>
                <a:r>
                  <a:rPr lang="es-PY" dirty="0"/>
                  <a:t>           replaced by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1F8B584-2180-6E4F-A591-D747CD054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2" y="4569030"/>
                <a:ext cx="2225866" cy="646331"/>
              </a:xfrm>
              <a:prstGeom prst="rect">
                <a:avLst/>
              </a:prstGeom>
              <a:blipFill>
                <a:blip r:embed="rId9"/>
                <a:stretch>
                  <a:fillRect t="-3922" b="-1176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FD4CDA4-1CDB-4443-8705-76537564EEAA}"/>
                  </a:ext>
                </a:extLst>
              </p:cNvPr>
              <p:cNvSpPr txBox="1"/>
              <p:nvPr/>
            </p:nvSpPr>
            <p:spPr>
              <a:xfrm>
                <a:off x="5796136" y="4881038"/>
                <a:ext cx="2168542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  <a:p>
                <a:r>
                  <a:rPr lang="es-PY" dirty="0"/>
                  <a:t>           replaced by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FD4CDA4-1CDB-4443-8705-76537564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881038"/>
                <a:ext cx="2168542" cy="668645"/>
              </a:xfrm>
              <a:prstGeom prst="rect">
                <a:avLst/>
              </a:prstGeom>
              <a:blipFill>
                <a:blip r:embed="rId10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D5AF229-0FA6-0647-AADC-041CB87F9BB8}"/>
                  </a:ext>
                </a:extLst>
              </p:cNvPr>
              <p:cNvSpPr/>
              <p:nvPr/>
            </p:nvSpPr>
            <p:spPr>
              <a:xfrm>
                <a:off x="292311" y="5319462"/>
                <a:ext cx="2499659" cy="602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𝑐𝑜𝑙𝑢𝑚𝑛𝑠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D5AF229-0FA6-0647-AADC-041CB87F9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1" y="5319462"/>
                <a:ext cx="2499659" cy="602857"/>
              </a:xfrm>
              <a:prstGeom prst="rect">
                <a:avLst/>
              </a:prstGeom>
              <a:blipFill>
                <a:blip r:embed="rId11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059F5EA-A8C8-CA4E-BDCB-F430AB1DCF91}"/>
                  </a:ext>
                </a:extLst>
              </p:cNvPr>
              <p:cNvSpPr txBox="1"/>
              <p:nvPr/>
            </p:nvSpPr>
            <p:spPr>
              <a:xfrm>
                <a:off x="217171" y="158674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E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059F5EA-A8C8-CA4E-BDCB-F430AB1DC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" y="1586749"/>
                <a:ext cx="1307281" cy="369332"/>
              </a:xfrm>
              <a:prstGeom prst="rect">
                <a:avLst/>
              </a:prstGeom>
              <a:blipFill>
                <a:blip r:embed="rId12"/>
                <a:stretch>
                  <a:fillRect l="-1923" r="-4808"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2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>
            <a:extLst>
              <a:ext uri="{FF2B5EF4-FFF2-40B4-BE49-F238E27FC236}">
                <a16:creationId xmlns:a16="http://schemas.microsoft.com/office/drawing/2014/main" id="{2C4A22A8-CCEF-344F-A8A3-2766DE2F983B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966709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|𝐴</a:t>
            </a:r>
            <a:r>
              <a:rPr lang="es-ES" sz="3200"/>
              <a:t>|="Volumen </a:t>
            </a:r>
            <a:r>
              <a:rPr lang="es-ES" sz="3200" dirty="0"/>
              <a:t>of box"</a:t>
            </a:r>
          </a:p>
          <a:p>
            <a:endParaRPr lang="es-ES" sz="3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206986A-AC1C-4743-8F45-6A05F62FB61C}"/>
                  </a:ext>
                </a:extLst>
              </p:cNvPr>
              <p:cNvSpPr txBox="1"/>
              <p:nvPr/>
            </p:nvSpPr>
            <p:spPr>
              <a:xfrm>
                <a:off x="3049676" y="914280"/>
                <a:ext cx="1650965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1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206986A-AC1C-4743-8F45-6A05F62FB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76" y="914280"/>
                <a:ext cx="1650965" cy="488852"/>
              </a:xfrm>
              <a:prstGeom prst="rect">
                <a:avLst/>
              </a:prstGeom>
              <a:blipFill>
                <a:blip r:embed="rId2"/>
                <a:stretch>
                  <a:fillRect l="-2308" t="-2632" b="-526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9A31A7DA-00B9-9443-AA9C-1DD99F55B903}"/>
              </a:ext>
            </a:extLst>
          </p:cNvPr>
          <p:cNvGrpSpPr/>
          <p:nvPr/>
        </p:nvGrpSpPr>
        <p:grpSpPr>
          <a:xfrm>
            <a:off x="193948" y="952526"/>
            <a:ext cx="2637327" cy="1477488"/>
            <a:chOff x="583542" y="2060848"/>
            <a:chExt cx="2034657" cy="1072134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513583B-F9BF-9E42-A331-E8F6A5F99D24}"/>
                </a:ext>
              </a:extLst>
            </p:cNvPr>
            <p:cNvGrpSpPr/>
            <p:nvPr/>
          </p:nvGrpSpPr>
          <p:grpSpPr>
            <a:xfrm>
              <a:off x="583542" y="2060848"/>
              <a:ext cx="1468178" cy="1072134"/>
              <a:chOff x="583542" y="2060848"/>
              <a:chExt cx="1468178" cy="1072134"/>
            </a:xfrm>
          </p:grpSpPr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07FBD728-5B8A-944F-AD62-CD70614A0A1E}"/>
                  </a:ext>
                </a:extLst>
              </p:cNvPr>
              <p:cNvCxnSpPr/>
              <p:nvPr/>
            </p:nvCxnSpPr>
            <p:spPr>
              <a:xfrm flipV="1">
                <a:off x="1259632" y="2060848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8240DFF0-F076-1041-8203-0AD8978B8F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55676" y="2456892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B6197F6B-EDBB-4B43-804D-EE1FEB27780A}"/>
                  </a:ext>
                </a:extLst>
              </p:cNvPr>
              <p:cNvCxnSpPr>
                <a:cxnSpLocks/>
              </p:cNvCxnSpPr>
              <p:nvPr/>
            </p:nvCxnSpPr>
            <p:spPr>
              <a:xfrm rot="-8100000" flipV="1">
                <a:off x="979586" y="2736938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98F0516-DB8C-1C4B-BC89-86A83F1DB63B}"/>
                  </a:ext>
                </a:extLst>
              </p:cNvPr>
              <p:cNvSpPr/>
              <p:nvPr/>
            </p:nvSpPr>
            <p:spPr>
              <a:xfrm>
                <a:off x="1232633" y="282593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46727CBF-D05E-D848-80D1-F1567A04F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2767428"/>
              <a:ext cx="533093" cy="85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0F5C4BC-B9E1-C74C-B391-5D6B0E472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817" y="2668106"/>
              <a:ext cx="228611" cy="1733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7456FE5C-7A0C-FF4D-9B07-CD50108AC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1" y="2456892"/>
              <a:ext cx="148489" cy="415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7CA9B373-77C0-834B-9227-50CDABE77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042" y="2592885"/>
              <a:ext cx="228611" cy="17336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61DF3FC-A2FB-2E49-8014-DA0B4385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336" y="2588375"/>
              <a:ext cx="533093" cy="8550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7C4C3FD-DC83-4C46-A685-C1FAC6D9E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300" y="2262502"/>
              <a:ext cx="148489" cy="415399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A8F8664E-2954-144B-AD82-4FED5F9B6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53" y="2174242"/>
              <a:ext cx="148489" cy="415399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FDEB3AF5-F05E-4147-B90D-6DA49F0B8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2401" y="2358664"/>
              <a:ext cx="148489" cy="415399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87550C8-832E-0C4E-8D64-0C6ADDA0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999" y="2369667"/>
              <a:ext cx="533093" cy="8550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0F9329D2-49C0-4C43-B446-316D36642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789" y="2178584"/>
              <a:ext cx="533093" cy="8550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9FA991CD-43BB-7242-A352-EDB1086B5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3401" y="2188411"/>
              <a:ext cx="228611" cy="17336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E48F5449-A892-114D-8A3A-0F5836141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5886" y="2259739"/>
              <a:ext cx="228611" cy="173368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D4FBEE3-56F3-274C-AF81-B9A794ED54D8}"/>
                </a:ext>
              </a:extLst>
            </p:cNvPr>
            <p:cNvSpPr txBox="1"/>
            <p:nvPr/>
          </p:nvSpPr>
          <p:spPr>
            <a:xfrm>
              <a:off x="787377" y="2733648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000" dirty="0"/>
                <a:t>(0,0,0)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663D8B5E-A523-DF44-AE4A-60ACB5ADBFEF}"/>
                    </a:ext>
                  </a:extLst>
                </p:cNvPr>
                <p:cNvSpPr txBox="1"/>
                <p:nvPr/>
              </p:nvSpPr>
              <p:spPr>
                <a:xfrm>
                  <a:off x="1839011" y="2689309"/>
                  <a:ext cx="77918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663D8B5E-A523-DF44-AE4A-60ACB5ADB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011" y="2689309"/>
                  <a:ext cx="779188" cy="153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5015FB90-DA6E-5743-8F85-240DE4AC0163}"/>
                    </a:ext>
                  </a:extLst>
                </p:cNvPr>
                <p:cNvSpPr txBox="1"/>
                <p:nvPr/>
              </p:nvSpPr>
              <p:spPr>
                <a:xfrm>
                  <a:off x="738142" y="2339644"/>
                  <a:ext cx="78803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5015FB90-DA6E-5743-8F85-240DE4AC0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42" y="2339644"/>
                  <a:ext cx="788036" cy="1538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D5AEAAB-743C-B448-A7B6-CEEE30165275}"/>
              </a:ext>
            </a:extLst>
          </p:cNvPr>
          <p:cNvGrpSpPr/>
          <p:nvPr/>
        </p:nvGrpSpPr>
        <p:grpSpPr>
          <a:xfrm>
            <a:off x="3064916" y="1730182"/>
            <a:ext cx="1765549" cy="737858"/>
            <a:chOff x="6588224" y="739641"/>
            <a:chExt cx="1765549" cy="737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7A243449-8DC6-D847-A68B-05BAB163D35C}"/>
                    </a:ext>
                  </a:extLst>
                </p:cNvPr>
                <p:cNvSpPr txBox="1"/>
                <p:nvPr/>
              </p:nvSpPr>
              <p:spPr>
                <a:xfrm>
                  <a:off x="6660232" y="739641"/>
                  <a:ext cx="16935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7A243449-8DC6-D847-A68B-05BAB163D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739641"/>
                  <a:ext cx="169354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39" t="-8696" r="-2985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459ECCD5-A855-7540-BC32-7708DCA7837A}"/>
                </a:ext>
              </a:extLst>
            </p:cNvPr>
            <p:cNvSpPr txBox="1"/>
            <p:nvPr/>
          </p:nvSpPr>
          <p:spPr>
            <a:xfrm>
              <a:off x="6588224" y="1108167"/>
              <a:ext cx="1227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Unit Square 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DB42724-58A4-C64E-B44F-F3C4048C9563}"/>
              </a:ext>
            </a:extLst>
          </p:cNvPr>
          <p:cNvGrpSpPr/>
          <p:nvPr/>
        </p:nvGrpSpPr>
        <p:grpSpPr>
          <a:xfrm>
            <a:off x="5160009" y="1020206"/>
            <a:ext cx="3712810" cy="1518490"/>
            <a:chOff x="253847" y="2285460"/>
            <a:chExt cx="3712810" cy="1518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D48337B8-B3C4-D54E-8E17-07704084A52C}"/>
                    </a:ext>
                  </a:extLst>
                </p:cNvPr>
                <p:cNvSpPr txBox="1"/>
                <p:nvPr/>
              </p:nvSpPr>
              <p:spPr>
                <a:xfrm>
                  <a:off x="360377" y="2285460"/>
                  <a:ext cx="30305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𝑂𝑟𝑡h𝑜𝑔𝑜𝑛𝑎𝑙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𝑀𝑎𝑡𝑟𝑖𝑥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D48337B8-B3C4-D54E-8E17-07704084A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77" y="2285460"/>
                  <a:ext cx="303051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5" t="-8696" r="-837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5394343C-1B78-A54C-AD54-7851379C5C74}"/>
                    </a:ext>
                  </a:extLst>
                </p:cNvPr>
                <p:cNvSpPr/>
                <p:nvPr/>
              </p:nvSpPr>
              <p:spPr>
                <a:xfrm>
                  <a:off x="253847" y="2877926"/>
                  <a:ext cx="1076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s-PY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5394343C-1B78-A54C-AD54-7851379C5C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47" y="2877926"/>
                  <a:ext cx="10760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1A63BBAE-6D44-5449-AB03-098D3DFC311E}"/>
                    </a:ext>
                  </a:extLst>
                </p:cNvPr>
                <p:cNvSpPr/>
                <p:nvPr/>
              </p:nvSpPr>
              <p:spPr>
                <a:xfrm>
                  <a:off x="1329911" y="2876496"/>
                  <a:ext cx="1450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1A63BBAE-6D44-5449-AB03-098D3DFC3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11" y="2876496"/>
                  <a:ext cx="145033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4E77BC81-A89F-E04F-BA5E-6D352ADB94BA}"/>
                    </a:ext>
                  </a:extLst>
                </p:cNvPr>
                <p:cNvSpPr txBox="1"/>
                <p:nvPr/>
              </p:nvSpPr>
              <p:spPr>
                <a:xfrm>
                  <a:off x="2878539" y="2927701"/>
                  <a:ext cx="108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4E77BC81-A89F-E04F-BA5E-6D352ADB9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539" y="2927701"/>
                  <a:ext cx="1088118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8696" r="-3448" b="-1739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6200B4CE-DF54-0B45-98E6-1A8742053C20}"/>
                </a:ext>
              </a:extLst>
            </p:cNvPr>
            <p:cNvSpPr txBox="1"/>
            <p:nvPr/>
          </p:nvSpPr>
          <p:spPr>
            <a:xfrm>
              <a:off x="257295" y="3434618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Unit Square rotated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2328218-DA87-9840-8A39-E5E3C771B503}"/>
              </a:ext>
            </a:extLst>
          </p:cNvPr>
          <p:cNvGrpSpPr/>
          <p:nvPr/>
        </p:nvGrpSpPr>
        <p:grpSpPr>
          <a:xfrm>
            <a:off x="905068" y="2354710"/>
            <a:ext cx="5232812" cy="847348"/>
            <a:chOff x="905068" y="2354710"/>
            <a:chExt cx="5232812" cy="847348"/>
          </a:xfrm>
        </p:grpSpPr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9A85FE3-F228-4C44-A8A5-BD4091874130}"/>
                </a:ext>
              </a:extLst>
            </p:cNvPr>
            <p:cNvSpPr txBox="1"/>
            <p:nvPr/>
          </p:nvSpPr>
          <p:spPr>
            <a:xfrm>
              <a:off x="905068" y="2354710"/>
              <a:ext cx="2210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P01, P02, P03.A, P03.B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A9101F0-7CD5-B44D-A4AC-29B863E338BB}"/>
                </a:ext>
              </a:extLst>
            </p:cNvPr>
            <p:cNvSpPr txBox="1"/>
            <p:nvPr/>
          </p:nvSpPr>
          <p:spPr>
            <a:xfrm>
              <a:off x="1018790" y="2679135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EAB28A82-9C0E-C349-B9AF-688C9AA2A976}"/>
                    </a:ext>
                  </a:extLst>
                </p:cNvPr>
                <p:cNvSpPr txBox="1"/>
                <p:nvPr/>
              </p:nvSpPr>
              <p:spPr>
                <a:xfrm>
                  <a:off x="1485529" y="2703045"/>
                  <a:ext cx="2244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EAB28A82-9C0E-C349-B9AF-688C9AA2A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529" y="2703045"/>
                  <a:ext cx="2244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316" r="-21053" b="-1304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D2E4F584-FB5D-6F45-8551-0858EE98D8BC}"/>
                </a:ext>
              </a:extLst>
            </p:cNvPr>
            <p:cNvSpPr txBox="1"/>
            <p:nvPr/>
          </p:nvSpPr>
          <p:spPr>
            <a:xfrm>
              <a:off x="1960183" y="266533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>
                  <a:extLst>
                    <a:ext uri="{FF2B5EF4-FFF2-40B4-BE49-F238E27FC236}">
                      <a16:creationId xmlns:a16="http://schemas.microsoft.com/office/drawing/2014/main" id="{7C07E1AB-2BDF-BC4C-B4F4-EF3B31217B08}"/>
                    </a:ext>
                  </a:extLst>
                </p:cNvPr>
                <p:cNvSpPr txBox="1"/>
                <p:nvPr/>
              </p:nvSpPr>
              <p:spPr>
                <a:xfrm>
                  <a:off x="2466810" y="2724042"/>
                  <a:ext cx="3671070" cy="478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9" name="CuadroTexto 58">
                  <a:extLst>
                    <a:ext uri="{FF2B5EF4-FFF2-40B4-BE49-F238E27FC236}">
                      <a16:creationId xmlns:a16="http://schemas.microsoft.com/office/drawing/2014/main" id="{7C07E1AB-2BDF-BC4C-B4F4-EF3B31217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0" y="2724042"/>
                  <a:ext cx="3671070" cy="478016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F7FE85C8-4792-F645-982C-3E3C219D4A23}"/>
              </a:ext>
            </a:extLst>
          </p:cNvPr>
          <p:cNvGrpSpPr/>
          <p:nvPr/>
        </p:nvGrpSpPr>
        <p:grpSpPr>
          <a:xfrm>
            <a:off x="721717" y="3417799"/>
            <a:ext cx="1735712" cy="1228436"/>
            <a:chOff x="721717" y="3417799"/>
            <a:chExt cx="1735712" cy="1228436"/>
          </a:xfrm>
        </p:grpSpPr>
        <p:sp>
          <p:nvSpPr>
            <p:cNvPr id="90" name="Triángulo 89">
              <a:extLst>
                <a:ext uri="{FF2B5EF4-FFF2-40B4-BE49-F238E27FC236}">
                  <a16:creationId xmlns:a16="http://schemas.microsoft.com/office/drawing/2014/main" id="{3B14AF0F-25D2-474F-86C5-02010968D98E}"/>
                </a:ext>
              </a:extLst>
            </p:cNvPr>
            <p:cNvSpPr/>
            <p:nvPr/>
          </p:nvSpPr>
          <p:spPr>
            <a:xfrm rot="20983623">
              <a:off x="1088383" y="4020647"/>
              <a:ext cx="650349" cy="426241"/>
            </a:xfrm>
            <a:prstGeom prst="triangle">
              <a:avLst>
                <a:gd name="adj" fmla="val 5637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78" name="Conector recto de flecha 77">
              <a:extLst>
                <a:ext uri="{FF2B5EF4-FFF2-40B4-BE49-F238E27FC236}">
                  <a16:creationId xmlns:a16="http://schemas.microsoft.com/office/drawing/2014/main" id="{D011E3B9-9948-5A4A-8A5B-8134B7FB8DF4}"/>
                </a:ext>
              </a:extLst>
            </p:cNvPr>
            <p:cNvCxnSpPr/>
            <p:nvPr/>
          </p:nvCxnSpPr>
          <p:spPr>
            <a:xfrm flipV="1">
              <a:off x="1113749" y="3417799"/>
              <a:ext cx="0" cy="1091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CA562608-6BE2-3143-830F-2E8A023C263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27102" y="3996008"/>
              <a:ext cx="0" cy="102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407E6DB-1063-3740-B129-05F19B8BD27E}"/>
                </a:ext>
              </a:extLst>
            </p:cNvPr>
            <p:cNvSpPr/>
            <p:nvPr/>
          </p:nvSpPr>
          <p:spPr>
            <a:xfrm>
              <a:off x="1078752" y="4472151"/>
              <a:ext cx="69995" cy="744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7B80D1CC-39B5-A349-970A-74E8D3E0B9EA}"/>
                </a:ext>
              </a:extLst>
            </p:cNvPr>
            <p:cNvCxnSpPr>
              <a:cxnSpLocks/>
              <a:endCxn id="90" idx="4"/>
            </p:cNvCxnSpPr>
            <p:nvPr/>
          </p:nvCxnSpPr>
          <p:spPr>
            <a:xfrm flipV="1">
              <a:off x="1113748" y="4385481"/>
              <a:ext cx="657779" cy="123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B7088AA4-0FCF-4143-A15C-3AA0BF0ADF30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 flipV="1">
              <a:off x="1123062" y="4016672"/>
              <a:ext cx="293270" cy="476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0C4F8F70-DED2-E54A-9429-0BDB02A81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008" y="3917727"/>
              <a:ext cx="604266" cy="93749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A362508C-29C8-DF4B-9923-2EFEA482DC56}"/>
                </a:ext>
              </a:extLst>
            </p:cNvPr>
            <p:cNvSpPr txBox="1"/>
            <p:nvPr/>
          </p:nvSpPr>
          <p:spPr>
            <a:xfrm>
              <a:off x="721717" y="4400014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000" dirty="0"/>
                <a:t>(0,0)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C2BF9868-CBD0-A347-B15F-C194DCFE2916}"/>
                    </a:ext>
                  </a:extLst>
                </p:cNvPr>
                <p:cNvSpPr txBox="1"/>
                <p:nvPr/>
              </p:nvSpPr>
              <p:spPr>
                <a:xfrm>
                  <a:off x="1804129" y="4339677"/>
                  <a:ext cx="32868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C2BF9868-CBD0-A347-B15F-C194DCFE2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129" y="4339677"/>
                  <a:ext cx="328680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230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>
                  <a:extLst>
                    <a:ext uri="{FF2B5EF4-FFF2-40B4-BE49-F238E27FC236}">
                      <a16:creationId xmlns:a16="http://schemas.microsoft.com/office/drawing/2014/main" id="{FDB5C484-5DF0-C94B-8F1E-021851CE10E8}"/>
                    </a:ext>
                  </a:extLst>
                </p:cNvPr>
                <p:cNvSpPr txBox="1"/>
                <p:nvPr/>
              </p:nvSpPr>
              <p:spPr>
                <a:xfrm>
                  <a:off x="1148747" y="3849735"/>
                  <a:ext cx="32278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77" name="CuadroTexto 76">
                  <a:extLst>
                    <a:ext uri="{FF2B5EF4-FFF2-40B4-BE49-F238E27FC236}">
                      <a16:creationId xmlns:a16="http://schemas.microsoft.com/office/drawing/2014/main" id="{FDB5C484-5DF0-C94B-8F1E-021851CE1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747" y="3849735"/>
                  <a:ext cx="322781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230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E6C9E2DD-0445-8E41-9C2B-86B5A0B5C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863" y="3909097"/>
              <a:ext cx="242411" cy="485523"/>
            </a:xfrm>
            <a:prstGeom prst="straightConnector1">
              <a:avLst/>
            </a:prstGeom>
            <a:ln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8ECF4890-62B1-4245-A6D1-E9D18E2143C2}"/>
                    </a:ext>
                  </a:extLst>
                </p:cNvPr>
                <p:cNvSpPr txBox="1"/>
                <p:nvPr/>
              </p:nvSpPr>
              <p:spPr>
                <a:xfrm>
                  <a:off x="1681383" y="3739667"/>
                  <a:ext cx="77604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8ECF4890-62B1-4245-A6D1-E9D18E214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383" y="3739667"/>
                  <a:ext cx="776046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4918" r="-4918" b="-2142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19395CF0-94C4-F64A-8B23-D0EEC4F3CB4B}"/>
                  </a:ext>
                </a:extLst>
              </p:cNvPr>
              <p:cNvSpPr txBox="1"/>
              <p:nvPr/>
            </p:nvSpPr>
            <p:spPr>
              <a:xfrm>
                <a:off x="2587118" y="3662618"/>
                <a:ext cx="3576235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𝑎𝑟𝑒𝑎</m:t>
                            </m:r>
                          </m:e>
                        </m:mr>
                        <m:m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𝑝𝑎𝑟𝑎𝑙𝑙𝑒𝑙𝑜𝑔𝑟𝑎𝑚</m:t>
                            </m:r>
                          </m:e>
                        </m:mr>
                      </m:m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19395CF0-94C4-F64A-8B23-D0EEC4F3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18" y="3662618"/>
                <a:ext cx="3576235" cy="467500"/>
              </a:xfrm>
              <a:prstGeom prst="rect">
                <a:avLst/>
              </a:prstGeom>
              <a:blipFill>
                <a:blip r:embed="rId15"/>
                <a:stretch>
                  <a:fillRect l="-2135" r="-1068" b="-216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1E92829-EBA9-9945-BB75-BD0025E549A6}"/>
                  </a:ext>
                </a:extLst>
              </p:cNvPr>
              <p:cNvSpPr txBox="1"/>
              <p:nvPr/>
            </p:nvSpPr>
            <p:spPr>
              <a:xfrm>
                <a:off x="6662983" y="3617492"/>
                <a:ext cx="1665777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𝑡𝑟𝑖𝑎𝑛𝑔𝑙𝑒</m:t>
                          </m:r>
                        </m:e>
                      </m:mr>
                    </m:m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ad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bc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1E92829-EBA9-9945-BB75-BD0025E5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83" y="3617492"/>
                <a:ext cx="1665777" cy="464486"/>
              </a:xfrm>
              <a:prstGeom prst="rect">
                <a:avLst/>
              </a:prstGeom>
              <a:blipFill>
                <a:blip r:embed="rId16"/>
                <a:stretch>
                  <a:fillRect l="-6061" r="-3030" b="-216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o 100">
            <a:extLst>
              <a:ext uri="{FF2B5EF4-FFF2-40B4-BE49-F238E27FC236}">
                <a16:creationId xmlns:a16="http://schemas.microsoft.com/office/drawing/2014/main" id="{3E7869D7-D0EE-C644-8B19-B83EFAFDF113}"/>
              </a:ext>
            </a:extLst>
          </p:cNvPr>
          <p:cNvGrpSpPr/>
          <p:nvPr/>
        </p:nvGrpSpPr>
        <p:grpSpPr>
          <a:xfrm>
            <a:off x="905068" y="5015971"/>
            <a:ext cx="1568335" cy="1244878"/>
            <a:chOff x="905068" y="5015971"/>
            <a:chExt cx="1568335" cy="1244878"/>
          </a:xfrm>
        </p:grpSpPr>
        <p:sp>
          <p:nvSpPr>
            <p:cNvPr id="97" name="Triángulo 96">
              <a:extLst>
                <a:ext uri="{FF2B5EF4-FFF2-40B4-BE49-F238E27FC236}">
                  <a16:creationId xmlns:a16="http://schemas.microsoft.com/office/drawing/2014/main" id="{DFABBADA-AEFB-B342-934B-3A273D1BE897}"/>
                </a:ext>
              </a:extLst>
            </p:cNvPr>
            <p:cNvSpPr/>
            <p:nvPr/>
          </p:nvSpPr>
          <p:spPr>
            <a:xfrm rot="13578743">
              <a:off x="992321" y="5351695"/>
              <a:ext cx="827372" cy="936104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>
                  <a:extLst>
                    <a:ext uri="{FF2B5EF4-FFF2-40B4-BE49-F238E27FC236}">
                      <a16:creationId xmlns:a16="http://schemas.microsoft.com/office/drawing/2014/main" id="{197AEF09-D30B-D241-BF35-6002D09135A7}"/>
                    </a:ext>
                  </a:extLst>
                </p:cNvPr>
                <p:cNvSpPr txBox="1"/>
                <p:nvPr/>
              </p:nvSpPr>
              <p:spPr>
                <a:xfrm>
                  <a:off x="905068" y="6106961"/>
                  <a:ext cx="4312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98" name="CuadroTexto 97">
                  <a:extLst>
                    <a:ext uri="{FF2B5EF4-FFF2-40B4-BE49-F238E27FC236}">
                      <a16:creationId xmlns:a16="http://schemas.microsoft.com/office/drawing/2014/main" id="{197AEF09-D30B-D241-BF35-6002D091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68" y="6106961"/>
                  <a:ext cx="431272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8571" r="-8571" b="-230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312103E8-35F3-274D-87C8-10F998F783C3}"/>
                    </a:ext>
                  </a:extLst>
                </p:cNvPr>
                <p:cNvSpPr txBox="1"/>
                <p:nvPr/>
              </p:nvSpPr>
              <p:spPr>
                <a:xfrm>
                  <a:off x="2036232" y="5729682"/>
                  <a:ext cx="43717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312103E8-35F3-274D-87C8-10F998F78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232" y="5729682"/>
                  <a:ext cx="437171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8333" r="-8333" b="-3076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7FA5E872-801E-7049-8D31-F5CAC75940AA}"/>
                    </a:ext>
                  </a:extLst>
                </p:cNvPr>
                <p:cNvSpPr txBox="1"/>
                <p:nvPr/>
              </p:nvSpPr>
              <p:spPr>
                <a:xfrm>
                  <a:off x="1244212" y="5015971"/>
                  <a:ext cx="43717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Y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7FA5E872-801E-7049-8D31-F5CAC759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212" y="5015971"/>
                  <a:ext cx="437171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8571" r="-8571" b="-230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A8136ED-FEE5-0D4E-9AB1-85A6E2DD5D25}"/>
                  </a:ext>
                </a:extLst>
              </p:cNvPr>
              <p:cNvSpPr txBox="1"/>
              <p:nvPr/>
            </p:nvSpPr>
            <p:spPr>
              <a:xfrm>
                <a:off x="2811035" y="5292232"/>
                <a:ext cx="2548646" cy="79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𝑡𝑟𝑖𝑎𝑛𝑔𝑙𝑒</m:t>
                          </m:r>
                        </m:e>
                      </m:mr>
                    </m:m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A8136ED-FEE5-0D4E-9AB1-85A6E2DD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35" y="5292232"/>
                <a:ext cx="2548646" cy="795411"/>
              </a:xfrm>
              <a:prstGeom prst="rect">
                <a:avLst/>
              </a:prstGeom>
              <a:blipFill>
                <a:blip r:embed="rId20"/>
                <a:stretch>
                  <a:fillRect l="-3465" t="-1587" b="-793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8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>
            <a:extLst>
              <a:ext uri="{FF2B5EF4-FFF2-40B4-BE49-F238E27FC236}">
                <a16:creationId xmlns:a16="http://schemas.microsoft.com/office/drawing/2014/main" id="{2C4A22A8-CCEF-344F-A8A3-2766DE2F983B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966709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|𝐴|="</a:t>
            </a:r>
            <a:r>
              <a:rPr lang="es-ES" sz="3200" dirty="0" err="1"/>
              <a:t>Volume</a:t>
            </a:r>
            <a:r>
              <a:rPr lang="es-ES" sz="3200" dirty="0"/>
              <a:t> of box"</a:t>
            </a:r>
          </a:p>
          <a:p>
            <a:endParaRPr lang="es-ES" sz="3200" dirty="0" err="1"/>
          </a:p>
        </p:txBody>
      </p:sp>
    </p:spTree>
    <p:extLst>
      <p:ext uri="{BB962C8B-B14F-4D97-AF65-F5344CB8AC3E}">
        <p14:creationId xmlns:p14="http://schemas.microsoft.com/office/powerpoint/2010/main" val="215018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https://www.youtube.com/watch?v=QNpj-gOXW9M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20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3822693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Tridiagonal</a:t>
            </a:r>
            <a:r>
              <a:rPr lang="es-ES" sz="3200" dirty="0"/>
              <a:t> Matrices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/>
              <p:nvPr/>
            </p:nvSpPr>
            <p:spPr>
              <a:xfrm>
                <a:off x="201911" y="3885573"/>
                <a:ext cx="2518446" cy="974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2040D1C-FDD8-7F45-B294-88DE1648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3885573"/>
                <a:ext cx="2518446" cy="974690"/>
              </a:xfrm>
              <a:prstGeom prst="rect">
                <a:avLst/>
              </a:prstGeom>
              <a:blipFill>
                <a:blip r:embed="rId3"/>
                <a:stretch>
                  <a:fillRect t="-1282" r="-2010" b="-6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/>
              <p:nvPr/>
            </p:nvSpPr>
            <p:spPr>
              <a:xfrm>
                <a:off x="201911" y="1528937"/>
                <a:ext cx="1539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E7526A-0163-354F-8CFE-658488BFA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1528937"/>
                <a:ext cx="1539011" cy="369332"/>
              </a:xfrm>
              <a:prstGeom prst="rect">
                <a:avLst/>
              </a:prstGeom>
              <a:blipFill>
                <a:blip r:embed="rId4"/>
                <a:stretch>
                  <a:fillRect t="-3448" b="-2758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/>
              <p:nvPr/>
            </p:nvSpPr>
            <p:spPr>
              <a:xfrm>
                <a:off x="201911" y="2101582"/>
                <a:ext cx="1956754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96F49DD-FF97-9147-BA40-4D473072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2101582"/>
                <a:ext cx="1956754" cy="55245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6B9FD28-2639-9145-92EF-D25071D448D5}"/>
                  </a:ext>
                </a:extLst>
              </p:cNvPr>
              <p:cNvSpPr/>
              <p:nvPr/>
            </p:nvSpPr>
            <p:spPr>
              <a:xfrm>
                <a:off x="201911" y="2857354"/>
                <a:ext cx="23913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6B9FD28-2639-9145-92EF-D25071D44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2857354"/>
                <a:ext cx="2391360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/>
              <p:nvPr/>
            </p:nvSpPr>
            <p:spPr>
              <a:xfrm>
                <a:off x="201911" y="901949"/>
                <a:ext cx="234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F408D9D-2FDE-9845-8FCF-278D23552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1" y="901949"/>
                <a:ext cx="2344937" cy="369332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98175E5-1024-E848-B1E2-D83B4E4A233F}"/>
                  </a:ext>
                </a:extLst>
              </p:cNvPr>
              <p:cNvSpPr/>
              <p:nvPr/>
            </p:nvSpPr>
            <p:spPr>
              <a:xfrm>
                <a:off x="115445" y="5031945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98175E5-1024-E848-B1E2-D83B4E4A2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" y="5031945"/>
                <a:ext cx="10648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2484E86-E0C6-F742-AC97-9DF80FAC0C99}"/>
                  </a:ext>
                </a:extLst>
              </p:cNvPr>
              <p:cNvSpPr/>
              <p:nvPr/>
            </p:nvSpPr>
            <p:spPr>
              <a:xfrm>
                <a:off x="115445" y="5690832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2484E86-E0C6-F742-AC97-9DF80FAC0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" y="5690832"/>
                <a:ext cx="10648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847B09F-529D-3449-B2D9-988A42576D19}"/>
                  </a:ext>
                </a:extLst>
              </p:cNvPr>
              <p:cNvSpPr/>
              <p:nvPr/>
            </p:nvSpPr>
            <p:spPr>
              <a:xfrm>
                <a:off x="91779" y="6230039"/>
                <a:ext cx="1064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847B09F-529D-3449-B2D9-988A4257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" y="6230039"/>
                <a:ext cx="10648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4BFC1EE-A260-7F45-B457-072DE337FD8D}"/>
                  </a:ext>
                </a:extLst>
              </p:cNvPr>
              <p:cNvSpPr txBox="1"/>
              <p:nvPr/>
            </p:nvSpPr>
            <p:spPr>
              <a:xfrm>
                <a:off x="4296434" y="929839"/>
                <a:ext cx="3787447" cy="1398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PY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Y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s-PY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s-PY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4BFC1EE-A260-7F45-B457-072DE337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34" y="929839"/>
                <a:ext cx="3787447" cy="1398203"/>
              </a:xfrm>
              <a:prstGeom prst="rect">
                <a:avLst/>
              </a:prstGeom>
              <a:blipFill>
                <a:blip r:embed="rId11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A9D87F7B-491F-974E-AB03-81915A4D8B5C}"/>
              </a:ext>
            </a:extLst>
          </p:cNvPr>
          <p:cNvSpPr/>
          <p:nvPr/>
        </p:nvSpPr>
        <p:spPr>
          <a:xfrm>
            <a:off x="4264731" y="26052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PY" dirty="0"/>
              <a:t>Algunos de los problemas físicos que se plantean así son la Ecuación de Poisson, la ecuación de calor, la ecuación de onda o la interpolación por splines.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7075CC-3F4F-DA4F-9F00-3D8404E9E8B5}"/>
              </a:ext>
            </a:extLst>
          </p:cNvPr>
          <p:cNvSpPr/>
          <p:nvPr/>
        </p:nvSpPr>
        <p:spPr>
          <a:xfrm>
            <a:off x="4239162" y="3682260"/>
            <a:ext cx="48789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Algoritmo para matrices </a:t>
            </a:r>
            <a:r>
              <a:rPr lang="es-ES" sz="1400" dirty="0" err="1"/>
              <a:t>tridiagonales</a:t>
            </a:r>
            <a:r>
              <a:rPr lang="es-ES" sz="1400" dirty="0"/>
              <a:t>.(s.f.). En </a:t>
            </a:r>
            <a:r>
              <a:rPr lang="es-ES" sz="1400" i="1" dirty="0"/>
              <a:t>Wikipedia</a:t>
            </a:r>
            <a:r>
              <a:rPr lang="es-ES" sz="1400" dirty="0"/>
              <a:t>.</a:t>
            </a:r>
          </a:p>
          <a:p>
            <a:r>
              <a:rPr lang="es-ES" sz="1400" dirty="0" err="1"/>
              <a:t>Retrieve</a:t>
            </a:r>
            <a:r>
              <a:rPr lang="es-ES" sz="1400" dirty="0"/>
              <a:t> in 21/05/2020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</a:p>
          <a:p>
            <a:r>
              <a:rPr lang="es-PY" sz="1400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https://es.wikipedia.org/wiki/Algoritmo_para_matrices_tridiagonales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561</Words>
  <Application>Microsoft Macintosh PowerPoint</Application>
  <PresentationFormat>Presentación en pantalla (4:3)</PresentationFormat>
  <Paragraphs>114</Paragraphs>
  <Slides>8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20 Cramer’s rule, Inverse Matrix, and volume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135</cp:revision>
  <cp:lastPrinted>2020-05-06T01:56:04Z</cp:lastPrinted>
  <dcterms:created xsi:type="dcterms:W3CDTF">2020-04-28T19:38:20Z</dcterms:created>
  <dcterms:modified xsi:type="dcterms:W3CDTF">2020-06-18T22:34:54Z</dcterms:modified>
</cp:coreProperties>
</file>