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325" r:id="rId3"/>
    <p:sldId id="343" r:id="rId4"/>
    <p:sldId id="344" r:id="rId5"/>
    <p:sldId id="345" r:id="rId6"/>
    <p:sldId id="346" r:id="rId7"/>
    <p:sldId id="347" r:id="rId8"/>
    <p:sldId id="348" r:id="rId9"/>
    <p:sldId id="342" r:id="rId10"/>
    <p:sldId id="290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Guerrero" initials="AG" lastIdx="2" clrIdx="0">
    <p:extLst>
      <p:ext uri="{19B8F6BF-5375-455C-9EA6-DF929625EA0E}">
        <p15:presenceInfo xmlns:p15="http://schemas.microsoft.com/office/powerpoint/2012/main" userId="Ariel Guerrero" providerId="None"/>
      </p:ext>
    </p:extLst>
  </p:cmAuthor>
  <p:cmAuthor id="2" name="Gregorio Ariel Guerrero Moral" initials="GAGM" lastIdx="1" clrIdx="1">
    <p:extLst>
      <p:ext uri="{19B8F6BF-5375-455C-9EA6-DF929625EA0E}">
        <p15:presenceInfo xmlns:p15="http://schemas.microsoft.com/office/powerpoint/2012/main" userId="S::ariel.guerrero@pti.org.py::82482f2c-2662-4bc3-b06e-2fa762521b9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390"/>
    <p:restoredTop sz="82082"/>
  </p:normalViewPr>
  <p:slideViewPr>
    <p:cSldViewPr>
      <p:cViewPr>
        <p:scale>
          <a:sx n="126" d="100"/>
          <a:sy n="126" d="100"/>
        </p:scale>
        <p:origin x="-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6-19T13:33:23.07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6BB3-96B4-D949-BA97-2F034CC20E35}" type="datetimeFigureOut">
              <a:rPr lang="es-ES_tradnl" smtClean="0"/>
              <a:t>18/6/20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97DA-3038-2943-8BC6-34E6C6DE6379}" type="datetimeFigureOut">
              <a:rPr lang="es-ES_tradnl" smtClean="0"/>
              <a:t>18/6/20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hyperlink" Target="https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sa/4.0/" TargetMode="External"/><Relationship Id="rId3" Type="http://schemas.openxmlformats.org/officeDocument/2006/relationships/hyperlink" Target="https://ocw.mit.edu/courses/mathematics/18-06-linear-algebra-spring-2010/" TargetMode="External"/><Relationship Id="rId7" Type="http://schemas.openxmlformats.org/officeDocument/2006/relationships/hyperlink" Target="mailto:ariel.guerrero@uc.edu.py" TargetMode="External"/><Relationship Id="rId2" Type="http://schemas.openxmlformats.org/officeDocument/2006/relationships/hyperlink" Target="http://www-math.mit.edu/~g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QNpj-gOXW9M" TargetMode="External"/><Relationship Id="rId5" Type="http://schemas.openxmlformats.org/officeDocument/2006/relationships/hyperlink" Target="https://www.youtube.com/watch?time_continue=7&amp;v=Ts3o2I8_Mxc" TargetMode="External"/><Relationship Id="rId4" Type="http://schemas.openxmlformats.org/officeDocument/2006/relationships/hyperlink" Target="https://github.com/aegiloru/linearAlgebra" TargetMode="External"/><Relationship Id="rId9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29.png"/><Relationship Id="rId10" Type="http://schemas.openxmlformats.org/officeDocument/2006/relationships/image" Target="../media/image37.png"/><Relationship Id="rId4" Type="http://schemas.openxmlformats.org/officeDocument/2006/relationships/image" Target="../media/image28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image" Target="../media/image83.png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0097" y="1472559"/>
            <a:ext cx="8449055" cy="1470025"/>
          </a:xfrm>
        </p:spPr>
        <p:txBody>
          <a:bodyPr>
            <a:normAutofit fontScale="90000"/>
          </a:bodyPr>
          <a:lstStyle/>
          <a:p>
            <a:r>
              <a:rPr lang="es-PY" dirty="0"/>
              <a:t>Lecture 30</a:t>
            </a:r>
            <a:br>
              <a:rPr lang="es-PY" dirty="0"/>
            </a:br>
            <a:r>
              <a:rPr lang="es-ES" dirty="0"/>
              <a:t>Linear </a:t>
            </a:r>
            <a:r>
              <a:rPr lang="es-ES" dirty="0" err="1"/>
              <a:t>Transformations</a:t>
            </a:r>
            <a:r>
              <a:rPr lang="es-ES" dirty="0"/>
              <a:t> and </a:t>
            </a:r>
            <a:r>
              <a:rPr lang="es-ES" dirty="0" err="1"/>
              <a:t>their</a:t>
            </a:r>
            <a:r>
              <a:rPr lang="es-ES" dirty="0"/>
              <a:t> matrices</a:t>
            </a:r>
            <a:endParaRPr lang="es-ES" baseline="30000" dirty="0"/>
          </a:p>
        </p:txBody>
      </p:sp>
      <p:pic>
        <p:nvPicPr>
          <p:cNvPr id="5" name="Picture 2" descr="http://www.ucap.edu.py/templates/ja_university/themes/blue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85728"/>
            <a:ext cx="3600450" cy="115252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2 Marcador de contenido">
                <a:extLst>
                  <a:ext uri="{FF2B5EF4-FFF2-40B4-BE49-F238E27FC236}">
                    <a16:creationId xmlns:a16="http://schemas.microsoft.com/office/drawing/2014/main" id="{5B277D83-42EE-D549-A2F7-7CCB3CD944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3231002"/>
                <a:ext cx="7762056" cy="280831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None/>
                  <a:defRPr kumimoji="0" sz="2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None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None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s-ES" sz="3400" dirty="0"/>
                  <a:t>Linear </a:t>
                </a:r>
                <a:r>
                  <a:rPr lang="es-ES" sz="3400" dirty="0" err="1"/>
                  <a:t>Transformations</a:t>
                </a:r>
                <a:r>
                  <a:rPr lang="es-ES" sz="3400" dirty="0"/>
                  <a:t> T</a:t>
                </a:r>
              </a:p>
              <a:p>
                <a:pPr lvl="1" algn="l"/>
                <a:r>
                  <a:rPr lang="es-ES" sz="3400" dirty="0"/>
                  <a:t>	</a:t>
                </a:r>
                <a14:m>
                  <m:oMath xmlns:m="http://schemas.openxmlformats.org/officeDocument/2006/math">
                    <m:r>
                      <a:rPr lang="es-ES" sz="3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E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3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s-ES" sz="3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sz="3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s-E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3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E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3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s-ES" sz="3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3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E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3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s-ES" sz="3400" dirty="0"/>
              </a:p>
              <a:p>
                <a:pPr lvl="1" algn="l"/>
                <a:r>
                  <a:rPr lang="es-ES" sz="3400" dirty="0"/>
                  <a:t>	</a:t>
                </a:r>
                <a14:m>
                  <m:oMath xmlns:m="http://schemas.openxmlformats.org/officeDocument/2006/math">
                    <m:r>
                      <a:rPr lang="es-ES" sz="340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E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3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s-ES" sz="3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s-ES" sz="3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sz="3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s-ES" sz="3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E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3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s-ES" sz="3400" dirty="0"/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s-ES" sz="3400" dirty="0" err="1"/>
                  <a:t>without</a:t>
                </a:r>
                <a:r>
                  <a:rPr lang="es-ES" sz="3400" dirty="0"/>
                  <a:t> </a:t>
                </a:r>
                <a:r>
                  <a:rPr lang="es-ES" sz="3400" dirty="0" err="1"/>
                  <a:t>coordinates</a:t>
                </a:r>
                <a:r>
                  <a:rPr lang="es-ES" sz="3400" dirty="0"/>
                  <a:t>: no </a:t>
                </a:r>
                <a:r>
                  <a:rPr lang="es-ES" sz="3400" dirty="0" err="1"/>
                  <a:t>matrix</a:t>
                </a:r>
                <a:endParaRPr lang="es-ES" sz="3400" dirty="0"/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s-ES" sz="3400" dirty="0" err="1"/>
                  <a:t>with</a:t>
                </a:r>
                <a:r>
                  <a:rPr lang="es-ES" sz="3400" dirty="0"/>
                  <a:t> </a:t>
                </a:r>
                <a:r>
                  <a:rPr lang="es-ES" sz="3400" dirty="0" err="1"/>
                  <a:t>coordinates</a:t>
                </a:r>
                <a:r>
                  <a:rPr lang="es-ES" sz="3400" dirty="0"/>
                  <a:t>: </a:t>
                </a:r>
                <a:r>
                  <a:rPr lang="es-ES" sz="3400" dirty="0" err="1"/>
                  <a:t>matrix</a:t>
                </a:r>
                <a:endParaRPr lang="es-ES" sz="3400" dirty="0"/>
              </a:p>
              <a:p>
                <a:pPr lvl="1" algn="l"/>
                <a:endParaRPr lang="es-ES" sz="3200" dirty="0"/>
              </a:p>
            </p:txBody>
          </p:sp>
        </mc:Choice>
        <mc:Fallback>
          <p:sp>
            <p:nvSpPr>
              <p:cNvPr id="13" name="2 Marcador de contenido">
                <a:extLst>
                  <a:ext uri="{FF2B5EF4-FFF2-40B4-BE49-F238E27FC236}">
                    <a16:creationId xmlns:a16="http://schemas.microsoft.com/office/drawing/2014/main" id="{5B277D83-42EE-D549-A2F7-7CCB3CD94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231002"/>
                <a:ext cx="7762056" cy="2808312"/>
              </a:xfrm>
              <a:prstGeom prst="rect">
                <a:avLst/>
              </a:prstGeom>
              <a:blipFill>
                <a:blip r:embed="rId3"/>
                <a:stretch>
                  <a:fillRect t="-2691" b="-986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n 13">
            <a:hlinkClick r:id="rId4"/>
            <a:extLst>
              <a:ext uri="{FF2B5EF4-FFF2-40B4-BE49-F238E27FC236}">
                <a16:creationId xmlns:a16="http://schemas.microsoft.com/office/drawing/2014/main" id="{4CADC920-92C7-4F44-9DA0-A24E693F9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342" y="5809903"/>
            <a:ext cx="800100" cy="2794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233C1EB-C5E8-2A45-AA0C-BC434C09C519}"/>
              </a:ext>
            </a:extLst>
          </p:cNvPr>
          <p:cNvSpPr/>
          <p:nvPr/>
        </p:nvSpPr>
        <p:spPr>
          <a:xfrm>
            <a:off x="320097" y="6139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Credits</a:t>
            </a:r>
            <a:endParaRPr lang="es-PY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46E89-A32E-3544-839D-38917B488731}"/>
              </a:ext>
            </a:extLst>
          </p:cNvPr>
          <p:cNvSpPr txBox="1"/>
          <p:nvPr/>
        </p:nvSpPr>
        <p:spPr>
          <a:xfrm>
            <a:off x="262473" y="3779748"/>
            <a:ext cx="18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Gilbert Strang</a:t>
            </a:r>
            <a:endParaRPr lang="es-PY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D4973C-2188-8849-8499-538F607B783B}"/>
              </a:ext>
            </a:extLst>
          </p:cNvPr>
          <p:cNvSpPr/>
          <p:nvPr/>
        </p:nvSpPr>
        <p:spPr>
          <a:xfrm>
            <a:off x="2149670" y="3841303"/>
            <a:ext cx="24223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http://www-math.mit.edu/~gs/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93F2592-B4A6-7345-8710-CC7282E127A9}"/>
              </a:ext>
            </a:extLst>
          </p:cNvPr>
          <p:cNvSpPr/>
          <p:nvPr/>
        </p:nvSpPr>
        <p:spPr>
          <a:xfrm>
            <a:off x="2149670" y="3429000"/>
            <a:ext cx="5328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https://ocw.mit.edu/courses/mathematics/18-06-linear-algebra-spring-2010/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1F9A78-62A8-3943-8099-5BB420F042B4}"/>
              </a:ext>
            </a:extLst>
          </p:cNvPr>
          <p:cNvSpPr txBox="1"/>
          <p:nvPr/>
        </p:nvSpPr>
        <p:spPr>
          <a:xfrm>
            <a:off x="264372" y="339369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18.06</a:t>
            </a:r>
            <a:endParaRPr lang="es-PY" dirty="0"/>
          </a:p>
        </p:txBody>
      </p:sp>
      <p:sp>
        <p:nvSpPr>
          <p:cNvPr id="15" name="2 Subtítulo">
            <a:extLst>
              <a:ext uri="{FF2B5EF4-FFF2-40B4-BE49-F238E27FC236}">
                <a16:creationId xmlns:a16="http://schemas.microsoft.com/office/drawing/2014/main" id="{49E7D5A3-A0F7-D84F-8E05-F623C9A8AA47}"/>
              </a:ext>
            </a:extLst>
          </p:cNvPr>
          <p:cNvSpPr txBox="1">
            <a:spLocks/>
          </p:cNvSpPr>
          <p:nvPr/>
        </p:nvSpPr>
        <p:spPr>
          <a:xfrm>
            <a:off x="2107722" y="2661974"/>
            <a:ext cx="3223167" cy="4159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1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https://github.com/aegiloru/linearAlgebra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820B6DA-C8E3-6D44-BABB-A24E45F3180A}"/>
              </a:ext>
            </a:extLst>
          </p:cNvPr>
          <p:cNvSpPr/>
          <p:nvPr/>
        </p:nvSpPr>
        <p:spPr>
          <a:xfrm>
            <a:off x="2149670" y="3077937"/>
            <a:ext cx="50146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https://www.youtube.com/watch?time_continue=7&amp;v=Ts3o2I8_Mxc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7979421-F064-A840-9758-3E3D14BF1207}"/>
              </a:ext>
            </a:extLst>
          </p:cNvPr>
          <p:cNvSpPr txBox="1"/>
          <p:nvPr/>
        </p:nvSpPr>
        <p:spPr>
          <a:xfrm>
            <a:off x="262473" y="3052447"/>
            <a:ext cx="18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PY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 30 –MIT 18.06</a:t>
            </a:r>
            <a:endParaRPr lang="es-PY" dirty="0"/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4772018" y="464859"/>
            <a:ext cx="3649669" cy="1849715"/>
          </a:xfrm>
          <a:prstGeom prst="rect">
            <a:avLst/>
          </a:prstGeom>
        </p:spPr>
        <p:txBody>
          <a:bodyPr anchor="t" anchorCtr="0">
            <a:normAutofit fontScale="625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/>
              <a:t>Lic. Electrónica</a:t>
            </a:r>
          </a:p>
          <a:p>
            <a:pPr algn="ctr"/>
            <a:r>
              <a:rPr lang="es-PY" sz="2900" dirty="0">
                <a:hlinkClick r:id="rId7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Hernandarias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@2020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84F80A-B744-1E4A-B4BA-C74FEE4FDC99}"/>
              </a:ext>
            </a:extLst>
          </p:cNvPr>
          <p:cNvSpPr/>
          <p:nvPr/>
        </p:nvSpPr>
        <p:spPr>
          <a:xfrm>
            <a:off x="262473" y="26175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PY" dirty="0"/>
          </a:p>
        </p:txBody>
      </p:sp>
      <p:pic>
        <p:nvPicPr>
          <p:cNvPr id="12" name="Imagen 11">
            <a:hlinkClick r:id="rId8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263" y="404815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00018" y="73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  <p:extLst>
      <p:ext uri="{BB962C8B-B14F-4D97-AF65-F5344CB8AC3E}">
        <p14:creationId xmlns:p14="http://schemas.microsoft.com/office/powerpoint/2010/main" val="423911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 Título">
            <a:extLst>
              <a:ext uri="{FF2B5EF4-FFF2-40B4-BE49-F238E27FC236}">
                <a16:creationId xmlns:a16="http://schemas.microsoft.com/office/drawing/2014/main" id="{31FA455C-494F-994B-843F-ED65A12AA341}"/>
              </a:ext>
            </a:extLst>
          </p:cNvPr>
          <p:cNvSpPr txBox="1">
            <a:spLocks/>
          </p:cNvSpPr>
          <p:nvPr/>
        </p:nvSpPr>
        <p:spPr>
          <a:xfrm>
            <a:off x="245251" y="221102"/>
            <a:ext cx="4974821" cy="9756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i="1" dirty="0"/>
              <a:t>Linear </a:t>
            </a:r>
            <a:r>
              <a:rPr lang="es-ES" sz="3200" i="1" dirty="0" err="1"/>
              <a:t>Transformations</a:t>
            </a:r>
            <a:r>
              <a:rPr lang="es-ES" sz="3200" i="1" dirty="0"/>
              <a:t> T</a:t>
            </a:r>
            <a:endParaRPr lang="es-PY" sz="3200" i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249D5A5-B27E-0246-BDCF-D34390CDACC7}"/>
              </a:ext>
            </a:extLst>
          </p:cNvPr>
          <p:cNvSpPr txBox="1"/>
          <p:nvPr/>
        </p:nvSpPr>
        <p:spPr>
          <a:xfrm>
            <a:off x="249576" y="1839944"/>
            <a:ext cx="3081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800" dirty="0"/>
              <a:t>Example 1: Projection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502FA12-3E31-1A43-8862-6BD0FD57415E}"/>
                  </a:ext>
                </a:extLst>
              </p:cNvPr>
              <p:cNvSpPr txBox="1"/>
              <p:nvPr/>
            </p:nvSpPr>
            <p:spPr>
              <a:xfrm>
                <a:off x="3923928" y="1886110"/>
                <a:ext cx="18050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s-E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PY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PY" sz="2800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502FA12-3E31-1A43-8862-6BD0FD574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886110"/>
                <a:ext cx="1805046" cy="430887"/>
              </a:xfrm>
              <a:prstGeom prst="rect">
                <a:avLst/>
              </a:prstGeom>
              <a:blipFill>
                <a:blip r:embed="rId2"/>
                <a:stretch>
                  <a:fillRect l="-6294" t="-11765" r="-2797" b="-3235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upo 52">
            <a:extLst>
              <a:ext uri="{FF2B5EF4-FFF2-40B4-BE49-F238E27FC236}">
                <a16:creationId xmlns:a16="http://schemas.microsoft.com/office/drawing/2014/main" id="{11D0973C-2BD8-6D41-9D78-723C6A03CE42}"/>
              </a:ext>
            </a:extLst>
          </p:cNvPr>
          <p:cNvGrpSpPr/>
          <p:nvPr/>
        </p:nvGrpSpPr>
        <p:grpSpPr>
          <a:xfrm>
            <a:off x="472483" y="2467190"/>
            <a:ext cx="2631423" cy="1467528"/>
            <a:chOff x="281002" y="2701622"/>
            <a:chExt cx="2631423" cy="1467528"/>
          </a:xfrm>
        </p:grpSpPr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866789C9-DD8E-E146-B2CF-80C62D243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1185" y="3774191"/>
              <a:ext cx="305238" cy="10496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upo 51">
              <a:extLst>
                <a:ext uri="{FF2B5EF4-FFF2-40B4-BE49-F238E27FC236}">
                  <a16:creationId xmlns:a16="http://schemas.microsoft.com/office/drawing/2014/main" id="{C0F62A51-C57C-3445-9000-E49470C9E148}"/>
                </a:ext>
              </a:extLst>
            </p:cNvPr>
            <p:cNvGrpSpPr/>
            <p:nvPr/>
          </p:nvGrpSpPr>
          <p:grpSpPr>
            <a:xfrm>
              <a:off x="779032" y="2701622"/>
              <a:ext cx="1534506" cy="994527"/>
              <a:chOff x="779032" y="2701622"/>
              <a:chExt cx="1534506" cy="994527"/>
            </a:xfrm>
          </p:grpSpPr>
          <p:cxnSp>
            <p:nvCxnSpPr>
              <p:cNvPr id="38" name="Conector recto de flecha 37">
                <a:extLst>
                  <a:ext uri="{FF2B5EF4-FFF2-40B4-BE49-F238E27FC236}">
                    <a16:creationId xmlns:a16="http://schemas.microsoft.com/office/drawing/2014/main" id="{F59B6B1E-1151-924A-89B5-18E97131386C}"/>
                  </a:ext>
                </a:extLst>
              </p:cNvPr>
              <p:cNvCxnSpPr/>
              <p:nvPr/>
            </p:nvCxnSpPr>
            <p:spPr>
              <a:xfrm rot="20373864">
                <a:off x="907735" y="3591645"/>
                <a:ext cx="1008112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>
                <a:extLst>
                  <a:ext uri="{FF2B5EF4-FFF2-40B4-BE49-F238E27FC236}">
                    <a16:creationId xmlns:a16="http://schemas.microsoft.com/office/drawing/2014/main" id="{5E0F0A41-7690-4A4A-A57C-06A7C916AB01}"/>
                  </a:ext>
                </a:extLst>
              </p:cNvPr>
              <p:cNvCxnSpPr/>
              <p:nvPr/>
            </p:nvCxnSpPr>
            <p:spPr>
              <a:xfrm rot="20373864" flipV="1">
                <a:off x="1755421" y="2701622"/>
                <a:ext cx="0" cy="737228"/>
              </a:xfrm>
              <a:prstGeom prst="straightConnector1">
                <a:avLst/>
              </a:prstGeom>
              <a:ln>
                <a:prstDash val="sysDot"/>
                <a:headEnd type="non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de flecha 39">
                <a:extLst>
                  <a:ext uri="{FF2B5EF4-FFF2-40B4-BE49-F238E27FC236}">
                    <a16:creationId xmlns:a16="http://schemas.microsoft.com/office/drawing/2014/main" id="{D63A624A-4784-9B4B-828D-94FA8FD4D433}"/>
                  </a:ext>
                </a:extLst>
              </p:cNvPr>
              <p:cNvCxnSpPr/>
              <p:nvPr/>
            </p:nvCxnSpPr>
            <p:spPr>
              <a:xfrm rot="20373864" flipV="1">
                <a:off x="779032" y="2877616"/>
                <a:ext cx="1008112" cy="737228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CuadroTexto 40">
                    <a:extLst>
                      <a:ext uri="{FF2B5EF4-FFF2-40B4-BE49-F238E27FC236}">
                        <a16:creationId xmlns:a16="http://schemas.microsoft.com/office/drawing/2014/main" id="{EEB73DF8-8F25-7646-BE06-FD90D28964B1}"/>
                      </a:ext>
                    </a:extLst>
                  </p:cNvPr>
                  <p:cNvSpPr txBox="1"/>
                  <p:nvPr/>
                </p:nvSpPr>
                <p:spPr>
                  <a:xfrm rot="20571349">
                    <a:off x="1795191" y="3419150"/>
                    <a:ext cx="51834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E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E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s-PY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1" name="CuadroTexto 40">
                    <a:extLst>
                      <a:ext uri="{FF2B5EF4-FFF2-40B4-BE49-F238E27FC236}">
                        <a16:creationId xmlns:a16="http://schemas.microsoft.com/office/drawing/2014/main" id="{EEB73DF8-8F25-7646-BE06-FD90D28964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571349">
                    <a:off x="1795191" y="3419150"/>
                    <a:ext cx="518347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889" t="-8824" r="-17778" b="-14706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CuadroTexto 42">
                    <a:extLst>
                      <a:ext uri="{FF2B5EF4-FFF2-40B4-BE49-F238E27FC236}">
                        <a16:creationId xmlns:a16="http://schemas.microsoft.com/office/drawing/2014/main" id="{3D1F9688-F784-4F43-B244-7FCB269612B1}"/>
                      </a:ext>
                    </a:extLst>
                  </p:cNvPr>
                  <p:cNvSpPr txBox="1"/>
                  <p:nvPr/>
                </p:nvSpPr>
                <p:spPr>
                  <a:xfrm rot="17845897">
                    <a:off x="1033355" y="3065361"/>
                    <a:ext cx="18306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43" name="CuadroTexto 42">
                    <a:extLst>
                      <a:ext uri="{FF2B5EF4-FFF2-40B4-BE49-F238E27FC236}">
                        <a16:creationId xmlns:a16="http://schemas.microsoft.com/office/drawing/2014/main" id="{3D1F9688-F784-4F43-B244-7FCB269612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7845897">
                    <a:off x="1033355" y="3065361"/>
                    <a:ext cx="183063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88720883-55F8-5847-B9FE-B7091C506F67}"/>
                </a:ext>
              </a:extLst>
            </p:cNvPr>
            <p:cNvCxnSpPr/>
            <p:nvPr/>
          </p:nvCxnSpPr>
          <p:spPr>
            <a:xfrm>
              <a:off x="946423" y="2762721"/>
              <a:ext cx="0" cy="14064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E59DA740-472C-C849-8C70-E5518C4124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100" y="3099568"/>
              <a:ext cx="2368181" cy="888397"/>
            </a:xfrm>
            <a:prstGeom prst="straightConnector1">
              <a:avLst/>
            </a:prstGeom>
            <a:ln w="12700">
              <a:solidFill>
                <a:schemeClr val="accent1">
                  <a:alpha val="94000"/>
                </a:schemeClr>
              </a:solidFill>
              <a:prstDash val="dash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5CECC7FC-6DFC-BA47-8C41-3286EE01D0E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89597" y="3067127"/>
              <a:ext cx="0" cy="14064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ángulo 34">
                  <a:extLst>
                    <a:ext uri="{FF2B5EF4-FFF2-40B4-BE49-F238E27FC236}">
                      <a16:creationId xmlns:a16="http://schemas.microsoft.com/office/drawing/2014/main" id="{CF13CE15-CEBD-6240-9A08-97E14A60B08C}"/>
                    </a:ext>
                  </a:extLst>
                </p:cNvPr>
                <p:cNvSpPr/>
                <p:nvPr/>
              </p:nvSpPr>
              <p:spPr>
                <a:xfrm>
                  <a:off x="2542580" y="2866973"/>
                  <a:ext cx="3698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35" name="Rectángulo 34">
                  <a:extLst>
                    <a:ext uri="{FF2B5EF4-FFF2-40B4-BE49-F238E27FC236}">
                      <a16:creationId xmlns:a16="http://schemas.microsoft.com/office/drawing/2014/main" id="{CF13CE15-CEBD-6240-9A08-97E14A60B0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2580" y="2866973"/>
                  <a:ext cx="36984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D5F81C4C-1166-E645-84DB-A18A3B86D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002" y="2852936"/>
              <a:ext cx="667127" cy="90987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26D440E3-05E4-2B40-8BBD-A513A71DA7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849" y="2852936"/>
              <a:ext cx="366093" cy="1041755"/>
            </a:xfrm>
            <a:prstGeom prst="straightConnector1">
              <a:avLst/>
            </a:prstGeom>
            <a:ln>
              <a:prstDash val="sysDot"/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CuadroTexto 49">
                  <a:extLst>
                    <a:ext uri="{FF2B5EF4-FFF2-40B4-BE49-F238E27FC236}">
                      <a16:creationId xmlns:a16="http://schemas.microsoft.com/office/drawing/2014/main" id="{3EAA6978-F051-AD47-A5B4-FFFA48EAE43D}"/>
                    </a:ext>
                  </a:extLst>
                </p:cNvPr>
                <p:cNvSpPr txBox="1"/>
                <p:nvPr/>
              </p:nvSpPr>
              <p:spPr>
                <a:xfrm rot="2830595">
                  <a:off x="556607" y="3062618"/>
                  <a:ext cx="2279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50" name="CuadroTexto 49">
                  <a:extLst>
                    <a:ext uri="{FF2B5EF4-FFF2-40B4-BE49-F238E27FC236}">
                      <a16:creationId xmlns:a16="http://schemas.microsoft.com/office/drawing/2014/main" id="{3EAA6978-F051-AD47-A5B4-FFFA48EAE4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830595">
                  <a:off x="556607" y="3062618"/>
                  <a:ext cx="227948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CuadroTexto 50">
                  <a:extLst>
                    <a:ext uri="{FF2B5EF4-FFF2-40B4-BE49-F238E27FC236}">
                      <a16:creationId xmlns:a16="http://schemas.microsoft.com/office/drawing/2014/main" id="{C01058F5-2529-6749-861E-AE8FC590FDC0}"/>
                    </a:ext>
                  </a:extLst>
                </p:cNvPr>
                <p:cNvSpPr txBox="1"/>
                <p:nvPr/>
              </p:nvSpPr>
              <p:spPr>
                <a:xfrm rot="20029813">
                  <a:off x="477443" y="3862512"/>
                  <a:ext cx="5632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s-E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E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PY" dirty="0">
                    <a:solidFill>
                      <a:srgbClr val="92D050"/>
                    </a:solidFill>
                  </a:endParaRPr>
                </a:p>
              </p:txBody>
            </p:sp>
          </mc:Choice>
          <mc:Fallback>
            <p:sp>
              <p:nvSpPr>
                <p:cNvPr id="51" name="CuadroTexto 50">
                  <a:extLst>
                    <a:ext uri="{FF2B5EF4-FFF2-40B4-BE49-F238E27FC236}">
                      <a16:creationId xmlns:a16="http://schemas.microsoft.com/office/drawing/2014/main" id="{C01058F5-2529-6749-861E-AE8FC590F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29813">
                  <a:off x="477443" y="3862512"/>
                  <a:ext cx="56323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000" t="-7500" r="-18000" b="-1000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628B0208-E839-A94D-9DBA-3FE81A5B6ADF}"/>
              </a:ext>
            </a:extLst>
          </p:cNvPr>
          <p:cNvGrpSpPr/>
          <p:nvPr/>
        </p:nvGrpSpPr>
        <p:grpSpPr>
          <a:xfrm>
            <a:off x="5581219" y="2315876"/>
            <a:ext cx="2631423" cy="1437889"/>
            <a:chOff x="281002" y="2701622"/>
            <a:chExt cx="2631423" cy="1437889"/>
          </a:xfrm>
        </p:grpSpPr>
        <p:cxnSp>
          <p:nvCxnSpPr>
            <p:cNvPr id="55" name="Conector recto de flecha 54">
              <a:extLst>
                <a:ext uri="{FF2B5EF4-FFF2-40B4-BE49-F238E27FC236}">
                  <a16:creationId xmlns:a16="http://schemas.microsoft.com/office/drawing/2014/main" id="{5E1A55BF-6994-3243-A2C7-CFB7D52E0C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1185" y="3774191"/>
              <a:ext cx="305238" cy="10496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30F10947-60AA-DD44-9DEC-D2CC019C6199}"/>
                </a:ext>
              </a:extLst>
            </p:cNvPr>
            <p:cNvGrpSpPr/>
            <p:nvPr/>
          </p:nvGrpSpPr>
          <p:grpSpPr>
            <a:xfrm>
              <a:off x="779032" y="2701622"/>
              <a:ext cx="1534506" cy="994527"/>
              <a:chOff x="779032" y="2701622"/>
              <a:chExt cx="1534506" cy="994527"/>
            </a:xfrm>
          </p:grpSpPr>
          <p:cxnSp>
            <p:nvCxnSpPr>
              <p:cNvPr id="65" name="Conector recto de flecha 64">
                <a:extLst>
                  <a:ext uri="{FF2B5EF4-FFF2-40B4-BE49-F238E27FC236}">
                    <a16:creationId xmlns:a16="http://schemas.microsoft.com/office/drawing/2014/main" id="{1E0ED6C4-F741-A243-822E-1BCA94DF3B8F}"/>
                  </a:ext>
                </a:extLst>
              </p:cNvPr>
              <p:cNvCxnSpPr/>
              <p:nvPr/>
            </p:nvCxnSpPr>
            <p:spPr>
              <a:xfrm rot="20373864">
                <a:off x="907735" y="3591645"/>
                <a:ext cx="1008112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de flecha 65">
                <a:extLst>
                  <a:ext uri="{FF2B5EF4-FFF2-40B4-BE49-F238E27FC236}">
                    <a16:creationId xmlns:a16="http://schemas.microsoft.com/office/drawing/2014/main" id="{67E6C6BF-6572-1D4F-9B35-0033D0D4C718}"/>
                  </a:ext>
                </a:extLst>
              </p:cNvPr>
              <p:cNvCxnSpPr/>
              <p:nvPr/>
            </p:nvCxnSpPr>
            <p:spPr>
              <a:xfrm rot="20373864" flipV="1">
                <a:off x="1755421" y="2701622"/>
                <a:ext cx="0" cy="737228"/>
              </a:xfrm>
              <a:prstGeom prst="straightConnector1">
                <a:avLst/>
              </a:prstGeom>
              <a:ln>
                <a:prstDash val="sysDot"/>
                <a:headEnd type="non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>
                <a:extLst>
                  <a:ext uri="{FF2B5EF4-FFF2-40B4-BE49-F238E27FC236}">
                    <a16:creationId xmlns:a16="http://schemas.microsoft.com/office/drawing/2014/main" id="{763A57E0-A383-6943-9C4E-038B2C322394}"/>
                  </a:ext>
                </a:extLst>
              </p:cNvPr>
              <p:cNvCxnSpPr/>
              <p:nvPr/>
            </p:nvCxnSpPr>
            <p:spPr>
              <a:xfrm rot="20373864" flipV="1">
                <a:off x="779032" y="2877616"/>
                <a:ext cx="1008112" cy="737228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CuadroTexto 67">
                    <a:extLst>
                      <a:ext uri="{FF2B5EF4-FFF2-40B4-BE49-F238E27FC236}">
                        <a16:creationId xmlns:a16="http://schemas.microsoft.com/office/drawing/2014/main" id="{8B1A1A49-0BE3-B34D-A159-699377E13720}"/>
                      </a:ext>
                    </a:extLst>
                  </p:cNvPr>
                  <p:cNvSpPr txBox="1"/>
                  <p:nvPr/>
                </p:nvSpPr>
                <p:spPr>
                  <a:xfrm rot="20571349">
                    <a:off x="1795191" y="3419150"/>
                    <a:ext cx="51834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E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E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s-PY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8" name="CuadroTexto 67">
                    <a:extLst>
                      <a:ext uri="{FF2B5EF4-FFF2-40B4-BE49-F238E27FC236}">
                        <a16:creationId xmlns:a16="http://schemas.microsoft.com/office/drawing/2014/main" id="{8B1A1A49-0BE3-B34D-A159-699377E137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571349">
                    <a:off x="1795191" y="3419150"/>
                    <a:ext cx="518347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889" t="-12121" r="-20000" b="-15152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CuadroTexto 68">
                    <a:extLst>
                      <a:ext uri="{FF2B5EF4-FFF2-40B4-BE49-F238E27FC236}">
                        <a16:creationId xmlns:a16="http://schemas.microsoft.com/office/drawing/2014/main" id="{B2D65128-22BB-114A-906B-0F9706395DEA}"/>
                      </a:ext>
                    </a:extLst>
                  </p:cNvPr>
                  <p:cNvSpPr txBox="1"/>
                  <p:nvPr/>
                </p:nvSpPr>
                <p:spPr>
                  <a:xfrm rot="17845897">
                    <a:off x="1033355" y="3065361"/>
                    <a:ext cx="18306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69" name="CuadroTexto 68">
                    <a:extLst>
                      <a:ext uri="{FF2B5EF4-FFF2-40B4-BE49-F238E27FC236}">
                        <a16:creationId xmlns:a16="http://schemas.microsoft.com/office/drawing/2014/main" id="{B2D65128-22BB-114A-906B-0F9706395D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7845897">
                    <a:off x="1033355" y="3065361"/>
                    <a:ext cx="18306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072E85A0-EF40-6243-A88D-0B94B65C1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100" y="3099568"/>
              <a:ext cx="2368181" cy="888397"/>
            </a:xfrm>
            <a:prstGeom prst="straightConnector1">
              <a:avLst/>
            </a:prstGeom>
            <a:ln w="12700">
              <a:solidFill>
                <a:schemeClr val="accent1">
                  <a:alpha val="94000"/>
                </a:schemeClr>
              </a:solidFill>
              <a:prstDash val="dash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ángulo 59">
                  <a:extLst>
                    <a:ext uri="{FF2B5EF4-FFF2-40B4-BE49-F238E27FC236}">
                      <a16:creationId xmlns:a16="http://schemas.microsoft.com/office/drawing/2014/main" id="{513F166A-4789-244E-9F9A-EBBB8F5562DC}"/>
                    </a:ext>
                  </a:extLst>
                </p:cNvPr>
                <p:cNvSpPr/>
                <p:nvPr/>
              </p:nvSpPr>
              <p:spPr>
                <a:xfrm>
                  <a:off x="2542580" y="2866973"/>
                  <a:ext cx="3698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60" name="Rectángulo 59">
                  <a:extLst>
                    <a:ext uri="{FF2B5EF4-FFF2-40B4-BE49-F238E27FC236}">
                      <a16:creationId xmlns:a16="http://schemas.microsoft.com/office/drawing/2014/main" id="{513F166A-4789-244E-9F9A-EBBB8F5562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2580" y="2866973"/>
                  <a:ext cx="36984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FBE22632-CA94-D443-A8DF-2357938943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002" y="2852936"/>
              <a:ext cx="667127" cy="90987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21EDBB6D-EA98-EE47-A4C1-74FDAB7F1A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849" y="2852936"/>
              <a:ext cx="366093" cy="1041755"/>
            </a:xfrm>
            <a:prstGeom prst="straightConnector1">
              <a:avLst/>
            </a:prstGeom>
            <a:ln>
              <a:prstDash val="sysDot"/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CuadroTexto 62">
                  <a:extLst>
                    <a:ext uri="{FF2B5EF4-FFF2-40B4-BE49-F238E27FC236}">
                      <a16:creationId xmlns:a16="http://schemas.microsoft.com/office/drawing/2014/main" id="{DA6C586E-5F5B-FD43-AE00-6216CF8874E5}"/>
                    </a:ext>
                  </a:extLst>
                </p:cNvPr>
                <p:cNvSpPr txBox="1"/>
                <p:nvPr/>
              </p:nvSpPr>
              <p:spPr>
                <a:xfrm rot="2830595">
                  <a:off x="556607" y="3062618"/>
                  <a:ext cx="2279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63" name="CuadroTexto 62">
                  <a:extLst>
                    <a:ext uri="{FF2B5EF4-FFF2-40B4-BE49-F238E27FC236}">
                      <a16:creationId xmlns:a16="http://schemas.microsoft.com/office/drawing/2014/main" id="{DA6C586E-5F5B-FD43-AE00-6216CF887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830595">
                  <a:off x="556607" y="3062618"/>
                  <a:ext cx="227948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CuadroTexto 63">
                  <a:extLst>
                    <a:ext uri="{FF2B5EF4-FFF2-40B4-BE49-F238E27FC236}">
                      <a16:creationId xmlns:a16="http://schemas.microsoft.com/office/drawing/2014/main" id="{6725CA33-F66C-D440-8B6C-9A242B204672}"/>
                    </a:ext>
                  </a:extLst>
                </p:cNvPr>
                <p:cNvSpPr txBox="1"/>
                <p:nvPr/>
              </p:nvSpPr>
              <p:spPr>
                <a:xfrm rot="20029813">
                  <a:off x="477443" y="3862512"/>
                  <a:ext cx="5632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s-E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E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PY" dirty="0">
                    <a:solidFill>
                      <a:srgbClr val="92D050"/>
                    </a:solidFill>
                  </a:endParaRPr>
                </a:p>
              </p:txBody>
            </p:sp>
          </mc:Choice>
          <mc:Fallback>
            <p:sp>
              <p:nvSpPr>
                <p:cNvPr id="64" name="CuadroTexto 63">
                  <a:extLst>
                    <a:ext uri="{FF2B5EF4-FFF2-40B4-BE49-F238E27FC236}">
                      <a16:creationId xmlns:a16="http://schemas.microsoft.com/office/drawing/2014/main" id="{6725CA33-F66C-D440-8B6C-9A242B204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29813">
                  <a:off x="477443" y="3862512"/>
                  <a:ext cx="56323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6000" t="-7500" r="-16000" b="-1000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ángulo 69">
                <a:extLst>
                  <a:ext uri="{FF2B5EF4-FFF2-40B4-BE49-F238E27FC236}">
                    <a16:creationId xmlns:a16="http://schemas.microsoft.com/office/drawing/2014/main" id="{F357B4E5-4B39-7B45-ADA2-241A84258723}"/>
                  </a:ext>
                </a:extLst>
              </p:cNvPr>
              <p:cNvSpPr/>
              <p:nvPr/>
            </p:nvSpPr>
            <p:spPr>
              <a:xfrm>
                <a:off x="1167874" y="1052839"/>
                <a:ext cx="33040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70" name="Rectángulo 69">
                <a:extLst>
                  <a:ext uri="{FF2B5EF4-FFF2-40B4-BE49-F238E27FC236}">
                    <a16:creationId xmlns:a16="http://schemas.microsoft.com/office/drawing/2014/main" id="{F357B4E5-4B39-7B45-ADA2-241A842587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874" y="1052839"/>
                <a:ext cx="3304046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3C5C98A0-5DA9-A945-A622-17A2033E3D0B}"/>
                  </a:ext>
                </a:extLst>
              </p:cNvPr>
              <p:cNvSpPr txBox="1"/>
              <p:nvPr/>
            </p:nvSpPr>
            <p:spPr>
              <a:xfrm>
                <a:off x="249576" y="4069616"/>
                <a:ext cx="52768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2800" dirty="0"/>
                  <a:t>Example 2: Shift the whole plane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PY" sz="2800" dirty="0"/>
              </a:p>
            </p:txBody>
          </p:sp>
        </mc:Choice>
        <mc:Fallback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3C5C98A0-5DA9-A945-A622-17A2033E3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76" y="4069616"/>
                <a:ext cx="5276829" cy="523220"/>
              </a:xfrm>
              <a:prstGeom prst="rect">
                <a:avLst/>
              </a:prstGeom>
              <a:blipFill>
                <a:blip r:embed="rId14"/>
                <a:stretch>
                  <a:fillRect l="-2404" t="-6977" b="-3255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upo 92">
            <a:extLst>
              <a:ext uri="{FF2B5EF4-FFF2-40B4-BE49-F238E27FC236}">
                <a16:creationId xmlns:a16="http://schemas.microsoft.com/office/drawing/2014/main" id="{09BF6CF6-D348-FB48-BA31-6230A5347039}"/>
              </a:ext>
            </a:extLst>
          </p:cNvPr>
          <p:cNvGrpSpPr/>
          <p:nvPr/>
        </p:nvGrpSpPr>
        <p:grpSpPr>
          <a:xfrm>
            <a:off x="792922" y="4647368"/>
            <a:ext cx="1697916" cy="1721555"/>
            <a:chOff x="792922" y="4647368"/>
            <a:chExt cx="1697916" cy="172155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CuadroTexto 86">
                  <a:extLst>
                    <a:ext uri="{FF2B5EF4-FFF2-40B4-BE49-F238E27FC236}">
                      <a16:creationId xmlns:a16="http://schemas.microsoft.com/office/drawing/2014/main" id="{79B84794-7472-F547-A485-909C523E259D}"/>
                    </a:ext>
                  </a:extLst>
                </p:cNvPr>
                <p:cNvSpPr txBox="1"/>
                <p:nvPr/>
              </p:nvSpPr>
              <p:spPr>
                <a:xfrm rot="17845897">
                  <a:off x="1413729" y="5031762"/>
                  <a:ext cx="1830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87" name="CuadroTexto 86">
                  <a:extLst>
                    <a:ext uri="{FF2B5EF4-FFF2-40B4-BE49-F238E27FC236}">
                      <a16:creationId xmlns:a16="http://schemas.microsoft.com/office/drawing/2014/main" id="{79B84794-7472-F547-A485-909C523E25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845897">
                  <a:off x="1413729" y="5031762"/>
                  <a:ext cx="183063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248C3E61-738F-A54F-98FE-207C0C4555E8}"/>
                </a:ext>
              </a:extLst>
            </p:cNvPr>
            <p:cNvGrpSpPr/>
            <p:nvPr/>
          </p:nvGrpSpPr>
          <p:grpSpPr>
            <a:xfrm>
              <a:off x="792922" y="4647368"/>
              <a:ext cx="1697916" cy="1721555"/>
              <a:chOff x="966756" y="4413996"/>
              <a:chExt cx="1697916" cy="1721555"/>
            </a:xfrm>
          </p:grpSpPr>
          <p:cxnSp>
            <p:nvCxnSpPr>
              <p:cNvPr id="83" name="Conector recto de flecha 82">
                <a:extLst>
                  <a:ext uri="{FF2B5EF4-FFF2-40B4-BE49-F238E27FC236}">
                    <a16:creationId xmlns:a16="http://schemas.microsoft.com/office/drawing/2014/main" id="{50B47580-0C5D-5747-BAEF-83C7DD671C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9832" y="4714632"/>
                <a:ext cx="1307952" cy="1019407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recto de flecha 84">
                <a:extLst>
                  <a:ext uri="{FF2B5EF4-FFF2-40B4-BE49-F238E27FC236}">
                    <a16:creationId xmlns:a16="http://schemas.microsoft.com/office/drawing/2014/main" id="{DA63C2D5-3A3E-064E-B4D5-A45469B3F6BD}"/>
                  </a:ext>
                </a:extLst>
              </p:cNvPr>
              <p:cNvCxnSpPr/>
              <p:nvPr/>
            </p:nvCxnSpPr>
            <p:spPr>
              <a:xfrm rot="20373864" flipV="1">
                <a:off x="1159406" y="4844017"/>
                <a:ext cx="1008112" cy="737228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CuadroTexto 85">
                    <a:extLst>
                      <a:ext uri="{FF2B5EF4-FFF2-40B4-BE49-F238E27FC236}">
                        <a16:creationId xmlns:a16="http://schemas.microsoft.com/office/drawing/2014/main" id="{BE305675-1480-CB46-BD17-C2F352958966}"/>
                      </a:ext>
                    </a:extLst>
                  </p:cNvPr>
                  <p:cNvSpPr txBox="1"/>
                  <p:nvPr/>
                </p:nvSpPr>
                <p:spPr>
                  <a:xfrm>
                    <a:off x="2002571" y="5200037"/>
                    <a:ext cx="51834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s-PY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6" name="CuadroTexto 85">
                    <a:extLst>
                      <a:ext uri="{FF2B5EF4-FFF2-40B4-BE49-F238E27FC236}">
                        <a16:creationId xmlns:a16="http://schemas.microsoft.com/office/drawing/2014/main" id="{BE305675-1480-CB46-BD17-C2F3529589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2571" y="5200037"/>
                    <a:ext cx="518347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9756" t="-4348" r="-14634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Conector recto de flecha 74">
                <a:extLst>
                  <a:ext uri="{FF2B5EF4-FFF2-40B4-BE49-F238E27FC236}">
                    <a16:creationId xmlns:a16="http://schemas.microsoft.com/office/drawing/2014/main" id="{FF7BF6D9-2F63-104F-9DF7-7E8493AED960}"/>
                  </a:ext>
                </a:extLst>
              </p:cNvPr>
              <p:cNvCxnSpPr/>
              <p:nvPr/>
            </p:nvCxnSpPr>
            <p:spPr>
              <a:xfrm>
                <a:off x="1326797" y="4729122"/>
                <a:ext cx="0" cy="140642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76">
                <a:extLst>
                  <a:ext uri="{FF2B5EF4-FFF2-40B4-BE49-F238E27FC236}">
                    <a16:creationId xmlns:a16="http://schemas.microsoft.com/office/drawing/2014/main" id="{9599102E-07FC-D245-8237-A68A48E3032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69971" y="5033528"/>
                <a:ext cx="0" cy="140642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78">
                <a:extLst>
                  <a:ext uri="{FF2B5EF4-FFF2-40B4-BE49-F238E27FC236}">
                    <a16:creationId xmlns:a16="http://schemas.microsoft.com/office/drawing/2014/main" id="{50DDE3F0-6CD1-6C4A-96CF-B6F86C8319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6374" y="4691221"/>
                <a:ext cx="668298" cy="0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CuadroTexto 80">
                    <a:extLst>
                      <a:ext uri="{FF2B5EF4-FFF2-40B4-BE49-F238E27FC236}">
                        <a16:creationId xmlns:a16="http://schemas.microsoft.com/office/drawing/2014/main" id="{04B07CDF-0821-6248-AB8A-79CF31DC31E6}"/>
                      </a:ext>
                    </a:extLst>
                  </p:cNvPr>
                  <p:cNvSpPr txBox="1"/>
                  <p:nvPr/>
                </p:nvSpPr>
                <p:spPr>
                  <a:xfrm>
                    <a:off x="2135018" y="4413996"/>
                    <a:ext cx="36295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81" name="CuadroTexto 80">
                    <a:extLst>
                      <a:ext uri="{FF2B5EF4-FFF2-40B4-BE49-F238E27FC236}">
                        <a16:creationId xmlns:a16="http://schemas.microsoft.com/office/drawing/2014/main" id="{04B07CDF-0821-6248-AB8A-79CF31DC31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5018" y="4413996"/>
                    <a:ext cx="362958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ángulo 93">
                <a:extLst>
                  <a:ext uri="{FF2B5EF4-FFF2-40B4-BE49-F238E27FC236}">
                    <a16:creationId xmlns:a16="http://schemas.microsoft.com/office/drawing/2014/main" id="{262407C3-B6D2-684E-9568-4C0418044F42}"/>
                  </a:ext>
                </a:extLst>
              </p:cNvPr>
              <p:cNvSpPr/>
              <p:nvPr/>
            </p:nvSpPr>
            <p:spPr>
              <a:xfrm>
                <a:off x="3191771" y="4768140"/>
                <a:ext cx="1713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94" name="Rectángulo 93">
                <a:extLst>
                  <a:ext uri="{FF2B5EF4-FFF2-40B4-BE49-F238E27FC236}">
                    <a16:creationId xmlns:a16="http://schemas.microsoft.com/office/drawing/2014/main" id="{262407C3-B6D2-684E-9568-4C0418044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771" y="4768140"/>
                <a:ext cx="1713546" cy="369332"/>
              </a:xfrm>
              <a:prstGeom prst="rect">
                <a:avLst/>
              </a:prstGeom>
              <a:blipFill>
                <a:blip r:embed="rId1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CuadroTexto 94">
            <a:extLst>
              <a:ext uri="{FF2B5EF4-FFF2-40B4-BE49-F238E27FC236}">
                <a16:creationId xmlns:a16="http://schemas.microsoft.com/office/drawing/2014/main" id="{A8B311A7-3201-DF44-82BC-BBC4F2E74354}"/>
              </a:ext>
            </a:extLst>
          </p:cNvPr>
          <p:cNvSpPr txBox="1"/>
          <p:nvPr/>
        </p:nvSpPr>
        <p:spPr>
          <a:xfrm>
            <a:off x="3250232" y="5620495"/>
            <a:ext cx="290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The transformation is not linear!</a:t>
            </a:r>
          </a:p>
        </p:txBody>
      </p:sp>
      <p:grpSp>
        <p:nvGrpSpPr>
          <p:cNvPr id="96" name="Grupo 95">
            <a:extLst>
              <a:ext uri="{FF2B5EF4-FFF2-40B4-BE49-F238E27FC236}">
                <a16:creationId xmlns:a16="http://schemas.microsoft.com/office/drawing/2014/main" id="{24D7B36B-1DD0-F14C-A812-84B49003A26E}"/>
              </a:ext>
            </a:extLst>
          </p:cNvPr>
          <p:cNvGrpSpPr/>
          <p:nvPr/>
        </p:nvGrpSpPr>
        <p:grpSpPr>
          <a:xfrm>
            <a:off x="6518331" y="3694782"/>
            <a:ext cx="2385337" cy="2556556"/>
            <a:chOff x="792922" y="3812367"/>
            <a:chExt cx="2385337" cy="25565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CuadroTexto 96">
                  <a:extLst>
                    <a:ext uri="{FF2B5EF4-FFF2-40B4-BE49-F238E27FC236}">
                      <a16:creationId xmlns:a16="http://schemas.microsoft.com/office/drawing/2014/main" id="{A26C770E-2F86-D647-90B9-C5B4B37CF69E}"/>
                    </a:ext>
                  </a:extLst>
                </p:cNvPr>
                <p:cNvSpPr txBox="1"/>
                <p:nvPr/>
              </p:nvSpPr>
              <p:spPr>
                <a:xfrm rot="17845897">
                  <a:off x="1562056" y="4694146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97" name="CuadroTexto 96">
                  <a:extLst>
                    <a:ext uri="{FF2B5EF4-FFF2-40B4-BE49-F238E27FC236}">
                      <a16:creationId xmlns:a16="http://schemas.microsoft.com/office/drawing/2014/main" id="{A26C770E-2F86-D647-90B9-C5B4B37CF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845897">
                  <a:off x="1562056" y="4694146"/>
                  <a:ext cx="311304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3226" t="-9375" r="-6452" b="-937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7988D83A-343A-8C4D-B231-A79626C6D366}"/>
                </a:ext>
              </a:extLst>
            </p:cNvPr>
            <p:cNvGrpSpPr/>
            <p:nvPr/>
          </p:nvGrpSpPr>
          <p:grpSpPr>
            <a:xfrm>
              <a:off x="792922" y="3812367"/>
              <a:ext cx="2385337" cy="2556556"/>
              <a:chOff x="966756" y="3578995"/>
              <a:chExt cx="2385337" cy="2556556"/>
            </a:xfrm>
          </p:grpSpPr>
          <p:cxnSp>
            <p:nvCxnSpPr>
              <p:cNvPr id="99" name="Conector recto de flecha 98">
                <a:extLst>
                  <a:ext uri="{FF2B5EF4-FFF2-40B4-BE49-F238E27FC236}">
                    <a16:creationId xmlns:a16="http://schemas.microsoft.com/office/drawing/2014/main" id="{215A145D-B810-B84E-A3B4-947815D83F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9832" y="3580944"/>
                <a:ext cx="2027648" cy="2153096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cto de flecha 99">
                <a:extLst>
                  <a:ext uri="{FF2B5EF4-FFF2-40B4-BE49-F238E27FC236}">
                    <a16:creationId xmlns:a16="http://schemas.microsoft.com/office/drawing/2014/main" id="{532E2A47-EA14-9D41-AF9E-494EADE9BE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9832" y="3583646"/>
                <a:ext cx="1363963" cy="2150394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1" name="CuadroTexto 100">
                    <a:extLst>
                      <a:ext uri="{FF2B5EF4-FFF2-40B4-BE49-F238E27FC236}">
                        <a16:creationId xmlns:a16="http://schemas.microsoft.com/office/drawing/2014/main" id="{2E6BC82A-F717-4C44-9019-BA7B7116FDC5}"/>
                      </a:ext>
                    </a:extLst>
                  </p:cNvPr>
                  <p:cNvSpPr txBox="1"/>
                  <p:nvPr/>
                </p:nvSpPr>
                <p:spPr>
                  <a:xfrm>
                    <a:off x="2002571" y="5200037"/>
                    <a:ext cx="6465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s-PY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1" name="CuadroTexto 100">
                    <a:extLst>
                      <a:ext uri="{FF2B5EF4-FFF2-40B4-BE49-F238E27FC236}">
                        <a16:creationId xmlns:a16="http://schemas.microsoft.com/office/drawing/2014/main" id="{2E6BC82A-F717-4C44-9019-BA7B7116FD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2571" y="5200037"/>
                    <a:ext cx="646587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7692" t="-4545" r="-11538" b="-31818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2" name="Conector recto de flecha 101">
                <a:extLst>
                  <a:ext uri="{FF2B5EF4-FFF2-40B4-BE49-F238E27FC236}">
                    <a16:creationId xmlns:a16="http://schemas.microsoft.com/office/drawing/2014/main" id="{0D6EC653-2DB7-1B41-876A-1580EB0E8603}"/>
                  </a:ext>
                </a:extLst>
              </p:cNvPr>
              <p:cNvCxnSpPr/>
              <p:nvPr/>
            </p:nvCxnSpPr>
            <p:spPr>
              <a:xfrm>
                <a:off x="1326797" y="4729122"/>
                <a:ext cx="0" cy="140642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de flecha 102">
                <a:extLst>
                  <a:ext uri="{FF2B5EF4-FFF2-40B4-BE49-F238E27FC236}">
                    <a16:creationId xmlns:a16="http://schemas.microsoft.com/office/drawing/2014/main" id="{DC086565-7521-7B41-B270-709DE1B81DC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69971" y="5033528"/>
                <a:ext cx="0" cy="140642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cto de flecha 103">
                <a:extLst>
                  <a:ext uri="{FF2B5EF4-FFF2-40B4-BE49-F238E27FC236}">
                    <a16:creationId xmlns:a16="http://schemas.microsoft.com/office/drawing/2014/main" id="{3D2FD69F-4AC6-CC4C-99C5-08F65BF4FC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3795" y="3584858"/>
                <a:ext cx="668298" cy="0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CuadroTexto 104">
                    <a:extLst>
                      <a:ext uri="{FF2B5EF4-FFF2-40B4-BE49-F238E27FC236}">
                        <a16:creationId xmlns:a16="http://schemas.microsoft.com/office/drawing/2014/main" id="{36A46478-9929-4448-966A-9D171FC1C103}"/>
                      </a:ext>
                    </a:extLst>
                  </p:cNvPr>
                  <p:cNvSpPr txBox="1"/>
                  <p:nvPr/>
                </p:nvSpPr>
                <p:spPr>
                  <a:xfrm>
                    <a:off x="2683795" y="3578995"/>
                    <a:ext cx="36295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105" name="CuadroTexto 104">
                    <a:extLst>
                      <a:ext uri="{FF2B5EF4-FFF2-40B4-BE49-F238E27FC236}">
                        <a16:creationId xmlns:a16="http://schemas.microsoft.com/office/drawing/2014/main" id="{36A46478-9929-4448-966A-9D171FC1C1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3795" y="3578995"/>
                    <a:ext cx="362958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ángulo 117">
                <a:extLst>
                  <a:ext uri="{FF2B5EF4-FFF2-40B4-BE49-F238E27FC236}">
                    <a16:creationId xmlns:a16="http://schemas.microsoft.com/office/drawing/2014/main" id="{CC70F021-06C3-C346-A391-2402A8037BD3}"/>
                  </a:ext>
                </a:extLst>
              </p:cNvPr>
              <p:cNvSpPr/>
              <p:nvPr/>
            </p:nvSpPr>
            <p:spPr>
              <a:xfrm>
                <a:off x="3278175" y="5980465"/>
                <a:ext cx="11475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s-E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PY" b="1" dirty="0"/>
              </a:p>
            </p:txBody>
          </p:sp>
        </mc:Choice>
        <mc:Fallback>
          <p:sp>
            <p:nvSpPr>
              <p:cNvPr id="118" name="Rectángulo 117">
                <a:extLst>
                  <a:ext uri="{FF2B5EF4-FFF2-40B4-BE49-F238E27FC236}">
                    <a16:creationId xmlns:a16="http://schemas.microsoft.com/office/drawing/2014/main" id="{CC70F021-06C3-C346-A391-2402A8037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175" y="5980465"/>
                <a:ext cx="114755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57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 Título">
            <a:extLst>
              <a:ext uri="{FF2B5EF4-FFF2-40B4-BE49-F238E27FC236}">
                <a16:creationId xmlns:a16="http://schemas.microsoft.com/office/drawing/2014/main" id="{31FA455C-494F-994B-843F-ED65A12AA341}"/>
              </a:ext>
            </a:extLst>
          </p:cNvPr>
          <p:cNvSpPr txBox="1">
            <a:spLocks/>
          </p:cNvSpPr>
          <p:nvPr/>
        </p:nvSpPr>
        <p:spPr>
          <a:xfrm>
            <a:off x="245251" y="221102"/>
            <a:ext cx="4974821" cy="9756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i="1" dirty="0"/>
              <a:t>Linear </a:t>
            </a:r>
            <a:r>
              <a:rPr lang="es-ES" sz="3200" i="1" dirty="0" err="1"/>
              <a:t>Transformations</a:t>
            </a:r>
            <a:r>
              <a:rPr lang="es-ES" sz="3200" i="1" dirty="0"/>
              <a:t> T</a:t>
            </a:r>
            <a:endParaRPr lang="es-PY" sz="32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502FA12-3E31-1A43-8862-6BD0FD57415E}"/>
                  </a:ext>
                </a:extLst>
              </p:cNvPr>
              <p:cNvSpPr txBox="1"/>
              <p:nvPr/>
            </p:nvSpPr>
            <p:spPr>
              <a:xfrm>
                <a:off x="3059212" y="1459807"/>
                <a:ext cx="17973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s-E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PY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s-PY" sz="2800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502FA12-3E31-1A43-8862-6BD0FD574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212" y="1459807"/>
                <a:ext cx="1797352" cy="430887"/>
              </a:xfrm>
              <a:prstGeom prst="rect">
                <a:avLst/>
              </a:prstGeom>
              <a:blipFill>
                <a:blip r:embed="rId2"/>
                <a:stretch>
                  <a:fillRect l="-6338" t="-11429" r="-2817" b="-3142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CuadroTexto 70">
            <a:extLst>
              <a:ext uri="{FF2B5EF4-FFF2-40B4-BE49-F238E27FC236}">
                <a16:creationId xmlns:a16="http://schemas.microsoft.com/office/drawing/2014/main" id="{3C5C98A0-5DA9-A945-A622-17A2033E3D0B}"/>
              </a:ext>
            </a:extLst>
          </p:cNvPr>
          <p:cNvSpPr txBox="1"/>
          <p:nvPr/>
        </p:nvSpPr>
        <p:spPr>
          <a:xfrm>
            <a:off x="323528" y="915044"/>
            <a:ext cx="4533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800" dirty="0"/>
              <a:t>Example 3: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length</a:t>
            </a:r>
            <a:r>
              <a:rPr lang="es-ES" sz="2800" dirty="0"/>
              <a:t> of a vector</a:t>
            </a:r>
            <a:endParaRPr lang="es-PY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ángulo 93">
                <a:extLst>
                  <a:ext uri="{FF2B5EF4-FFF2-40B4-BE49-F238E27FC236}">
                    <a16:creationId xmlns:a16="http://schemas.microsoft.com/office/drawing/2014/main" id="{262407C3-B6D2-684E-9568-4C0418044F42}"/>
                  </a:ext>
                </a:extLst>
              </p:cNvPr>
              <p:cNvSpPr/>
              <p:nvPr/>
            </p:nvSpPr>
            <p:spPr>
              <a:xfrm>
                <a:off x="358693" y="1413640"/>
                <a:ext cx="19204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s-ES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s-PY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4" name="Rectángulo 93">
                <a:extLst>
                  <a:ext uri="{FF2B5EF4-FFF2-40B4-BE49-F238E27FC236}">
                    <a16:creationId xmlns:a16="http://schemas.microsoft.com/office/drawing/2014/main" id="{262407C3-B6D2-684E-9568-4C0418044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93" y="1413640"/>
                <a:ext cx="1920462" cy="523220"/>
              </a:xfrm>
              <a:prstGeom prst="rect">
                <a:avLst/>
              </a:prstGeom>
              <a:blipFill>
                <a:blip r:embed="rId3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CuadroTexto 94">
            <a:extLst>
              <a:ext uri="{FF2B5EF4-FFF2-40B4-BE49-F238E27FC236}">
                <a16:creationId xmlns:a16="http://schemas.microsoft.com/office/drawing/2014/main" id="{A8B311A7-3201-DF44-82BC-BBC4F2E74354}"/>
              </a:ext>
            </a:extLst>
          </p:cNvPr>
          <p:cNvSpPr txBox="1"/>
          <p:nvPr/>
        </p:nvSpPr>
        <p:spPr>
          <a:xfrm>
            <a:off x="2915816" y="2501538"/>
            <a:ext cx="290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The transformation is not linear!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ángulo 71">
                <a:extLst>
                  <a:ext uri="{FF2B5EF4-FFF2-40B4-BE49-F238E27FC236}">
                    <a16:creationId xmlns:a16="http://schemas.microsoft.com/office/drawing/2014/main" id="{C3364149-1302-834E-A9D8-699B6F44F6D5}"/>
                  </a:ext>
                </a:extLst>
              </p:cNvPr>
              <p:cNvSpPr/>
              <p:nvPr/>
            </p:nvSpPr>
            <p:spPr>
              <a:xfrm>
                <a:off x="582451" y="2512218"/>
                <a:ext cx="20597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72" name="Rectángulo 71">
                <a:extLst>
                  <a:ext uri="{FF2B5EF4-FFF2-40B4-BE49-F238E27FC236}">
                    <a16:creationId xmlns:a16="http://schemas.microsoft.com/office/drawing/2014/main" id="{C3364149-1302-834E-A9D8-699B6F44F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51" y="2512218"/>
                <a:ext cx="2059795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ángulo 72">
                <a:extLst>
                  <a:ext uri="{FF2B5EF4-FFF2-40B4-BE49-F238E27FC236}">
                    <a16:creationId xmlns:a16="http://schemas.microsoft.com/office/drawing/2014/main" id="{7B82739C-3812-3E41-BDFD-23C3DA99752A}"/>
                  </a:ext>
                </a:extLst>
              </p:cNvPr>
              <p:cNvSpPr/>
              <p:nvPr/>
            </p:nvSpPr>
            <p:spPr>
              <a:xfrm>
                <a:off x="755576" y="2132206"/>
                <a:ext cx="1713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73" name="Rectángulo 72">
                <a:extLst>
                  <a:ext uri="{FF2B5EF4-FFF2-40B4-BE49-F238E27FC236}">
                    <a16:creationId xmlns:a16="http://schemas.microsoft.com/office/drawing/2014/main" id="{7B82739C-3812-3E41-BDFD-23C3DA997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132206"/>
                <a:ext cx="1713546" cy="369332"/>
              </a:xfrm>
              <a:prstGeom prst="rect">
                <a:avLst/>
              </a:prstGeom>
              <a:blipFill>
                <a:blip r:embed="rId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uadroTexto 73">
            <a:extLst>
              <a:ext uri="{FF2B5EF4-FFF2-40B4-BE49-F238E27FC236}">
                <a16:creationId xmlns:a16="http://schemas.microsoft.com/office/drawing/2014/main" id="{22864BEE-F957-4941-ADEC-7F4E0BE08314}"/>
              </a:ext>
            </a:extLst>
          </p:cNvPr>
          <p:cNvSpPr txBox="1"/>
          <p:nvPr/>
        </p:nvSpPr>
        <p:spPr>
          <a:xfrm>
            <a:off x="375728" y="3078760"/>
            <a:ext cx="3758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800" dirty="0"/>
              <a:t>Example 4: </a:t>
            </a:r>
            <a:r>
              <a:rPr lang="es-ES" sz="2800" dirty="0" err="1"/>
              <a:t>Rotation</a:t>
            </a:r>
            <a:r>
              <a:rPr lang="es-ES" sz="2800" dirty="0"/>
              <a:t> </a:t>
            </a:r>
            <a:r>
              <a:rPr lang="es-ES" sz="2800" dirty="0" err="1"/>
              <a:t>by</a:t>
            </a:r>
            <a:r>
              <a:rPr lang="es-ES" sz="2800" dirty="0"/>
              <a:t> 45º</a:t>
            </a:r>
            <a:endParaRPr lang="es-PY" sz="2800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DFA6A426-072A-B44C-817C-076860BF8D63}"/>
              </a:ext>
            </a:extLst>
          </p:cNvPr>
          <p:cNvGrpSpPr/>
          <p:nvPr/>
        </p:nvGrpSpPr>
        <p:grpSpPr>
          <a:xfrm>
            <a:off x="892130" y="3787617"/>
            <a:ext cx="1406429" cy="1406429"/>
            <a:chOff x="892130" y="3787617"/>
            <a:chExt cx="1406429" cy="14064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CuadroTexto 77">
                  <a:extLst>
                    <a:ext uri="{FF2B5EF4-FFF2-40B4-BE49-F238E27FC236}">
                      <a16:creationId xmlns:a16="http://schemas.microsoft.com/office/drawing/2014/main" id="{1300A11B-41F4-FE4E-949F-342DD37A08E4}"/>
                    </a:ext>
                  </a:extLst>
                </p:cNvPr>
                <p:cNvSpPr txBox="1"/>
                <p:nvPr/>
              </p:nvSpPr>
              <p:spPr>
                <a:xfrm>
                  <a:off x="1518740" y="4413878"/>
                  <a:ext cx="1830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78" name="CuadroTexto 77">
                  <a:extLst>
                    <a:ext uri="{FF2B5EF4-FFF2-40B4-BE49-F238E27FC236}">
                      <a16:creationId xmlns:a16="http://schemas.microsoft.com/office/drawing/2014/main" id="{1300A11B-41F4-FE4E-949F-342DD37A0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8740" y="4413878"/>
                  <a:ext cx="18306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1429" r="-14286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Conector recto de flecha 83">
              <a:extLst>
                <a:ext uri="{FF2B5EF4-FFF2-40B4-BE49-F238E27FC236}">
                  <a16:creationId xmlns:a16="http://schemas.microsoft.com/office/drawing/2014/main" id="{86AC68F2-2A0B-054D-9CF3-D2ACC1DC85B9}"/>
                </a:ext>
              </a:extLst>
            </p:cNvPr>
            <p:cNvCxnSpPr>
              <a:cxnSpLocks/>
            </p:cNvCxnSpPr>
            <p:nvPr/>
          </p:nvCxnSpPr>
          <p:spPr>
            <a:xfrm rot="-1200000">
              <a:off x="1220711" y="4616814"/>
              <a:ext cx="1043345" cy="0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de flecha 88">
              <a:extLst>
                <a:ext uri="{FF2B5EF4-FFF2-40B4-BE49-F238E27FC236}">
                  <a16:creationId xmlns:a16="http://schemas.microsoft.com/office/drawing/2014/main" id="{492A1E44-1242-5C43-A7EA-97DECEACF72B}"/>
                </a:ext>
              </a:extLst>
            </p:cNvPr>
            <p:cNvCxnSpPr/>
            <p:nvPr/>
          </p:nvCxnSpPr>
          <p:spPr>
            <a:xfrm>
              <a:off x="1252171" y="3787617"/>
              <a:ext cx="0" cy="14064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>
              <a:extLst>
                <a:ext uri="{FF2B5EF4-FFF2-40B4-BE49-F238E27FC236}">
                  <a16:creationId xmlns:a16="http://schemas.microsoft.com/office/drawing/2014/main" id="{D9FAB5C7-2628-924D-920D-7869C2B1C43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95345" y="4092023"/>
              <a:ext cx="0" cy="14064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02F387A-8994-CC4D-A25A-CCD9BD354C2E}"/>
              </a:ext>
            </a:extLst>
          </p:cNvPr>
          <p:cNvGrpSpPr/>
          <p:nvPr/>
        </p:nvGrpSpPr>
        <p:grpSpPr>
          <a:xfrm>
            <a:off x="5580112" y="3670159"/>
            <a:ext cx="1497961" cy="1536464"/>
            <a:chOff x="5416127" y="3657582"/>
            <a:chExt cx="1497961" cy="15364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CuadroTexto 87">
                  <a:extLst>
                    <a:ext uri="{FF2B5EF4-FFF2-40B4-BE49-F238E27FC236}">
                      <a16:creationId xmlns:a16="http://schemas.microsoft.com/office/drawing/2014/main" id="{311B6145-FC49-AA45-BF4C-374D23E7BE3E}"/>
                    </a:ext>
                  </a:extLst>
                </p:cNvPr>
                <p:cNvSpPr txBox="1"/>
                <p:nvPr/>
              </p:nvSpPr>
              <p:spPr>
                <a:xfrm>
                  <a:off x="6214891" y="3657582"/>
                  <a:ext cx="5183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PY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8" name="CuadroTexto 87">
                  <a:extLst>
                    <a:ext uri="{FF2B5EF4-FFF2-40B4-BE49-F238E27FC236}">
                      <a16:creationId xmlns:a16="http://schemas.microsoft.com/office/drawing/2014/main" id="{311B6145-FC49-AA45-BF4C-374D23E7BE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4891" y="3657582"/>
                  <a:ext cx="51834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7143" t="-4348" r="-14286" b="-2608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CuadroTexto 113">
                  <a:extLst>
                    <a:ext uri="{FF2B5EF4-FFF2-40B4-BE49-F238E27FC236}">
                      <a16:creationId xmlns:a16="http://schemas.microsoft.com/office/drawing/2014/main" id="{4FED6195-5974-C247-9463-18A6F7E1CB9B}"/>
                    </a:ext>
                  </a:extLst>
                </p:cNvPr>
                <p:cNvSpPr txBox="1"/>
                <p:nvPr/>
              </p:nvSpPr>
              <p:spPr>
                <a:xfrm>
                  <a:off x="6731025" y="4257929"/>
                  <a:ext cx="1830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114" name="CuadroTexto 113">
                  <a:extLst>
                    <a:ext uri="{FF2B5EF4-FFF2-40B4-BE49-F238E27FC236}">
                      <a16:creationId xmlns:a16="http://schemas.microsoft.com/office/drawing/2014/main" id="{4FED6195-5974-C247-9463-18A6F7E1C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1025" y="4257929"/>
                  <a:ext cx="18306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333" r="-1333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Conector recto de flecha 114">
              <a:extLst>
                <a:ext uri="{FF2B5EF4-FFF2-40B4-BE49-F238E27FC236}">
                  <a16:creationId xmlns:a16="http://schemas.microsoft.com/office/drawing/2014/main" id="{5AE40937-302A-AF4B-B568-77C7763E6DBE}"/>
                </a:ext>
              </a:extLst>
            </p:cNvPr>
            <p:cNvCxnSpPr>
              <a:cxnSpLocks/>
            </p:cNvCxnSpPr>
            <p:nvPr/>
          </p:nvCxnSpPr>
          <p:spPr>
            <a:xfrm rot="20400000">
              <a:off x="5744708" y="4616814"/>
              <a:ext cx="1043345" cy="0"/>
            </a:xfrm>
            <a:prstGeom prst="straightConnector1">
              <a:avLst/>
            </a:prstGeom>
            <a:ln w="22225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de flecha 115">
              <a:extLst>
                <a:ext uri="{FF2B5EF4-FFF2-40B4-BE49-F238E27FC236}">
                  <a16:creationId xmlns:a16="http://schemas.microsoft.com/office/drawing/2014/main" id="{155B53E2-A9CC-EB4A-B77D-4C0075AFAAFB}"/>
                </a:ext>
              </a:extLst>
            </p:cNvPr>
            <p:cNvCxnSpPr/>
            <p:nvPr/>
          </p:nvCxnSpPr>
          <p:spPr>
            <a:xfrm>
              <a:off x="5776168" y="3787617"/>
              <a:ext cx="0" cy="14064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de flecha 116">
              <a:extLst>
                <a:ext uri="{FF2B5EF4-FFF2-40B4-BE49-F238E27FC236}">
                  <a16:creationId xmlns:a16="http://schemas.microsoft.com/office/drawing/2014/main" id="{4F017562-F0F1-6448-BD3C-A0F19A4E54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19342" y="4092023"/>
              <a:ext cx="0" cy="14064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de flecha 118">
              <a:extLst>
                <a:ext uri="{FF2B5EF4-FFF2-40B4-BE49-F238E27FC236}">
                  <a16:creationId xmlns:a16="http://schemas.microsoft.com/office/drawing/2014/main" id="{8F9DBC69-1606-314A-B143-28E947F2AB2A}"/>
                </a:ext>
              </a:extLst>
            </p:cNvPr>
            <p:cNvCxnSpPr>
              <a:cxnSpLocks/>
            </p:cNvCxnSpPr>
            <p:nvPr/>
          </p:nvCxnSpPr>
          <p:spPr>
            <a:xfrm rot="-3900000">
              <a:off x="5474963" y="4317983"/>
              <a:ext cx="1043345" cy="0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o 9">
              <a:extLst>
                <a:ext uri="{FF2B5EF4-FFF2-40B4-BE49-F238E27FC236}">
                  <a16:creationId xmlns:a16="http://schemas.microsoft.com/office/drawing/2014/main" id="{FBCDD5F3-B71F-B54C-8907-ED0201868FC6}"/>
                </a:ext>
              </a:extLst>
            </p:cNvPr>
            <p:cNvSpPr/>
            <p:nvPr/>
          </p:nvSpPr>
          <p:spPr>
            <a:xfrm>
              <a:off x="5793530" y="4646764"/>
              <a:ext cx="122772" cy="144016"/>
            </a:xfrm>
            <a:prstGeom prst="arc">
              <a:avLst/>
            </a:prstGeom>
            <a:ln>
              <a:headEnd type="triangle" w="sm" len="sm"/>
              <a:tail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5065E9D6-5AB7-EA4A-B93A-3BF195790357}"/>
                </a:ext>
              </a:extLst>
            </p:cNvPr>
            <p:cNvSpPr txBox="1"/>
            <p:nvPr/>
          </p:nvSpPr>
          <p:spPr>
            <a:xfrm>
              <a:off x="5833249" y="4438390"/>
              <a:ext cx="433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600" dirty="0"/>
                <a:t>45º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211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 Título">
            <a:extLst>
              <a:ext uri="{FF2B5EF4-FFF2-40B4-BE49-F238E27FC236}">
                <a16:creationId xmlns:a16="http://schemas.microsoft.com/office/drawing/2014/main" id="{31FA455C-494F-994B-843F-ED65A12AA341}"/>
              </a:ext>
            </a:extLst>
          </p:cNvPr>
          <p:cNvSpPr txBox="1">
            <a:spLocks/>
          </p:cNvSpPr>
          <p:nvPr/>
        </p:nvSpPr>
        <p:spPr>
          <a:xfrm>
            <a:off x="245251" y="221102"/>
            <a:ext cx="4974821" cy="9756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i="1" dirty="0"/>
              <a:t>Linear </a:t>
            </a:r>
            <a:r>
              <a:rPr lang="es-ES" sz="3200" i="1" dirty="0" err="1"/>
              <a:t>Transformations</a:t>
            </a:r>
            <a:r>
              <a:rPr lang="es-ES" sz="3200" i="1" dirty="0"/>
              <a:t> T</a:t>
            </a:r>
            <a:endParaRPr lang="es-PY" sz="32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502FA12-3E31-1A43-8862-6BD0FD57415E}"/>
                  </a:ext>
                </a:extLst>
              </p:cNvPr>
              <p:cNvSpPr txBox="1"/>
              <p:nvPr/>
            </p:nvSpPr>
            <p:spPr>
              <a:xfrm>
                <a:off x="3059212" y="1459807"/>
                <a:ext cx="17973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s-E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PY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s-PY" sz="2800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502FA12-3E31-1A43-8862-6BD0FD574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212" y="1459807"/>
                <a:ext cx="1797352" cy="430887"/>
              </a:xfrm>
              <a:prstGeom prst="rect">
                <a:avLst/>
              </a:prstGeom>
              <a:blipFill>
                <a:blip r:embed="rId2"/>
                <a:stretch>
                  <a:fillRect l="-6338" t="-11429" r="-2817" b="-3142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CuadroTexto 70">
            <a:extLst>
              <a:ext uri="{FF2B5EF4-FFF2-40B4-BE49-F238E27FC236}">
                <a16:creationId xmlns:a16="http://schemas.microsoft.com/office/drawing/2014/main" id="{3C5C98A0-5DA9-A945-A622-17A2033E3D0B}"/>
              </a:ext>
            </a:extLst>
          </p:cNvPr>
          <p:cNvSpPr txBox="1"/>
          <p:nvPr/>
        </p:nvSpPr>
        <p:spPr>
          <a:xfrm>
            <a:off x="323528" y="915044"/>
            <a:ext cx="4533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800" dirty="0"/>
              <a:t>Example 3: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length</a:t>
            </a:r>
            <a:r>
              <a:rPr lang="es-ES" sz="2800" dirty="0"/>
              <a:t> of a vector</a:t>
            </a:r>
            <a:endParaRPr lang="es-PY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ángulo 93">
                <a:extLst>
                  <a:ext uri="{FF2B5EF4-FFF2-40B4-BE49-F238E27FC236}">
                    <a16:creationId xmlns:a16="http://schemas.microsoft.com/office/drawing/2014/main" id="{262407C3-B6D2-684E-9568-4C0418044F42}"/>
                  </a:ext>
                </a:extLst>
              </p:cNvPr>
              <p:cNvSpPr/>
              <p:nvPr/>
            </p:nvSpPr>
            <p:spPr>
              <a:xfrm>
                <a:off x="358693" y="1413640"/>
                <a:ext cx="19204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s-ES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s-PY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4" name="Rectángulo 93">
                <a:extLst>
                  <a:ext uri="{FF2B5EF4-FFF2-40B4-BE49-F238E27FC236}">
                    <a16:creationId xmlns:a16="http://schemas.microsoft.com/office/drawing/2014/main" id="{262407C3-B6D2-684E-9568-4C0418044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93" y="1413640"/>
                <a:ext cx="1920462" cy="523220"/>
              </a:xfrm>
              <a:prstGeom prst="rect">
                <a:avLst/>
              </a:prstGeom>
              <a:blipFill>
                <a:blip r:embed="rId3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CuadroTexto 94">
            <a:extLst>
              <a:ext uri="{FF2B5EF4-FFF2-40B4-BE49-F238E27FC236}">
                <a16:creationId xmlns:a16="http://schemas.microsoft.com/office/drawing/2014/main" id="{A8B311A7-3201-DF44-82BC-BBC4F2E74354}"/>
              </a:ext>
            </a:extLst>
          </p:cNvPr>
          <p:cNvSpPr txBox="1"/>
          <p:nvPr/>
        </p:nvSpPr>
        <p:spPr>
          <a:xfrm>
            <a:off x="2915816" y="2501538"/>
            <a:ext cx="290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The transformation is not linear!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ángulo 71">
                <a:extLst>
                  <a:ext uri="{FF2B5EF4-FFF2-40B4-BE49-F238E27FC236}">
                    <a16:creationId xmlns:a16="http://schemas.microsoft.com/office/drawing/2014/main" id="{C3364149-1302-834E-A9D8-699B6F44F6D5}"/>
                  </a:ext>
                </a:extLst>
              </p:cNvPr>
              <p:cNvSpPr/>
              <p:nvPr/>
            </p:nvSpPr>
            <p:spPr>
              <a:xfrm>
                <a:off x="582451" y="2512218"/>
                <a:ext cx="20597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72" name="Rectángulo 71">
                <a:extLst>
                  <a:ext uri="{FF2B5EF4-FFF2-40B4-BE49-F238E27FC236}">
                    <a16:creationId xmlns:a16="http://schemas.microsoft.com/office/drawing/2014/main" id="{C3364149-1302-834E-A9D8-699B6F44F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51" y="2512218"/>
                <a:ext cx="2059795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ángulo 72">
                <a:extLst>
                  <a:ext uri="{FF2B5EF4-FFF2-40B4-BE49-F238E27FC236}">
                    <a16:creationId xmlns:a16="http://schemas.microsoft.com/office/drawing/2014/main" id="{7B82739C-3812-3E41-BDFD-23C3DA99752A}"/>
                  </a:ext>
                </a:extLst>
              </p:cNvPr>
              <p:cNvSpPr/>
              <p:nvPr/>
            </p:nvSpPr>
            <p:spPr>
              <a:xfrm>
                <a:off x="755576" y="2132206"/>
                <a:ext cx="1713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73" name="Rectángulo 72">
                <a:extLst>
                  <a:ext uri="{FF2B5EF4-FFF2-40B4-BE49-F238E27FC236}">
                    <a16:creationId xmlns:a16="http://schemas.microsoft.com/office/drawing/2014/main" id="{7B82739C-3812-3E41-BDFD-23C3DA997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132206"/>
                <a:ext cx="1713546" cy="369332"/>
              </a:xfrm>
              <a:prstGeom prst="rect">
                <a:avLst/>
              </a:prstGeom>
              <a:blipFill>
                <a:blip r:embed="rId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uadroTexto 73">
            <a:extLst>
              <a:ext uri="{FF2B5EF4-FFF2-40B4-BE49-F238E27FC236}">
                <a16:creationId xmlns:a16="http://schemas.microsoft.com/office/drawing/2014/main" id="{22864BEE-F957-4941-ADEC-7F4E0BE08314}"/>
              </a:ext>
            </a:extLst>
          </p:cNvPr>
          <p:cNvSpPr txBox="1"/>
          <p:nvPr/>
        </p:nvSpPr>
        <p:spPr>
          <a:xfrm>
            <a:off x="375728" y="3078760"/>
            <a:ext cx="3758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800" dirty="0"/>
              <a:t>Example 4: </a:t>
            </a:r>
            <a:r>
              <a:rPr lang="es-ES" sz="2800" dirty="0" err="1"/>
              <a:t>Rotation</a:t>
            </a:r>
            <a:r>
              <a:rPr lang="es-ES" sz="2800" dirty="0"/>
              <a:t> </a:t>
            </a:r>
            <a:r>
              <a:rPr lang="es-ES" sz="2800" dirty="0" err="1"/>
              <a:t>by</a:t>
            </a:r>
            <a:r>
              <a:rPr lang="es-ES" sz="2800" dirty="0"/>
              <a:t> 45º</a:t>
            </a:r>
            <a:endParaRPr lang="es-PY" sz="2800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DFA6A426-072A-B44C-817C-076860BF8D63}"/>
              </a:ext>
            </a:extLst>
          </p:cNvPr>
          <p:cNvGrpSpPr/>
          <p:nvPr/>
        </p:nvGrpSpPr>
        <p:grpSpPr>
          <a:xfrm>
            <a:off x="689388" y="4450967"/>
            <a:ext cx="1406429" cy="1406429"/>
            <a:chOff x="892130" y="3787617"/>
            <a:chExt cx="1406429" cy="14064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CuadroTexto 77">
                  <a:extLst>
                    <a:ext uri="{FF2B5EF4-FFF2-40B4-BE49-F238E27FC236}">
                      <a16:creationId xmlns:a16="http://schemas.microsoft.com/office/drawing/2014/main" id="{1300A11B-41F4-FE4E-949F-342DD37A08E4}"/>
                    </a:ext>
                  </a:extLst>
                </p:cNvPr>
                <p:cNvSpPr txBox="1"/>
                <p:nvPr/>
              </p:nvSpPr>
              <p:spPr>
                <a:xfrm>
                  <a:off x="1518740" y="4413878"/>
                  <a:ext cx="1830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78" name="CuadroTexto 77">
                  <a:extLst>
                    <a:ext uri="{FF2B5EF4-FFF2-40B4-BE49-F238E27FC236}">
                      <a16:creationId xmlns:a16="http://schemas.microsoft.com/office/drawing/2014/main" id="{1300A11B-41F4-FE4E-949F-342DD37A0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8740" y="4413878"/>
                  <a:ext cx="18306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Conector recto de flecha 83">
              <a:extLst>
                <a:ext uri="{FF2B5EF4-FFF2-40B4-BE49-F238E27FC236}">
                  <a16:creationId xmlns:a16="http://schemas.microsoft.com/office/drawing/2014/main" id="{86AC68F2-2A0B-054D-9CF3-D2ACC1DC85B9}"/>
                </a:ext>
              </a:extLst>
            </p:cNvPr>
            <p:cNvCxnSpPr>
              <a:cxnSpLocks/>
            </p:cNvCxnSpPr>
            <p:nvPr/>
          </p:nvCxnSpPr>
          <p:spPr>
            <a:xfrm rot="-1200000">
              <a:off x="1220711" y="4616814"/>
              <a:ext cx="1043345" cy="0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de flecha 88">
              <a:extLst>
                <a:ext uri="{FF2B5EF4-FFF2-40B4-BE49-F238E27FC236}">
                  <a16:creationId xmlns:a16="http://schemas.microsoft.com/office/drawing/2014/main" id="{492A1E44-1242-5C43-A7EA-97DECEACF72B}"/>
                </a:ext>
              </a:extLst>
            </p:cNvPr>
            <p:cNvCxnSpPr/>
            <p:nvPr/>
          </p:nvCxnSpPr>
          <p:spPr>
            <a:xfrm>
              <a:off x="1252171" y="3787617"/>
              <a:ext cx="0" cy="14064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>
              <a:extLst>
                <a:ext uri="{FF2B5EF4-FFF2-40B4-BE49-F238E27FC236}">
                  <a16:creationId xmlns:a16="http://schemas.microsoft.com/office/drawing/2014/main" id="{D9FAB5C7-2628-924D-920D-7869C2B1C43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95345" y="4092023"/>
              <a:ext cx="0" cy="14064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02F387A-8994-CC4D-A25A-CCD9BD354C2E}"/>
              </a:ext>
            </a:extLst>
          </p:cNvPr>
          <p:cNvGrpSpPr/>
          <p:nvPr/>
        </p:nvGrpSpPr>
        <p:grpSpPr>
          <a:xfrm>
            <a:off x="6330041" y="4385949"/>
            <a:ext cx="1497961" cy="1536464"/>
            <a:chOff x="5416127" y="3657582"/>
            <a:chExt cx="1497961" cy="15364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CuadroTexto 87">
                  <a:extLst>
                    <a:ext uri="{FF2B5EF4-FFF2-40B4-BE49-F238E27FC236}">
                      <a16:creationId xmlns:a16="http://schemas.microsoft.com/office/drawing/2014/main" id="{311B6145-FC49-AA45-BF4C-374D23E7BE3E}"/>
                    </a:ext>
                  </a:extLst>
                </p:cNvPr>
                <p:cNvSpPr txBox="1"/>
                <p:nvPr/>
              </p:nvSpPr>
              <p:spPr>
                <a:xfrm>
                  <a:off x="6214891" y="3657582"/>
                  <a:ext cx="5183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PY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8" name="CuadroTexto 87">
                  <a:extLst>
                    <a:ext uri="{FF2B5EF4-FFF2-40B4-BE49-F238E27FC236}">
                      <a16:creationId xmlns:a16="http://schemas.microsoft.com/office/drawing/2014/main" id="{311B6145-FC49-AA45-BF4C-374D23E7BE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4891" y="3657582"/>
                  <a:ext cx="51834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7143" t="-4348" r="-14286" b="-2608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CuadroTexto 113">
                  <a:extLst>
                    <a:ext uri="{FF2B5EF4-FFF2-40B4-BE49-F238E27FC236}">
                      <a16:creationId xmlns:a16="http://schemas.microsoft.com/office/drawing/2014/main" id="{4FED6195-5974-C247-9463-18A6F7E1CB9B}"/>
                    </a:ext>
                  </a:extLst>
                </p:cNvPr>
                <p:cNvSpPr txBox="1"/>
                <p:nvPr/>
              </p:nvSpPr>
              <p:spPr>
                <a:xfrm>
                  <a:off x="6731025" y="4257929"/>
                  <a:ext cx="1830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114" name="CuadroTexto 113">
                  <a:extLst>
                    <a:ext uri="{FF2B5EF4-FFF2-40B4-BE49-F238E27FC236}">
                      <a16:creationId xmlns:a16="http://schemas.microsoft.com/office/drawing/2014/main" id="{4FED6195-5974-C247-9463-18A6F7E1C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1025" y="4257929"/>
                  <a:ext cx="18306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333" r="-1333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Conector recto de flecha 114">
              <a:extLst>
                <a:ext uri="{FF2B5EF4-FFF2-40B4-BE49-F238E27FC236}">
                  <a16:creationId xmlns:a16="http://schemas.microsoft.com/office/drawing/2014/main" id="{5AE40937-302A-AF4B-B568-77C7763E6DBE}"/>
                </a:ext>
              </a:extLst>
            </p:cNvPr>
            <p:cNvCxnSpPr>
              <a:cxnSpLocks/>
            </p:cNvCxnSpPr>
            <p:nvPr/>
          </p:nvCxnSpPr>
          <p:spPr>
            <a:xfrm rot="20400000">
              <a:off x="5744708" y="4616814"/>
              <a:ext cx="1043345" cy="0"/>
            </a:xfrm>
            <a:prstGeom prst="straightConnector1">
              <a:avLst/>
            </a:prstGeom>
            <a:ln w="22225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de flecha 115">
              <a:extLst>
                <a:ext uri="{FF2B5EF4-FFF2-40B4-BE49-F238E27FC236}">
                  <a16:creationId xmlns:a16="http://schemas.microsoft.com/office/drawing/2014/main" id="{155B53E2-A9CC-EB4A-B77D-4C0075AFAAFB}"/>
                </a:ext>
              </a:extLst>
            </p:cNvPr>
            <p:cNvCxnSpPr/>
            <p:nvPr/>
          </p:nvCxnSpPr>
          <p:spPr>
            <a:xfrm>
              <a:off x="5776168" y="3787617"/>
              <a:ext cx="0" cy="14064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de flecha 116">
              <a:extLst>
                <a:ext uri="{FF2B5EF4-FFF2-40B4-BE49-F238E27FC236}">
                  <a16:creationId xmlns:a16="http://schemas.microsoft.com/office/drawing/2014/main" id="{4F017562-F0F1-6448-BD3C-A0F19A4E54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19342" y="4092023"/>
              <a:ext cx="0" cy="14064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de flecha 118">
              <a:extLst>
                <a:ext uri="{FF2B5EF4-FFF2-40B4-BE49-F238E27FC236}">
                  <a16:creationId xmlns:a16="http://schemas.microsoft.com/office/drawing/2014/main" id="{8F9DBC69-1606-314A-B143-28E947F2AB2A}"/>
                </a:ext>
              </a:extLst>
            </p:cNvPr>
            <p:cNvCxnSpPr>
              <a:cxnSpLocks/>
            </p:cNvCxnSpPr>
            <p:nvPr/>
          </p:nvCxnSpPr>
          <p:spPr>
            <a:xfrm rot="-3900000">
              <a:off x="5474963" y="4317983"/>
              <a:ext cx="1043345" cy="0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o 9">
              <a:extLst>
                <a:ext uri="{FF2B5EF4-FFF2-40B4-BE49-F238E27FC236}">
                  <a16:creationId xmlns:a16="http://schemas.microsoft.com/office/drawing/2014/main" id="{FBCDD5F3-B71F-B54C-8907-ED0201868FC6}"/>
                </a:ext>
              </a:extLst>
            </p:cNvPr>
            <p:cNvSpPr/>
            <p:nvPr/>
          </p:nvSpPr>
          <p:spPr>
            <a:xfrm>
              <a:off x="5793530" y="4646764"/>
              <a:ext cx="122772" cy="144016"/>
            </a:xfrm>
            <a:prstGeom prst="arc">
              <a:avLst/>
            </a:prstGeom>
            <a:ln>
              <a:headEnd type="triangle" w="sm" len="sm"/>
              <a:tail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5065E9D6-5AB7-EA4A-B93A-3BF195790357}"/>
                </a:ext>
              </a:extLst>
            </p:cNvPr>
            <p:cNvSpPr txBox="1"/>
            <p:nvPr/>
          </p:nvSpPr>
          <p:spPr>
            <a:xfrm>
              <a:off x="5833249" y="4438390"/>
              <a:ext cx="433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600" dirty="0"/>
                <a:t>45º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F25D76BF-9B55-EC43-848F-C723EEAA30AE}"/>
                  </a:ext>
                </a:extLst>
              </p:cNvPr>
              <p:cNvSpPr txBox="1"/>
              <p:nvPr/>
            </p:nvSpPr>
            <p:spPr>
              <a:xfrm>
                <a:off x="3059212" y="3859890"/>
                <a:ext cx="18050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s-E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PY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PY" sz="2800" dirty="0"/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F25D76BF-9B55-EC43-848F-C723EEAA3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212" y="3859890"/>
                <a:ext cx="1805046" cy="430887"/>
              </a:xfrm>
              <a:prstGeom prst="rect">
                <a:avLst/>
              </a:prstGeom>
              <a:blipFill>
                <a:blip r:embed="rId9"/>
                <a:stretch>
                  <a:fillRect l="-6294" t="-8571" r="-2797" b="-3142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3253509-BAFD-C140-9DA6-AAB3815EC7D8}"/>
                  </a:ext>
                </a:extLst>
              </p:cNvPr>
              <p:cNvSpPr txBox="1"/>
              <p:nvPr/>
            </p:nvSpPr>
            <p:spPr>
              <a:xfrm>
                <a:off x="2904373" y="4979575"/>
                <a:ext cx="2315699" cy="467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s-E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E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3253509-BAFD-C140-9DA6-AAB3815EC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373" y="4979575"/>
                <a:ext cx="2315699" cy="467564"/>
              </a:xfrm>
              <a:prstGeom prst="rect">
                <a:avLst/>
              </a:prstGeom>
              <a:blipFill>
                <a:blip r:embed="rId10"/>
                <a:stretch>
                  <a:fillRect l="-1639" b="-1842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12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 Título">
            <a:extLst>
              <a:ext uri="{FF2B5EF4-FFF2-40B4-BE49-F238E27FC236}">
                <a16:creationId xmlns:a16="http://schemas.microsoft.com/office/drawing/2014/main" id="{31FA455C-494F-994B-843F-ED65A12AA341}"/>
              </a:ext>
            </a:extLst>
          </p:cNvPr>
          <p:cNvSpPr txBox="1">
            <a:spLocks/>
          </p:cNvSpPr>
          <p:nvPr/>
        </p:nvSpPr>
        <p:spPr>
          <a:xfrm>
            <a:off x="245251" y="221102"/>
            <a:ext cx="4974821" cy="9756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i="1" dirty="0"/>
              <a:t>Linear </a:t>
            </a:r>
            <a:r>
              <a:rPr lang="es-ES" sz="3200" i="1" dirty="0" err="1"/>
              <a:t>Transformations</a:t>
            </a:r>
            <a:r>
              <a:rPr lang="es-ES" sz="3200" i="1" dirty="0"/>
              <a:t> T</a:t>
            </a:r>
            <a:endParaRPr lang="es-PY" sz="3200" i="1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22864BEE-F957-4941-ADEC-7F4E0BE08314}"/>
              </a:ext>
            </a:extLst>
          </p:cNvPr>
          <p:cNvSpPr txBox="1"/>
          <p:nvPr/>
        </p:nvSpPr>
        <p:spPr>
          <a:xfrm>
            <a:off x="245251" y="935142"/>
            <a:ext cx="620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800" dirty="0"/>
              <a:t>Example 5: </a:t>
            </a:r>
            <a:r>
              <a:rPr lang="es-ES" sz="2800" dirty="0"/>
              <a:t>Linear </a:t>
            </a:r>
            <a:r>
              <a:rPr lang="es-ES" sz="2800" dirty="0" err="1"/>
              <a:t>Transformation</a:t>
            </a:r>
            <a:r>
              <a:rPr lang="es-ES" sz="2800" dirty="0"/>
              <a:t> of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plane</a:t>
            </a:r>
            <a:endParaRPr lang="es-PY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F25D76BF-9B55-EC43-848F-C723EEAA30AE}"/>
                  </a:ext>
                </a:extLst>
              </p:cNvPr>
              <p:cNvSpPr txBox="1"/>
              <p:nvPr/>
            </p:nvSpPr>
            <p:spPr>
              <a:xfrm>
                <a:off x="6804248" y="997550"/>
                <a:ext cx="18050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s-E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PY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PY" sz="2800" dirty="0"/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F25D76BF-9B55-EC43-848F-C723EEAA3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997550"/>
                <a:ext cx="1805046" cy="430887"/>
              </a:xfrm>
              <a:prstGeom prst="rect">
                <a:avLst/>
              </a:prstGeom>
              <a:blipFill>
                <a:blip r:embed="rId2"/>
                <a:stretch>
                  <a:fillRect l="-6294" t="-11765" r="-2797" b="-3235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A9E1583C-490C-A245-8B2F-9043E290E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14" y="3632456"/>
            <a:ext cx="2343150" cy="22923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606319-4643-D746-A281-A142E30495D8}"/>
                  </a:ext>
                </a:extLst>
              </p:cNvPr>
              <p:cNvSpPr txBox="1"/>
              <p:nvPr/>
            </p:nvSpPr>
            <p:spPr>
              <a:xfrm>
                <a:off x="269278" y="1575313"/>
                <a:ext cx="6159378" cy="484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e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s-E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s-E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+6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s-E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−3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3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s-E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s-E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−3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s-E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+0</m:t>
                                                        </m:r>
                                                      </m:e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2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es-ES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lang="es-ES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+0</m:t>
                                                              </m:r>
                                                            </m:e>
                                                            <m:e>
                                                              <m:r>
                                                                <a:rPr lang="es-ES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−6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s-E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−7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s-E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−7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3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s-E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−2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s-E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−2</m:t>
                                                        </m:r>
                                                      </m:e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2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es-ES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lang="es-ES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−7</m:t>
                                                              </m:r>
                                                            </m:e>
                                                            <m:e>
                                                              <m:r>
                                                                <a:rPr lang="es-ES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−7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606319-4643-D746-A281-A142E3049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78" y="1575313"/>
                <a:ext cx="6159378" cy="484428"/>
              </a:xfrm>
              <a:prstGeom prst="rect">
                <a:avLst/>
              </a:prstGeom>
              <a:blipFill>
                <a:blip r:embed="rId4"/>
                <a:stretch>
                  <a:fillRect l="-206" t="-5128" b="-1282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ABCBA5AE-2EFD-C54B-ACA4-D863DCA25E27}"/>
                  </a:ext>
                </a:extLst>
              </p:cNvPr>
              <p:cNvSpPr txBox="1"/>
              <p:nvPr/>
            </p:nvSpPr>
            <p:spPr>
              <a:xfrm>
                <a:off x="3069609" y="2598207"/>
                <a:ext cx="2315699" cy="467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s-E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E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ABCBA5AE-2EFD-C54B-ACA4-D863DCA25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609" y="2598207"/>
                <a:ext cx="2315699" cy="467564"/>
              </a:xfrm>
              <a:prstGeom prst="rect">
                <a:avLst/>
              </a:prstGeom>
              <a:blipFill>
                <a:blip r:embed="rId5"/>
                <a:stretch>
                  <a:fillRect l="-1639" b="-2162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202748AD-F015-3D4B-9493-8ED91CC43E88}"/>
                  </a:ext>
                </a:extLst>
              </p:cNvPr>
              <p:cNvSpPr/>
              <p:nvPr/>
            </p:nvSpPr>
            <p:spPr>
              <a:xfrm>
                <a:off x="199520" y="2106031"/>
                <a:ext cx="17895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s-ES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𝐴𝑣</m:t>
                    </m:r>
                  </m:oMath>
                </a14:m>
                <a:endParaRPr lang="es-PY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202748AD-F015-3D4B-9493-8ED91CC43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20" y="2106031"/>
                <a:ext cx="1789592" cy="523220"/>
              </a:xfrm>
              <a:prstGeom prst="rect">
                <a:avLst/>
              </a:prstGeom>
              <a:blipFill>
                <a:blip r:embed="rId6"/>
                <a:stretch>
                  <a:fillRect l="-211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3D9BF453-BA0E-0D40-8CA0-F656AF3437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609" y="3604237"/>
            <a:ext cx="2343150" cy="2292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E37EB7D9-B6C5-E344-BA82-9690ADB26A7E}"/>
                  </a:ext>
                </a:extLst>
              </p:cNvPr>
              <p:cNvSpPr txBox="1"/>
              <p:nvPr/>
            </p:nvSpPr>
            <p:spPr>
              <a:xfrm>
                <a:off x="6804248" y="2598207"/>
                <a:ext cx="1329851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E37EB7D9-B6C5-E344-BA82-9690ADB26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598207"/>
                <a:ext cx="1329851" cy="461921"/>
              </a:xfrm>
              <a:prstGeom prst="rect">
                <a:avLst/>
              </a:prstGeom>
              <a:blipFill>
                <a:blip r:embed="rId8"/>
                <a:stretch>
                  <a:fillRect l="-3810" t="-10811" b="-1351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B3CE1300-5A46-1440-AB7D-F29035744AD3}"/>
                  </a:ext>
                </a:extLst>
              </p:cNvPr>
              <p:cNvSpPr/>
              <p:nvPr/>
            </p:nvSpPr>
            <p:spPr>
              <a:xfrm>
                <a:off x="199520" y="2647323"/>
                <a:ext cx="23370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𝐴𝑣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𝐴𝑤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B3CE1300-5A46-1440-AB7D-F29035744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20" y="2647323"/>
                <a:ext cx="23370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6511F3DE-311E-6443-9CA4-9CADDA6B7539}"/>
                  </a:ext>
                </a:extLst>
              </p:cNvPr>
              <p:cNvSpPr/>
              <p:nvPr/>
            </p:nvSpPr>
            <p:spPr>
              <a:xfrm>
                <a:off x="199520" y="3096902"/>
                <a:ext cx="15910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s-E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𝐴𝑣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6511F3DE-311E-6443-9CA4-9CADDA6B7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20" y="3096902"/>
                <a:ext cx="1591013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n 15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84B6D9CA-AF17-C646-8B03-38BB83B450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08" y="3604237"/>
            <a:ext cx="2343150" cy="229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2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 Título">
            <a:extLst>
              <a:ext uri="{FF2B5EF4-FFF2-40B4-BE49-F238E27FC236}">
                <a16:creationId xmlns:a16="http://schemas.microsoft.com/office/drawing/2014/main" id="{31FA455C-494F-994B-843F-ED65A12AA341}"/>
              </a:ext>
            </a:extLst>
          </p:cNvPr>
          <p:cNvSpPr txBox="1">
            <a:spLocks/>
          </p:cNvSpPr>
          <p:nvPr/>
        </p:nvSpPr>
        <p:spPr>
          <a:xfrm>
            <a:off x="245251" y="221102"/>
            <a:ext cx="4974821" cy="9756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i="1" dirty="0"/>
              <a:t>Linear </a:t>
            </a:r>
            <a:r>
              <a:rPr lang="es-ES" sz="3200" i="1" dirty="0" err="1"/>
              <a:t>Transformations</a:t>
            </a:r>
            <a:r>
              <a:rPr lang="es-ES" sz="3200" i="1" dirty="0"/>
              <a:t> T</a:t>
            </a:r>
            <a:endParaRPr lang="es-PY" sz="3200" i="1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7A2560D4-7327-6142-8635-934E45BC60EB}"/>
              </a:ext>
            </a:extLst>
          </p:cNvPr>
          <p:cNvGrpSpPr/>
          <p:nvPr/>
        </p:nvGrpSpPr>
        <p:grpSpPr>
          <a:xfrm>
            <a:off x="245251" y="935142"/>
            <a:ext cx="3235211" cy="910694"/>
            <a:chOff x="245251" y="935142"/>
            <a:chExt cx="3235211" cy="910694"/>
          </a:xfrm>
        </p:grpSpPr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22864BEE-F957-4941-ADEC-7F4E0BE08314}"/>
                </a:ext>
              </a:extLst>
            </p:cNvPr>
            <p:cNvSpPr txBox="1"/>
            <p:nvPr/>
          </p:nvSpPr>
          <p:spPr>
            <a:xfrm>
              <a:off x="245251" y="935142"/>
              <a:ext cx="8096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2800" dirty="0"/>
                <a:t>Start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CuadroTexto 23">
                  <a:extLst>
                    <a:ext uri="{FF2B5EF4-FFF2-40B4-BE49-F238E27FC236}">
                      <a16:creationId xmlns:a16="http://schemas.microsoft.com/office/drawing/2014/main" id="{F25D76BF-9B55-EC43-848F-C723EEAA30AE}"/>
                    </a:ext>
                  </a:extLst>
                </p:cNvPr>
                <p:cNvSpPr txBox="1"/>
                <p:nvPr/>
              </p:nvSpPr>
              <p:spPr>
                <a:xfrm>
                  <a:off x="1475656" y="954085"/>
                  <a:ext cx="180504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s-PY" sz="2800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s-PY" sz="2800" dirty="0"/>
                </a:p>
              </p:txBody>
            </p:sp>
          </mc:Choice>
          <mc:Fallback>
            <p:sp>
              <p:nvSpPr>
                <p:cNvPr id="24" name="CuadroTexto 23">
                  <a:extLst>
                    <a:ext uri="{FF2B5EF4-FFF2-40B4-BE49-F238E27FC236}">
                      <a16:creationId xmlns:a16="http://schemas.microsoft.com/office/drawing/2014/main" id="{F25D76BF-9B55-EC43-848F-C723EEAA3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954085"/>
                  <a:ext cx="1805046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6294" t="-8571" r="-2797" b="-31429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A0FD4573-206E-CB41-9D88-36391A29BA0A}"/>
                </a:ext>
              </a:extLst>
            </p:cNvPr>
            <p:cNvSpPr txBox="1"/>
            <p:nvPr/>
          </p:nvSpPr>
          <p:spPr>
            <a:xfrm>
              <a:off x="1677969" y="1476504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input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4AC3A5B-E2A7-614B-913E-44C13819C3EF}"/>
                </a:ext>
              </a:extLst>
            </p:cNvPr>
            <p:cNvSpPr txBox="1"/>
            <p:nvPr/>
          </p:nvSpPr>
          <p:spPr>
            <a:xfrm>
              <a:off x="2737951" y="1476504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output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97A00C94-A652-524D-BF4A-BF906582C783}"/>
                  </a:ext>
                </a:extLst>
              </p:cNvPr>
              <p:cNvSpPr/>
              <p:nvPr/>
            </p:nvSpPr>
            <p:spPr>
              <a:xfrm>
                <a:off x="6396456" y="1845836"/>
                <a:ext cx="51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97A00C94-A652-524D-BF4A-BF906582C7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456" y="1845836"/>
                <a:ext cx="5148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5EDFF9ED-948A-B942-A3FF-9EF34E4C722E}"/>
              </a:ext>
            </a:extLst>
          </p:cNvPr>
          <p:cNvGrpSpPr/>
          <p:nvPr/>
        </p:nvGrpSpPr>
        <p:grpSpPr>
          <a:xfrm>
            <a:off x="4627944" y="907918"/>
            <a:ext cx="2201136" cy="1567628"/>
            <a:chOff x="4627944" y="907918"/>
            <a:chExt cx="2201136" cy="15676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ángulo 30">
                  <a:extLst>
                    <a:ext uri="{FF2B5EF4-FFF2-40B4-BE49-F238E27FC236}">
                      <a16:creationId xmlns:a16="http://schemas.microsoft.com/office/drawing/2014/main" id="{202748AD-F015-3D4B-9493-8ED91CC43E88}"/>
                    </a:ext>
                  </a:extLst>
                </p:cNvPr>
                <p:cNvSpPr/>
                <p:nvPr/>
              </p:nvSpPr>
              <p:spPr>
                <a:xfrm>
                  <a:off x="4704999" y="907918"/>
                  <a:ext cx="187166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a14:m>
                  <a:r>
                    <a:rPr lang="es-ES" sz="28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s-E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E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a14:m>
                  <a:endParaRPr lang="es-PY" sz="2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1" name="Rectángulo 30">
                  <a:extLst>
                    <a:ext uri="{FF2B5EF4-FFF2-40B4-BE49-F238E27FC236}">
                      <a16:creationId xmlns:a16="http://schemas.microsoft.com/office/drawing/2014/main" id="{202748AD-F015-3D4B-9493-8ED91CC43E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4999" y="907918"/>
                  <a:ext cx="1871666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671" b="-1860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5CD02309-4BD2-BE4A-B7A8-EB4BC14FF233}"/>
                </a:ext>
              </a:extLst>
            </p:cNvPr>
            <p:cNvSpPr txBox="1"/>
            <p:nvPr/>
          </p:nvSpPr>
          <p:spPr>
            <a:xfrm>
              <a:off x="4627944" y="1476504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output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99281312-24F7-8148-A2E2-BAF032C7576A}"/>
                </a:ext>
              </a:extLst>
            </p:cNvPr>
            <p:cNvSpPr txBox="1"/>
            <p:nvPr/>
          </p:nvSpPr>
          <p:spPr>
            <a:xfrm>
              <a:off x="6206794" y="1476504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input</a:t>
              </a:r>
            </a:p>
          </p:txBody>
        </p:sp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42853B3E-17B6-B146-84E3-5393E78E2862}"/>
                </a:ext>
              </a:extLst>
            </p:cNvPr>
            <p:cNvCxnSpPr/>
            <p:nvPr/>
          </p:nvCxnSpPr>
          <p:spPr>
            <a:xfrm>
              <a:off x="6012160" y="1384972"/>
              <a:ext cx="0" cy="675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ángulo 6">
                  <a:extLst>
                    <a:ext uri="{FF2B5EF4-FFF2-40B4-BE49-F238E27FC236}">
                      <a16:creationId xmlns:a16="http://schemas.microsoft.com/office/drawing/2014/main" id="{790DFB37-C883-F444-9CBD-05BAF77A610B}"/>
                    </a:ext>
                  </a:extLst>
                </p:cNvPr>
                <p:cNvSpPr/>
                <p:nvPr/>
              </p:nvSpPr>
              <p:spPr>
                <a:xfrm>
                  <a:off x="4705252" y="1933288"/>
                  <a:ext cx="514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7" name="Rectángulo 6">
                  <a:extLst>
                    <a:ext uri="{FF2B5EF4-FFF2-40B4-BE49-F238E27FC236}">
                      <a16:creationId xmlns:a16="http://schemas.microsoft.com/office/drawing/2014/main" id="{790DFB37-C883-F444-9CBD-05BAF77A61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252" y="1933288"/>
                  <a:ext cx="514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E6692B4F-15F6-1145-94A6-91E570491921}"/>
                    </a:ext>
                  </a:extLst>
                </p:cNvPr>
                <p:cNvSpPr txBox="1"/>
                <p:nvPr/>
              </p:nvSpPr>
              <p:spPr>
                <a:xfrm>
                  <a:off x="5640832" y="2106214"/>
                  <a:ext cx="66999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PY" sz="2400" dirty="0"/>
                </a:p>
              </p:txBody>
            </p:sp>
          </mc:Choice>
          <mc:Fallback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E6692B4F-15F6-1145-94A6-91E570491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0832" y="2106214"/>
                  <a:ext cx="66999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1321" r="-1887" b="-666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AA8F93E-BB29-C54F-8CE5-0B1C1D71672E}"/>
                  </a:ext>
                </a:extLst>
              </p:cNvPr>
              <p:cNvSpPr txBox="1"/>
              <p:nvPr/>
            </p:nvSpPr>
            <p:spPr>
              <a:xfrm>
                <a:off x="224999" y="2302620"/>
                <a:ext cx="4253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Information needed to know </a:t>
                </a:r>
                <a14:m>
                  <m:oMath xmlns:m="http://schemas.openxmlformats.org/officeDocument/2006/math">
                    <m:r>
                      <a:rPr lang="es-PY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PY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PY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PY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Y" dirty="0"/>
                  <a:t> for all inputs.</a:t>
                </a:r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AA8F93E-BB29-C54F-8CE5-0B1C1D716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99" y="2302620"/>
                <a:ext cx="4253216" cy="369332"/>
              </a:xfrm>
              <a:prstGeom prst="rect">
                <a:avLst/>
              </a:prstGeom>
              <a:blipFill>
                <a:blip r:embed="rId7"/>
                <a:stretch>
                  <a:fillRect l="-1190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upo 25">
            <a:extLst>
              <a:ext uri="{FF2B5EF4-FFF2-40B4-BE49-F238E27FC236}">
                <a16:creationId xmlns:a16="http://schemas.microsoft.com/office/drawing/2014/main" id="{15FFDF7A-1A1E-5F45-B328-3A9E7D6618FE}"/>
              </a:ext>
            </a:extLst>
          </p:cNvPr>
          <p:cNvGrpSpPr/>
          <p:nvPr/>
        </p:nvGrpSpPr>
        <p:grpSpPr>
          <a:xfrm>
            <a:off x="344765" y="2781582"/>
            <a:ext cx="2625601" cy="935054"/>
            <a:chOff x="344765" y="2781582"/>
            <a:chExt cx="2625601" cy="935054"/>
          </a:xfrm>
        </p:grpSpPr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632744CF-D575-5C48-A56B-2A6CAA492015}"/>
                </a:ext>
              </a:extLst>
            </p:cNvPr>
            <p:cNvGrpSpPr/>
            <p:nvPr/>
          </p:nvGrpSpPr>
          <p:grpSpPr>
            <a:xfrm>
              <a:off x="344765" y="2781582"/>
              <a:ext cx="610616" cy="924417"/>
              <a:chOff x="3963017" y="2974693"/>
              <a:chExt cx="610616" cy="92441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CuadroTexto 19">
                    <a:extLst>
                      <a:ext uri="{FF2B5EF4-FFF2-40B4-BE49-F238E27FC236}">
                        <a16:creationId xmlns:a16="http://schemas.microsoft.com/office/drawing/2014/main" id="{875A9A30-71CA-7C4D-A9A7-03509EA29155}"/>
                      </a:ext>
                    </a:extLst>
                  </p:cNvPr>
                  <p:cNvSpPr txBox="1"/>
                  <p:nvPr/>
                </p:nvSpPr>
                <p:spPr>
                  <a:xfrm>
                    <a:off x="4130275" y="2974693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20" name="CuadroTexto 19">
                    <a:extLst>
                      <a:ext uri="{FF2B5EF4-FFF2-40B4-BE49-F238E27FC236}">
                        <a16:creationId xmlns:a16="http://schemas.microsoft.com/office/drawing/2014/main" id="{875A9A30-71CA-7C4D-A9A7-03509EA291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0275" y="2974693"/>
                    <a:ext cx="276101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696" r="-4348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CuadroTexto 20">
                    <a:extLst>
                      <a:ext uri="{FF2B5EF4-FFF2-40B4-BE49-F238E27FC236}">
                        <a16:creationId xmlns:a16="http://schemas.microsoft.com/office/drawing/2014/main" id="{293A0A51-3506-B94D-B84E-7F4338CE2315}"/>
                      </a:ext>
                    </a:extLst>
                  </p:cNvPr>
                  <p:cNvSpPr txBox="1"/>
                  <p:nvPr/>
                </p:nvSpPr>
                <p:spPr>
                  <a:xfrm>
                    <a:off x="3963017" y="3622111"/>
                    <a:ext cx="61061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21" name="CuadroTexto 20">
                    <a:extLst>
                      <a:ext uri="{FF2B5EF4-FFF2-40B4-BE49-F238E27FC236}">
                        <a16:creationId xmlns:a16="http://schemas.microsoft.com/office/drawing/2014/main" id="{293A0A51-3506-B94D-B84E-7F4338CE23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3017" y="3622111"/>
                    <a:ext cx="610616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6122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17F26554-257E-B34E-8629-E92D3EB66B81}"/>
                </a:ext>
              </a:extLst>
            </p:cNvPr>
            <p:cNvGrpSpPr/>
            <p:nvPr/>
          </p:nvGrpSpPr>
          <p:grpSpPr>
            <a:xfrm>
              <a:off x="1132655" y="2781582"/>
              <a:ext cx="615938" cy="935054"/>
              <a:chOff x="3963017" y="2974693"/>
              <a:chExt cx="615938" cy="93505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CuadroTexto 31">
                    <a:extLst>
                      <a:ext uri="{FF2B5EF4-FFF2-40B4-BE49-F238E27FC236}">
                        <a16:creationId xmlns:a16="http://schemas.microsoft.com/office/drawing/2014/main" id="{EF21545C-4471-AC44-8D78-6DE9BC343AF9}"/>
                      </a:ext>
                    </a:extLst>
                  </p:cNvPr>
                  <p:cNvSpPr txBox="1"/>
                  <p:nvPr/>
                </p:nvSpPr>
                <p:spPr>
                  <a:xfrm>
                    <a:off x="4130275" y="2974693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32" name="CuadroTexto 31">
                    <a:extLst>
                      <a:ext uri="{FF2B5EF4-FFF2-40B4-BE49-F238E27FC236}">
                        <a16:creationId xmlns:a16="http://schemas.microsoft.com/office/drawing/2014/main" id="{EF21545C-4471-AC44-8D78-6DE9BC343A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0275" y="2974693"/>
                    <a:ext cx="28142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333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CuadroTexto 32">
                    <a:extLst>
                      <a:ext uri="{FF2B5EF4-FFF2-40B4-BE49-F238E27FC236}">
                        <a16:creationId xmlns:a16="http://schemas.microsoft.com/office/drawing/2014/main" id="{64D33160-C11A-0E44-BEB8-CE580643E9A7}"/>
                      </a:ext>
                    </a:extLst>
                  </p:cNvPr>
                  <p:cNvSpPr txBox="1"/>
                  <p:nvPr/>
                </p:nvSpPr>
                <p:spPr>
                  <a:xfrm>
                    <a:off x="3963017" y="3632748"/>
                    <a:ext cx="6159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33" name="CuadroTexto 32">
                    <a:extLst>
                      <a:ext uri="{FF2B5EF4-FFF2-40B4-BE49-F238E27FC236}">
                        <a16:creationId xmlns:a16="http://schemas.microsoft.com/office/drawing/2014/main" id="{64D33160-C11A-0E44-BEB8-CE580643E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3017" y="3632748"/>
                    <a:ext cx="615938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000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6564312F-6644-A842-A5F6-FB6F973299AF}"/>
                </a:ext>
              </a:extLst>
            </p:cNvPr>
            <p:cNvGrpSpPr/>
            <p:nvPr/>
          </p:nvGrpSpPr>
          <p:grpSpPr>
            <a:xfrm>
              <a:off x="2351607" y="2781582"/>
              <a:ext cx="618759" cy="924416"/>
              <a:chOff x="3963017" y="2974693"/>
              <a:chExt cx="618759" cy="92441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CuadroTexto 35">
                    <a:extLst>
                      <a:ext uri="{FF2B5EF4-FFF2-40B4-BE49-F238E27FC236}">
                        <a16:creationId xmlns:a16="http://schemas.microsoft.com/office/drawing/2014/main" id="{54D182FF-C83A-F945-96CD-AB2EE5A49ACE}"/>
                      </a:ext>
                    </a:extLst>
                  </p:cNvPr>
                  <p:cNvSpPr txBox="1"/>
                  <p:nvPr/>
                </p:nvSpPr>
                <p:spPr>
                  <a:xfrm>
                    <a:off x="4130275" y="2974693"/>
                    <a:ext cx="2842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36" name="CuadroTexto 35">
                    <a:extLst>
                      <a:ext uri="{FF2B5EF4-FFF2-40B4-BE49-F238E27FC236}">
                        <a16:creationId xmlns:a16="http://schemas.microsoft.com/office/drawing/2014/main" id="{54D182FF-C83A-F945-96CD-AB2EE5A49A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0275" y="2974693"/>
                    <a:ext cx="284244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333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CuadroTexto 36">
                    <a:extLst>
                      <a:ext uri="{FF2B5EF4-FFF2-40B4-BE49-F238E27FC236}">
                        <a16:creationId xmlns:a16="http://schemas.microsoft.com/office/drawing/2014/main" id="{3983F91A-F243-6C48-B99F-A0CA227997D1}"/>
                      </a:ext>
                    </a:extLst>
                  </p:cNvPr>
                  <p:cNvSpPr txBox="1"/>
                  <p:nvPr/>
                </p:nvSpPr>
                <p:spPr>
                  <a:xfrm>
                    <a:off x="3963017" y="3622110"/>
                    <a:ext cx="61875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37" name="CuadroTexto 36">
                    <a:extLst>
                      <a:ext uri="{FF2B5EF4-FFF2-40B4-BE49-F238E27FC236}">
                        <a16:creationId xmlns:a16="http://schemas.microsoft.com/office/drawing/2014/main" id="{3983F91A-F243-6C48-B99F-A0CA227997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3017" y="3622110"/>
                    <a:ext cx="618759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8000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78AFED78-40FD-2D46-8A02-D11024D7600C}"/>
                    </a:ext>
                  </a:extLst>
                </p:cNvPr>
                <p:cNvSpPr txBox="1"/>
                <p:nvPr/>
              </p:nvSpPr>
              <p:spPr>
                <a:xfrm>
                  <a:off x="1909216" y="3131738"/>
                  <a:ext cx="2484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78AFED78-40FD-2D46-8A02-D11024D76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9216" y="3131738"/>
                  <a:ext cx="248466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B824566B-2C98-A140-AF4C-5A157899F16A}"/>
                  </a:ext>
                </a:extLst>
              </p:cNvPr>
              <p:cNvSpPr txBox="1"/>
              <p:nvPr/>
            </p:nvSpPr>
            <p:spPr>
              <a:xfrm>
                <a:off x="3381367" y="2801464"/>
                <a:ext cx="3272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𝐹𝑜𝑟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𝑎𝑛𝑦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𝑏𝑎𝑠𝑖𝑠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Y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B824566B-2C98-A140-AF4C-5A157899F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67" y="2801464"/>
                <a:ext cx="3272499" cy="276999"/>
              </a:xfrm>
              <a:prstGeom prst="rect">
                <a:avLst/>
              </a:prstGeom>
              <a:blipFill>
                <a:blip r:embed="rId15"/>
                <a:stretch>
                  <a:fillRect l="-1931" t="-18182" b="-50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F6F8E595-03EF-D845-9E46-979505E99884}"/>
                  </a:ext>
                </a:extLst>
              </p:cNvPr>
              <p:cNvSpPr/>
              <p:nvPr/>
            </p:nvSpPr>
            <p:spPr>
              <a:xfrm>
                <a:off x="223070" y="3913026"/>
                <a:ext cx="30169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Y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>
                        <a:latin typeface="Cambria Math" panose="02040503050406030204" pitchFamily="18" charset="0"/>
                      </a:rPr>
                      <m:t>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F6F8E595-03EF-D845-9E46-979505E99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70" y="3913026"/>
                <a:ext cx="3016916" cy="369332"/>
              </a:xfrm>
              <a:prstGeom prst="rect">
                <a:avLst/>
              </a:prstGeom>
              <a:blipFill>
                <a:blip r:embed="rId16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3A4C042F-40E3-2346-B4C7-6D2CE3EA5FED}"/>
                  </a:ext>
                </a:extLst>
              </p:cNvPr>
              <p:cNvSpPr/>
              <p:nvPr/>
            </p:nvSpPr>
            <p:spPr>
              <a:xfrm>
                <a:off x="3278773" y="3396748"/>
                <a:ext cx="43088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Y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>
                        <a:latin typeface="Cambria Math" panose="02040503050406030204" pitchFamily="18" charset="0"/>
                      </a:rPr>
                      <m:t>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3A4C042F-40E3-2346-B4C7-6D2CE3EA5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773" y="3396748"/>
                <a:ext cx="4308808" cy="369332"/>
              </a:xfrm>
              <a:prstGeom prst="rect">
                <a:avLst/>
              </a:prstGeom>
              <a:blipFill>
                <a:blip r:embed="rId17"/>
                <a:stretch>
                  <a:fillRect b="-2258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uadroTexto 40">
            <a:extLst>
              <a:ext uri="{FF2B5EF4-FFF2-40B4-BE49-F238E27FC236}">
                <a16:creationId xmlns:a16="http://schemas.microsoft.com/office/drawing/2014/main" id="{AA2CA45C-0A99-744C-9C20-FE83106F7BFB}"/>
              </a:ext>
            </a:extLst>
          </p:cNvPr>
          <p:cNvSpPr txBox="1"/>
          <p:nvPr/>
        </p:nvSpPr>
        <p:spPr>
          <a:xfrm>
            <a:off x="245251" y="4470048"/>
            <a:ext cx="287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u="sng" dirty="0"/>
              <a:t>Coordinates</a:t>
            </a:r>
            <a:r>
              <a:rPr lang="es-PY" dirty="0"/>
              <a:t> comes from a basis.</a:t>
            </a:r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80C2D44A-3805-FD4C-80D1-578B2D94FEF9}"/>
              </a:ext>
            </a:extLst>
          </p:cNvPr>
          <p:cNvGrpSpPr/>
          <p:nvPr/>
        </p:nvGrpSpPr>
        <p:grpSpPr>
          <a:xfrm>
            <a:off x="294139" y="5045535"/>
            <a:ext cx="2851614" cy="1227712"/>
            <a:chOff x="294139" y="5045535"/>
            <a:chExt cx="2851614" cy="12277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ángulo 42">
                  <a:extLst>
                    <a:ext uri="{FF2B5EF4-FFF2-40B4-BE49-F238E27FC236}">
                      <a16:creationId xmlns:a16="http://schemas.microsoft.com/office/drawing/2014/main" id="{083F1D65-CC23-3141-8E4F-4BD5BC39F4CB}"/>
                    </a:ext>
                  </a:extLst>
                </p:cNvPr>
                <p:cNvSpPr/>
                <p:nvPr/>
              </p:nvSpPr>
              <p:spPr>
                <a:xfrm>
                  <a:off x="294139" y="5045535"/>
                  <a:ext cx="2851614" cy="8249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</a:t>
                  </a:r>
                  <a:r>
                    <a:rPr lang="es-ES" dirty="0"/>
                    <a:t> 3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</a:t>
                  </a:r>
                  <a:r>
                    <a:rPr lang="es-ES" dirty="0"/>
                    <a:t> 2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</a:t>
                  </a:r>
                  <a:r>
                    <a:rPr lang="es-ES" dirty="0"/>
                    <a:t> 4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43" name="Rectángulo 42">
                  <a:extLst>
                    <a:ext uri="{FF2B5EF4-FFF2-40B4-BE49-F238E27FC236}">
                      <a16:creationId xmlns:a16="http://schemas.microsoft.com/office/drawing/2014/main" id="{083F1D65-CC23-3141-8E4F-4BD5BC39F4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39" y="5045535"/>
                  <a:ext cx="2851614" cy="824906"/>
                </a:xfrm>
                <a:prstGeom prst="rect">
                  <a:avLst/>
                </a:prstGeom>
                <a:blipFill>
                  <a:blip r:embed="rId18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ángulo 43">
                  <a:extLst>
                    <a:ext uri="{FF2B5EF4-FFF2-40B4-BE49-F238E27FC236}">
                      <a16:creationId xmlns:a16="http://schemas.microsoft.com/office/drawing/2014/main" id="{ABF7119A-4343-E348-9BB9-68C6DA05FBBF}"/>
                    </a:ext>
                  </a:extLst>
                </p:cNvPr>
                <p:cNvSpPr/>
                <p:nvPr/>
              </p:nvSpPr>
              <p:spPr>
                <a:xfrm>
                  <a:off x="2033449" y="5903915"/>
                  <a:ext cx="4503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44" name="Rectángulo 43">
                  <a:extLst>
                    <a:ext uri="{FF2B5EF4-FFF2-40B4-BE49-F238E27FC236}">
                      <a16:creationId xmlns:a16="http://schemas.microsoft.com/office/drawing/2014/main" id="{ABF7119A-4343-E348-9BB9-68C6DA05FB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3449" y="5903915"/>
                  <a:ext cx="45038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ángulo 45">
                  <a:extLst>
                    <a:ext uri="{FF2B5EF4-FFF2-40B4-BE49-F238E27FC236}">
                      <a16:creationId xmlns:a16="http://schemas.microsoft.com/office/drawing/2014/main" id="{3F5FC764-A9E0-F941-A761-7305545658EB}"/>
                    </a:ext>
                  </a:extLst>
                </p:cNvPr>
                <p:cNvSpPr/>
                <p:nvPr/>
              </p:nvSpPr>
              <p:spPr>
                <a:xfrm>
                  <a:off x="1440624" y="5891930"/>
                  <a:ext cx="4450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46" name="Rectángulo 45">
                  <a:extLst>
                    <a:ext uri="{FF2B5EF4-FFF2-40B4-BE49-F238E27FC236}">
                      <a16:creationId xmlns:a16="http://schemas.microsoft.com/office/drawing/2014/main" id="{3F5FC764-A9E0-F941-A761-730554565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624" y="5891930"/>
                  <a:ext cx="445058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C951CD1F-6A01-C947-AC3C-0524BC40D6CC}"/>
                    </a:ext>
                  </a:extLst>
                </p:cNvPr>
                <p:cNvSpPr/>
                <p:nvPr/>
              </p:nvSpPr>
              <p:spPr>
                <a:xfrm>
                  <a:off x="2658826" y="5891930"/>
                  <a:ext cx="4503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C951CD1F-6A01-C947-AC3C-0524BC40D6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8826" y="5891930"/>
                  <a:ext cx="450380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105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 Título">
            <a:extLst>
              <a:ext uri="{FF2B5EF4-FFF2-40B4-BE49-F238E27FC236}">
                <a16:creationId xmlns:a16="http://schemas.microsoft.com/office/drawing/2014/main" id="{31FA455C-494F-994B-843F-ED65A12AA341}"/>
              </a:ext>
            </a:extLst>
          </p:cNvPr>
          <p:cNvSpPr txBox="1">
            <a:spLocks/>
          </p:cNvSpPr>
          <p:nvPr/>
        </p:nvSpPr>
        <p:spPr>
          <a:xfrm>
            <a:off x="245251" y="221102"/>
            <a:ext cx="4974821" cy="9756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i="1" dirty="0"/>
              <a:t>Linear </a:t>
            </a:r>
            <a:r>
              <a:rPr lang="es-ES" sz="3200" i="1" dirty="0" err="1"/>
              <a:t>Transformations</a:t>
            </a:r>
            <a:r>
              <a:rPr lang="es-ES" sz="3200" i="1" dirty="0"/>
              <a:t> T</a:t>
            </a:r>
            <a:endParaRPr lang="es-PY" sz="3200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02052D7-E163-1D47-A744-AEF58307C1E9}"/>
              </a:ext>
            </a:extLst>
          </p:cNvPr>
          <p:cNvSpPr txBox="1"/>
          <p:nvPr/>
        </p:nvSpPr>
        <p:spPr>
          <a:xfrm>
            <a:off x="245251" y="908720"/>
            <a:ext cx="7039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Construct a matrix A that represents a linear transformation 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40F0321-FE72-0341-96C5-0FB60CF42383}"/>
                  </a:ext>
                </a:extLst>
              </p:cNvPr>
              <p:cNvSpPr txBox="1"/>
              <p:nvPr/>
            </p:nvSpPr>
            <p:spPr>
              <a:xfrm>
                <a:off x="245251" y="1515038"/>
                <a:ext cx="5225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1. Choose a basis for the input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Y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PY" dirty="0"/>
                  <a:t>}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PY" dirty="0"/>
                  <a:t> </a:t>
                </a: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40F0321-FE72-0341-96C5-0FB60CF42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51" y="1515038"/>
                <a:ext cx="5225085" cy="369332"/>
              </a:xfrm>
              <a:prstGeom prst="rect">
                <a:avLst/>
              </a:prstGeom>
              <a:blipFill>
                <a:blip r:embed="rId2"/>
                <a:stretch>
                  <a:fillRect l="-726" b="-2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2AFCBA37-F4F9-2344-91E8-FEEB9D704CB6}"/>
                  </a:ext>
                </a:extLst>
              </p:cNvPr>
              <p:cNvSpPr/>
              <p:nvPr/>
            </p:nvSpPr>
            <p:spPr>
              <a:xfrm>
                <a:off x="5724128" y="1515038"/>
                <a:ext cx="14216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2AFCBA37-F4F9-2344-91E8-FEEB9D704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1515038"/>
                <a:ext cx="142167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01D83D4D-56C4-A643-9CC7-9B5F3D1237D5}"/>
                  </a:ext>
                </a:extLst>
              </p:cNvPr>
              <p:cNvSpPr txBox="1"/>
              <p:nvPr/>
            </p:nvSpPr>
            <p:spPr>
              <a:xfrm>
                <a:off x="245251" y="1844357"/>
                <a:ext cx="5515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2. Choose a basis for the output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Y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PY" dirty="0"/>
                  <a:t>}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s-PY" dirty="0"/>
                  <a:t> </a:t>
                </a:r>
              </a:p>
            </p:txBody>
          </p:sp>
        </mc:Choice>
        <mc:Fallback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01D83D4D-56C4-A643-9CC7-9B5F3D123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51" y="1844357"/>
                <a:ext cx="5515997" cy="369332"/>
              </a:xfrm>
              <a:prstGeom prst="rect">
                <a:avLst/>
              </a:prstGeom>
              <a:blipFill>
                <a:blip r:embed="rId4"/>
                <a:stretch>
                  <a:fillRect l="-688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2CE0DEF2-206A-F24F-81E8-FAA5AC73D6BF}"/>
              </a:ext>
            </a:extLst>
          </p:cNvPr>
          <p:cNvSpPr txBox="1"/>
          <p:nvPr/>
        </p:nvSpPr>
        <p:spPr>
          <a:xfrm>
            <a:off x="245251" y="2274423"/>
            <a:ext cx="15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Want a matrix 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76A0310-CB4C-CF44-B02C-3D89D4396F67}"/>
              </a:ext>
            </a:extLst>
          </p:cNvPr>
          <p:cNvSpPr txBox="1"/>
          <p:nvPr/>
        </p:nvSpPr>
        <p:spPr>
          <a:xfrm>
            <a:off x="270092" y="2748648"/>
            <a:ext cx="104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Projection</a:t>
            </a: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F429CF19-39B9-684E-8C9D-F10272595DCB}"/>
              </a:ext>
            </a:extLst>
          </p:cNvPr>
          <p:cNvGrpSpPr/>
          <p:nvPr/>
        </p:nvGrpSpPr>
        <p:grpSpPr>
          <a:xfrm>
            <a:off x="539552" y="3320797"/>
            <a:ext cx="2753154" cy="1467528"/>
            <a:chOff x="212707" y="3320797"/>
            <a:chExt cx="2753154" cy="1467528"/>
          </a:xfrm>
        </p:grpSpPr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00BEE4E-E8E9-1B48-B47C-1C34E5D09BA0}"/>
                </a:ext>
              </a:extLst>
            </p:cNvPr>
            <p:cNvCxnSpPr/>
            <p:nvPr/>
          </p:nvCxnSpPr>
          <p:spPr>
            <a:xfrm rot="20373864">
              <a:off x="961171" y="4210820"/>
              <a:ext cx="1008112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>
              <a:extLst>
                <a:ext uri="{FF2B5EF4-FFF2-40B4-BE49-F238E27FC236}">
                  <a16:creationId xmlns:a16="http://schemas.microsoft.com/office/drawing/2014/main" id="{60A58D15-0D4B-064B-9F47-756D72ECB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707" y="3795022"/>
              <a:ext cx="2368181" cy="888397"/>
            </a:xfrm>
            <a:prstGeom prst="straightConnector1">
              <a:avLst/>
            </a:prstGeom>
            <a:ln w="12700">
              <a:solidFill>
                <a:schemeClr val="accent1">
                  <a:alpha val="94000"/>
                </a:schemeClr>
              </a:solidFill>
              <a:prstDash val="dash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B7FE146D-0695-9443-A035-BA3EB727789A}"/>
                </a:ext>
              </a:extLst>
            </p:cNvPr>
            <p:cNvCxnSpPr/>
            <p:nvPr/>
          </p:nvCxnSpPr>
          <p:spPr>
            <a:xfrm>
              <a:off x="999859" y="3381896"/>
              <a:ext cx="0" cy="14064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F87B2892-B189-614B-82AF-B1ACC190FBA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43033" y="3686302"/>
              <a:ext cx="0" cy="14064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ángulo 53">
                  <a:extLst>
                    <a:ext uri="{FF2B5EF4-FFF2-40B4-BE49-F238E27FC236}">
                      <a16:creationId xmlns:a16="http://schemas.microsoft.com/office/drawing/2014/main" id="{AE1AC2EA-C616-E04B-A411-8A75D6E69CBB}"/>
                    </a:ext>
                  </a:extLst>
                </p:cNvPr>
                <p:cNvSpPr/>
                <p:nvPr/>
              </p:nvSpPr>
              <p:spPr>
                <a:xfrm>
                  <a:off x="2596016" y="3486148"/>
                  <a:ext cx="3698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54" name="Rectángulo 53">
                  <a:extLst>
                    <a:ext uri="{FF2B5EF4-FFF2-40B4-BE49-F238E27FC236}">
                      <a16:creationId xmlns:a16="http://schemas.microsoft.com/office/drawing/2014/main" id="{AE1AC2EA-C616-E04B-A411-8A75D6E69C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6016" y="3486148"/>
                  <a:ext cx="36984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onector recto de flecha 54">
              <a:extLst>
                <a:ext uri="{FF2B5EF4-FFF2-40B4-BE49-F238E27FC236}">
                  <a16:creationId xmlns:a16="http://schemas.microsoft.com/office/drawing/2014/main" id="{25A46DE6-AE2A-974B-A96A-CA7F4F0E98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4970" y="3533966"/>
              <a:ext cx="376597" cy="848018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ángulo 29">
                  <a:extLst>
                    <a:ext uri="{FF2B5EF4-FFF2-40B4-BE49-F238E27FC236}">
                      <a16:creationId xmlns:a16="http://schemas.microsoft.com/office/drawing/2014/main" id="{9F969364-D8B6-CD4E-ADAC-BAEADACA8AAE}"/>
                    </a:ext>
                  </a:extLst>
                </p:cNvPr>
                <p:cNvSpPr/>
                <p:nvPr/>
              </p:nvSpPr>
              <p:spPr>
                <a:xfrm>
                  <a:off x="213526" y="3320797"/>
                  <a:ext cx="8895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s-PY" dirty="0"/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30" name="Rectángulo 29">
                  <a:extLst>
                    <a:ext uri="{FF2B5EF4-FFF2-40B4-BE49-F238E27FC236}">
                      <a16:creationId xmlns:a16="http://schemas.microsoft.com/office/drawing/2014/main" id="{9F969364-D8B6-CD4E-ADAC-BAEADACA8A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26" y="3320797"/>
                  <a:ext cx="88953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258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ctángulo 63">
                  <a:extLst>
                    <a:ext uri="{FF2B5EF4-FFF2-40B4-BE49-F238E27FC236}">
                      <a16:creationId xmlns:a16="http://schemas.microsoft.com/office/drawing/2014/main" id="{05E0CE13-4337-C54D-B170-229D9E9A1407}"/>
                    </a:ext>
                  </a:extLst>
                </p:cNvPr>
                <p:cNvSpPr/>
                <p:nvPr/>
              </p:nvSpPr>
              <p:spPr>
                <a:xfrm>
                  <a:off x="1730542" y="4020184"/>
                  <a:ext cx="8788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PY" dirty="0"/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64" name="Rectángulo 63">
                  <a:extLst>
                    <a:ext uri="{FF2B5EF4-FFF2-40B4-BE49-F238E27FC236}">
                      <a16:creationId xmlns:a16="http://schemas.microsoft.com/office/drawing/2014/main" id="{05E0CE13-4337-C54D-B170-229D9E9A14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542" y="4020184"/>
                  <a:ext cx="878895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3333" b="-2333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449273DD-CD35-0740-AF17-C41FDF030C5D}"/>
              </a:ext>
            </a:extLst>
          </p:cNvPr>
          <p:cNvGrpSpPr/>
          <p:nvPr/>
        </p:nvGrpSpPr>
        <p:grpSpPr>
          <a:xfrm>
            <a:off x="3650923" y="2819689"/>
            <a:ext cx="2110325" cy="1676976"/>
            <a:chOff x="3650923" y="2819689"/>
            <a:chExt cx="2110325" cy="167697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Rectángulo 64">
                  <a:extLst>
                    <a:ext uri="{FF2B5EF4-FFF2-40B4-BE49-F238E27FC236}">
                      <a16:creationId xmlns:a16="http://schemas.microsoft.com/office/drawing/2014/main" id="{D28D98FC-4BAA-D840-99E0-1BD2947F6E5F}"/>
                    </a:ext>
                  </a:extLst>
                </p:cNvPr>
                <p:cNvSpPr/>
                <p:nvPr/>
              </p:nvSpPr>
              <p:spPr>
                <a:xfrm>
                  <a:off x="3983902" y="2819689"/>
                  <a:ext cx="17773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s-PY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PY" dirty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65" name="Rectángulo 64">
                  <a:extLst>
                    <a:ext uri="{FF2B5EF4-FFF2-40B4-BE49-F238E27FC236}">
                      <a16:creationId xmlns:a16="http://schemas.microsoft.com/office/drawing/2014/main" id="{D28D98FC-4BAA-D840-99E0-1BD2947F6E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3902" y="2819689"/>
                  <a:ext cx="1777346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3333" b="-2333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ángulo 65">
                  <a:extLst>
                    <a:ext uri="{FF2B5EF4-FFF2-40B4-BE49-F238E27FC236}">
                      <a16:creationId xmlns:a16="http://schemas.microsoft.com/office/drawing/2014/main" id="{16F8D826-55C0-8D45-8F48-BF8ED2420F76}"/>
                    </a:ext>
                  </a:extLst>
                </p:cNvPr>
                <p:cNvSpPr/>
                <p:nvPr/>
              </p:nvSpPr>
              <p:spPr>
                <a:xfrm>
                  <a:off x="3650923" y="3533966"/>
                  <a:ext cx="17025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s-PY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66" name="Rectángulo 65">
                  <a:extLst>
                    <a:ext uri="{FF2B5EF4-FFF2-40B4-BE49-F238E27FC236}">
                      <a16:creationId xmlns:a16="http://schemas.microsoft.com/office/drawing/2014/main" id="{16F8D826-55C0-8D45-8F48-BF8ED2420F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923" y="3533966"/>
                  <a:ext cx="170251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CuadroTexto 66">
                  <a:extLst>
                    <a:ext uri="{FF2B5EF4-FFF2-40B4-BE49-F238E27FC236}">
                      <a16:creationId xmlns:a16="http://schemas.microsoft.com/office/drawing/2014/main" id="{D48FE246-B7B8-5F49-B230-D0FE84EB0D78}"/>
                    </a:ext>
                  </a:extLst>
                </p:cNvPr>
                <p:cNvSpPr txBox="1"/>
                <p:nvPr/>
              </p:nvSpPr>
              <p:spPr>
                <a:xfrm>
                  <a:off x="3986262" y="4219666"/>
                  <a:ext cx="5857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 ?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67" name="CuadroTexto 66">
                  <a:extLst>
                    <a:ext uri="{FF2B5EF4-FFF2-40B4-BE49-F238E27FC236}">
                      <a16:creationId xmlns:a16="http://schemas.microsoft.com/office/drawing/2014/main" id="{D48FE246-B7B8-5F49-B230-D0FE84EB0D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262" y="4219666"/>
                  <a:ext cx="58573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511" t="-8696" r="-6383" b="-3043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FDA2FECF-F005-7B4F-937B-B0E31B705F09}"/>
              </a:ext>
            </a:extLst>
          </p:cNvPr>
          <p:cNvGrpSpPr/>
          <p:nvPr/>
        </p:nvGrpSpPr>
        <p:grpSpPr>
          <a:xfrm>
            <a:off x="6249720" y="2819689"/>
            <a:ext cx="896079" cy="1132223"/>
            <a:chOff x="6249720" y="2819689"/>
            <a:chExt cx="896079" cy="113222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ectángulo 67">
                  <a:extLst>
                    <a:ext uri="{FF2B5EF4-FFF2-40B4-BE49-F238E27FC236}">
                      <a16:creationId xmlns:a16="http://schemas.microsoft.com/office/drawing/2014/main" id="{BBF33B23-F606-4E48-A5AD-640707FD7FCB}"/>
                    </a:ext>
                  </a:extLst>
                </p:cNvPr>
                <p:cNvSpPr/>
                <p:nvPr/>
              </p:nvSpPr>
              <p:spPr>
                <a:xfrm>
                  <a:off x="6249720" y="2819689"/>
                  <a:ext cx="8960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PY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68" name="Rectángulo 67">
                  <a:extLst>
                    <a:ext uri="{FF2B5EF4-FFF2-40B4-BE49-F238E27FC236}">
                      <a16:creationId xmlns:a16="http://schemas.microsoft.com/office/drawing/2014/main" id="{BBF33B23-F606-4E48-A5AD-640707FD7F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9720" y="2819689"/>
                  <a:ext cx="896079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817" t="-3333" b="-2333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ángulo 69">
                  <a:extLst>
                    <a:ext uri="{FF2B5EF4-FFF2-40B4-BE49-F238E27FC236}">
                      <a16:creationId xmlns:a16="http://schemas.microsoft.com/office/drawing/2014/main" id="{F7345530-B7A1-B742-9A17-DF2F37D701BC}"/>
                    </a:ext>
                  </a:extLst>
                </p:cNvPr>
                <p:cNvSpPr/>
                <p:nvPr/>
              </p:nvSpPr>
              <p:spPr>
                <a:xfrm>
                  <a:off x="6249720" y="3582580"/>
                  <a:ext cx="8168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PY" dirty="0"/>
                    <a:t>, </a:t>
                  </a:r>
                  <a14:m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70" name="Rectángulo 69">
                  <a:extLst>
                    <a:ext uri="{FF2B5EF4-FFF2-40B4-BE49-F238E27FC236}">
                      <a16:creationId xmlns:a16="http://schemas.microsoft.com/office/drawing/2014/main" id="{F7345530-B7A1-B742-9A17-DF2F37D701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9720" y="3582580"/>
                  <a:ext cx="81682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125" t="-3333" r="-1563" b="-2333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CuadroTexto 68">
                  <a:extLst>
                    <a:ext uri="{FF2B5EF4-FFF2-40B4-BE49-F238E27FC236}">
                      <a16:creationId xmlns:a16="http://schemas.microsoft.com/office/drawing/2014/main" id="{29C9682B-345C-624E-8133-91653F40C482}"/>
                    </a:ext>
                  </a:extLst>
                </p:cNvPr>
                <p:cNvSpPr txBox="1"/>
                <p:nvPr/>
              </p:nvSpPr>
              <p:spPr>
                <a:xfrm>
                  <a:off x="6606115" y="3303553"/>
                  <a:ext cx="1586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69" name="CuadroTexto 68">
                  <a:extLst>
                    <a:ext uri="{FF2B5EF4-FFF2-40B4-BE49-F238E27FC236}">
                      <a16:creationId xmlns:a16="http://schemas.microsoft.com/office/drawing/2014/main" id="{29C9682B-345C-624E-8133-91653F40C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115" y="3303553"/>
                  <a:ext cx="15869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8571" r="-285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A6C15526-C573-0D4C-8DAE-363524CBA731}"/>
              </a:ext>
            </a:extLst>
          </p:cNvPr>
          <p:cNvCxnSpPr/>
          <p:nvPr/>
        </p:nvCxnSpPr>
        <p:spPr>
          <a:xfrm>
            <a:off x="7145799" y="4597492"/>
            <a:ext cx="0" cy="29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upo 83">
            <a:extLst>
              <a:ext uri="{FF2B5EF4-FFF2-40B4-BE49-F238E27FC236}">
                <a16:creationId xmlns:a16="http://schemas.microsoft.com/office/drawing/2014/main" id="{3AF944BC-F5E8-EC41-BDB5-1E1FB9A574DD}"/>
              </a:ext>
            </a:extLst>
          </p:cNvPr>
          <p:cNvGrpSpPr/>
          <p:nvPr/>
        </p:nvGrpSpPr>
        <p:grpSpPr>
          <a:xfrm>
            <a:off x="6157833" y="4057315"/>
            <a:ext cx="2986167" cy="1377341"/>
            <a:chOff x="6157833" y="4057315"/>
            <a:chExt cx="2986167" cy="13773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Rectángulo 72">
                  <a:extLst>
                    <a:ext uri="{FF2B5EF4-FFF2-40B4-BE49-F238E27FC236}">
                      <a16:creationId xmlns:a16="http://schemas.microsoft.com/office/drawing/2014/main" id="{1A4D05E8-9A1F-FA43-849B-BCC37851AE79}"/>
                    </a:ext>
                  </a:extLst>
                </p:cNvPr>
                <p:cNvSpPr/>
                <p:nvPr/>
              </p:nvSpPr>
              <p:spPr>
                <a:xfrm>
                  <a:off x="6157833" y="4057315"/>
                  <a:ext cx="1857560" cy="5763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</a:t>
                  </a:r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73" name="Rectángulo 72">
                  <a:extLst>
                    <a:ext uri="{FF2B5EF4-FFF2-40B4-BE49-F238E27FC236}">
                      <a16:creationId xmlns:a16="http://schemas.microsoft.com/office/drawing/2014/main" id="{1A4D05E8-9A1F-FA43-849B-BCC37851AE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833" y="4057315"/>
                  <a:ext cx="1857560" cy="57631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ángulo 74">
                  <a:extLst>
                    <a:ext uri="{FF2B5EF4-FFF2-40B4-BE49-F238E27FC236}">
                      <a16:creationId xmlns:a16="http://schemas.microsoft.com/office/drawing/2014/main" id="{0A0F0C9A-29E8-9845-A110-B4850CFBF207}"/>
                    </a:ext>
                  </a:extLst>
                </p:cNvPr>
                <p:cNvSpPr/>
                <p:nvPr/>
              </p:nvSpPr>
              <p:spPr>
                <a:xfrm>
                  <a:off x="6362811" y="4820206"/>
                  <a:ext cx="3840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75" name="Rectángulo 74">
                  <a:extLst>
                    <a:ext uri="{FF2B5EF4-FFF2-40B4-BE49-F238E27FC236}">
                      <a16:creationId xmlns:a16="http://schemas.microsoft.com/office/drawing/2014/main" id="{0A0F0C9A-29E8-9845-A110-B4850CFBF2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811" y="4820206"/>
                  <a:ext cx="38408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81EEED7F-0613-2A4B-A223-AE8C30CCFF48}"/>
                </a:ext>
              </a:extLst>
            </p:cNvPr>
            <p:cNvSpPr txBox="1"/>
            <p:nvPr/>
          </p:nvSpPr>
          <p:spPr>
            <a:xfrm>
              <a:off x="6838999" y="4788325"/>
              <a:ext cx="11987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Input</a:t>
              </a:r>
            </a:p>
            <a:p>
              <a:r>
                <a:rPr lang="es-PY" dirty="0"/>
                <a:t>Coordinates</a:t>
              </a:r>
            </a:p>
          </p:txBody>
        </p: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FEE59632-05F0-E746-8740-27FDDF92560D}"/>
                </a:ext>
              </a:extLst>
            </p:cNvPr>
            <p:cNvSpPr txBox="1"/>
            <p:nvPr/>
          </p:nvSpPr>
          <p:spPr>
            <a:xfrm>
              <a:off x="7945274" y="4066350"/>
              <a:ext cx="11987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Output</a:t>
              </a:r>
            </a:p>
            <a:p>
              <a:r>
                <a:rPr lang="es-PY" dirty="0"/>
                <a:t>Coordinates</a:t>
              </a:r>
            </a:p>
          </p:txBody>
        </p:sp>
        <p:cxnSp>
          <p:nvCxnSpPr>
            <p:cNvPr id="81" name="Conector recto de flecha 80">
              <a:extLst>
                <a:ext uri="{FF2B5EF4-FFF2-40B4-BE49-F238E27FC236}">
                  <a16:creationId xmlns:a16="http://schemas.microsoft.com/office/drawing/2014/main" id="{A3121FBF-217E-C54A-9251-05E7A32CAE3A}"/>
                </a:ext>
              </a:extLst>
            </p:cNvPr>
            <p:cNvCxnSpPr>
              <a:cxnSpLocks/>
            </p:cNvCxnSpPr>
            <p:nvPr/>
          </p:nvCxnSpPr>
          <p:spPr>
            <a:xfrm>
              <a:off x="7884368" y="4381984"/>
              <a:ext cx="2445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de flecha 82">
              <a:extLst>
                <a:ext uri="{FF2B5EF4-FFF2-40B4-BE49-F238E27FC236}">
                  <a16:creationId xmlns:a16="http://schemas.microsoft.com/office/drawing/2014/main" id="{95B65AFB-54D6-1943-9B89-F529D2CC0ABF}"/>
                </a:ext>
              </a:extLst>
            </p:cNvPr>
            <p:cNvCxnSpPr/>
            <p:nvPr/>
          </p:nvCxnSpPr>
          <p:spPr>
            <a:xfrm>
              <a:off x="6554851" y="4582590"/>
              <a:ext cx="0" cy="291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20920790-F62B-F24E-B713-EF2B0C4C8B8C}"/>
                  </a:ext>
                </a:extLst>
              </p:cNvPr>
              <p:cNvSpPr txBox="1"/>
              <p:nvPr/>
            </p:nvSpPr>
            <p:spPr>
              <a:xfrm>
                <a:off x="568671" y="5533251"/>
                <a:ext cx="43279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The eigenvector basis leads to a diagonal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20920790-F62B-F24E-B713-EF2B0C4C8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71" y="5533251"/>
                <a:ext cx="4327980" cy="369332"/>
              </a:xfrm>
              <a:prstGeom prst="rect">
                <a:avLst/>
              </a:prstGeom>
              <a:blipFill>
                <a:blip r:embed="rId16"/>
                <a:stretch>
                  <a:fillRect l="-1170" t="-3333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77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 Título">
            <a:extLst>
              <a:ext uri="{FF2B5EF4-FFF2-40B4-BE49-F238E27FC236}">
                <a16:creationId xmlns:a16="http://schemas.microsoft.com/office/drawing/2014/main" id="{31FA455C-494F-994B-843F-ED65A12AA341}"/>
              </a:ext>
            </a:extLst>
          </p:cNvPr>
          <p:cNvSpPr txBox="1">
            <a:spLocks/>
          </p:cNvSpPr>
          <p:nvPr/>
        </p:nvSpPr>
        <p:spPr>
          <a:xfrm>
            <a:off x="245251" y="221102"/>
            <a:ext cx="4974821" cy="9756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i="1" dirty="0"/>
              <a:t>Linear </a:t>
            </a:r>
            <a:r>
              <a:rPr lang="es-ES" sz="3200" i="1" dirty="0" err="1"/>
              <a:t>Transformations</a:t>
            </a:r>
            <a:r>
              <a:rPr lang="es-ES" sz="3200" i="1" dirty="0"/>
              <a:t> T</a:t>
            </a:r>
            <a:endParaRPr lang="es-PY" sz="32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02052D7-E163-1D47-A744-AEF58307C1E9}"/>
                  </a:ext>
                </a:extLst>
              </p:cNvPr>
              <p:cNvSpPr txBox="1"/>
              <p:nvPr/>
            </p:nvSpPr>
            <p:spPr>
              <a:xfrm>
                <a:off x="245251" y="908720"/>
                <a:ext cx="8421729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2400" dirty="0"/>
                  <a:t>Project onto 45º line use standard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Y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Y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PY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PY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sz="2400" dirty="0"/>
                  <a:t>. </a:t>
                </a: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02052D7-E163-1D47-A744-AEF58307C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51" y="908720"/>
                <a:ext cx="8421729" cy="708143"/>
              </a:xfrm>
              <a:prstGeom prst="rect">
                <a:avLst/>
              </a:prstGeom>
              <a:blipFill>
                <a:blip r:embed="rId2"/>
                <a:stretch>
                  <a:fillRect l="-904" b="-727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C2483B06-1DD2-C34F-8DE4-ABCE1D15995A}"/>
                  </a:ext>
                </a:extLst>
              </p:cNvPr>
              <p:cNvSpPr/>
              <p:nvPr/>
            </p:nvSpPr>
            <p:spPr>
              <a:xfrm>
                <a:off x="245251" y="1656227"/>
                <a:ext cx="2657779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s-ES" sz="2400"/>
                      <m:t>𝑃</m:t>
                    </m:r>
                    <m:r>
                      <a:rPr lang="es-ES" sz="2400"/>
                      <m:t>=</m:t>
                    </m:r>
                    <m:f>
                      <m:fPr>
                        <m:ctrlPr>
                          <a:rPr lang="es-ES" sz="2400"/>
                        </m:ctrlPr>
                      </m:fPr>
                      <m:num>
                        <m:r>
                          <a:rPr lang="es-ES" sz="2400"/>
                          <m:t>𝑎</m:t>
                        </m:r>
                        <m:sSup>
                          <m:sSupPr>
                            <m:ctrlPr>
                              <a:rPr lang="es-PY" sz="2400"/>
                            </m:ctrlPr>
                          </m:sSupPr>
                          <m:e>
                            <m:r>
                              <a:rPr lang="es-ES" sz="2400"/>
                              <m:t>𝑎</m:t>
                            </m:r>
                          </m:e>
                          <m:sup>
                            <m:r>
                              <a:rPr lang="es-ES" sz="2400"/>
                              <m:t>𝑇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PY" sz="2400"/>
                            </m:ctrlPr>
                          </m:sSupPr>
                          <m:e>
                            <m:r>
                              <a:rPr lang="es-ES" sz="2400"/>
                              <m:t>𝑎</m:t>
                            </m:r>
                          </m:e>
                          <m:sup>
                            <m:r>
                              <a:rPr lang="es-ES" sz="2400"/>
                              <m:t>𝑇</m:t>
                            </m:r>
                          </m:sup>
                        </m:sSup>
                        <m:r>
                          <a:rPr lang="es-ES" sz="2400"/>
                          <m:t>𝑎</m:t>
                        </m:r>
                      </m:den>
                    </m:f>
                  </m:oMath>
                </a14:m>
                <a:r>
                  <a:rPr lang="es-PY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dirty="0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sz="2400" dirty="0"/>
                            </m:ctrlPr>
                          </m:mP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s-PY" sz="2400" dirty="0"/>
                                  </m:ctrlPr>
                                </m:fPr>
                                <m:num>
                                  <m:r>
                                    <a:rPr lang="es-ES" sz="2400" dirty="0"/>
                                    <m:t>1</m:t>
                                  </m:r>
                                </m:num>
                                <m:den>
                                  <m:r>
                                    <a:rPr lang="es-ES" sz="2400" dirty="0"/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s-PY" sz="2400" dirty="0"/>
                                  </m:ctrlPr>
                                </m:fPr>
                                <m:num>
                                  <m:r>
                                    <a:rPr lang="es-ES" sz="2400" dirty="0"/>
                                    <m:t>1</m:t>
                                  </m:r>
                                </m:num>
                                <m:den>
                                  <m:r>
                                    <a:rPr lang="es-ES" sz="2400" dirty="0"/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s-PY" sz="2400" dirty="0"/>
                                  </m:ctrlPr>
                                </m:fPr>
                                <m:num>
                                  <m:r>
                                    <a:rPr lang="es-ES" sz="2400" dirty="0"/>
                                    <m:t>1</m:t>
                                  </m:r>
                                </m:num>
                                <m:den>
                                  <m:r>
                                    <a:rPr lang="es-ES" sz="2400" dirty="0"/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s-PY" sz="2400" dirty="0"/>
                                  </m:ctrlPr>
                                </m:fPr>
                                <m:num>
                                  <m:r>
                                    <a:rPr lang="es-ES" sz="2400" dirty="0"/>
                                    <m:t>1</m:t>
                                  </m:r>
                                </m:num>
                                <m:den>
                                  <m:r>
                                    <a:rPr lang="es-ES" sz="2400" dirty="0"/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s-PY" sz="2400" dirty="0"/>
              </a:p>
            </p:txBody>
          </p:sp>
        </mc:Choice>
        <mc:Fallback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C2483B06-1DD2-C34F-8DE4-ABCE1D159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51" y="1656227"/>
                <a:ext cx="2657779" cy="914225"/>
              </a:xfrm>
              <a:prstGeom prst="rect">
                <a:avLst/>
              </a:prstGeom>
              <a:blipFill>
                <a:blip r:embed="rId3"/>
                <a:stretch>
                  <a:fillRect t="-60274" r="-1896" b="-9589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>
            <a:extLst>
              <a:ext uri="{FF2B5EF4-FFF2-40B4-BE49-F238E27FC236}">
                <a16:creationId xmlns:a16="http://schemas.microsoft.com/office/drawing/2014/main" id="{3F33F6FC-8D9A-AA4D-BDAD-27D813D31699}"/>
              </a:ext>
            </a:extLst>
          </p:cNvPr>
          <p:cNvGrpSpPr/>
          <p:nvPr/>
        </p:nvGrpSpPr>
        <p:grpSpPr>
          <a:xfrm>
            <a:off x="273355" y="2699886"/>
            <a:ext cx="7331641" cy="1441645"/>
            <a:chOff x="273355" y="2699886"/>
            <a:chExt cx="7331641" cy="1441645"/>
          </a:xfrm>
        </p:grpSpPr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4B0C908D-1EE5-D849-B2E4-E358ABA7EEC0}"/>
                </a:ext>
              </a:extLst>
            </p:cNvPr>
            <p:cNvSpPr txBox="1"/>
            <p:nvPr/>
          </p:nvSpPr>
          <p:spPr>
            <a:xfrm>
              <a:off x="273355" y="2852936"/>
              <a:ext cx="17372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2400" dirty="0"/>
                <a:t>Rule to find A</a:t>
              </a:r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B5EA6D1A-1965-414D-9BB9-85E30BAACE60}"/>
                </a:ext>
              </a:extLst>
            </p:cNvPr>
            <p:cNvGrpSpPr/>
            <p:nvPr/>
          </p:nvGrpSpPr>
          <p:grpSpPr>
            <a:xfrm>
              <a:off x="3707904" y="2699886"/>
              <a:ext cx="2904262" cy="729114"/>
              <a:chOff x="3707904" y="2699886"/>
              <a:chExt cx="2904262" cy="729114"/>
            </a:xfrm>
          </p:grpSpPr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04FCCBB-5C55-2443-96F8-1992A60D9078}"/>
                  </a:ext>
                </a:extLst>
              </p:cNvPr>
              <p:cNvSpPr txBox="1"/>
              <p:nvPr/>
            </p:nvSpPr>
            <p:spPr>
              <a:xfrm>
                <a:off x="3707904" y="2884552"/>
                <a:ext cx="1205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Given  bases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Rectángulo 6">
                    <a:extLst>
                      <a:ext uri="{FF2B5EF4-FFF2-40B4-BE49-F238E27FC236}">
                        <a16:creationId xmlns:a16="http://schemas.microsoft.com/office/drawing/2014/main" id="{A075400A-9A5C-DC4E-9334-50C6857624F6}"/>
                      </a:ext>
                    </a:extLst>
                  </p:cNvPr>
                  <p:cNvSpPr/>
                  <p:nvPr/>
                </p:nvSpPr>
                <p:spPr>
                  <a:xfrm>
                    <a:off x="5148064" y="2699886"/>
                    <a:ext cx="13666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s-PY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7" name="Rectángulo 6">
                    <a:extLst>
                      <a:ext uri="{FF2B5EF4-FFF2-40B4-BE49-F238E27FC236}">
                        <a16:creationId xmlns:a16="http://schemas.microsoft.com/office/drawing/2014/main" id="{A075400A-9A5C-DC4E-9334-50C6857624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8064" y="2699886"/>
                    <a:ext cx="136665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3333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ectángulo 7">
                    <a:extLst>
                      <a:ext uri="{FF2B5EF4-FFF2-40B4-BE49-F238E27FC236}">
                        <a16:creationId xmlns:a16="http://schemas.microsoft.com/office/drawing/2014/main" id="{4F7F3760-E041-0F48-AC33-D26216E24305}"/>
                      </a:ext>
                    </a:extLst>
                  </p:cNvPr>
                  <p:cNvSpPr/>
                  <p:nvPr/>
                </p:nvSpPr>
                <p:spPr>
                  <a:xfrm>
                    <a:off x="5122912" y="3059668"/>
                    <a:ext cx="148925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s-PY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8" name="Rectángulo 7">
                    <a:extLst>
                      <a:ext uri="{FF2B5EF4-FFF2-40B4-BE49-F238E27FC236}">
                        <a16:creationId xmlns:a16="http://schemas.microsoft.com/office/drawing/2014/main" id="{4F7F3760-E041-0F48-AC33-D26216E2430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2912" y="3059668"/>
                    <a:ext cx="148925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5AD39973-B199-1846-9A03-A08E0066CD93}"/>
                </a:ext>
              </a:extLst>
            </p:cNvPr>
            <p:cNvSpPr txBox="1"/>
            <p:nvPr/>
          </p:nvSpPr>
          <p:spPr>
            <a:xfrm>
              <a:off x="273355" y="3358734"/>
              <a:ext cx="1695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1rst. Column of A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ángulo 41">
                  <a:extLst>
                    <a:ext uri="{FF2B5EF4-FFF2-40B4-BE49-F238E27FC236}">
                      <a16:creationId xmlns:a16="http://schemas.microsoft.com/office/drawing/2014/main" id="{9FCDAEB8-1C2F-1E42-99F6-9A46D23865F6}"/>
                    </a:ext>
                  </a:extLst>
                </p:cNvPr>
                <p:cNvSpPr/>
                <p:nvPr/>
              </p:nvSpPr>
              <p:spPr>
                <a:xfrm>
                  <a:off x="3707904" y="3358734"/>
                  <a:ext cx="38970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s-PY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PY" dirty="0"/>
                    <a:t> 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42" name="Rectángulo 41">
                  <a:extLst>
                    <a:ext uri="{FF2B5EF4-FFF2-40B4-BE49-F238E27FC236}">
                      <a16:creationId xmlns:a16="http://schemas.microsoft.com/office/drawing/2014/main" id="{9FCDAEB8-1C2F-1E42-99F6-9A46D23865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4" y="3358734"/>
                  <a:ext cx="3897092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3333" b="-2333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F0013F52-975A-6A46-A633-A10BA86C905F}"/>
                </a:ext>
              </a:extLst>
            </p:cNvPr>
            <p:cNvSpPr txBox="1"/>
            <p:nvPr/>
          </p:nvSpPr>
          <p:spPr>
            <a:xfrm>
              <a:off x="285987" y="3772199"/>
              <a:ext cx="1682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2nd. Column of A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ángulo 43">
                  <a:extLst>
                    <a:ext uri="{FF2B5EF4-FFF2-40B4-BE49-F238E27FC236}">
                      <a16:creationId xmlns:a16="http://schemas.microsoft.com/office/drawing/2014/main" id="{4D068B17-75D1-9F48-8916-CFC7F9B0B762}"/>
                    </a:ext>
                  </a:extLst>
                </p:cNvPr>
                <p:cNvSpPr/>
                <p:nvPr/>
              </p:nvSpPr>
              <p:spPr>
                <a:xfrm>
                  <a:off x="3707904" y="3718516"/>
                  <a:ext cx="38922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s-PY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PY" dirty="0"/>
                    <a:t> 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44" name="Rectángulo 43">
                  <a:extLst>
                    <a:ext uri="{FF2B5EF4-FFF2-40B4-BE49-F238E27FC236}">
                      <a16:creationId xmlns:a16="http://schemas.microsoft.com/office/drawing/2014/main" id="{4D068B17-75D1-9F48-8916-CFC7F9B0B7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4" y="3718516"/>
                  <a:ext cx="3892219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3333" b="-2333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7A8D00CD-87FA-2E45-A18A-63D9420C772F}"/>
              </a:ext>
            </a:extLst>
          </p:cNvPr>
          <p:cNvGrpSpPr/>
          <p:nvPr/>
        </p:nvGrpSpPr>
        <p:grpSpPr>
          <a:xfrm>
            <a:off x="304661" y="4326197"/>
            <a:ext cx="8371795" cy="2092434"/>
            <a:chOff x="304661" y="4326197"/>
            <a:chExt cx="8371795" cy="20924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E0BC32F5-0051-2042-A3F9-D06DB6CEE990}"/>
                    </a:ext>
                  </a:extLst>
                </p:cNvPr>
                <p:cNvSpPr/>
                <p:nvPr/>
              </p:nvSpPr>
              <p:spPr>
                <a:xfrm>
                  <a:off x="304661" y="4326197"/>
                  <a:ext cx="2329227" cy="6242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PY" sz="2400" dirty="0"/>
                    <a:t>Example 5: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Y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PY" sz="240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s-PY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a14:m>
                  <a:endParaRPr lang="es-PY" sz="2400" dirty="0"/>
                </a:p>
              </p:txBody>
            </p:sp>
          </mc:Choice>
          <mc:Fallback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E0BC32F5-0051-2042-A3F9-D06DB6CEE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61" y="4326197"/>
                  <a:ext cx="2329227" cy="624273"/>
                </a:xfrm>
                <a:prstGeom prst="rect">
                  <a:avLst/>
                </a:prstGeom>
                <a:blipFill>
                  <a:blip r:embed="rId8"/>
                  <a:stretch>
                    <a:fillRect l="-4372" b="-1200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37BB4658-9318-274B-8467-FA389DD9AA07}"/>
                </a:ext>
              </a:extLst>
            </p:cNvPr>
            <p:cNvGrpSpPr/>
            <p:nvPr/>
          </p:nvGrpSpPr>
          <p:grpSpPr>
            <a:xfrm>
              <a:off x="3563888" y="4396088"/>
              <a:ext cx="4117706" cy="677572"/>
              <a:chOff x="3563888" y="4396088"/>
              <a:chExt cx="4117706" cy="677572"/>
            </a:xfrm>
          </p:grpSpPr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1CFC113-4010-5D41-A46E-B3110F2B70B4}"/>
                  </a:ext>
                </a:extLst>
              </p:cNvPr>
              <p:cNvSpPr txBox="1"/>
              <p:nvPr/>
            </p:nvSpPr>
            <p:spPr>
              <a:xfrm>
                <a:off x="3563888" y="4396088"/>
                <a:ext cx="69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Input:</a:t>
                </a:r>
              </a:p>
            </p:txBody>
          </p:sp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52790D5C-F71F-E94D-8E40-9FB30BF5CF36}"/>
                  </a:ext>
                </a:extLst>
              </p:cNvPr>
              <p:cNvSpPr txBox="1"/>
              <p:nvPr/>
            </p:nvSpPr>
            <p:spPr>
              <a:xfrm>
                <a:off x="3563888" y="4704328"/>
                <a:ext cx="872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Output: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CuadroTexto 14">
                    <a:extLst>
                      <a:ext uri="{FF2B5EF4-FFF2-40B4-BE49-F238E27FC236}">
                        <a16:creationId xmlns:a16="http://schemas.microsoft.com/office/drawing/2014/main" id="{F7FF1213-6B10-B248-A51D-5A4529BFF76F}"/>
                      </a:ext>
                    </a:extLst>
                  </p:cNvPr>
                  <p:cNvSpPr txBox="1"/>
                  <p:nvPr/>
                </p:nvSpPr>
                <p:spPr>
                  <a:xfrm>
                    <a:off x="4456115" y="4433593"/>
                    <a:ext cx="165705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15" name="CuadroTexto 14">
                    <a:extLst>
                      <a:ext uri="{FF2B5EF4-FFF2-40B4-BE49-F238E27FC236}">
                        <a16:creationId xmlns:a16="http://schemas.microsoft.com/office/drawing/2014/main" id="{F7FF1213-6B10-B248-A51D-5A4529BFF7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6115" y="4433593"/>
                    <a:ext cx="165705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4348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CuadroTexto 48">
                    <a:extLst>
                      <a:ext uri="{FF2B5EF4-FFF2-40B4-BE49-F238E27FC236}">
                        <a16:creationId xmlns:a16="http://schemas.microsoft.com/office/drawing/2014/main" id="{65C7BE6F-39E9-1241-985C-154931E4C769}"/>
                      </a:ext>
                    </a:extLst>
                  </p:cNvPr>
                  <p:cNvSpPr txBox="1"/>
                  <p:nvPr/>
                </p:nvSpPr>
                <p:spPr>
                  <a:xfrm>
                    <a:off x="4456115" y="4750494"/>
                    <a:ext cx="105195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49" name="CuadroTexto 48">
                    <a:extLst>
                      <a:ext uri="{FF2B5EF4-FFF2-40B4-BE49-F238E27FC236}">
                        <a16:creationId xmlns:a16="http://schemas.microsoft.com/office/drawing/2014/main" id="{65C7BE6F-39E9-1241-985C-154931E4C7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6115" y="4750494"/>
                    <a:ext cx="1051955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381" t="-8696" r="-1190" b="-30435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CuadroTexto 49">
                    <a:extLst>
                      <a:ext uri="{FF2B5EF4-FFF2-40B4-BE49-F238E27FC236}">
                        <a16:creationId xmlns:a16="http://schemas.microsoft.com/office/drawing/2014/main" id="{3FEBD17A-D414-8C4F-8D32-A0FA86387F50}"/>
                      </a:ext>
                    </a:extLst>
                  </p:cNvPr>
                  <p:cNvSpPr txBox="1"/>
                  <p:nvPr/>
                </p:nvSpPr>
                <p:spPr>
                  <a:xfrm>
                    <a:off x="7028851" y="4467168"/>
                    <a:ext cx="65274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s-ES" dirty="0"/>
                      <a:t>1</a:t>
                    </a:r>
                    <a14:m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50" name="CuadroTexto 49">
                    <a:extLst>
                      <a:ext uri="{FF2B5EF4-FFF2-40B4-BE49-F238E27FC236}">
                        <a16:creationId xmlns:a16="http://schemas.microsoft.com/office/drawing/2014/main" id="{3FEBD17A-D414-8C4F-8D32-A0FA86387F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8851" y="4467168"/>
                    <a:ext cx="652743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8868" t="-17391" r="-5660" b="-43478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CA97A55-BBB1-7A45-9F65-448F59712BD4}"/>
                  </a:ext>
                </a:extLst>
              </p:cNvPr>
              <p:cNvSpPr txBox="1"/>
              <p:nvPr/>
            </p:nvSpPr>
            <p:spPr>
              <a:xfrm>
                <a:off x="6314327" y="4420241"/>
                <a:ext cx="651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Basis:</a:t>
                </a:r>
              </a:p>
            </p:txBody>
          </p:sp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2D6E009F-2F2F-E54E-93A2-796E3F2A1C19}"/>
                  </a:ext>
                </a:extLst>
              </p:cNvPr>
              <p:cNvSpPr txBox="1"/>
              <p:nvPr/>
            </p:nvSpPr>
            <p:spPr>
              <a:xfrm>
                <a:off x="6309375" y="4704328"/>
                <a:ext cx="651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Basis: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CuadroTexto 56">
                    <a:extLst>
                      <a:ext uri="{FF2B5EF4-FFF2-40B4-BE49-F238E27FC236}">
                        <a16:creationId xmlns:a16="http://schemas.microsoft.com/office/drawing/2014/main" id="{FD28D7CB-ADD3-FD49-9D30-6190068F12F3}"/>
                      </a:ext>
                    </a:extLst>
                  </p:cNvPr>
                  <p:cNvSpPr txBox="1"/>
                  <p:nvPr/>
                </p:nvSpPr>
                <p:spPr>
                  <a:xfrm>
                    <a:off x="7039923" y="4704328"/>
                    <a:ext cx="32278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s-ES" dirty="0"/>
                      <a:t>1</a:t>
                    </a:r>
                    <a14:m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57" name="CuadroTexto 56">
                    <a:extLst>
                      <a:ext uri="{FF2B5EF4-FFF2-40B4-BE49-F238E27FC236}">
                        <a16:creationId xmlns:a16="http://schemas.microsoft.com/office/drawing/2014/main" id="{FD28D7CB-ADD3-FD49-9D30-6190068F12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9923" y="4704328"/>
                    <a:ext cx="322781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0741" t="-17391" r="-11111" b="-47826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B8CE4FA7-32C2-534A-8F01-013EDE6EF2CA}"/>
                </a:ext>
              </a:extLst>
            </p:cNvPr>
            <p:cNvGrpSpPr/>
            <p:nvPr/>
          </p:nvGrpSpPr>
          <p:grpSpPr>
            <a:xfrm>
              <a:off x="395536" y="5278254"/>
              <a:ext cx="8280920" cy="1140377"/>
              <a:chOff x="395536" y="5278254"/>
              <a:chExt cx="8280920" cy="114037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CuadroTexto 17">
                    <a:extLst>
                      <a:ext uri="{FF2B5EF4-FFF2-40B4-BE49-F238E27FC236}">
                        <a16:creationId xmlns:a16="http://schemas.microsoft.com/office/drawing/2014/main" id="{16D3C6BD-8EC4-0343-8A59-9857B9EA9AE2}"/>
                      </a:ext>
                    </a:extLst>
                  </p:cNvPr>
                  <p:cNvSpPr txBox="1"/>
                  <p:nvPr/>
                </p:nvSpPr>
                <p:spPr>
                  <a:xfrm>
                    <a:off x="3779912" y="5278254"/>
                    <a:ext cx="1932709" cy="11403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PY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PY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PY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PY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s-PY" sz="2800" i="1" dirty="0">
                        <a:latin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PY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PY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a14:m>
                    <a:endParaRPr lang="es-PY" sz="28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8" name="CuadroTexto 17">
                    <a:extLst>
                      <a:ext uri="{FF2B5EF4-FFF2-40B4-BE49-F238E27FC236}">
                        <a16:creationId xmlns:a16="http://schemas.microsoft.com/office/drawing/2014/main" id="{16D3C6BD-8EC4-0343-8A59-9857B9EA9A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9912" y="5278254"/>
                    <a:ext cx="1932709" cy="11403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588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CuadroTexto 57">
                    <a:extLst>
                      <a:ext uri="{FF2B5EF4-FFF2-40B4-BE49-F238E27FC236}">
                        <a16:creationId xmlns:a16="http://schemas.microsoft.com/office/drawing/2014/main" id="{554D58BE-B156-B74A-AFA1-E78643EB6B66}"/>
                      </a:ext>
                    </a:extLst>
                  </p:cNvPr>
                  <p:cNvSpPr txBox="1"/>
                  <p:nvPr/>
                </p:nvSpPr>
                <p:spPr>
                  <a:xfrm>
                    <a:off x="395536" y="5632998"/>
                    <a:ext cx="1805046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s-PY" sz="2800" dirty="0"/>
                      <a:t>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s-E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s-E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s-PY" sz="2800" dirty="0"/>
                  </a:p>
                </p:txBody>
              </p:sp>
            </mc:Choice>
            <mc:Fallback>
              <p:sp>
                <p:nvSpPr>
                  <p:cNvPr id="58" name="CuadroTexto 57">
                    <a:extLst>
                      <a:ext uri="{FF2B5EF4-FFF2-40B4-BE49-F238E27FC236}">
                        <a16:creationId xmlns:a16="http://schemas.microsoft.com/office/drawing/2014/main" id="{554D58BE-B156-B74A-AFA1-E78643EB6B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536" y="5632998"/>
                    <a:ext cx="1805046" cy="4308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294" t="-15152" r="-2797" b="-36364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Rectángulo 18">
                    <a:extLst>
                      <a:ext uri="{FF2B5EF4-FFF2-40B4-BE49-F238E27FC236}">
                        <a16:creationId xmlns:a16="http://schemas.microsoft.com/office/drawing/2014/main" id="{EB8F1808-FD91-5B49-861F-893826772B3F}"/>
                      </a:ext>
                    </a:extLst>
                  </p:cNvPr>
                  <p:cNvSpPr/>
                  <p:nvPr/>
                </p:nvSpPr>
                <p:spPr>
                  <a:xfrm>
                    <a:off x="6138132" y="5361174"/>
                    <a:ext cx="2538324" cy="8107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PY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PY" sz="28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9" name="Rectángulo 18">
                    <a:extLst>
                      <a:ext uri="{FF2B5EF4-FFF2-40B4-BE49-F238E27FC236}">
                        <a16:creationId xmlns:a16="http://schemas.microsoft.com/office/drawing/2014/main" id="{EB8F1808-FD91-5B49-861F-893826772B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8132" y="5361174"/>
                    <a:ext cx="2538324" cy="8107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3950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0181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11054</TotalTime>
  <Words>689</Words>
  <Application>Microsoft Macintosh PowerPoint</Application>
  <PresentationFormat>Presentación en pantalla (4:3)</PresentationFormat>
  <Paragraphs>155</Paragraphs>
  <Slides>10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Franklin Gothic Book</vt:lpstr>
      <vt:lpstr>Perpetua</vt:lpstr>
      <vt:lpstr>Wingdings 2</vt:lpstr>
      <vt:lpstr>Equidad</vt:lpstr>
      <vt:lpstr>Lecture 30 Linear Transformations and their matrices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Matrix Spaces, Rank 1, Small world graphs</dc:title>
  <dc:creator>Gregorio Ariel Guerrero Moral</dc:creator>
  <cp:lastModifiedBy>Gregorio Ariel Guerrero Moral</cp:lastModifiedBy>
  <cp:revision>202</cp:revision>
  <cp:lastPrinted>2020-06-19T18:04:54Z</cp:lastPrinted>
  <dcterms:created xsi:type="dcterms:W3CDTF">2020-04-28T19:38:20Z</dcterms:created>
  <dcterms:modified xsi:type="dcterms:W3CDTF">2020-06-19T18:05:00Z</dcterms:modified>
</cp:coreProperties>
</file>