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5" r:id="rId3"/>
    <p:sldId id="344" r:id="rId4"/>
    <p:sldId id="343" r:id="rId5"/>
    <p:sldId id="345" r:id="rId6"/>
    <p:sldId id="346" r:id="rId7"/>
    <p:sldId id="347" r:id="rId8"/>
    <p:sldId id="348" r:id="rId9"/>
    <p:sldId id="351" r:id="rId10"/>
    <p:sldId id="350" r:id="rId11"/>
    <p:sldId id="352" r:id="rId12"/>
    <p:sldId id="342" r:id="rId13"/>
    <p:sldId id="290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2109"/>
  </p:normalViewPr>
  <p:slideViewPr>
    <p:cSldViewPr>
      <p:cViewPr varScale="1">
        <p:scale>
          <a:sx n="104" d="100"/>
          <a:sy n="104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18/6/20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18/6/20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18/6/20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3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108.png"/><Relationship Id="rId5" Type="http://schemas.openxmlformats.org/officeDocument/2006/relationships/image" Target="../media/image90.png"/><Relationship Id="rId10" Type="http://schemas.openxmlformats.org/officeDocument/2006/relationships/image" Target="../media/image107.png"/><Relationship Id="rId4" Type="http://schemas.openxmlformats.org/officeDocument/2006/relationships/image" Target="../media/image89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116.png"/><Relationship Id="rId5" Type="http://schemas.openxmlformats.org/officeDocument/2006/relationships/image" Target="../media/image90.png"/><Relationship Id="rId10" Type="http://schemas.openxmlformats.org/officeDocument/2006/relationships/image" Target="../media/image115.png"/><Relationship Id="rId4" Type="http://schemas.openxmlformats.org/officeDocument/2006/relationships/image" Target="../media/image89.png"/><Relationship Id="rId9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4.0/" TargetMode="External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mailto:ariel.guerrero@uc.edu.py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QNpj-gOXW9M" TargetMode="External"/><Relationship Id="rId5" Type="http://schemas.openxmlformats.org/officeDocument/2006/relationships/hyperlink" Target="https://www.youtube.com/watch?v=13r9QY6cmjc" TargetMode="External"/><Relationship Id="rId4" Type="http://schemas.openxmlformats.org/officeDocument/2006/relationships/hyperlink" Target="https://github.com/aegiloru/linearAlgebra" TargetMode="External"/><Relationship Id="rId9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1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5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51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52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51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/>
          </a:bodyPr>
          <a:lstStyle/>
          <a:p>
            <a:r>
              <a:rPr lang="es-PY" dirty="0"/>
              <a:t>Lecture 22</a:t>
            </a:r>
            <a:br>
              <a:rPr lang="es-PY" dirty="0"/>
            </a:br>
            <a:r>
              <a:rPr lang="es-ES" dirty="0" err="1"/>
              <a:t>Diagonalization</a:t>
            </a:r>
            <a:r>
              <a:rPr lang="es-ES" dirty="0"/>
              <a:t> and </a:t>
            </a:r>
            <a:r>
              <a:rPr lang="es-ES" dirty="0" err="1"/>
              <a:t>Powers</a:t>
            </a:r>
            <a:r>
              <a:rPr lang="es-ES" dirty="0"/>
              <a:t> of A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539552" y="3231002"/>
            <a:ext cx="7762056" cy="2808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/>
              <a:t>Diagonalizing a </a:t>
            </a:r>
            <a:r>
              <a:rPr lang="es-ES" sz="3400" dirty="0" err="1"/>
              <a:t>matrix</a:t>
            </a: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Powers</a:t>
            </a:r>
            <a:r>
              <a:rPr lang="es-ES" sz="3400" dirty="0"/>
              <a:t> of A</a:t>
            </a:r>
          </a:p>
          <a:p>
            <a:pPr lvl="1" algn="l"/>
            <a:endParaRPr lang="es-ES" sz="32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7C63FF8-0975-9547-A387-242CAA96A2A1}"/>
                  </a:ext>
                </a:extLst>
              </p:cNvPr>
              <p:cNvSpPr/>
              <p:nvPr/>
            </p:nvSpPr>
            <p:spPr>
              <a:xfrm>
                <a:off x="1633799" y="3760690"/>
                <a:ext cx="2777812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ES" sz="3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3400" i="1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s-ES" sz="3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s-ES" sz="3400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7C63FF8-0975-9547-A387-242CAA96A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99" y="3760690"/>
                <a:ext cx="277781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FB13D44-4EE8-F945-A0AB-59D3645EF8AF}"/>
                  </a:ext>
                </a:extLst>
              </p:cNvPr>
              <p:cNvSpPr/>
              <p:nvPr/>
            </p:nvSpPr>
            <p:spPr>
              <a:xfrm>
                <a:off x="1642768" y="4900002"/>
                <a:ext cx="2870145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3400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" sz="34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FB13D44-4EE8-F945-A0AB-59D3645EF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68" y="4900002"/>
                <a:ext cx="2870145" cy="615553"/>
              </a:xfrm>
              <a:prstGeom prst="rect">
                <a:avLst/>
              </a:prstGeom>
              <a:blipFill>
                <a:blip r:embed="rId6"/>
                <a:stretch>
                  <a:fillRect t="-10204" b="-3673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Powers</a:t>
            </a:r>
            <a:r>
              <a:rPr lang="es-ES" sz="3200" i="1" dirty="0"/>
              <a:t> of A</a:t>
            </a:r>
            <a:endParaRPr lang="es-PY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i="1" dirty="0"/>
                  <a:t>Find </a:t>
                </a:r>
                <a:r>
                  <a:rPr lang="es-ES" sz="3200" i="1" dirty="0" err="1"/>
                  <a:t>the</a:t>
                </a:r>
                <a:r>
                  <a:rPr lang="es-ES" sz="3200" i="1" dirty="0"/>
                  <a:t> Fibonacci </a:t>
                </a:r>
                <a:r>
                  <a:rPr lang="es-ES" sz="3200" i="1" dirty="0" err="1"/>
                  <a:t>number</a:t>
                </a:r>
                <a:r>
                  <a:rPr lang="es-E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s-PY" sz="3200" i="1" dirty="0"/>
              </a:p>
            </p:txBody>
          </p:sp>
        </mc:Choice>
        <mc:Fallback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  <a:blipFill>
                <a:blip r:embed="rId2"/>
                <a:stretch>
                  <a:fillRect l="-2037" t="-769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6150CC6-DFF3-8840-9819-18C114030CDE}"/>
                  </a:ext>
                </a:extLst>
              </p:cNvPr>
              <p:cNvSpPr/>
              <p:nvPr/>
            </p:nvSpPr>
            <p:spPr>
              <a:xfrm>
                <a:off x="7399355" y="952704"/>
                <a:ext cx="153580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6150CC6-DFF3-8840-9819-18C11403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355" y="952704"/>
                <a:ext cx="1535805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BED8C910-F28F-1841-A325-36D715B13D2C}"/>
              </a:ext>
            </a:extLst>
          </p:cNvPr>
          <p:cNvGrpSpPr/>
          <p:nvPr/>
        </p:nvGrpSpPr>
        <p:grpSpPr>
          <a:xfrm>
            <a:off x="2806033" y="240876"/>
            <a:ext cx="5945873" cy="512769"/>
            <a:chOff x="2806033" y="240876"/>
            <a:chExt cx="5945873" cy="512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43EF85DF-4AF7-DD49-88F8-7D18261EFD22}"/>
                    </a:ext>
                  </a:extLst>
                </p:cNvPr>
                <p:cNvSpPr txBox="1"/>
                <p:nvPr/>
              </p:nvSpPr>
              <p:spPr>
                <a:xfrm>
                  <a:off x="4932040" y="358760"/>
                  <a:ext cx="14652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43EF85DF-4AF7-DD49-88F8-7D18261EF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358760"/>
                  <a:ext cx="146527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55" t="-4348" b="-869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2C528F46-7B06-BE46-BB03-1120E16458A0}"/>
                    </a:ext>
                  </a:extLst>
                </p:cNvPr>
                <p:cNvSpPr txBox="1"/>
                <p:nvPr/>
              </p:nvSpPr>
              <p:spPr>
                <a:xfrm>
                  <a:off x="7380312" y="240876"/>
                  <a:ext cx="1371594" cy="5127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2C528F46-7B06-BE46-BB03-1120E1645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240876"/>
                  <a:ext cx="1371594" cy="512769"/>
                </a:xfrm>
                <a:prstGeom prst="rect">
                  <a:avLst/>
                </a:prstGeom>
                <a:blipFill>
                  <a:blip r:embed="rId5"/>
                  <a:stretch>
                    <a:fillRect l="-1835" t="-2439" b="-731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DEB9A16A-8622-3B46-8938-271D85D3EC59}"/>
                    </a:ext>
                  </a:extLst>
                </p:cNvPr>
                <p:cNvSpPr/>
                <p:nvPr/>
              </p:nvSpPr>
              <p:spPr>
                <a:xfrm>
                  <a:off x="2806033" y="325583"/>
                  <a:ext cx="1275734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DEB9A16A-8622-3B46-8938-271D85D3EC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033" y="325583"/>
                  <a:ext cx="1275734" cy="3742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9463FB8-44AB-F143-B1E1-86232B9B21AA}"/>
              </a:ext>
            </a:extLst>
          </p:cNvPr>
          <p:cNvGrpSpPr/>
          <p:nvPr/>
        </p:nvGrpSpPr>
        <p:grpSpPr>
          <a:xfrm>
            <a:off x="283406" y="1679557"/>
            <a:ext cx="4067075" cy="4852860"/>
            <a:chOff x="283406" y="1679557"/>
            <a:chExt cx="4067075" cy="485286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9A3B2B1-37AD-0B4C-B2E8-FEBE5667FAF8}"/>
                </a:ext>
              </a:extLst>
            </p:cNvPr>
            <p:cNvGrpSpPr/>
            <p:nvPr/>
          </p:nvGrpSpPr>
          <p:grpSpPr>
            <a:xfrm>
              <a:off x="283406" y="1679557"/>
              <a:ext cx="4067075" cy="4850795"/>
              <a:chOff x="283406" y="1679557"/>
              <a:chExt cx="4067075" cy="48507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AB201A0E-7E62-8C40-9E56-7C104E197EA3}"/>
                      </a:ext>
                    </a:extLst>
                  </p:cNvPr>
                  <p:cNvSpPr/>
                  <p:nvPr/>
                </p:nvSpPr>
                <p:spPr>
                  <a:xfrm>
                    <a:off x="354899" y="1679557"/>
                    <a:ext cx="3924088" cy="95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E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f>
                            <m:f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AB201A0E-7E62-8C40-9E56-7C104E197E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899" y="1679557"/>
                    <a:ext cx="3924088" cy="9589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ángulo 26">
                    <a:extLst>
                      <a:ext uri="{FF2B5EF4-FFF2-40B4-BE49-F238E27FC236}">
                        <a16:creationId xmlns:a16="http://schemas.microsoft.com/office/drawing/2014/main" id="{E8173622-45B5-7244-83F9-FEFE1178DD65}"/>
                      </a:ext>
                    </a:extLst>
                  </p:cNvPr>
                  <p:cNvSpPr/>
                  <p:nvPr/>
                </p:nvSpPr>
                <p:spPr>
                  <a:xfrm>
                    <a:off x="283406" y="2949257"/>
                    <a:ext cx="4067075" cy="95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E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f>
                            <m:f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7" name="Rectángulo 26">
                    <a:extLst>
                      <a:ext uri="{FF2B5EF4-FFF2-40B4-BE49-F238E27FC236}">
                        <a16:creationId xmlns:a16="http://schemas.microsoft.com/office/drawing/2014/main" id="{E8173622-45B5-7244-83F9-FEFE1178DD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406" y="2949257"/>
                    <a:ext cx="4067075" cy="9589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C4B0E190-E353-F044-82E4-C4345ACC0396}"/>
                      </a:ext>
                    </a:extLst>
                  </p:cNvPr>
                  <p:cNvSpPr/>
                  <p:nvPr/>
                </p:nvSpPr>
                <p:spPr>
                  <a:xfrm>
                    <a:off x="572908" y="4218957"/>
                    <a:ext cx="3488071" cy="95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E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f>
                            <m:f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8" name="Rectángulo 27">
                    <a:extLst>
                      <a:ext uri="{FF2B5EF4-FFF2-40B4-BE49-F238E27FC236}">
                        <a16:creationId xmlns:a16="http://schemas.microsoft.com/office/drawing/2014/main" id="{C4B0E190-E353-F044-82E4-C4345ACC03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8" y="4218957"/>
                    <a:ext cx="3488071" cy="95898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ángulo 24">
                    <a:extLst>
                      <a:ext uri="{FF2B5EF4-FFF2-40B4-BE49-F238E27FC236}">
                        <a16:creationId xmlns:a16="http://schemas.microsoft.com/office/drawing/2014/main" id="{7D5508C4-3779-2344-951A-74074FCA9B8A}"/>
                      </a:ext>
                    </a:extLst>
                  </p:cNvPr>
                  <p:cNvSpPr/>
                  <p:nvPr/>
                </p:nvSpPr>
                <p:spPr>
                  <a:xfrm>
                    <a:off x="859140" y="5488657"/>
                    <a:ext cx="2915606" cy="10416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E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5" name="Rectángulo 24">
                    <a:extLst>
                      <a:ext uri="{FF2B5EF4-FFF2-40B4-BE49-F238E27FC236}">
                        <a16:creationId xmlns:a16="http://schemas.microsoft.com/office/drawing/2014/main" id="{7D5508C4-3779-2344-951A-74074FCA9B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140" y="5488657"/>
                    <a:ext cx="2915606" cy="104169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CCDBA61-B567-3640-ACB0-22FD5DFDC14F}"/>
                </a:ext>
              </a:extLst>
            </p:cNvPr>
            <p:cNvSpPr/>
            <p:nvPr/>
          </p:nvSpPr>
          <p:spPr>
            <a:xfrm>
              <a:off x="683568" y="5373216"/>
              <a:ext cx="3240360" cy="1159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371AD65-CC38-BA48-82B0-EFB999D9FBF8}"/>
              </a:ext>
            </a:extLst>
          </p:cNvPr>
          <p:cNvGrpSpPr/>
          <p:nvPr/>
        </p:nvGrpSpPr>
        <p:grpSpPr>
          <a:xfrm>
            <a:off x="5472099" y="1817192"/>
            <a:ext cx="3240360" cy="4690703"/>
            <a:chOff x="5472099" y="1817192"/>
            <a:chExt cx="3240360" cy="46907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4B4EAA9B-8F78-144C-A611-FCE09045EC75}"/>
                    </a:ext>
                  </a:extLst>
                </p:cNvPr>
                <p:cNvSpPr/>
                <p:nvPr/>
              </p:nvSpPr>
              <p:spPr>
                <a:xfrm>
                  <a:off x="5759446" y="1817192"/>
                  <a:ext cx="1275734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4B4EAA9B-8F78-144C-A611-FCE09045EC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6" y="1817192"/>
                  <a:ext cx="1275734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0D43BDD0-1FD3-D442-BB28-3BE4323FB97A}"/>
                    </a:ext>
                  </a:extLst>
                </p:cNvPr>
                <p:cNvSpPr/>
                <p:nvPr/>
              </p:nvSpPr>
              <p:spPr>
                <a:xfrm>
                  <a:off x="5784966" y="2877738"/>
                  <a:ext cx="2614627" cy="8475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0D43BDD0-1FD3-D442-BB28-3BE4323FB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966" y="2877738"/>
                  <a:ext cx="2614627" cy="84754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D64FE73B-D317-BC4C-9D1C-AF6B4C07CA10}"/>
                    </a:ext>
                  </a:extLst>
                </p:cNvPr>
                <p:cNvSpPr/>
                <p:nvPr/>
              </p:nvSpPr>
              <p:spPr>
                <a:xfrm>
                  <a:off x="5784966" y="4186316"/>
                  <a:ext cx="1445973" cy="8475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D64FE73B-D317-BC4C-9D1C-AF6B4C07C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966" y="4186316"/>
                  <a:ext cx="1445973" cy="8475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69922EB-D7F1-2C45-85E6-302C53371B70}"/>
                    </a:ext>
                  </a:extLst>
                </p:cNvPr>
                <p:cNvSpPr/>
                <p:nvPr/>
              </p:nvSpPr>
              <p:spPr>
                <a:xfrm>
                  <a:off x="5698065" y="5570865"/>
                  <a:ext cx="2604174" cy="557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969922EB-D7F1-2C45-85E6-302C53371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065" y="5570865"/>
                  <a:ext cx="2604174" cy="55701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19E0A559-83A4-0743-9B55-D75BFDA1DC97}"/>
                </a:ext>
              </a:extLst>
            </p:cNvPr>
            <p:cNvSpPr/>
            <p:nvPr/>
          </p:nvSpPr>
          <p:spPr>
            <a:xfrm>
              <a:off x="5472099" y="5348694"/>
              <a:ext cx="3240360" cy="1159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142894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Powers</a:t>
            </a:r>
            <a:r>
              <a:rPr lang="es-ES" sz="3200" i="1" dirty="0"/>
              <a:t> of A</a:t>
            </a:r>
            <a:endParaRPr lang="es-PY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i="1" dirty="0"/>
                  <a:t>Find </a:t>
                </a:r>
                <a:r>
                  <a:rPr lang="es-ES" sz="3200" i="1" dirty="0" err="1"/>
                  <a:t>the</a:t>
                </a:r>
                <a:r>
                  <a:rPr lang="es-ES" sz="3200" i="1" dirty="0"/>
                  <a:t> Fibonacci </a:t>
                </a:r>
                <a:r>
                  <a:rPr lang="es-ES" sz="3200" i="1" dirty="0" err="1"/>
                  <a:t>number</a:t>
                </a:r>
                <a:r>
                  <a:rPr lang="es-E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s-PY" sz="3200" i="1" dirty="0"/>
              </a:p>
            </p:txBody>
          </p:sp>
        </mc:Choice>
        <mc:Fallback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  <a:blipFill>
                <a:blip r:embed="rId2"/>
                <a:stretch>
                  <a:fillRect l="-2037" t="-769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6150CC6-DFF3-8840-9819-18C114030CDE}"/>
                  </a:ext>
                </a:extLst>
              </p:cNvPr>
              <p:cNvSpPr/>
              <p:nvPr/>
            </p:nvSpPr>
            <p:spPr>
              <a:xfrm>
                <a:off x="7399355" y="952704"/>
                <a:ext cx="153580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96150CC6-DFF3-8840-9819-18C114030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355" y="952704"/>
                <a:ext cx="1535805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BED8C910-F28F-1841-A325-36D715B13D2C}"/>
              </a:ext>
            </a:extLst>
          </p:cNvPr>
          <p:cNvGrpSpPr/>
          <p:nvPr/>
        </p:nvGrpSpPr>
        <p:grpSpPr>
          <a:xfrm>
            <a:off x="2806033" y="240876"/>
            <a:ext cx="5945873" cy="512769"/>
            <a:chOff x="2806033" y="240876"/>
            <a:chExt cx="5945873" cy="512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43EF85DF-4AF7-DD49-88F8-7D18261EFD22}"/>
                    </a:ext>
                  </a:extLst>
                </p:cNvPr>
                <p:cNvSpPr txBox="1"/>
                <p:nvPr/>
              </p:nvSpPr>
              <p:spPr>
                <a:xfrm>
                  <a:off x="4932040" y="358760"/>
                  <a:ext cx="14652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43EF85DF-4AF7-DD49-88F8-7D18261EF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358760"/>
                  <a:ext cx="146527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55" t="-4348" b="-869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2C528F46-7B06-BE46-BB03-1120E16458A0}"/>
                    </a:ext>
                  </a:extLst>
                </p:cNvPr>
                <p:cNvSpPr txBox="1"/>
                <p:nvPr/>
              </p:nvSpPr>
              <p:spPr>
                <a:xfrm>
                  <a:off x="7380312" y="240876"/>
                  <a:ext cx="1371594" cy="5127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2C528F46-7B06-BE46-BB03-1120E1645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240876"/>
                  <a:ext cx="1371594" cy="512769"/>
                </a:xfrm>
                <a:prstGeom prst="rect">
                  <a:avLst/>
                </a:prstGeom>
                <a:blipFill>
                  <a:blip r:embed="rId5"/>
                  <a:stretch>
                    <a:fillRect l="-1835" t="-2439" b="-731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DEB9A16A-8622-3B46-8938-271D85D3EC59}"/>
                    </a:ext>
                  </a:extLst>
                </p:cNvPr>
                <p:cNvSpPr/>
                <p:nvPr/>
              </p:nvSpPr>
              <p:spPr>
                <a:xfrm>
                  <a:off x="2806033" y="325583"/>
                  <a:ext cx="1275734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DEB9A16A-8622-3B46-8938-271D85D3EC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033" y="325583"/>
                  <a:ext cx="1275734" cy="3742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969922EB-D7F1-2C45-85E6-302C53371B70}"/>
                  </a:ext>
                </a:extLst>
              </p:cNvPr>
              <p:cNvSpPr/>
              <p:nvPr/>
            </p:nvSpPr>
            <p:spPr>
              <a:xfrm>
                <a:off x="460204" y="3651411"/>
                <a:ext cx="1674305" cy="570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969922EB-D7F1-2C45-85E6-302C5337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4" y="3651411"/>
                <a:ext cx="1674305" cy="5707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8EC2BF6-C38E-8B46-84B8-5C501F45E30A}"/>
                  </a:ext>
                </a:extLst>
              </p:cNvPr>
              <p:cNvSpPr txBox="1"/>
              <p:nvPr/>
            </p:nvSpPr>
            <p:spPr>
              <a:xfrm>
                <a:off x="611560" y="2135162"/>
                <a:ext cx="1371594" cy="512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8EC2BF6-C38E-8B46-84B8-5C501F45E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5162"/>
                <a:ext cx="1371594" cy="512769"/>
              </a:xfrm>
              <a:prstGeom prst="rect">
                <a:avLst/>
              </a:prstGeom>
              <a:blipFill>
                <a:blip r:embed="rId8"/>
                <a:stretch>
                  <a:fillRect l="-1852" t="-2500"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64CD45A2-AD73-1343-9FAA-36C91587F0FF}"/>
              </a:ext>
            </a:extLst>
          </p:cNvPr>
          <p:cNvGrpSpPr/>
          <p:nvPr/>
        </p:nvGrpSpPr>
        <p:grpSpPr>
          <a:xfrm>
            <a:off x="4329482" y="1972787"/>
            <a:ext cx="4028499" cy="4425770"/>
            <a:chOff x="4329482" y="1972787"/>
            <a:chExt cx="4028499" cy="4425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12A275A7-9B8E-7A4E-82E2-FC694840AB67}"/>
                    </a:ext>
                  </a:extLst>
                </p:cNvPr>
                <p:cNvSpPr/>
                <p:nvPr/>
              </p:nvSpPr>
              <p:spPr>
                <a:xfrm>
                  <a:off x="4866769" y="1972787"/>
                  <a:ext cx="2604174" cy="557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12A275A7-9B8E-7A4E-82E2-FC694840A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769" y="1972787"/>
                  <a:ext cx="2604174" cy="55701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5A4CD30B-2642-8047-B154-3D493FA00FAF}"/>
                    </a:ext>
                  </a:extLst>
                </p:cNvPr>
                <p:cNvSpPr/>
                <p:nvPr/>
              </p:nvSpPr>
              <p:spPr>
                <a:xfrm>
                  <a:off x="4866769" y="3463542"/>
                  <a:ext cx="2165786" cy="5570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5A4CD30B-2642-8047-B154-3D493FA00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769" y="3463542"/>
                  <a:ext cx="2165786" cy="5570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5178E4D0-9E89-1A49-88EA-BDCEE85AC139}"/>
                    </a:ext>
                  </a:extLst>
                </p:cNvPr>
                <p:cNvSpPr/>
                <p:nvPr/>
              </p:nvSpPr>
              <p:spPr>
                <a:xfrm>
                  <a:off x="4866769" y="4328202"/>
                  <a:ext cx="3491212" cy="7087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5178E4D0-9E89-1A49-88EA-BDCEE85AC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769" y="4328202"/>
                  <a:ext cx="3491212" cy="7087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D80090B8-CE07-0549-AE8A-C3019968228A}"/>
                    </a:ext>
                  </a:extLst>
                </p:cNvPr>
                <p:cNvSpPr/>
                <p:nvPr/>
              </p:nvSpPr>
              <p:spPr>
                <a:xfrm>
                  <a:off x="4945214" y="5640173"/>
                  <a:ext cx="18980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s-PY" dirty="0"/>
                    <a:t> 3.54 </a:t>
                  </a:r>
                  <a14:m>
                    <m:oMath xmlns:m="http://schemas.openxmlformats.org/officeDocument/2006/math">
                      <m:r>
                        <a:rPr lang="es-P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P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D80090B8-CE07-0549-AE8A-C30199682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214" y="5640173"/>
                  <a:ext cx="1898020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3448" b="-2413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246ED39F-C0A2-8946-B531-810AB61DA79B}"/>
                </a:ext>
              </a:extLst>
            </p:cNvPr>
            <p:cNvSpPr/>
            <p:nvPr/>
          </p:nvSpPr>
          <p:spPr>
            <a:xfrm>
              <a:off x="4329482" y="5239356"/>
              <a:ext cx="3240360" cy="1159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5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18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77937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https://www.youtube.com/watch?v=13r9QY6cmjc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22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7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8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Diagonalizing</a:t>
            </a:r>
            <a:r>
              <a:rPr lang="es-ES" sz="3200" i="1" dirty="0"/>
              <a:t> a </a:t>
            </a:r>
            <a:r>
              <a:rPr lang="es-ES" sz="3200" i="1" dirty="0" err="1"/>
              <a:t>Matrix</a:t>
            </a:r>
            <a:endParaRPr lang="es-PY" sz="3200" i="1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7B92749-DE44-B74A-B31E-B15505ABDC50}"/>
              </a:ext>
            </a:extLst>
          </p:cNvPr>
          <p:cNvGrpSpPr/>
          <p:nvPr/>
        </p:nvGrpSpPr>
        <p:grpSpPr>
          <a:xfrm>
            <a:off x="3775836" y="844659"/>
            <a:ext cx="2714975" cy="1614235"/>
            <a:chOff x="3775836" y="844659"/>
            <a:chExt cx="2714975" cy="1614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337394AA-4666-754A-B948-271F930ADBC5}"/>
                    </a:ext>
                  </a:extLst>
                </p:cNvPr>
                <p:cNvSpPr/>
                <p:nvPr/>
              </p:nvSpPr>
              <p:spPr>
                <a:xfrm>
                  <a:off x="3775836" y="844659"/>
                  <a:ext cx="174560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2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PY" sz="3200" dirty="0"/>
                </a:p>
              </p:txBody>
            </p:sp>
          </mc:Choice>
          <mc:Fallback xmlns="">
            <p:sp>
              <p:nvSpPr>
                <p:cNvPr id="5" name="Rectángulo 4">
                  <a:extLst>
                    <a:ext uri="{FF2B5EF4-FFF2-40B4-BE49-F238E27FC236}">
                      <a16:creationId xmlns:a16="http://schemas.microsoft.com/office/drawing/2014/main" id="{337394AA-4666-754A-B948-271F930ADB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836" y="844659"/>
                  <a:ext cx="174560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4D306D57-E290-0F4B-AFCF-92AADABDB7DB}"/>
                    </a:ext>
                  </a:extLst>
                </p:cNvPr>
                <p:cNvSpPr/>
                <p:nvPr/>
              </p:nvSpPr>
              <p:spPr>
                <a:xfrm>
                  <a:off x="3775836" y="1874119"/>
                  <a:ext cx="169899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s-PY" sz="3200" dirty="0"/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4D306D57-E290-0F4B-AFCF-92AADABDB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836" y="1874119"/>
                  <a:ext cx="169899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9987679-8546-DD44-8E9C-24E382ADE0C7}"/>
                </a:ext>
              </a:extLst>
            </p:cNvPr>
            <p:cNvSpPr txBox="1"/>
            <p:nvPr/>
          </p:nvSpPr>
          <p:spPr>
            <a:xfrm>
              <a:off x="5652120" y="198184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singular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A7BD5E8-0922-7546-B57C-6AADBC13CC34}"/>
              </a:ext>
            </a:extLst>
          </p:cNvPr>
          <p:cNvGrpSpPr/>
          <p:nvPr/>
        </p:nvGrpSpPr>
        <p:grpSpPr>
          <a:xfrm>
            <a:off x="220597" y="2708920"/>
            <a:ext cx="8156691" cy="3846440"/>
            <a:chOff x="220597" y="2708920"/>
            <a:chExt cx="8156691" cy="3846440"/>
          </a:xfrm>
        </p:grpSpPr>
        <p:sp>
          <p:nvSpPr>
            <p:cNvPr id="44" name="1 Título">
              <a:extLst>
                <a:ext uri="{FF2B5EF4-FFF2-40B4-BE49-F238E27FC236}">
                  <a16:creationId xmlns:a16="http://schemas.microsoft.com/office/drawing/2014/main" id="{4A1A4735-AA06-0E42-8174-F2C1ADE65AA3}"/>
                </a:ext>
              </a:extLst>
            </p:cNvPr>
            <p:cNvSpPr txBox="1">
              <a:spLocks/>
            </p:cNvSpPr>
            <p:nvPr/>
          </p:nvSpPr>
          <p:spPr>
            <a:xfrm>
              <a:off x="220597" y="2708920"/>
              <a:ext cx="5575540" cy="572266"/>
            </a:xfrm>
            <a:prstGeom prst="rect">
              <a:avLst/>
            </a:prstGeom>
          </p:spPr>
          <p:txBody>
            <a:bodyPr>
              <a:normAutofit fontScale="97500"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2800" dirty="0" err="1"/>
                <a:t>Suppose</a:t>
              </a:r>
              <a:r>
                <a:rPr lang="es-ES" sz="2800" dirty="0"/>
                <a:t> </a:t>
              </a:r>
              <a:r>
                <a:rPr lang="es-ES" sz="2800" i="1" dirty="0"/>
                <a:t>n</a:t>
              </a:r>
              <a:r>
                <a:rPr lang="es-ES" sz="2800" dirty="0"/>
                <a:t> </a:t>
              </a:r>
              <a:r>
                <a:rPr lang="es-ES" sz="2800" dirty="0" err="1"/>
                <a:t>indep</a:t>
              </a:r>
              <a:r>
                <a:rPr lang="es-ES" sz="2800" dirty="0"/>
                <a:t>. </a:t>
              </a:r>
              <a:r>
                <a:rPr lang="es-ES" sz="2800" dirty="0" err="1"/>
                <a:t>eigenvectors</a:t>
              </a:r>
              <a:r>
                <a:rPr lang="es-ES" sz="2800" dirty="0"/>
                <a:t> of A</a:t>
              </a:r>
              <a:endParaRPr lang="es-PY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690457E0-30E7-BA43-A6BD-FAD98111F5D1}"/>
                    </a:ext>
                  </a:extLst>
                </p:cNvPr>
                <p:cNvSpPr txBox="1"/>
                <p:nvPr/>
              </p:nvSpPr>
              <p:spPr>
                <a:xfrm>
                  <a:off x="272157" y="3281186"/>
                  <a:ext cx="2308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Put them in columns of </a:t>
                  </a:r>
                  <a14:m>
                    <m:oMath xmlns:m="http://schemas.openxmlformats.org/officeDocument/2006/math">
                      <m:r>
                        <a:rPr lang="es-PY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690457E0-30E7-BA43-A6BD-FAD98111F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57" y="3281186"/>
                  <a:ext cx="23083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639" b="-2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536488EB-F1CE-A14A-BB2D-6E352B9CCAFD}"/>
                </a:ext>
              </a:extLst>
            </p:cNvPr>
            <p:cNvGrpSpPr/>
            <p:nvPr/>
          </p:nvGrpSpPr>
          <p:grpSpPr>
            <a:xfrm>
              <a:off x="568520" y="3867284"/>
              <a:ext cx="857799" cy="1207013"/>
              <a:chOff x="5633012" y="2856553"/>
              <a:chExt cx="857799" cy="12070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08725D35-9412-D542-9A28-8975C08AC2B1}"/>
                      </a:ext>
                    </a:extLst>
                  </p:cNvPr>
                  <p:cNvSpPr txBox="1"/>
                  <p:nvPr/>
                </p:nvSpPr>
                <p:spPr>
                  <a:xfrm>
                    <a:off x="5661994" y="2856553"/>
                    <a:ext cx="8189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08725D35-9412-D542-9A28-8975C08AC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1994" y="2856553"/>
                    <a:ext cx="81894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061" t="-4545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74124A86-00A9-1C42-B06E-AB27CAF4EF96}"/>
                      </a:ext>
                    </a:extLst>
                  </p:cNvPr>
                  <p:cNvSpPr txBox="1"/>
                  <p:nvPr/>
                </p:nvSpPr>
                <p:spPr>
                  <a:xfrm>
                    <a:off x="5656672" y="3226415"/>
                    <a:ext cx="8295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74124A86-00A9-1C42-B06E-AB27CAF4EF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6672" y="3226415"/>
                    <a:ext cx="82958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061" r="-1515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E81BB026-030F-D445-9C9D-4FD97D99D408}"/>
                      </a:ext>
                    </a:extLst>
                  </p:cNvPr>
                  <p:cNvSpPr txBox="1"/>
                  <p:nvPr/>
                </p:nvSpPr>
                <p:spPr>
                  <a:xfrm>
                    <a:off x="5633012" y="3786567"/>
                    <a:ext cx="8577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E81BB026-030F-D445-9C9D-4FD97D99D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3012" y="3786567"/>
                    <a:ext cx="85779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882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01E2D116-C240-034D-8B98-12901BD541FA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278" y="3503414"/>
                    <a:ext cx="1234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Y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01E2D116-C240-034D-8B98-12901BD54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278" y="3503414"/>
                    <a:ext cx="12343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0000" r="-30000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12929061-8CF4-E045-880D-9CF0D313929D}"/>
                    </a:ext>
                  </a:extLst>
                </p:cNvPr>
                <p:cNvSpPr txBox="1"/>
                <p:nvPr/>
              </p:nvSpPr>
              <p:spPr>
                <a:xfrm>
                  <a:off x="592180" y="5444159"/>
                  <a:ext cx="2251514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12929061-8CF4-E045-880D-9CF0D3139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80" y="5444159"/>
                  <a:ext cx="2251514" cy="880369"/>
                </a:xfrm>
                <a:prstGeom prst="rect">
                  <a:avLst/>
                </a:prstGeom>
                <a:blipFill>
                  <a:blip r:embed="rId9"/>
                  <a:stretch>
                    <a:fillRect l="-1685" b="-85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7C9246D8-731E-CD4D-BCDD-D07649E4E324}"/>
                </a:ext>
              </a:extLst>
            </p:cNvPr>
            <p:cNvGrpSpPr/>
            <p:nvPr/>
          </p:nvGrpSpPr>
          <p:grpSpPr>
            <a:xfrm>
              <a:off x="3607232" y="3384066"/>
              <a:ext cx="4770056" cy="3171294"/>
              <a:chOff x="3607232" y="3384066"/>
              <a:chExt cx="4770056" cy="31712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7DD44228-F350-3D4B-ACC0-CA7CC7F95DC4}"/>
                      </a:ext>
                    </a:extLst>
                  </p:cNvPr>
                  <p:cNvSpPr/>
                  <p:nvPr/>
                </p:nvSpPr>
                <p:spPr>
                  <a:xfrm>
                    <a:off x="4028405" y="3384066"/>
                    <a:ext cx="1446422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32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= ?</m:t>
                          </m:r>
                        </m:oMath>
                      </m:oMathPara>
                    </a14:m>
                    <a:endParaRPr lang="es-PY" sz="3200" dirty="0"/>
                  </a:p>
                </p:txBody>
              </p:sp>
            </mc:Choice>
            <mc:Fallback xmlns="">
              <p:sp>
                <p:nvSpPr>
                  <p:cNvPr id="31" name="Rectángulo 30">
                    <a:extLst>
                      <a:ext uri="{FF2B5EF4-FFF2-40B4-BE49-F238E27FC236}">
                        <a16:creationId xmlns:a16="http://schemas.microsoft.com/office/drawing/2014/main" id="{7DD44228-F350-3D4B-ACC0-CA7CC7F95D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8405" y="3384066"/>
                    <a:ext cx="1446422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208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1D17C46E-7779-5D47-8995-A8CCF8FF2AE1}"/>
                      </a:ext>
                    </a:extLst>
                  </p:cNvPr>
                  <p:cNvSpPr/>
                  <p:nvPr/>
                </p:nvSpPr>
                <p:spPr>
                  <a:xfrm>
                    <a:off x="3925428" y="4067869"/>
                    <a:ext cx="4451860" cy="87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s-ES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s-ES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Y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Y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s-ES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PY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Y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PY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PY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s-ES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PY" sz="1600" dirty="0"/>
                  </a:p>
                </p:txBody>
              </p:sp>
            </mc:Choice>
            <mc:Fallback xmlns="">
              <p:sp>
                <p:nvSpPr>
                  <p:cNvPr id="32" name="Rectángulo 31">
                    <a:extLst>
                      <a:ext uri="{FF2B5EF4-FFF2-40B4-BE49-F238E27FC236}">
                        <a16:creationId xmlns:a16="http://schemas.microsoft.com/office/drawing/2014/main" id="{1D17C46E-7779-5D47-8995-A8CCF8FF2A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5428" y="4067869"/>
                    <a:ext cx="4451860" cy="8749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286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5B3C1AE-2C9F-F640-B128-C3E7D90BA53B}"/>
                      </a:ext>
                    </a:extLst>
                  </p:cNvPr>
                  <p:cNvSpPr/>
                  <p:nvPr/>
                </p:nvSpPr>
                <p:spPr>
                  <a:xfrm>
                    <a:off x="3607232" y="4965962"/>
                    <a:ext cx="4028988" cy="87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s-ES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r>
                                      <a:rPr lang="es-ES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s-ES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PY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Y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s-E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s-PY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PY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s-ES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s-PY" sz="16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PY" sz="16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oMath>
                      </m:oMathPara>
                    </a14:m>
                    <a:endParaRPr lang="es-PY" sz="1600" dirty="0"/>
                  </a:p>
                </p:txBody>
              </p:sp>
            </mc:Choice>
            <mc:Fallback xmlns="">
              <p:sp>
                <p:nvSpPr>
                  <p:cNvPr id="33" name="Rectángulo 32">
                    <a:extLst>
                      <a:ext uri="{FF2B5EF4-FFF2-40B4-BE49-F238E27FC236}">
                        <a16:creationId xmlns:a16="http://schemas.microsoft.com/office/drawing/2014/main" id="{95B3C1AE-2C9F-F640-B128-C3E7D90BA5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232" y="4965962"/>
                    <a:ext cx="4028988" cy="8749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A73666E5-7E81-7D41-8D45-AAB3EC91FCEC}"/>
                  </a:ext>
                </a:extLst>
              </p:cNvPr>
              <p:cNvGrpSpPr/>
              <p:nvPr/>
            </p:nvGrpSpPr>
            <p:grpSpPr>
              <a:xfrm>
                <a:off x="4153119" y="6093695"/>
                <a:ext cx="1368323" cy="461665"/>
                <a:chOff x="4106504" y="6093695"/>
                <a:chExt cx="1368323" cy="4616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ángulo 33">
                      <a:extLst>
                        <a:ext uri="{FF2B5EF4-FFF2-40B4-BE49-F238E27FC236}">
                          <a16:creationId xmlns:a16="http://schemas.microsoft.com/office/drawing/2014/main" id="{A138032D-2EF5-4C4B-914F-2D6C81B38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06504" y="6093695"/>
                      <a:ext cx="136832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24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oMath>
                        </m:oMathPara>
                      </a14:m>
                      <a:endParaRPr lang="es-PY" sz="2400" dirty="0"/>
                    </a:p>
                  </p:txBody>
                </p:sp>
              </mc:Choice>
              <mc:Fallback xmlns="">
                <p:sp>
                  <p:nvSpPr>
                    <p:cNvPr id="34" name="Rectángulo 33">
                      <a:extLst>
                        <a:ext uri="{FF2B5EF4-FFF2-40B4-BE49-F238E27FC236}">
                          <a16:creationId xmlns:a16="http://schemas.microsoft.com/office/drawing/2014/main" id="{A138032D-2EF5-4C4B-914F-2D6C81B380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6504" y="6093695"/>
                      <a:ext cx="1368323" cy="4616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E6D5A475-15D8-4D49-A930-F28BB99D82F9}"/>
                    </a:ext>
                  </a:extLst>
                </p:cNvPr>
                <p:cNvSpPr/>
                <p:nvPr/>
              </p:nvSpPr>
              <p:spPr>
                <a:xfrm>
                  <a:off x="4106504" y="6093695"/>
                  <a:ext cx="1368323" cy="4616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515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Diagonalizing</a:t>
            </a:r>
            <a:r>
              <a:rPr lang="es-ES" sz="3200" i="1" dirty="0"/>
              <a:t> a </a:t>
            </a:r>
            <a:r>
              <a:rPr lang="es-ES" sz="3200" i="1" dirty="0" err="1"/>
              <a:t>Matrix</a:t>
            </a:r>
            <a:endParaRPr lang="es-PY" sz="3200" i="1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B334204-CBB3-8D42-B5C4-176BFAAAE309}"/>
              </a:ext>
            </a:extLst>
          </p:cNvPr>
          <p:cNvGrpSpPr/>
          <p:nvPr/>
        </p:nvGrpSpPr>
        <p:grpSpPr>
          <a:xfrm>
            <a:off x="432433" y="3355875"/>
            <a:ext cx="2252625" cy="1392428"/>
            <a:chOff x="432433" y="3355875"/>
            <a:chExt cx="2252625" cy="1392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12929061-8CF4-E045-880D-9CF0D313929D}"/>
                    </a:ext>
                  </a:extLst>
                </p:cNvPr>
                <p:cNvSpPr txBox="1"/>
                <p:nvPr/>
              </p:nvSpPr>
              <p:spPr>
                <a:xfrm>
                  <a:off x="433544" y="3355875"/>
                  <a:ext cx="2251514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s-E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12929061-8CF4-E045-880D-9CF0D3139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44" y="3355875"/>
                  <a:ext cx="2251514" cy="880369"/>
                </a:xfrm>
                <a:prstGeom prst="rect">
                  <a:avLst/>
                </a:prstGeom>
                <a:blipFill>
                  <a:blip r:embed="rId2"/>
                  <a:stretch>
                    <a:fillRect l="-1685" b="-85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5EDAE05-B4E7-6746-BDFD-904EFF474770}"/>
                </a:ext>
              </a:extLst>
            </p:cNvPr>
            <p:cNvSpPr txBox="1"/>
            <p:nvPr/>
          </p:nvSpPr>
          <p:spPr>
            <a:xfrm>
              <a:off x="432433" y="4378971"/>
              <a:ext cx="179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Eigenvector Matrix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B53BA79B-92C8-D046-B021-81687A455428}"/>
              </a:ext>
            </a:extLst>
          </p:cNvPr>
          <p:cNvGrpSpPr/>
          <p:nvPr/>
        </p:nvGrpSpPr>
        <p:grpSpPr>
          <a:xfrm>
            <a:off x="384269" y="5269480"/>
            <a:ext cx="2699427" cy="1394665"/>
            <a:chOff x="384269" y="5269480"/>
            <a:chExt cx="2699427" cy="1394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95B3C1AE-2C9F-F640-B128-C3E7D90BA53B}"/>
                    </a:ext>
                  </a:extLst>
                </p:cNvPr>
                <p:cNvSpPr/>
                <p:nvPr/>
              </p:nvSpPr>
              <p:spPr>
                <a:xfrm>
                  <a:off x="384269" y="5269480"/>
                  <a:ext cx="1914210" cy="8749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s-E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PY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Y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s-E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s-PY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PY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sz="1600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95B3C1AE-2C9F-F640-B128-C3E7D90BA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5269480"/>
                  <a:ext cx="1914210" cy="874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09AC3DE-EB61-5B40-B0B8-75A16CEB7D3E}"/>
                </a:ext>
              </a:extLst>
            </p:cNvPr>
            <p:cNvSpPr txBox="1"/>
            <p:nvPr/>
          </p:nvSpPr>
          <p:spPr>
            <a:xfrm>
              <a:off x="519468" y="6294813"/>
              <a:ext cx="2564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Diagonal Eigenvalues Matrix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FD218D8-B16A-1642-A40C-83EB1C61E4C5}"/>
              </a:ext>
            </a:extLst>
          </p:cNvPr>
          <p:cNvGrpSpPr/>
          <p:nvPr/>
        </p:nvGrpSpPr>
        <p:grpSpPr>
          <a:xfrm>
            <a:off x="384269" y="1131942"/>
            <a:ext cx="1452875" cy="1248547"/>
            <a:chOff x="384269" y="1131942"/>
            <a:chExt cx="1452875" cy="1248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9114075D-1239-8A42-9CC4-4566B5297F1D}"/>
                    </a:ext>
                  </a:extLst>
                </p:cNvPr>
                <p:cNvSpPr/>
                <p:nvPr/>
              </p:nvSpPr>
              <p:spPr>
                <a:xfrm>
                  <a:off x="384269" y="1463829"/>
                  <a:ext cx="54136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2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PY" sz="3200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9114075D-1239-8A42-9CC4-4566B5297F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1463829"/>
                  <a:ext cx="54136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5CE41F3D-3381-3F4E-AEA0-F4B3C08D7C81}"/>
                    </a:ext>
                  </a:extLst>
                </p:cNvPr>
                <p:cNvSpPr txBox="1"/>
                <p:nvPr/>
              </p:nvSpPr>
              <p:spPr>
                <a:xfrm>
                  <a:off x="821353" y="1131942"/>
                  <a:ext cx="1015791" cy="1248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Y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Y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Y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Y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PY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s-PY" dirty="0"/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Y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P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Y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5CE41F3D-3381-3F4E-AEA0-F4B3C08D7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53" y="1131942"/>
                  <a:ext cx="1015791" cy="12485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50930C2-BDB4-EB4F-8DCB-712E6F783F83}"/>
              </a:ext>
            </a:extLst>
          </p:cNvPr>
          <p:cNvGrpSpPr/>
          <p:nvPr/>
        </p:nvGrpSpPr>
        <p:grpSpPr>
          <a:xfrm>
            <a:off x="4694748" y="2313435"/>
            <a:ext cx="3528392" cy="2231130"/>
            <a:chOff x="3707904" y="832356"/>
            <a:chExt cx="3528392" cy="223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07D02178-D1B5-9640-877F-58393D3CA0FF}"/>
                    </a:ext>
                  </a:extLst>
                </p:cNvPr>
                <p:cNvSpPr/>
                <p:nvPr/>
              </p:nvSpPr>
              <p:spPr>
                <a:xfrm>
                  <a:off x="4464421" y="832356"/>
                  <a:ext cx="176400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2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s-PY" sz="3200" dirty="0"/>
                </a:p>
              </p:txBody>
            </p:sp>
          </mc:Choice>
          <mc:Fallback xmlns="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07D02178-D1B5-9640-877F-58393D3CA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421" y="832356"/>
                  <a:ext cx="176400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D00D8289-3B2F-E541-9874-C29AD1181F4E}"/>
                    </a:ext>
                  </a:extLst>
                </p:cNvPr>
                <p:cNvSpPr/>
                <p:nvPr/>
              </p:nvSpPr>
              <p:spPr>
                <a:xfrm>
                  <a:off x="3923928" y="1691538"/>
                  <a:ext cx="219322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 sz="3200" i="1" smtClean="0">
                            <a:latin typeface="Cambria Math" panose="02040503050406030204" pitchFamily="18" charset="0"/>
                          </a:rPr>
                          <m:t>𝐴𝑆</m:t>
                        </m:r>
                        <m:r>
                          <a:rPr lang="es-ES" sz="3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s-PY" sz="3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D00D8289-3B2F-E541-9874-C29AD1181F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1691538"/>
                  <a:ext cx="2193229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650203DE-380C-B644-AF4A-213D5FF8FD35}"/>
                    </a:ext>
                  </a:extLst>
                </p:cNvPr>
                <p:cNvSpPr/>
                <p:nvPr/>
              </p:nvSpPr>
              <p:spPr>
                <a:xfrm>
                  <a:off x="4788024" y="2478711"/>
                  <a:ext cx="218925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2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s-PY" sz="3200" dirty="0"/>
                </a:p>
              </p:txBody>
            </p:sp>
          </mc:Choice>
          <mc:Fallback xmlns="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650203DE-380C-B644-AF4A-213D5FF8FD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478711"/>
                  <a:ext cx="2189253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E0B6822-C6B7-5F44-ADA8-232C5150D533}"/>
                </a:ext>
              </a:extLst>
            </p:cNvPr>
            <p:cNvSpPr/>
            <p:nvPr/>
          </p:nvSpPr>
          <p:spPr>
            <a:xfrm>
              <a:off x="3707904" y="832356"/>
              <a:ext cx="3528392" cy="22311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</p:spTree>
    <p:extLst>
      <p:ext uri="{BB962C8B-B14F-4D97-AF65-F5344CB8AC3E}">
        <p14:creationId xmlns:p14="http://schemas.microsoft.com/office/powerpoint/2010/main" val="70038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Powers</a:t>
            </a:r>
            <a:r>
              <a:rPr lang="es-ES" sz="3200" i="1" dirty="0"/>
              <a:t> of A</a:t>
            </a:r>
            <a:endParaRPr lang="es-PY" sz="3200" i="1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8BCC1A82-4B84-0E4B-B1EB-0D51DB8E477F}"/>
              </a:ext>
            </a:extLst>
          </p:cNvPr>
          <p:cNvGrpSpPr/>
          <p:nvPr/>
        </p:nvGrpSpPr>
        <p:grpSpPr>
          <a:xfrm>
            <a:off x="225964" y="846493"/>
            <a:ext cx="8392920" cy="369332"/>
            <a:chOff x="225964" y="846493"/>
            <a:chExt cx="83929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78CF3BAA-1DE8-1245-AF5E-A5790645CE2F}"/>
                    </a:ext>
                  </a:extLst>
                </p:cNvPr>
                <p:cNvSpPr/>
                <p:nvPr/>
              </p:nvSpPr>
              <p:spPr>
                <a:xfrm>
                  <a:off x="3647179" y="846493"/>
                  <a:ext cx="13117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𝐴𝑆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78CF3BAA-1DE8-1245-AF5E-A5790645CE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179" y="846493"/>
                  <a:ext cx="131176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576569D5-8D5F-9B45-87CB-7F619FADECC0}"/>
                    </a:ext>
                  </a:extLst>
                </p:cNvPr>
                <p:cNvSpPr/>
                <p:nvPr/>
              </p:nvSpPr>
              <p:spPr>
                <a:xfrm>
                  <a:off x="225964" y="846493"/>
                  <a:ext cx="1070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𝐴𝑆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9" name="Rectángulo 28">
                  <a:extLst>
                    <a:ext uri="{FF2B5EF4-FFF2-40B4-BE49-F238E27FC236}">
                      <a16:creationId xmlns:a16="http://schemas.microsoft.com/office/drawing/2014/main" id="{576569D5-8D5F-9B45-87CB-7F619FADE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64" y="846493"/>
                  <a:ext cx="1070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B1D64D17-2D7F-434A-AE64-B6E2E3BB2874}"/>
                    </a:ext>
                  </a:extLst>
                </p:cNvPr>
                <p:cNvSpPr/>
                <p:nvPr/>
              </p:nvSpPr>
              <p:spPr>
                <a:xfrm>
                  <a:off x="7309358" y="846493"/>
                  <a:ext cx="13095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7" name="Rectángulo 36">
                  <a:extLst>
                    <a:ext uri="{FF2B5EF4-FFF2-40B4-BE49-F238E27FC236}">
                      <a16:creationId xmlns:a16="http://schemas.microsoft.com/office/drawing/2014/main" id="{B1D64D17-2D7F-434A-AE64-B6E2E3BB2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358" y="846493"/>
                  <a:ext cx="130952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B489DF0F-B7BF-A14B-8E5A-DE89CD6CC095}"/>
              </a:ext>
            </a:extLst>
          </p:cNvPr>
          <p:cNvGrpSpPr/>
          <p:nvPr/>
        </p:nvGrpSpPr>
        <p:grpSpPr>
          <a:xfrm>
            <a:off x="256016" y="1536010"/>
            <a:ext cx="5575540" cy="5061342"/>
            <a:chOff x="256016" y="1536010"/>
            <a:chExt cx="5575540" cy="5061342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53079EB1-20F5-734F-B03E-63D38091B5A8}"/>
                </a:ext>
              </a:extLst>
            </p:cNvPr>
            <p:cNvGrpSpPr/>
            <p:nvPr/>
          </p:nvGrpSpPr>
          <p:grpSpPr>
            <a:xfrm>
              <a:off x="256016" y="1536010"/>
              <a:ext cx="5575540" cy="3685329"/>
              <a:chOff x="256016" y="1536010"/>
              <a:chExt cx="5575540" cy="3685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1 Título">
                    <a:extLst>
                      <a:ext uri="{FF2B5EF4-FFF2-40B4-BE49-F238E27FC236}">
                        <a16:creationId xmlns:a16="http://schemas.microsoft.com/office/drawing/2014/main" id="{7E231ED3-6B09-3A42-B311-F6356BA1F0E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56016" y="1536010"/>
                    <a:ext cx="5575540" cy="572266"/>
                  </a:xfrm>
                  <a:prstGeom prst="rect">
                    <a:avLst/>
                  </a:prstGeom>
                </p:spPr>
                <p:txBody>
                  <a:bodyPr>
                    <a:normAutofit fontScale="97500"/>
                  </a:bodyPr>
                  <a:lstStyle>
                    <a:lvl1pPr algn="l" rtl="0" eaLnBrk="1" latinLnBrk="0" hangingPunct="1">
                      <a:spcBef>
                        <a:spcPct val="0"/>
                      </a:spcBef>
                      <a:buNone/>
                      <a:defRPr kumimoji="0" sz="4000" kern="120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r>
                      <a:rPr lang="es-ES" sz="2800" dirty="0"/>
                      <a:t>If </a:t>
                    </a:r>
                    <a14:m>
                      <m:oMath xmlns:m="http://schemas.openxmlformats.org/officeDocument/2006/math"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lang="es-ES" sz="2800" dirty="0"/>
                      <a:t>, </a:t>
                    </a:r>
                    <a:r>
                      <a:rPr lang="es-ES" sz="2800" dirty="0" err="1"/>
                      <a:t>then</a:t>
                    </a:r>
                    <a:r>
                      <a:rPr lang="es-ES" sz="2800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E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8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a14:m>
                    <a:endParaRPr lang="es-PY" sz="2800" dirty="0"/>
                  </a:p>
                </p:txBody>
              </p:sp>
            </mc:Choice>
            <mc:Fallback xmlns="">
              <p:sp>
                <p:nvSpPr>
                  <p:cNvPr id="40" name="1 Título">
                    <a:extLst>
                      <a:ext uri="{FF2B5EF4-FFF2-40B4-BE49-F238E27FC236}">
                        <a16:creationId xmlns:a16="http://schemas.microsoft.com/office/drawing/2014/main" id="{7E231ED3-6B09-3A42-B311-F6356BA1F0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016" y="1536010"/>
                    <a:ext cx="5575540" cy="5722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18" t="-869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ángulo 40">
                    <a:extLst>
                      <a:ext uri="{FF2B5EF4-FFF2-40B4-BE49-F238E27FC236}">
                        <a16:creationId xmlns:a16="http://schemas.microsoft.com/office/drawing/2014/main" id="{1353D440-ED0E-1B4C-90B9-5B6200BEB74E}"/>
                      </a:ext>
                    </a:extLst>
                  </p:cNvPr>
                  <p:cNvSpPr/>
                  <p:nvPr/>
                </p:nvSpPr>
                <p:spPr>
                  <a:xfrm>
                    <a:off x="369261" y="2155146"/>
                    <a:ext cx="2186048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Λ</m:t>
                          </m:r>
                          <m:sSup>
                            <m:sSupPr>
                              <m:ctrlPr>
                                <a:rPr lang="es-E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s-PY" sz="3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Rectángulo 40">
                    <a:extLst>
                      <a:ext uri="{FF2B5EF4-FFF2-40B4-BE49-F238E27FC236}">
                        <a16:creationId xmlns:a16="http://schemas.microsoft.com/office/drawing/2014/main" id="{1353D440-ED0E-1B4C-90B9-5B6200BEB7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1" y="2155146"/>
                    <a:ext cx="2186048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ángulo 41">
                    <a:extLst>
                      <a:ext uri="{FF2B5EF4-FFF2-40B4-BE49-F238E27FC236}">
                        <a16:creationId xmlns:a16="http://schemas.microsoft.com/office/drawing/2014/main" id="{3D6CF838-4167-F24C-8938-AF75DCF623B9}"/>
                      </a:ext>
                    </a:extLst>
                  </p:cNvPr>
                  <p:cNvSpPr/>
                  <p:nvPr/>
                </p:nvSpPr>
                <p:spPr>
                  <a:xfrm>
                    <a:off x="369261" y="3395855"/>
                    <a:ext cx="4164794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E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Λ</m:t>
                        </m:r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s-ES" sz="3200" dirty="0"/>
                      <a:t> </a:t>
                    </a:r>
                    <a14:m>
                      <m:oMath xmlns:m="http://schemas.openxmlformats.org/officeDocument/2006/math"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Λ</m:t>
                        </m:r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s-PY" sz="3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ángulo 41">
                    <a:extLst>
                      <a:ext uri="{FF2B5EF4-FFF2-40B4-BE49-F238E27FC236}">
                        <a16:creationId xmlns:a16="http://schemas.microsoft.com/office/drawing/2014/main" id="{3D6CF838-4167-F24C-8938-AF75DCF623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1" y="3395855"/>
                    <a:ext cx="4164794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16" r="-1216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7020F64E-2FD1-6046-B0F1-29B9776632DB}"/>
                      </a:ext>
                    </a:extLst>
                  </p:cNvPr>
                  <p:cNvSpPr/>
                  <p:nvPr/>
                </p:nvSpPr>
                <p:spPr>
                  <a:xfrm>
                    <a:off x="369261" y="4636564"/>
                    <a:ext cx="366946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Λ</m:t>
                          </m:r>
                          <m:sSup>
                            <m:sSupPr>
                              <m:ctrlPr>
                                <a:rPr lang="es-E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Λ</m:t>
                          </m:r>
                          <m:sSup>
                            <m:sSupPr>
                              <m:ctrlPr>
                                <a:rPr lang="es-E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s-PY" sz="3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Rectángulo 42">
                    <a:extLst>
                      <a:ext uri="{FF2B5EF4-FFF2-40B4-BE49-F238E27FC236}">
                        <a16:creationId xmlns:a16="http://schemas.microsoft.com/office/drawing/2014/main" id="{7020F64E-2FD1-6046-B0F1-29B9776632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1" y="4636564"/>
                    <a:ext cx="3669466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1277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27BA5ACA-4208-5941-9B9D-6F5C83DD4C17}"/>
                </a:ext>
              </a:extLst>
            </p:cNvPr>
            <p:cNvGrpSpPr/>
            <p:nvPr/>
          </p:nvGrpSpPr>
          <p:grpSpPr>
            <a:xfrm>
              <a:off x="369261" y="5877272"/>
              <a:ext cx="2552365" cy="720080"/>
              <a:chOff x="369261" y="5877272"/>
              <a:chExt cx="2552365" cy="720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ángulo 44">
                    <a:extLst>
                      <a:ext uri="{FF2B5EF4-FFF2-40B4-BE49-F238E27FC236}">
                        <a16:creationId xmlns:a16="http://schemas.microsoft.com/office/drawing/2014/main" id="{BA0132D2-8331-3E45-A064-342F6394F15C}"/>
                      </a:ext>
                    </a:extLst>
                  </p:cNvPr>
                  <p:cNvSpPr/>
                  <p:nvPr/>
                </p:nvSpPr>
                <p:spPr>
                  <a:xfrm>
                    <a:off x="369261" y="5877272"/>
                    <a:ext cx="2552365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s-E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s-E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E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s-PY" sz="3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Rectángulo 44">
                    <a:extLst>
                      <a:ext uri="{FF2B5EF4-FFF2-40B4-BE49-F238E27FC236}">
                        <a16:creationId xmlns:a16="http://schemas.microsoft.com/office/drawing/2014/main" id="{BA0132D2-8331-3E45-A064-342F6394F1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1" y="5877272"/>
                    <a:ext cx="2552365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6F6E0D49-A639-1D48-89B0-70E3B73C2929}"/>
                  </a:ext>
                </a:extLst>
              </p:cNvPr>
              <p:cNvSpPr/>
              <p:nvPr/>
            </p:nvSpPr>
            <p:spPr>
              <a:xfrm>
                <a:off x="369261" y="5877272"/>
                <a:ext cx="2552365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D562F77-BE56-C14A-820F-51854A22733D}"/>
              </a:ext>
            </a:extLst>
          </p:cNvPr>
          <p:cNvGrpSpPr/>
          <p:nvPr/>
        </p:nvGrpSpPr>
        <p:grpSpPr>
          <a:xfrm>
            <a:off x="5364088" y="3140968"/>
            <a:ext cx="2748319" cy="1080120"/>
            <a:chOff x="5364088" y="3140968"/>
            <a:chExt cx="2748319" cy="1080120"/>
          </a:xfrm>
        </p:grpSpPr>
        <p:sp>
          <p:nvSpPr>
            <p:cNvPr id="50" name="Rectángulo redondeado 49">
              <a:extLst>
                <a:ext uri="{FF2B5EF4-FFF2-40B4-BE49-F238E27FC236}">
                  <a16:creationId xmlns:a16="http://schemas.microsoft.com/office/drawing/2014/main" id="{008F6F91-2E2F-504A-8FD2-23C2DAFD83A3}"/>
                </a:ext>
              </a:extLst>
            </p:cNvPr>
            <p:cNvSpPr/>
            <p:nvPr/>
          </p:nvSpPr>
          <p:spPr>
            <a:xfrm>
              <a:off x="5364088" y="3140968"/>
              <a:ext cx="2748319" cy="108012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FAD58457-D015-B143-901D-161EBD96ECE7}"/>
                    </a:ext>
                  </a:extLst>
                </p:cNvPr>
                <p:cNvSpPr/>
                <p:nvPr/>
              </p:nvSpPr>
              <p:spPr>
                <a:xfrm>
                  <a:off x="5508104" y="3429000"/>
                  <a:ext cx="2585964" cy="5936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3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s-E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s-ES" sz="3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s-PY" sz="3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FAD58457-D015-B143-901D-161EBD96EC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3429000"/>
                  <a:ext cx="2585964" cy="5936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74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Powers</a:t>
            </a:r>
            <a:r>
              <a:rPr lang="es-ES" sz="3200" i="1" dirty="0"/>
              <a:t> of A</a:t>
            </a:r>
            <a:endParaRPr lang="es-PY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412FC8D-1CC8-0646-9AEF-2989CA88994F}"/>
                  </a:ext>
                </a:extLst>
              </p:cNvPr>
              <p:cNvSpPr txBox="1"/>
              <p:nvPr/>
            </p:nvSpPr>
            <p:spPr>
              <a:xfrm>
                <a:off x="395536" y="1000260"/>
                <a:ext cx="87811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Y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PY" sz="2800" dirty="0"/>
                  <a:t> is sure to have </a:t>
                </a:r>
                <a:r>
                  <a:rPr lang="es-PY" sz="2800" i="1" dirty="0"/>
                  <a:t>n</a:t>
                </a:r>
                <a:r>
                  <a:rPr lang="es-PY" sz="2800" dirty="0"/>
                  <a:t> independent Eigenvectors and be diagonalizable</a:t>
                </a:r>
              </a:p>
              <a:p>
                <a:r>
                  <a:rPr lang="es-PY" sz="2800" dirty="0"/>
                  <a:t>If all the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PY" sz="2800" dirty="0"/>
                  <a:t>’s are diferent (Not repeated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PY" sz="2800" dirty="0"/>
                  <a:t>’s).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412FC8D-1CC8-0646-9AEF-2989CA88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00260"/>
                <a:ext cx="8781186" cy="954107"/>
              </a:xfrm>
              <a:prstGeom prst="rect">
                <a:avLst/>
              </a:prstGeom>
              <a:blipFill>
                <a:blip r:embed="rId2"/>
                <a:stretch>
                  <a:fillRect l="-1299" t="-5263" r="-433" b="-1710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B93C3D7A-0963-2847-BF07-DC7A7C118F7A}"/>
              </a:ext>
            </a:extLst>
          </p:cNvPr>
          <p:cNvSpPr txBox="1"/>
          <p:nvPr/>
        </p:nvSpPr>
        <p:spPr>
          <a:xfrm>
            <a:off x="309720" y="2250868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800" dirty="0"/>
              <a:t>Repeated Eigenvalues // may or may not haven  independent Eigenvectors.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CC1B90C-5A66-FE4D-9F4C-3D269980BD62}"/>
              </a:ext>
            </a:extLst>
          </p:cNvPr>
          <p:cNvGrpSpPr/>
          <p:nvPr/>
        </p:nvGrpSpPr>
        <p:grpSpPr>
          <a:xfrm>
            <a:off x="395536" y="3501476"/>
            <a:ext cx="7071381" cy="2730985"/>
            <a:chOff x="405463" y="3204975"/>
            <a:chExt cx="7071381" cy="2730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FF57DC0-8EF4-5D41-B3B8-F96D8B87B499}"/>
                    </a:ext>
                  </a:extLst>
                </p:cNvPr>
                <p:cNvSpPr txBox="1"/>
                <p:nvPr/>
              </p:nvSpPr>
              <p:spPr>
                <a:xfrm>
                  <a:off x="405463" y="3270515"/>
                  <a:ext cx="1156727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FF57DC0-8EF4-5D41-B3B8-F96D8B87B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63" y="3270515"/>
                  <a:ext cx="1156727" cy="461921"/>
                </a:xfrm>
                <a:prstGeom prst="rect">
                  <a:avLst/>
                </a:prstGeom>
                <a:blipFill>
                  <a:blip r:embed="rId3"/>
                  <a:stretch>
                    <a:fillRect l="-3261" t="-2703" b="-162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201D2F35-5067-094D-96A4-EF35F2B84692}"/>
                    </a:ext>
                  </a:extLst>
                </p:cNvPr>
                <p:cNvSpPr/>
                <p:nvPr/>
              </p:nvSpPr>
              <p:spPr>
                <a:xfrm>
                  <a:off x="2915816" y="3204975"/>
                  <a:ext cx="18405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id="{201D2F35-5067-094D-96A4-EF35F2B84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5816" y="3204975"/>
                  <a:ext cx="18405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AC5F32C7-B730-ED4B-AE86-46EE9998EBB3}"/>
                    </a:ext>
                  </a:extLst>
                </p:cNvPr>
                <p:cNvSpPr/>
                <p:nvPr/>
              </p:nvSpPr>
              <p:spPr>
                <a:xfrm>
                  <a:off x="2774030" y="3549329"/>
                  <a:ext cx="3723070" cy="5598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PY" dirty="0"/>
                    <a:t>=0</a:t>
                  </a:r>
                </a:p>
              </p:txBody>
            </p:sp>
          </mc:Choice>
          <mc:Fallback xmlns="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AC5F32C7-B730-ED4B-AE86-46EE9998E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030" y="3549329"/>
                  <a:ext cx="3723070" cy="559897"/>
                </a:xfrm>
                <a:prstGeom prst="rect">
                  <a:avLst/>
                </a:prstGeom>
                <a:blipFill>
                  <a:blip r:embed="rId5"/>
                  <a:stretch>
                    <a:fillRect r="-340" b="-2000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5265DB9F-149A-864A-B944-B7BBE0C9DA68}"/>
                    </a:ext>
                  </a:extLst>
                </p:cNvPr>
                <p:cNvSpPr/>
                <p:nvPr/>
              </p:nvSpPr>
              <p:spPr>
                <a:xfrm>
                  <a:off x="5703549" y="4164272"/>
                  <a:ext cx="8931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s-ES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5265DB9F-149A-864A-B944-B7BBE0C9D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49" y="4164272"/>
                  <a:ext cx="8931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C41C236D-E3CA-6E47-B87C-B08FB3B34C9D}"/>
                    </a:ext>
                  </a:extLst>
                </p:cNvPr>
                <p:cNvSpPr/>
                <p:nvPr/>
              </p:nvSpPr>
              <p:spPr>
                <a:xfrm>
                  <a:off x="1379973" y="4159082"/>
                  <a:ext cx="8878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s-ES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Rectángulo 30">
                  <a:extLst>
                    <a:ext uri="{FF2B5EF4-FFF2-40B4-BE49-F238E27FC236}">
                      <a16:creationId xmlns:a16="http://schemas.microsoft.com/office/drawing/2014/main" id="{C41C236D-E3CA-6E47-B87C-B08FB3B34C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973" y="4159082"/>
                  <a:ext cx="88780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39A538FD-E506-0945-B78E-F6A1C1300EAC}"/>
                    </a:ext>
                  </a:extLst>
                </p:cNvPr>
                <p:cNvSpPr/>
                <p:nvPr/>
              </p:nvSpPr>
              <p:spPr>
                <a:xfrm>
                  <a:off x="1379973" y="5381706"/>
                  <a:ext cx="1057405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39A538FD-E506-0945-B78E-F6A1C1300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973" y="5381706"/>
                  <a:ext cx="1057405" cy="554254"/>
                </a:xfrm>
                <a:prstGeom prst="rect">
                  <a:avLst/>
                </a:prstGeom>
                <a:blipFill>
                  <a:blip r:embed="rId8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C02BC96-D47A-CE43-9B85-FAB663EECDC8}"/>
                    </a:ext>
                  </a:extLst>
                </p:cNvPr>
                <p:cNvSpPr/>
                <p:nvPr/>
              </p:nvSpPr>
              <p:spPr>
                <a:xfrm>
                  <a:off x="777372" y="4677933"/>
                  <a:ext cx="1490408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5C02BC96-D47A-CE43-9B85-FAB663EEC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72" y="4677933"/>
                  <a:ext cx="1490408" cy="554254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D2C77A4A-1C56-804A-ACA2-D1BD2259F239}"/>
                    </a:ext>
                  </a:extLst>
                </p:cNvPr>
                <p:cNvSpPr txBox="1"/>
                <p:nvPr/>
              </p:nvSpPr>
              <p:spPr>
                <a:xfrm>
                  <a:off x="5458278" y="5187825"/>
                  <a:ext cx="2018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PY" dirty="0"/>
                    <a:t>No second indep.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s-PY" dirty="0"/>
                    <a:t> </a:t>
                  </a:r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D2C77A4A-1C56-804A-ACA2-D1BD2259F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278" y="5187825"/>
                  <a:ext cx="201856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00" t="-6897" b="-2413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565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Powers</a:t>
            </a:r>
            <a:r>
              <a:rPr lang="es-ES" sz="3200" i="1" dirty="0"/>
              <a:t> of A</a:t>
            </a:r>
            <a:endParaRPr lang="es-PY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BB6AC40-1F0D-254B-9DA9-04C5C633D149}"/>
                  </a:ext>
                </a:extLst>
              </p:cNvPr>
              <p:cNvSpPr/>
              <p:nvPr/>
            </p:nvSpPr>
            <p:spPr>
              <a:xfrm>
                <a:off x="228320" y="710252"/>
                <a:ext cx="2870145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3400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" sz="34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BB6AC40-1F0D-254B-9DA9-04C5C633D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20" y="710252"/>
                <a:ext cx="2870145" cy="615553"/>
              </a:xfrm>
              <a:prstGeom prst="rect">
                <a:avLst/>
              </a:prstGeom>
              <a:blipFill>
                <a:blip r:embed="rId2"/>
                <a:stretch>
                  <a:fillRect t="-12245" b="-3673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3A34C59-ED00-4A4F-A9F5-032BD7F2B274}"/>
                  </a:ext>
                </a:extLst>
              </p:cNvPr>
              <p:cNvSpPr txBox="1"/>
              <p:nvPr/>
            </p:nvSpPr>
            <p:spPr>
              <a:xfrm>
                <a:off x="755576" y="1467291"/>
                <a:ext cx="2071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Start with a vector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3A34C59-ED00-4A4F-A9F5-032BD7F2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67291"/>
                <a:ext cx="2071657" cy="369332"/>
              </a:xfrm>
              <a:prstGeom prst="rect">
                <a:avLst/>
              </a:prstGeom>
              <a:blipFill>
                <a:blip r:embed="rId3"/>
                <a:stretch>
                  <a:fillRect l="-1818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6B831014-A08A-BB49-8718-CB9E9A178AC5}"/>
              </a:ext>
            </a:extLst>
          </p:cNvPr>
          <p:cNvGrpSpPr/>
          <p:nvPr/>
        </p:nvGrpSpPr>
        <p:grpSpPr>
          <a:xfrm>
            <a:off x="755576" y="1836623"/>
            <a:ext cx="1275734" cy="1163767"/>
            <a:chOff x="755576" y="1836623"/>
            <a:chExt cx="1275734" cy="116376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54CBF88-4534-3C40-BAA4-9AC8F12730C4}"/>
                </a:ext>
              </a:extLst>
            </p:cNvPr>
            <p:cNvGrpSpPr/>
            <p:nvPr/>
          </p:nvGrpSpPr>
          <p:grpSpPr>
            <a:xfrm>
              <a:off x="755576" y="1836623"/>
              <a:ext cx="1275734" cy="1163767"/>
              <a:chOff x="755576" y="1836623"/>
              <a:chExt cx="1275734" cy="11637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ángulo 2">
                    <a:extLst>
                      <a:ext uri="{FF2B5EF4-FFF2-40B4-BE49-F238E27FC236}">
                        <a16:creationId xmlns:a16="http://schemas.microsoft.com/office/drawing/2014/main" id="{52C70823-B3E6-B54E-B32E-763A6159E5C9}"/>
                      </a:ext>
                    </a:extLst>
                  </p:cNvPr>
                  <p:cNvSpPr/>
                  <p:nvPr/>
                </p:nvSpPr>
                <p:spPr>
                  <a:xfrm>
                    <a:off x="755576" y="1836623"/>
                    <a:ext cx="11204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s-ES" dirty="0"/>
                      <a:t> A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3" name="Rectángulo 2">
                    <a:extLst>
                      <a:ext uri="{FF2B5EF4-FFF2-40B4-BE49-F238E27FC236}">
                        <a16:creationId xmlns:a16="http://schemas.microsoft.com/office/drawing/2014/main" id="{52C70823-B3E6-B54E-B32E-763A6159E5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1836623"/>
                    <a:ext cx="112043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ángulo 16">
                    <a:extLst>
                      <a:ext uri="{FF2B5EF4-FFF2-40B4-BE49-F238E27FC236}">
                        <a16:creationId xmlns:a16="http://schemas.microsoft.com/office/drawing/2014/main" id="{E7F3DA9D-5964-F548-B184-0D8C9C0ADB53}"/>
                      </a:ext>
                    </a:extLst>
                  </p:cNvPr>
                  <p:cNvSpPr/>
                  <p:nvPr/>
                </p:nvSpPr>
                <p:spPr>
                  <a:xfrm>
                    <a:off x="755576" y="2205955"/>
                    <a:ext cx="12562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7" name="Rectángulo 16">
                    <a:extLst>
                      <a:ext uri="{FF2B5EF4-FFF2-40B4-BE49-F238E27FC236}">
                        <a16:creationId xmlns:a16="http://schemas.microsoft.com/office/drawing/2014/main" id="{E7F3DA9D-5964-F548-B184-0D8C9C0ADB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205955"/>
                    <a:ext cx="12562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ángulo 17">
                    <a:extLst>
                      <a:ext uri="{FF2B5EF4-FFF2-40B4-BE49-F238E27FC236}">
                        <a16:creationId xmlns:a16="http://schemas.microsoft.com/office/drawing/2014/main" id="{E4A2F97E-4487-1E41-A48F-BE4684A1E24B}"/>
                      </a:ext>
                    </a:extLst>
                  </p:cNvPr>
                  <p:cNvSpPr/>
                  <p:nvPr/>
                </p:nvSpPr>
                <p:spPr>
                  <a:xfrm>
                    <a:off x="755576" y="2626120"/>
                    <a:ext cx="1275734" cy="3742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8" name="Rectángulo 17">
                    <a:extLst>
                      <a:ext uri="{FF2B5EF4-FFF2-40B4-BE49-F238E27FC236}">
                        <a16:creationId xmlns:a16="http://schemas.microsoft.com/office/drawing/2014/main" id="{E4A2F97E-4487-1E41-A48F-BE4684A1E2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626120"/>
                    <a:ext cx="1275734" cy="3742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0AECF39-AB1C-5348-A2E3-B86D8B5DE173}"/>
                </a:ext>
              </a:extLst>
            </p:cNvPr>
            <p:cNvSpPr/>
            <p:nvPr/>
          </p:nvSpPr>
          <p:spPr>
            <a:xfrm>
              <a:off x="755576" y="2575287"/>
              <a:ext cx="1256241" cy="4251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47092664-CC09-014F-B26A-DB70FB04AC16}"/>
              </a:ext>
            </a:extLst>
          </p:cNvPr>
          <p:cNvGrpSpPr/>
          <p:nvPr/>
        </p:nvGrpSpPr>
        <p:grpSpPr>
          <a:xfrm>
            <a:off x="870614" y="3993595"/>
            <a:ext cx="4909675" cy="1615131"/>
            <a:chOff x="3509941" y="1455822"/>
            <a:chExt cx="4909675" cy="1615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AB0BE226-F1F9-7947-A59C-AD992D76D48F}"/>
                    </a:ext>
                  </a:extLst>
                </p:cNvPr>
                <p:cNvSpPr/>
                <p:nvPr/>
              </p:nvSpPr>
              <p:spPr>
                <a:xfrm>
                  <a:off x="4652781" y="2673736"/>
                  <a:ext cx="16196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𝑆𝑐</m:t>
                      </m:r>
                    </m:oMath>
                  </a14:m>
                  <a:r>
                    <a:rPr lang="es-ES" dirty="0"/>
                    <a:t> </a:t>
                  </a:r>
                  <a:endParaRPr lang="es-PY" dirty="0"/>
                </a:p>
              </p:txBody>
            </p:sp>
          </mc:Choice>
          <mc:Fallback xmlns="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AB0BE226-F1F9-7947-A59C-AD992D76D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781" y="2673736"/>
                  <a:ext cx="161961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0BB1F798-C253-B041-86A4-9B3150DA91CC}"/>
                </a:ext>
              </a:extLst>
            </p:cNvPr>
            <p:cNvGrpSpPr/>
            <p:nvPr/>
          </p:nvGrpSpPr>
          <p:grpSpPr>
            <a:xfrm>
              <a:off x="3509941" y="1455822"/>
              <a:ext cx="4909675" cy="1615131"/>
              <a:chOff x="3509941" y="1455822"/>
              <a:chExt cx="4909675" cy="1615131"/>
            </a:xfrm>
          </p:grpSpPr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7124AC7-8278-9A4A-AE11-44F022A5E2ED}"/>
                  </a:ext>
                </a:extLst>
              </p:cNvPr>
              <p:cNvSpPr txBox="1"/>
              <p:nvPr/>
            </p:nvSpPr>
            <p:spPr>
              <a:xfrm>
                <a:off x="3509941" y="1455822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To really solve write: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D6A13B93-CA22-9847-85B4-2A2242029A5E}"/>
                      </a:ext>
                    </a:extLst>
                  </p:cNvPr>
                  <p:cNvSpPr/>
                  <p:nvPr/>
                </p:nvSpPr>
                <p:spPr>
                  <a:xfrm>
                    <a:off x="4932040" y="1849199"/>
                    <a:ext cx="3483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s-PY" dirty="0"/>
                      <a:t>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Sc</m:t>
                        </m:r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D6A13B93-CA22-9847-85B4-2A2242029A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2040" y="1849199"/>
                    <a:ext cx="348351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E9DD91DD-B651-FD48-B8F8-EE09B41B8CC2}"/>
                      </a:ext>
                    </a:extLst>
                  </p:cNvPr>
                  <p:cNvSpPr/>
                  <p:nvPr/>
                </p:nvSpPr>
                <p:spPr>
                  <a:xfrm>
                    <a:off x="3682935" y="2218531"/>
                    <a:ext cx="4736681" cy="3933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oMath>
                    </a14:m>
                    <a:r>
                      <a:rPr lang="es-ES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es-PY" dirty="0"/>
                  </a:p>
                </p:txBody>
              </p:sp>
            </mc:Choice>
            <mc:Fallback xmlns="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E9DD91DD-B651-FD48-B8F8-EE09B41B8C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935" y="2218531"/>
                    <a:ext cx="4736681" cy="3933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F4E2BF22-5FC4-E845-93F2-4A90985EDCDA}"/>
                  </a:ext>
                </a:extLst>
              </p:cNvPr>
              <p:cNvSpPr/>
              <p:nvPr/>
            </p:nvSpPr>
            <p:spPr>
              <a:xfrm>
                <a:off x="4673078" y="2645850"/>
                <a:ext cx="1599314" cy="4251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67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Powers</a:t>
            </a:r>
            <a:r>
              <a:rPr lang="es-ES" sz="3200" i="1" dirty="0"/>
              <a:t> of A</a:t>
            </a:r>
            <a:endParaRPr lang="es-PY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FD0D03C-EFC6-C646-A210-5076CF3015B2}"/>
                  </a:ext>
                </a:extLst>
              </p:cNvPr>
              <p:cNvSpPr txBox="1"/>
              <p:nvPr/>
            </p:nvSpPr>
            <p:spPr>
              <a:xfrm>
                <a:off x="341306" y="1634001"/>
                <a:ext cx="23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0,1,1,2,3,5,8,13,…,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FD0D03C-EFC6-C646-A210-5076CF301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6" y="1634001"/>
                <a:ext cx="2387000" cy="369332"/>
              </a:xfrm>
              <a:prstGeom prst="rect">
                <a:avLst/>
              </a:prstGeom>
              <a:blipFill>
                <a:blip r:embed="rId2"/>
                <a:stretch>
                  <a:fillRect l="-1587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i="1" dirty="0" err="1"/>
                  <a:t>Find</a:t>
                </a:r>
                <a:r>
                  <a:rPr lang="es-ES" sz="3200" i="1" dirty="0"/>
                  <a:t> </a:t>
                </a:r>
                <a:r>
                  <a:rPr lang="es-ES" sz="3200" i="1" dirty="0" err="1"/>
                  <a:t>the</a:t>
                </a:r>
                <a:r>
                  <a:rPr lang="es-ES" sz="3200" i="1" dirty="0"/>
                  <a:t> Fibonacci </a:t>
                </a:r>
                <a:r>
                  <a:rPr lang="es-ES" sz="3200" i="1" dirty="0" err="1"/>
                  <a:t>number</a:t>
                </a:r>
                <a:r>
                  <a:rPr lang="es-E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3200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s-PY" sz="3200" i="1" dirty="0"/>
              </a:p>
            </p:txBody>
          </p:sp>
        </mc:Choice>
        <mc:Fallback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  <a:blipFill>
                <a:blip r:embed="rId3"/>
                <a:stretch>
                  <a:fillRect l="-2037" t="-769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6DF4D43-ED09-D143-83E1-C2D9649FB4B4}"/>
                  </a:ext>
                </a:extLst>
              </p:cNvPr>
              <p:cNvSpPr/>
              <p:nvPr/>
            </p:nvSpPr>
            <p:spPr>
              <a:xfrm>
                <a:off x="3345297" y="144591"/>
                <a:ext cx="3723327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3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ES" sz="3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3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" sz="3400" dirty="0"/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06DF4D43-ED09-D143-83E1-C2D9649F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97" y="144591"/>
                <a:ext cx="3723327" cy="615553"/>
              </a:xfrm>
              <a:prstGeom prst="rect">
                <a:avLst/>
              </a:prstGeom>
              <a:blipFill>
                <a:blip r:embed="rId4"/>
                <a:stretch>
                  <a:fillRect t="-10000" b="-34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EBC8943-7579-9846-B0DC-7AC044E436FC}"/>
                  </a:ext>
                </a:extLst>
              </p:cNvPr>
              <p:cNvSpPr txBox="1"/>
              <p:nvPr/>
            </p:nvSpPr>
            <p:spPr>
              <a:xfrm>
                <a:off x="399143" y="2474592"/>
                <a:ext cx="186198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s-ES" dirty="0"/>
                                <m:t> 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ES" dirty="0"/>
                                <m:t>+ 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s-ES" dirty="0"/>
                                <m:t> 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EBC8943-7579-9846-B0DC-7AC044E43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3" y="2474592"/>
                <a:ext cx="1861985" cy="617861"/>
              </a:xfrm>
              <a:prstGeom prst="rect">
                <a:avLst/>
              </a:prstGeom>
              <a:blipFill>
                <a:blip r:embed="rId5"/>
                <a:stretch>
                  <a:fillRect l="-60811" t="-224000" b="-322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>
            <a:extLst>
              <a:ext uri="{FF2B5EF4-FFF2-40B4-BE49-F238E27FC236}">
                <a16:creationId xmlns:a16="http://schemas.microsoft.com/office/drawing/2014/main" id="{AB92D1C7-E978-AC44-8439-E85541BC4975}"/>
              </a:ext>
            </a:extLst>
          </p:cNvPr>
          <p:cNvGrpSpPr/>
          <p:nvPr/>
        </p:nvGrpSpPr>
        <p:grpSpPr>
          <a:xfrm>
            <a:off x="4932040" y="2474592"/>
            <a:ext cx="2301912" cy="1060776"/>
            <a:chOff x="839840" y="5363519"/>
            <a:chExt cx="2301912" cy="1060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13EE3438-4794-4F48-8314-D837E21140CC}"/>
                    </a:ext>
                  </a:extLst>
                </p:cNvPr>
                <p:cNvSpPr txBox="1"/>
                <p:nvPr/>
              </p:nvSpPr>
              <p:spPr>
                <a:xfrm>
                  <a:off x="839840" y="5363519"/>
                  <a:ext cx="2301912" cy="5122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13EE3438-4794-4F48-8314-D837E211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840" y="5363519"/>
                  <a:ext cx="2301912" cy="512256"/>
                </a:xfrm>
                <a:prstGeom prst="rect">
                  <a:avLst/>
                </a:prstGeom>
                <a:blipFill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E258AFE3-1EB1-AE47-A607-32798F3E3162}"/>
                    </a:ext>
                  </a:extLst>
                </p:cNvPr>
                <p:cNvSpPr/>
                <p:nvPr/>
              </p:nvSpPr>
              <p:spPr>
                <a:xfrm>
                  <a:off x="897399" y="6054963"/>
                  <a:ext cx="7057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E258AFE3-1EB1-AE47-A607-32798F3E3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99" y="6054963"/>
                  <a:ext cx="7057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0A69848B-6BB6-7A4E-B61D-549C2E779ADA}"/>
                    </a:ext>
                  </a:extLst>
                </p:cNvPr>
                <p:cNvSpPr/>
                <p:nvPr/>
              </p:nvSpPr>
              <p:spPr>
                <a:xfrm>
                  <a:off x="2583417" y="6054963"/>
                  <a:ext cx="4860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0A69848B-6BB6-7A4E-B61D-549C2E779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17" y="6054963"/>
                  <a:ext cx="48609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FD6E8697-5A5C-0D4D-926E-C434E3C852BD}"/>
                </a:ext>
              </a:extLst>
            </p:cNvPr>
            <p:cNvSpPr/>
            <p:nvPr/>
          </p:nvSpPr>
          <p:spPr>
            <a:xfrm>
              <a:off x="1932098" y="6054963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/>
                <a:t>A</a:t>
              </a:r>
              <a:endParaRPr lang="es-PY" dirty="0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E579038-ABF8-FD4D-83FD-5FDF88BFDF4A}"/>
              </a:ext>
            </a:extLst>
          </p:cNvPr>
          <p:cNvGrpSpPr/>
          <p:nvPr/>
        </p:nvGrpSpPr>
        <p:grpSpPr>
          <a:xfrm>
            <a:off x="407407" y="3767622"/>
            <a:ext cx="8484041" cy="512769"/>
            <a:chOff x="407407" y="3767622"/>
            <a:chExt cx="8484041" cy="512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0369E4BD-906F-FF45-B591-6E78C9EB01BD}"/>
                    </a:ext>
                  </a:extLst>
                </p:cNvPr>
                <p:cNvSpPr txBox="1"/>
                <p:nvPr/>
              </p:nvSpPr>
              <p:spPr>
                <a:xfrm>
                  <a:off x="407407" y="3793046"/>
                  <a:ext cx="889923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0369E4BD-906F-FF45-B591-6E78C9EB0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07" y="3793046"/>
                  <a:ext cx="889923" cy="461921"/>
                </a:xfrm>
                <a:prstGeom prst="rect">
                  <a:avLst/>
                </a:prstGeom>
                <a:blipFill>
                  <a:blip r:embed="rId9"/>
                  <a:stretch>
                    <a:fillRect l="-2817" t="-2703" b="-1351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2C0983B-1CD7-7346-B7EF-C654D26161DF}"/>
                    </a:ext>
                  </a:extLst>
                </p:cNvPr>
                <p:cNvSpPr txBox="1"/>
                <p:nvPr/>
              </p:nvSpPr>
              <p:spPr>
                <a:xfrm>
                  <a:off x="1959252" y="3793046"/>
                  <a:ext cx="884601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02C0983B-1CD7-7346-B7EF-C654D2616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252" y="3793046"/>
                  <a:ext cx="884601" cy="461921"/>
                </a:xfrm>
                <a:prstGeom prst="rect">
                  <a:avLst/>
                </a:prstGeom>
                <a:blipFill>
                  <a:blip r:embed="rId10"/>
                  <a:stretch>
                    <a:fillRect l="-2817" t="-5405" b="-1351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5A05D8C-D76E-3C4E-A63D-28B8551F750A}"/>
                    </a:ext>
                  </a:extLst>
                </p:cNvPr>
                <p:cNvSpPr txBox="1"/>
                <p:nvPr/>
              </p:nvSpPr>
              <p:spPr>
                <a:xfrm>
                  <a:off x="3505775" y="3793943"/>
                  <a:ext cx="889924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5A05D8C-D76E-3C4E-A63D-28B8551F7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75" y="3793943"/>
                  <a:ext cx="889924" cy="460126"/>
                </a:xfrm>
                <a:prstGeom prst="rect">
                  <a:avLst/>
                </a:prstGeom>
                <a:blipFill>
                  <a:blip r:embed="rId11"/>
                  <a:stretch>
                    <a:fillRect l="-4286" t="-5405" b="-1351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AA9D47F0-F5C7-AF4F-A3EB-7B3BB491F156}"/>
                    </a:ext>
                  </a:extLst>
                </p:cNvPr>
                <p:cNvSpPr txBox="1"/>
                <p:nvPr/>
              </p:nvSpPr>
              <p:spPr>
                <a:xfrm>
                  <a:off x="5057621" y="3793943"/>
                  <a:ext cx="889923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AA9D47F0-F5C7-AF4F-A3EB-7B3BB491F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621" y="3793943"/>
                  <a:ext cx="889923" cy="460126"/>
                </a:xfrm>
                <a:prstGeom prst="rect">
                  <a:avLst/>
                </a:prstGeom>
                <a:blipFill>
                  <a:blip r:embed="rId12"/>
                  <a:stretch>
                    <a:fillRect l="-1408" t="-5405" b="-1351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D5CF302C-BE42-4042-8989-2E3C163BA8C9}"/>
                    </a:ext>
                  </a:extLst>
                </p:cNvPr>
                <p:cNvSpPr txBox="1"/>
                <p:nvPr/>
              </p:nvSpPr>
              <p:spPr>
                <a:xfrm>
                  <a:off x="7519854" y="3767622"/>
                  <a:ext cx="1371594" cy="5127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D5CF302C-BE42-4042-8989-2E3C163BA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54" y="3767622"/>
                  <a:ext cx="1371594" cy="512769"/>
                </a:xfrm>
                <a:prstGeom prst="rect">
                  <a:avLst/>
                </a:prstGeom>
                <a:blipFill>
                  <a:blip r:embed="rId13"/>
                  <a:stretch>
                    <a:fillRect l="-1835" t="-2439" b="-731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5AC3F502-30AA-4443-AB6C-C6D0FC754358}"/>
                    </a:ext>
                  </a:extLst>
                </p:cNvPr>
                <p:cNvSpPr txBox="1"/>
                <p:nvPr/>
              </p:nvSpPr>
              <p:spPr>
                <a:xfrm>
                  <a:off x="6609466" y="3885507"/>
                  <a:ext cx="2484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5AC3F502-30AA-4443-AB6C-C6D0FC754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466" y="3885507"/>
                  <a:ext cx="248466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3EF85DF-4AF7-DD49-88F8-7D18261EFD22}"/>
                  </a:ext>
                </a:extLst>
              </p:cNvPr>
              <p:cNvSpPr txBox="1"/>
              <p:nvPr/>
            </p:nvSpPr>
            <p:spPr>
              <a:xfrm>
                <a:off x="4950423" y="1606095"/>
                <a:ext cx="14652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3EF85DF-4AF7-DD49-88F8-7D18261EF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23" y="1606095"/>
                <a:ext cx="1465273" cy="276999"/>
              </a:xfrm>
              <a:prstGeom prst="rect">
                <a:avLst/>
              </a:prstGeom>
              <a:blipFill>
                <a:blip r:embed="rId15"/>
                <a:stretch>
                  <a:fillRect l="-1724" t="-4348" b="-869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FBF1424-BA58-5645-8C65-F73591A563C7}"/>
                  </a:ext>
                </a:extLst>
              </p:cNvPr>
              <p:cNvSpPr/>
              <p:nvPr/>
            </p:nvSpPr>
            <p:spPr>
              <a:xfrm>
                <a:off x="7834387" y="2471444"/>
                <a:ext cx="113236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6FBF1424-BA58-5645-8C65-F73591A56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387" y="2471444"/>
                <a:ext cx="1132361" cy="554254"/>
              </a:xfrm>
              <a:prstGeom prst="rect">
                <a:avLst/>
              </a:prstGeom>
              <a:blipFill>
                <a:blip r:embed="rId16"/>
                <a:stretch>
                  <a:fillRect l="-4444" b="-45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A734D8DB-8CB5-AC4D-A43D-20CAE7188ABF}"/>
                  </a:ext>
                </a:extLst>
              </p:cNvPr>
              <p:cNvSpPr/>
              <p:nvPr/>
            </p:nvSpPr>
            <p:spPr>
              <a:xfrm>
                <a:off x="3132764" y="2563905"/>
                <a:ext cx="1840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A734D8DB-8CB5-AC4D-A43D-20CAE7188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64" y="2563905"/>
                <a:ext cx="18405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98A13B59-FF30-DC4F-9284-C879C9CC03B1}"/>
              </a:ext>
            </a:extLst>
          </p:cNvPr>
          <p:cNvGrpSpPr/>
          <p:nvPr/>
        </p:nvGrpSpPr>
        <p:grpSpPr>
          <a:xfrm>
            <a:off x="686403" y="4497429"/>
            <a:ext cx="3199466" cy="2139469"/>
            <a:chOff x="4572000" y="4592831"/>
            <a:chExt cx="3199466" cy="2139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35BD5595-203D-0844-8954-F0D84E27D7F8}"/>
                    </a:ext>
                  </a:extLst>
                </p:cNvPr>
                <p:cNvSpPr/>
                <p:nvPr/>
              </p:nvSpPr>
              <p:spPr>
                <a:xfrm>
                  <a:off x="4572000" y="4592831"/>
                  <a:ext cx="3199466" cy="578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s-E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E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−1=0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35BD5595-203D-0844-8954-F0D84E27D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592831"/>
                  <a:ext cx="3199466" cy="578172"/>
                </a:xfrm>
                <a:prstGeom prst="rect">
                  <a:avLst/>
                </a:prstGeom>
                <a:blipFill>
                  <a:blip r:embed="rId18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6424809-E607-F54F-B6C2-D9E3E11839A7}"/>
                    </a:ext>
                  </a:extLst>
                </p:cNvPr>
                <p:cNvSpPr/>
                <p:nvPr/>
              </p:nvSpPr>
              <p:spPr>
                <a:xfrm>
                  <a:off x="5896089" y="6362968"/>
                  <a:ext cx="14958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−0.618</m:t>
                        </m:r>
                      </m:oMath>
                    </m:oMathPara>
                  </a14:m>
                  <a:endParaRPr lang="es-ES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6424809-E607-F54F-B6C2-D9E3E1183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89" y="6362968"/>
                  <a:ext cx="149585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DAF9410-18AF-9348-AEA5-5C5DA80A1345}"/>
                    </a:ext>
                  </a:extLst>
                </p:cNvPr>
                <p:cNvSpPr/>
                <p:nvPr/>
              </p:nvSpPr>
              <p:spPr>
                <a:xfrm>
                  <a:off x="5892677" y="5916978"/>
                  <a:ext cx="1317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1.618</m:t>
                        </m:r>
                      </m:oMath>
                    </m:oMathPara>
                  </a14:m>
                  <a:endParaRPr lang="es-ES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DAF9410-18AF-9348-AEA5-5C5DA80A13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677" y="5916978"/>
                  <a:ext cx="131741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A47B67F8-383F-754A-B237-DD4804438774}"/>
                    </a:ext>
                  </a:extLst>
                </p:cNvPr>
                <p:cNvSpPr/>
                <p:nvPr/>
              </p:nvSpPr>
              <p:spPr>
                <a:xfrm>
                  <a:off x="5934689" y="5229385"/>
                  <a:ext cx="1770677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1∓</m:t>
                            </m:r>
                            <m:rad>
                              <m:radPr>
                                <m:degHide m:val="on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A47B67F8-383F-754A-B237-DD4804438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689" y="5229385"/>
                  <a:ext cx="1770677" cy="610936"/>
                </a:xfrm>
                <a:prstGeom prst="rect">
                  <a:avLst/>
                </a:prstGeom>
                <a:blipFill>
                  <a:blip r:embed="rId21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02D6DF2E-9E66-734B-A06A-DBF43E68F560}"/>
                  </a:ext>
                </a:extLst>
              </p:cNvPr>
              <p:cNvSpPr/>
              <p:nvPr/>
            </p:nvSpPr>
            <p:spPr>
              <a:xfrm>
                <a:off x="7657861" y="5333068"/>
                <a:ext cx="1151405" cy="563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02D6DF2E-9E66-734B-A06A-DBF43E68F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861" y="5333068"/>
                <a:ext cx="1151405" cy="563809"/>
              </a:xfrm>
              <a:prstGeom prst="rect">
                <a:avLst/>
              </a:prstGeom>
              <a:blipFill>
                <a:blip r:embed="rId2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E74346B6-17DE-D949-B52F-36BDC530EBD1}"/>
                  </a:ext>
                </a:extLst>
              </p:cNvPr>
              <p:cNvSpPr/>
              <p:nvPr/>
            </p:nvSpPr>
            <p:spPr>
              <a:xfrm>
                <a:off x="7647218" y="6039517"/>
                <a:ext cx="1162048" cy="563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E74346B6-17DE-D949-B52F-36BDC530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8" y="6039517"/>
                <a:ext cx="1162048" cy="563809"/>
              </a:xfrm>
              <a:prstGeom prst="rect">
                <a:avLst/>
              </a:prstGeom>
              <a:blipFill>
                <a:blip r:embed="rId2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B1AE1BCC-AB5D-6249-98B1-F026240D8EFB}"/>
                  </a:ext>
                </a:extLst>
              </p:cNvPr>
              <p:cNvSpPr/>
              <p:nvPr/>
            </p:nvSpPr>
            <p:spPr>
              <a:xfrm>
                <a:off x="6089736" y="4630530"/>
                <a:ext cx="2394502" cy="578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B1AE1BCC-AB5D-6249-98B1-F026240D8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36" y="4630530"/>
                <a:ext cx="2394502" cy="578172"/>
              </a:xfrm>
              <a:prstGeom prst="rect">
                <a:avLst/>
              </a:prstGeom>
              <a:blipFill>
                <a:blip r:embed="rId2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Powers</a:t>
            </a:r>
            <a:r>
              <a:rPr lang="es-ES" sz="3200" i="1" dirty="0"/>
              <a:t> of A</a:t>
            </a:r>
            <a:endParaRPr lang="es-PY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FD0D03C-EFC6-C646-A210-5076CF3015B2}"/>
                  </a:ext>
                </a:extLst>
              </p:cNvPr>
              <p:cNvSpPr txBox="1"/>
              <p:nvPr/>
            </p:nvSpPr>
            <p:spPr>
              <a:xfrm>
                <a:off x="341306" y="1634001"/>
                <a:ext cx="23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0,1,1,2,3,5,8,13,…,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FD0D03C-EFC6-C646-A210-5076CF301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6" y="1634001"/>
                <a:ext cx="2387000" cy="369332"/>
              </a:xfrm>
              <a:prstGeom prst="rect">
                <a:avLst/>
              </a:prstGeom>
              <a:blipFill>
                <a:blip r:embed="rId2"/>
                <a:stretch>
                  <a:fillRect l="-1587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i="1" dirty="0"/>
                  <a:t>Find </a:t>
                </a:r>
                <a:r>
                  <a:rPr lang="es-ES" sz="3200" i="1" dirty="0" err="1"/>
                  <a:t>the</a:t>
                </a:r>
                <a:r>
                  <a:rPr lang="es-ES" sz="3200" i="1" dirty="0"/>
                  <a:t> Fibonacci </a:t>
                </a:r>
                <a:r>
                  <a:rPr lang="es-ES" sz="3200" i="1" dirty="0" err="1"/>
                  <a:t>number</a:t>
                </a:r>
                <a:r>
                  <a:rPr lang="es-E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s-PY" sz="3200" i="1" dirty="0"/>
              </a:p>
            </p:txBody>
          </p:sp>
        </mc:Choice>
        <mc:Fallback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  <a:blipFill>
                <a:blip r:embed="rId3"/>
                <a:stretch>
                  <a:fillRect l="-2037" t="-769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AE7AC748-FA65-FE43-B06B-4AFC0B2DD910}"/>
              </a:ext>
            </a:extLst>
          </p:cNvPr>
          <p:cNvGrpSpPr/>
          <p:nvPr/>
        </p:nvGrpSpPr>
        <p:grpSpPr>
          <a:xfrm>
            <a:off x="252760" y="2143000"/>
            <a:ext cx="1770677" cy="4383683"/>
            <a:chOff x="252760" y="2143000"/>
            <a:chExt cx="1770677" cy="4383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6FBF1424-BA58-5645-8C65-F73591A563C7}"/>
                    </a:ext>
                  </a:extLst>
                </p:cNvPr>
                <p:cNvSpPr/>
                <p:nvPr/>
              </p:nvSpPr>
              <p:spPr>
                <a:xfrm>
                  <a:off x="571918" y="2143000"/>
                  <a:ext cx="1132361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dirty="0"/>
                    <a:t>A=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6FBF1424-BA58-5645-8C65-F73591A56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18" y="2143000"/>
                  <a:ext cx="1132361" cy="554254"/>
                </a:xfrm>
                <a:prstGeom prst="rect">
                  <a:avLst/>
                </a:prstGeom>
                <a:blipFill>
                  <a:blip r:embed="rId4"/>
                  <a:stretch>
                    <a:fillRect l="-4444" b="-454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6424809-E607-F54F-B6C2-D9E3E11839A7}"/>
                    </a:ext>
                  </a:extLst>
                </p:cNvPr>
                <p:cNvSpPr/>
                <p:nvPr/>
              </p:nvSpPr>
              <p:spPr>
                <a:xfrm>
                  <a:off x="390169" y="5445162"/>
                  <a:ext cx="14958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−0.618</m:t>
                        </m:r>
                      </m:oMath>
                    </m:oMathPara>
                  </a14:m>
                  <a:endParaRPr lang="es-ES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6424809-E607-F54F-B6C2-D9E3E1183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69" y="5445162"/>
                  <a:ext cx="149585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DAF9410-18AF-9348-AEA5-5C5DA80A1345}"/>
                    </a:ext>
                  </a:extLst>
                </p:cNvPr>
                <p:cNvSpPr/>
                <p:nvPr/>
              </p:nvSpPr>
              <p:spPr>
                <a:xfrm>
                  <a:off x="479392" y="4215257"/>
                  <a:ext cx="1317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1.618</m:t>
                        </m:r>
                      </m:oMath>
                    </m:oMathPara>
                  </a14:m>
                  <a:endParaRPr lang="es-ES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DAF9410-18AF-9348-AEA5-5C5DA80A13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92" y="4215257"/>
                  <a:ext cx="13174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A47B67F8-383F-754A-B237-DD4804438774}"/>
                    </a:ext>
                  </a:extLst>
                </p:cNvPr>
                <p:cNvSpPr/>
                <p:nvPr/>
              </p:nvSpPr>
              <p:spPr>
                <a:xfrm>
                  <a:off x="252760" y="3455939"/>
                  <a:ext cx="1770677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1∓</m:t>
                            </m:r>
                            <m:rad>
                              <m:radPr>
                                <m:degHide m:val="on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A47B67F8-383F-754A-B237-DD4804438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60" y="3455939"/>
                  <a:ext cx="1770677" cy="610936"/>
                </a:xfrm>
                <a:prstGeom prst="rect">
                  <a:avLst/>
                </a:prstGeom>
                <a:blipFill>
                  <a:blip r:embed="rId7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02D6DF2E-9E66-734B-A06A-DBF43E68F560}"/>
                    </a:ext>
                  </a:extLst>
                </p:cNvPr>
                <p:cNvSpPr/>
                <p:nvPr/>
              </p:nvSpPr>
              <p:spPr>
                <a:xfrm>
                  <a:off x="562396" y="4732971"/>
                  <a:ext cx="1151405" cy="5638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02D6DF2E-9E66-734B-A06A-DBF43E68F5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96" y="4732971"/>
                  <a:ext cx="1151405" cy="563809"/>
                </a:xfrm>
                <a:prstGeom prst="rect">
                  <a:avLst/>
                </a:prstGeom>
                <a:blipFill>
                  <a:blip r:embed="rId8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E74346B6-17DE-D949-B52F-36BDC530EBD1}"/>
                    </a:ext>
                  </a:extLst>
                </p:cNvPr>
                <p:cNvSpPr/>
                <p:nvPr/>
              </p:nvSpPr>
              <p:spPr>
                <a:xfrm>
                  <a:off x="557074" y="5962874"/>
                  <a:ext cx="1162048" cy="5638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E74346B6-17DE-D949-B52F-36BDC530EB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74" y="5962874"/>
                  <a:ext cx="1162048" cy="563809"/>
                </a:xfrm>
                <a:prstGeom prst="rect">
                  <a:avLst/>
                </a:prstGeom>
                <a:blipFill>
                  <a:blip r:embed="rId9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BC06A3B7-C40B-EA4A-929C-A33315099B3A}"/>
                    </a:ext>
                  </a:extLst>
                </p:cNvPr>
                <p:cNvSpPr txBox="1"/>
                <p:nvPr/>
              </p:nvSpPr>
              <p:spPr>
                <a:xfrm>
                  <a:off x="693137" y="2845636"/>
                  <a:ext cx="889923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BC06A3B7-C40B-EA4A-929C-A33315099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37" y="2845636"/>
                  <a:ext cx="889923" cy="461921"/>
                </a:xfrm>
                <a:prstGeom prst="rect">
                  <a:avLst/>
                </a:prstGeom>
                <a:blipFill>
                  <a:blip r:embed="rId10"/>
                  <a:stretch>
                    <a:fillRect l="-2817" b="-1621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EE7202B-B42D-3F46-A0D6-4B99E244B3E6}"/>
                  </a:ext>
                </a:extLst>
              </p:cNvPr>
              <p:cNvSpPr/>
              <p:nvPr/>
            </p:nvSpPr>
            <p:spPr>
              <a:xfrm>
                <a:off x="3267763" y="1541131"/>
                <a:ext cx="1284006" cy="563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S=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BEE7202B-B42D-3F46-A0D6-4B99E244B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63" y="1541131"/>
                <a:ext cx="1284006" cy="563809"/>
              </a:xfrm>
              <a:prstGeom prst="rect">
                <a:avLst/>
              </a:prstGeom>
              <a:blipFill>
                <a:blip r:embed="rId11"/>
                <a:stretch>
                  <a:fillRect l="-2941" b="-434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F43C895-2338-B644-91CC-FFCF0FB778F5}"/>
                  </a:ext>
                </a:extLst>
              </p:cNvPr>
              <p:cNvSpPr/>
              <p:nvPr/>
            </p:nvSpPr>
            <p:spPr>
              <a:xfrm>
                <a:off x="6543405" y="1571957"/>
                <a:ext cx="10588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S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F43C895-2338-B644-91CC-FFCF0FB77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05" y="1571957"/>
                <a:ext cx="1058855" cy="369332"/>
              </a:xfrm>
              <a:prstGeom prst="rect">
                <a:avLst/>
              </a:prstGeom>
              <a:blipFill>
                <a:blip r:embed="rId12"/>
                <a:stretch>
                  <a:fillRect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7C644073-EFBF-2146-AA65-EBF13AF18A67}"/>
                  </a:ext>
                </a:extLst>
              </p:cNvPr>
              <p:cNvSpPr/>
              <p:nvPr/>
            </p:nvSpPr>
            <p:spPr>
              <a:xfrm>
                <a:off x="5561693" y="2033724"/>
                <a:ext cx="1963423" cy="563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7C644073-EFBF-2146-AA65-EBF13AF18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93" y="2033724"/>
                <a:ext cx="1963423" cy="563809"/>
              </a:xfrm>
              <a:prstGeom prst="rect">
                <a:avLst/>
              </a:prstGeom>
              <a:blipFill>
                <a:blip r:embed="rId1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D67C26A-9DC1-464C-81BD-08156CE7D2B2}"/>
                  </a:ext>
                </a:extLst>
              </p:cNvPr>
              <p:cNvSpPr/>
              <p:nvPr/>
            </p:nvSpPr>
            <p:spPr>
              <a:xfrm>
                <a:off x="3187755" y="2896001"/>
                <a:ext cx="1793120" cy="59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D67C26A-9DC1-464C-81BD-08156CE7D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755" y="2896001"/>
                <a:ext cx="1793120" cy="5995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F6BC5EA-E932-E042-B67F-1CDCE63639E4}"/>
                  </a:ext>
                </a:extLst>
              </p:cNvPr>
              <p:cNvSpPr/>
              <p:nvPr/>
            </p:nvSpPr>
            <p:spPr>
              <a:xfrm>
                <a:off x="5704816" y="2751635"/>
                <a:ext cx="2530020" cy="888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s-PY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PY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s-PY" sz="2000" dirty="0"/>
                  <a:t> =</a:t>
                </a:r>
                <a14:m>
                  <m:oMath xmlns:m="http://schemas.openxmlformats.org/officeDocument/2006/math">
                    <m:r>
                      <a:rPr lang="es-E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F6BC5EA-E932-E042-B67F-1CDCE6363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816" y="2751635"/>
                <a:ext cx="2530020" cy="8883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994FF1CB-E266-2B42-BC3E-3A50090B4161}"/>
                  </a:ext>
                </a:extLst>
              </p:cNvPr>
              <p:cNvSpPr/>
              <p:nvPr/>
            </p:nvSpPr>
            <p:spPr>
              <a:xfrm>
                <a:off x="5704816" y="3703813"/>
                <a:ext cx="2530020" cy="910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Y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s-PY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PY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s-PY" sz="2000" dirty="0"/>
                  <a:t> =</a:t>
                </a:r>
                <a14:m>
                  <m:oMath xmlns:m="http://schemas.openxmlformats.org/officeDocument/2006/math">
                    <m:r>
                      <a:rPr lang="es-E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PY" sz="2000" dirty="0"/>
              </a:p>
            </p:txBody>
          </p:sp>
        </mc:Choice>
        <mc:Fallback xmlns=""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994FF1CB-E266-2B42-BC3E-3A50090B4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816" y="3703813"/>
                <a:ext cx="2530020" cy="9104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55A317F8-4A6B-4144-B46D-865E5A2EB13D}"/>
                  </a:ext>
                </a:extLst>
              </p:cNvPr>
              <p:cNvSpPr/>
              <p:nvPr/>
            </p:nvSpPr>
            <p:spPr>
              <a:xfrm>
                <a:off x="3126648" y="3906999"/>
                <a:ext cx="1915333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3" name="Rectángulo 42">
                <a:extLst>
                  <a:ext uri="{FF2B5EF4-FFF2-40B4-BE49-F238E27FC236}">
                    <a16:creationId xmlns:a16="http://schemas.microsoft.com/office/drawing/2014/main" id="{55A317F8-4A6B-4144-B46D-865E5A2EB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48" y="3906999"/>
                <a:ext cx="1915333" cy="616515"/>
              </a:xfrm>
              <a:prstGeom prst="rect">
                <a:avLst/>
              </a:prstGeom>
              <a:blipFill>
                <a:blip r:embed="rId17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63FBFF8-5B31-1D44-9D61-B47D7FCA070B}"/>
                  </a:ext>
                </a:extLst>
              </p:cNvPr>
              <p:cNvSpPr txBox="1"/>
              <p:nvPr/>
            </p:nvSpPr>
            <p:spPr>
              <a:xfrm>
                <a:off x="3345297" y="2262049"/>
                <a:ext cx="78483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63FBFF8-5B31-1D44-9D61-B47D7FCA0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297" y="2262049"/>
                <a:ext cx="784830" cy="467564"/>
              </a:xfrm>
              <a:prstGeom prst="rect">
                <a:avLst/>
              </a:prstGeom>
              <a:blipFill>
                <a:blip r:embed="rId18"/>
                <a:stretch>
                  <a:fillRect l="-7937" r="-3175" b="-1315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CD164B1C-244F-BB4F-84A6-D81A69B22061}"/>
                  </a:ext>
                </a:extLst>
              </p:cNvPr>
              <p:cNvSpPr/>
              <p:nvPr/>
            </p:nvSpPr>
            <p:spPr>
              <a:xfrm>
                <a:off x="3187755" y="5037620"/>
                <a:ext cx="1576329" cy="722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CD164B1C-244F-BB4F-84A6-D81A69B22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755" y="5037620"/>
                <a:ext cx="1576329" cy="722185"/>
              </a:xfrm>
              <a:prstGeom prst="rect">
                <a:avLst/>
              </a:prstGeom>
              <a:blipFill>
                <a:blip r:embed="rId1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o 45">
            <a:extLst>
              <a:ext uri="{FF2B5EF4-FFF2-40B4-BE49-F238E27FC236}">
                <a16:creationId xmlns:a16="http://schemas.microsoft.com/office/drawing/2014/main" id="{9F3A3B7D-2896-A74B-B288-6EEADC350F49}"/>
              </a:ext>
            </a:extLst>
          </p:cNvPr>
          <p:cNvGrpSpPr/>
          <p:nvPr/>
        </p:nvGrpSpPr>
        <p:grpSpPr>
          <a:xfrm>
            <a:off x="2806033" y="240876"/>
            <a:ext cx="5945873" cy="512769"/>
            <a:chOff x="2806033" y="240876"/>
            <a:chExt cx="5945873" cy="512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4EC58719-0FC0-1846-AA25-66D9B8C20C2E}"/>
                    </a:ext>
                  </a:extLst>
                </p:cNvPr>
                <p:cNvSpPr txBox="1"/>
                <p:nvPr/>
              </p:nvSpPr>
              <p:spPr>
                <a:xfrm>
                  <a:off x="4932040" y="358760"/>
                  <a:ext cx="14652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4EC58719-0FC0-1846-AA25-66D9B8C20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358760"/>
                  <a:ext cx="1465273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855" t="-4348" b="-869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>
                  <a:extLst>
                    <a:ext uri="{FF2B5EF4-FFF2-40B4-BE49-F238E27FC236}">
                      <a16:creationId xmlns:a16="http://schemas.microsoft.com/office/drawing/2014/main" id="{E2AEE8E4-4258-8F41-A03D-005E2E106577}"/>
                    </a:ext>
                  </a:extLst>
                </p:cNvPr>
                <p:cNvSpPr txBox="1"/>
                <p:nvPr/>
              </p:nvSpPr>
              <p:spPr>
                <a:xfrm>
                  <a:off x="7380312" y="240876"/>
                  <a:ext cx="1371594" cy="5127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5" name="CuadroTexto 54">
                  <a:extLst>
                    <a:ext uri="{FF2B5EF4-FFF2-40B4-BE49-F238E27FC236}">
                      <a16:creationId xmlns:a16="http://schemas.microsoft.com/office/drawing/2014/main" id="{E2AEE8E4-4258-8F41-A03D-005E2E106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240876"/>
                  <a:ext cx="1371594" cy="512769"/>
                </a:xfrm>
                <a:prstGeom prst="rect">
                  <a:avLst/>
                </a:prstGeom>
                <a:blipFill>
                  <a:blip r:embed="rId21"/>
                  <a:stretch>
                    <a:fillRect l="-1835" t="-2439" b="-731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9109FA14-241D-4048-B7E5-53104B643717}"/>
                    </a:ext>
                  </a:extLst>
                </p:cNvPr>
                <p:cNvSpPr/>
                <p:nvPr/>
              </p:nvSpPr>
              <p:spPr>
                <a:xfrm>
                  <a:off x="2806033" y="325583"/>
                  <a:ext cx="1275734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id="{9109FA14-241D-4048-B7E5-53104B6437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033" y="325583"/>
                  <a:ext cx="1275734" cy="37427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310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>
            <a:extLst>
              <a:ext uri="{FF2B5EF4-FFF2-40B4-BE49-F238E27FC236}">
                <a16:creationId xmlns:a16="http://schemas.microsoft.com/office/drawing/2014/main" id="{31FA455C-494F-994B-843F-ED65A12AA341}"/>
              </a:ext>
            </a:extLst>
          </p:cNvPr>
          <p:cNvSpPr txBox="1">
            <a:spLocks/>
          </p:cNvSpPr>
          <p:nvPr/>
        </p:nvSpPr>
        <p:spPr>
          <a:xfrm>
            <a:off x="245251" y="221102"/>
            <a:ext cx="4974821" cy="975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i="1" dirty="0" err="1"/>
              <a:t>Powers</a:t>
            </a:r>
            <a:r>
              <a:rPr lang="es-ES" sz="3200" i="1" dirty="0"/>
              <a:t> of A</a:t>
            </a:r>
            <a:endParaRPr lang="es-PY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FD0D03C-EFC6-C646-A210-5076CF3015B2}"/>
                  </a:ext>
                </a:extLst>
              </p:cNvPr>
              <p:cNvSpPr txBox="1"/>
              <p:nvPr/>
            </p:nvSpPr>
            <p:spPr>
              <a:xfrm>
                <a:off x="341306" y="1634001"/>
                <a:ext cx="23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0,1,1,2,3,5,8,13,…,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FD0D03C-EFC6-C646-A210-5076CF301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6" y="1634001"/>
                <a:ext cx="2387000" cy="369332"/>
              </a:xfrm>
              <a:prstGeom prst="rect">
                <a:avLst/>
              </a:prstGeom>
              <a:blipFill>
                <a:blip r:embed="rId2"/>
                <a:stretch>
                  <a:fillRect l="-1587" t="-3333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3200" i="1" dirty="0"/>
                  <a:t>Find </a:t>
                </a:r>
                <a:r>
                  <a:rPr lang="es-ES" sz="3200" i="1" dirty="0" err="1"/>
                  <a:t>the</a:t>
                </a:r>
                <a:r>
                  <a:rPr lang="es-ES" sz="3200" i="1" dirty="0"/>
                  <a:t> Fibonacci </a:t>
                </a:r>
                <a:r>
                  <a:rPr lang="es-ES" sz="3200" i="1" dirty="0" err="1"/>
                  <a:t>number</a:t>
                </a:r>
                <a:r>
                  <a:rPr lang="es-E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sz="3200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s-PY" sz="3200" i="1" dirty="0"/>
              </a:p>
            </p:txBody>
          </p:sp>
        </mc:Choice>
        <mc:Fallback>
          <p:sp>
            <p:nvSpPr>
              <p:cNvPr id="29" name="1 Título">
                <a:extLst>
                  <a:ext uri="{FF2B5EF4-FFF2-40B4-BE49-F238E27FC236}">
                    <a16:creationId xmlns:a16="http://schemas.microsoft.com/office/drawing/2014/main" id="{68B0661B-86BA-2B40-8CB6-B97F81E7D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6" y="848495"/>
                <a:ext cx="6851384" cy="975650"/>
              </a:xfrm>
              <a:prstGeom prst="rect">
                <a:avLst/>
              </a:prstGeom>
              <a:blipFill>
                <a:blip r:embed="rId3"/>
                <a:stretch>
                  <a:fillRect l="-2037" t="-769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BED8C910-F28F-1841-A325-36D715B13D2C}"/>
              </a:ext>
            </a:extLst>
          </p:cNvPr>
          <p:cNvGrpSpPr/>
          <p:nvPr/>
        </p:nvGrpSpPr>
        <p:grpSpPr>
          <a:xfrm>
            <a:off x="2806033" y="240876"/>
            <a:ext cx="5945873" cy="512769"/>
            <a:chOff x="2806033" y="240876"/>
            <a:chExt cx="5945873" cy="512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43EF85DF-4AF7-DD49-88F8-7D18261EFD22}"/>
                    </a:ext>
                  </a:extLst>
                </p:cNvPr>
                <p:cNvSpPr txBox="1"/>
                <p:nvPr/>
              </p:nvSpPr>
              <p:spPr>
                <a:xfrm>
                  <a:off x="4932040" y="358760"/>
                  <a:ext cx="14652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43EF85DF-4AF7-DD49-88F8-7D18261EF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358760"/>
                  <a:ext cx="146527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55" t="-4348" b="-869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2C528F46-7B06-BE46-BB03-1120E16458A0}"/>
                    </a:ext>
                  </a:extLst>
                </p:cNvPr>
                <p:cNvSpPr txBox="1"/>
                <p:nvPr/>
              </p:nvSpPr>
              <p:spPr>
                <a:xfrm>
                  <a:off x="7380312" y="240876"/>
                  <a:ext cx="1371594" cy="5127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2C528F46-7B06-BE46-BB03-1120E1645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240876"/>
                  <a:ext cx="1371594" cy="512769"/>
                </a:xfrm>
                <a:prstGeom prst="rect">
                  <a:avLst/>
                </a:prstGeom>
                <a:blipFill>
                  <a:blip r:embed="rId5"/>
                  <a:stretch>
                    <a:fillRect l="-1835" t="-2439" b="-731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DEB9A16A-8622-3B46-8938-271D85D3EC59}"/>
                    </a:ext>
                  </a:extLst>
                </p:cNvPr>
                <p:cNvSpPr/>
                <p:nvPr/>
              </p:nvSpPr>
              <p:spPr>
                <a:xfrm>
                  <a:off x="2806033" y="325583"/>
                  <a:ext cx="1275734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DEB9A16A-8622-3B46-8938-271D85D3EC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033" y="325583"/>
                  <a:ext cx="1275734" cy="3742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13B73B9-C438-114B-A268-D155FA29D18A}"/>
              </a:ext>
            </a:extLst>
          </p:cNvPr>
          <p:cNvGrpSpPr/>
          <p:nvPr/>
        </p:nvGrpSpPr>
        <p:grpSpPr>
          <a:xfrm>
            <a:off x="4672923" y="2022540"/>
            <a:ext cx="2028865" cy="4427778"/>
            <a:chOff x="4672923" y="2022540"/>
            <a:chExt cx="2028865" cy="4427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B1FA567C-49DE-6745-BEF3-86037EE38F05}"/>
                    </a:ext>
                  </a:extLst>
                </p:cNvPr>
                <p:cNvSpPr/>
                <p:nvPr/>
              </p:nvSpPr>
              <p:spPr>
                <a:xfrm>
                  <a:off x="4672923" y="4405715"/>
                  <a:ext cx="1724390" cy="7208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E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PY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B1FA567C-49DE-6745-BEF3-86037EE38F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923" y="4405715"/>
                  <a:ext cx="1724390" cy="720838"/>
                </a:xfrm>
                <a:prstGeom prst="rect">
                  <a:avLst/>
                </a:prstGeom>
                <a:blipFill>
                  <a:blip r:embed="rId7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62D99155-1A6B-F94E-B6C3-8D3AA609DA8C}"/>
                    </a:ext>
                  </a:extLst>
                </p:cNvPr>
                <p:cNvSpPr/>
                <p:nvPr/>
              </p:nvSpPr>
              <p:spPr>
                <a:xfrm>
                  <a:off x="4772219" y="5729480"/>
                  <a:ext cx="1609289" cy="7208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PY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PY" sz="2000" dirty="0"/>
                </a:p>
              </p:txBody>
            </p:sp>
          </mc:Choice>
          <mc:Fallback xmlns=""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62D99155-1A6B-F94E-B6C3-8D3AA609DA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219" y="5729480"/>
                  <a:ext cx="1609289" cy="720838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6F91CFFC-9903-0E45-80F3-E9B1D816F75E}"/>
                    </a:ext>
                  </a:extLst>
                </p:cNvPr>
                <p:cNvSpPr/>
                <p:nvPr/>
              </p:nvSpPr>
              <p:spPr>
                <a:xfrm>
                  <a:off x="4693866" y="2882023"/>
                  <a:ext cx="2007922" cy="920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6F91CFFC-9903-0E45-80F3-E9B1D816F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866" y="2882023"/>
                  <a:ext cx="2007922" cy="9207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CE64C7A7-C4D8-5746-BA23-5252358AABB3}"/>
                    </a:ext>
                  </a:extLst>
                </p:cNvPr>
                <p:cNvSpPr/>
                <p:nvPr/>
              </p:nvSpPr>
              <p:spPr>
                <a:xfrm>
                  <a:off x="5014146" y="2022540"/>
                  <a:ext cx="1500411" cy="5638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CE64C7A7-C4D8-5746-BA23-5252358AA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146" y="2022540"/>
                  <a:ext cx="1500411" cy="563809"/>
                </a:xfrm>
                <a:prstGeom prst="rect">
                  <a:avLst/>
                </a:prstGeom>
                <a:blipFill>
                  <a:blip r:embed="rId10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A0B676D-7FD2-7F45-B44F-E712FD065F8C}"/>
              </a:ext>
            </a:extLst>
          </p:cNvPr>
          <p:cNvGrpSpPr/>
          <p:nvPr/>
        </p:nvGrpSpPr>
        <p:grpSpPr>
          <a:xfrm>
            <a:off x="143552" y="2154022"/>
            <a:ext cx="3242656" cy="4157640"/>
            <a:chOff x="143552" y="2154022"/>
            <a:chExt cx="3242656" cy="4157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6FBF1424-BA58-5645-8C65-F73591A563C7}"/>
                    </a:ext>
                  </a:extLst>
                </p:cNvPr>
                <p:cNvSpPr/>
                <p:nvPr/>
              </p:nvSpPr>
              <p:spPr>
                <a:xfrm>
                  <a:off x="143552" y="2154022"/>
                  <a:ext cx="1337546" cy="5542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6FBF1424-BA58-5645-8C65-F73591A56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52" y="2154022"/>
                  <a:ext cx="1337546" cy="554254"/>
                </a:xfrm>
                <a:prstGeom prst="rect">
                  <a:avLst/>
                </a:prstGeom>
                <a:blipFill>
                  <a:blip r:embed="rId11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6424809-E607-F54F-B6C2-D9E3E11839A7}"/>
                    </a:ext>
                  </a:extLst>
                </p:cNvPr>
                <p:cNvSpPr/>
                <p:nvPr/>
              </p:nvSpPr>
              <p:spPr>
                <a:xfrm>
                  <a:off x="1890350" y="4901935"/>
                  <a:ext cx="14958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−0.618</m:t>
                        </m:r>
                      </m:oMath>
                    </m:oMathPara>
                  </a14:m>
                  <a:endParaRPr lang="es-ES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6424809-E607-F54F-B6C2-D9E3E1183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350" y="4901935"/>
                  <a:ext cx="149585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DAF9410-18AF-9348-AEA5-5C5DA80A1345}"/>
                    </a:ext>
                  </a:extLst>
                </p:cNvPr>
                <p:cNvSpPr/>
                <p:nvPr/>
              </p:nvSpPr>
              <p:spPr>
                <a:xfrm>
                  <a:off x="163686" y="4943098"/>
                  <a:ext cx="1317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1.618</m:t>
                        </m:r>
                      </m:oMath>
                    </m:oMathPara>
                  </a14:m>
                  <a:endParaRPr lang="es-ES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CDAF9410-18AF-9348-AEA5-5C5DA80A13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86" y="4943098"/>
                  <a:ext cx="1317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02D6DF2E-9E66-734B-A06A-DBF43E68F560}"/>
                    </a:ext>
                  </a:extLst>
                </p:cNvPr>
                <p:cNvSpPr/>
                <p:nvPr/>
              </p:nvSpPr>
              <p:spPr>
                <a:xfrm>
                  <a:off x="163686" y="5746189"/>
                  <a:ext cx="1151405" cy="5638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02D6DF2E-9E66-734B-A06A-DBF43E68F5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86" y="5746189"/>
                  <a:ext cx="1151405" cy="563809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E74346B6-17DE-D949-B52F-36BDC530EBD1}"/>
                    </a:ext>
                  </a:extLst>
                </p:cNvPr>
                <p:cNvSpPr/>
                <p:nvPr/>
              </p:nvSpPr>
              <p:spPr>
                <a:xfrm>
                  <a:off x="1891399" y="5747853"/>
                  <a:ext cx="1162048" cy="5638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E74346B6-17DE-D949-B52F-36BDC530EB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399" y="5747853"/>
                  <a:ext cx="1162048" cy="563809"/>
                </a:xfrm>
                <a:prstGeom prst="rect">
                  <a:avLst/>
                </a:prstGeom>
                <a:blipFill>
                  <a:blip r:embed="rId15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BC06A3B7-C40B-EA4A-929C-A33315099B3A}"/>
                    </a:ext>
                  </a:extLst>
                </p:cNvPr>
                <p:cNvSpPr txBox="1"/>
                <p:nvPr/>
              </p:nvSpPr>
              <p:spPr>
                <a:xfrm>
                  <a:off x="163686" y="3002721"/>
                  <a:ext cx="889923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BC06A3B7-C40B-EA4A-929C-A33315099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86" y="3002721"/>
                  <a:ext cx="889923" cy="461921"/>
                </a:xfrm>
                <a:prstGeom prst="rect">
                  <a:avLst/>
                </a:prstGeom>
                <a:blipFill>
                  <a:blip r:embed="rId16"/>
                  <a:stretch>
                    <a:fillRect l="-2817" b="-1315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4372B594-0D08-BA40-8383-A3FD71C01AB2}"/>
                    </a:ext>
                  </a:extLst>
                </p:cNvPr>
                <p:cNvSpPr/>
                <p:nvPr/>
              </p:nvSpPr>
              <p:spPr>
                <a:xfrm>
                  <a:off x="163686" y="3898402"/>
                  <a:ext cx="1770677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1∓</m:t>
                            </m:r>
                            <m:rad>
                              <m:radPr>
                                <m:degHide m:val="on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4372B594-0D08-BA40-8383-A3FD71C01A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86" y="3898402"/>
                  <a:ext cx="1770677" cy="610936"/>
                </a:xfrm>
                <a:prstGeom prst="rect">
                  <a:avLst/>
                </a:prstGeom>
                <a:blipFill>
                  <a:blip r:embed="rId17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721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698</Words>
  <Application>Microsoft Macintosh PowerPoint</Application>
  <PresentationFormat>Presentación en pantalla (4:3)</PresentationFormat>
  <Paragraphs>170</Paragraphs>
  <Slides>13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22 Diagonalization and Powers of 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181</cp:revision>
  <cp:lastPrinted>2020-06-10T13:49:49Z</cp:lastPrinted>
  <dcterms:created xsi:type="dcterms:W3CDTF">2020-04-28T19:38:20Z</dcterms:created>
  <dcterms:modified xsi:type="dcterms:W3CDTF">2020-06-18T22:29:49Z</dcterms:modified>
</cp:coreProperties>
</file>