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5" r:id="rId3"/>
    <p:sldId id="333" r:id="rId4"/>
    <p:sldId id="329" r:id="rId5"/>
    <p:sldId id="330" r:id="rId6"/>
    <p:sldId id="334" r:id="rId7"/>
    <p:sldId id="332" r:id="rId8"/>
    <p:sldId id="290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000"/>
    <p:restoredTop sz="82082"/>
  </p:normalViewPr>
  <p:slideViewPr>
    <p:cSldViewPr>
      <p:cViewPr>
        <p:scale>
          <a:sx n="112" d="100"/>
          <a:sy n="112" d="100"/>
        </p:scale>
        <p:origin x="124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6/5/20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6/5/20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981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3074F-A04A-334B-ACA3-A5B1880CCD8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171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3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time_continue=6&amp;v=0MtwqhIwdrI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 fontScale="90000"/>
          </a:bodyPr>
          <a:lstStyle/>
          <a:p>
            <a:r>
              <a:rPr lang="es-PY" dirty="0"/>
              <a:t>Lecture 17</a:t>
            </a:r>
            <a:br>
              <a:rPr lang="es-PY" dirty="0"/>
            </a:br>
            <a:r>
              <a:rPr lang="es-ES" dirty="0"/>
              <a:t>Orthogonal matrices and Gram-Schmidt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Orthogonal </a:t>
            </a:r>
            <a:r>
              <a:rPr lang="es-ES" sz="3400" dirty="0" err="1"/>
              <a:t>basis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Orthogonal </a:t>
            </a:r>
            <a:r>
              <a:rPr lang="es-ES" sz="3400" dirty="0" err="1"/>
              <a:t>matrix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Gram-Schmidt</a:t>
            </a:r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/>
              <p:nvPr/>
            </p:nvSpPr>
            <p:spPr>
              <a:xfrm>
                <a:off x="5940152" y="3363959"/>
                <a:ext cx="1226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6B20896-2A82-7643-B2A9-230F6B01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363959"/>
                <a:ext cx="1226874" cy="369332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FA3C2A4-4028-1E4E-A77A-D4700F1573DA}"/>
                  </a:ext>
                </a:extLst>
              </p:cNvPr>
              <p:cNvSpPr txBox="1"/>
              <p:nvPr/>
            </p:nvSpPr>
            <p:spPr>
              <a:xfrm>
                <a:off x="6211668" y="4406067"/>
                <a:ext cx="913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FA3C2A4-4028-1E4E-A77A-D4700F15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68" y="4406067"/>
                <a:ext cx="913968" cy="369332"/>
              </a:xfrm>
              <a:prstGeom prst="rect">
                <a:avLst/>
              </a:prstGeom>
              <a:blipFill>
                <a:blip r:embed="rId6"/>
                <a:stretch>
                  <a:fillRect l="-6849" r="-8219" b="-2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1B00014-8CC9-0745-A144-BCA0EFFD2253}"/>
                  </a:ext>
                </a:extLst>
              </p:cNvPr>
              <p:cNvSpPr/>
              <p:nvPr/>
            </p:nvSpPr>
            <p:spPr>
              <a:xfrm>
                <a:off x="6726223" y="3800193"/>
                <a:ext cx="471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1B00014-8CC9-0745-A144-BCA0EFFD2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223" y="3800193"/>
                <a:ext cx="47102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35589" y="3707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Orthonormal</a:t>
            </a:r>
            <a:r>
              <a:rPr lang="es-ES" sz="3200" dirty="0"/>
              <a:t> </a:t>
            </a:r>
            <a:r>
              <a:rPr lang="es-ES" sz="3200" dirty="0" err="1"/>
              <a:t>Vectors</a:t>
            </a:r>
            <a:endParaRPr lang="es-PY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3080C4-4973-BD47-8D54-69A8A2D38474}"/>
                  </a:ext>
                </a:extLst>
              </p:cNvPr>
              <p:cNvSpPr txBox="1"/>
              <p:nvPr/>
            </p:nvSpPr>
            <p:spPr>
              <a:xfrm>
                <a:off x="333843" y="935864"/>
                <a:ext cx="1493165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3080C4-4973-BD47-8D54-69A8A2D3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3" y="935864"/>
                <a:ext cx="1493165" cy="823815"/>
              </a:xfrm>
              <a:prstGeom prst="rect">
                <a:avLst/>
              </a:prstGeom>
              <a:blipFill>
                <a:blip r:embed="rId2"/>
                <a:stretch>
                  <a:fillRect l="-26050" t="-222727" r="-78151" b="-32272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0CB2FF-BFD6-1A40-8EFA-64CF2EBA604A}"/>
                  </a:ext>
                </a:extLst>
              </p:cNvPr>
              <p:cNvSpPr txBox="1"/>
              <p:nvPr/>
            </p:nvSpPr>
            <p:spPr>
              <a:xfrm>
                <a:off x="3724153" y="989757"/>
                <a:ext cx="1822422" cy="724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PY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0CB2FF-BFD6-1A40-8EFA-64CF2EBA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153" y="989757"/>
                <a:ext cx="1822422" cy="724109"/>
              </a:xfrm>
              <a:prstGeom prst="rect">
                <a:avLst/>
              </a:prstGeom>
              <a:blipFill>
                <a:blip r:embed="rId3"/>
                <a:stretch>
                  <a:fillRect l="-2759" b="-103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4AF8A87-B113-0D42-95B5-A1BAECB7824A}"/>
                  </a:ext>
                </a:extLst>
              </p:cNvPr>
              <p:cNvSpPr/>
              <p:nvPr/>
            </p:nvSpPr>
            <p:spPr>
              <a:xfrm>
                <a:off x="418199" y="2048555"/>
                <a:ext cx="1371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sz="2400" i="1" dirty="0">
                    <a:latin typeface="Cambria Math" panose="02040503050406030204" pitchFamily="18" charset="0"/>
                  </a:rPr>
                  <a:t> </a:t>
                </a:r>
                <a:endParaRPr lang="es-PY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E4AF8A87-B113-0D42-95B5-A1BAECB7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9" y="2048555"/>
                <a:ext cx="1371209" cy="461665"/>
              </a:xfrm>
              <a:prstGeom prst="rect">
                <a:avLst/>
              </a:prstGeom>
              <a:blipFill>
                <a:blip r:embed="rId4"/>
                <a:stretch>
                  <a:fillRect l="-2752"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EDC2CF0-CCBD-BC45-ABB5-6869197E558B}"/>
                  </a:ext>
                </a:extLst>
              </p:cNvPr>
              <p:cNvSpPr/>
              <p:nvPr/>
            </p:nvSpPr>
            <p:spPr>
              <a:xfrm>
                <a:off x="4175704" y="1855905"/>
                <a:ext cx="4298613" cy="84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s-PY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EDC2CF0-CCBD-BC45-ABB5-6869197E5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04" y="1855905"/>
                <a:ext cx="4298613" cy="846963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ED0C14-F180-C548-8918-43588A6B2933}"/>
                  </a:ext>
                </a:extLst>
              </p:cNvPr>
              <p:cNvSpPr txBox="1"/>
              <p:nvPr/>
            </p:nvSpPr>
            <p:spPr>
              <a:xfrm>
                <a:off x="491580" y="3689459"/>
                <a:ext cx="4118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Q is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ES" dirty="0"/>
                  <a:t> </a:t>
                </a:r>
                <a:r>
                  <a:rPr lang="es-PY" dirty="0"/>
                  <a:t>the tell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FED0C14-F180-C548-8918-43588A6B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0" y="3689459"/>
                <a:ext cx="4118692" cy="369332"/>
              </a:xfrm>
              <a:prstGeom prst="rect">
                <a:avLst/>
              </a:prstGeom>
              <a:blipFill>
                <a:blip r:embed="rId6"/>
                <a:stretch>
                  <a:fillRect l="-1231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F64E1E0-2A83-6247-8E01-08B12C3492D2}"/>
              </a:ext>
            </a:extLst>
          </p:cNvPr>
          <p:cNvSpPr txBox="1"/>
          <p:nvPr/>
        </p:nvSpPr>
        <p:spPr>
          <a:xfrm>
            <a:off x="447080" y="3207923"/>
            <a:ext cx="425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When Q is square we called </a:t>
            </a:r>
            <a:r>
              <a:rPr lang="es-PY" b="1" i="1" u="sng" dirty="0">
                <a:solidFill>
                  <a:srgbClr val="FF0000"/>
                </a:solidFill>
              </a:rPr>
              <a:t>Orthogonal Matrix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052C614-7FA4-384C-A374-54570EF647D3}"/>
              </a:ext>
            </a:extLst>
          </p:cNvPr>
          <p:cNvGrpSpPr/>
          <p:nvPr/>
        </p:nvGrpSpPr>
        <p:grpSpPr>
          <a:xfrm>
            <a:off x="491580" y="4268382"/>
            <a:ext cx="8006773" cy="1984760"/>
            <a:chOff x="467544" y="3883483"/>
            <a:chExt cx="8006773" cy="1984760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D6A85FC-EFC9-724A-9A99-1DB67E663093}"/>
                </a:ext>
              </a:extLst>
            </p:cNvPr>
            <p:cNvSpPr txBox="1"/>
            <p:nvPr/>
          </p:nvSpPr>
          <p:spPr>
            <a:xfrm>
              <a:off x="467544" y="3883483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Examples:</a:t>
              </a: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E65987D-6977-8349-84DA-4E22B8A5A622}"/>
                </a:ext>
              </a:extLst>
            </p:cNvPr>
            <p:cNvGrpSpPr/>
            <p:nvPr/>
          </p:nvGrpSpPr>
          <p:grpSpPr>
            <a:xfrm>
              <a:off x="715143" y="3955179"/>
              <a:ext cx="7759174" cy="1913064"/>
              <a:chOff x="692413" y="4032410"/>
              <a:chExt cx="7759174" cy="1913064"/>
            </a:xfrm>
          </p:grpSpPr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D67FCA2-7FC4-6748-B4FD-1CA9360060F4}"/>
                  </a:ext>
                </a:extLst>
              </p:cNvPr>
              <p:cNvSpPr txBox="1"/>
              <p:nvPr/>
            </p:nvSpPr>
            <p:spPr>
              <a:xfrm>
                <a:off x="692413" y="4271226"/>
                <a:ext cx="1834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Permutation matrix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AB67A25C-71B0-C44E-B1AC-AAF1B77A19BA}"/>
                      </a:ext>
                    </a:extLst>
                  </p:cNvPr>
                  <p:cNvSpPr/>
                  <p:nvPr/>
                </p:nvSpPr>
                <p:spPr>
                  <a:xfrm>
                    <a:off x="2569328" y="4068149"/>
                    <a:ext cx="1781385" cy="8249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PY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AB67A25C-71B0-C44E-B1AC-AAF1B77A19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9328" y="4068149"/>
                    <a:ext cx="1781385" cy="8249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BB3AB5AE-7A67-324A-A8A8-3D6C0A3F591A}"/>
                      </a:ext>
                    </a:extLst>
                  </p:cNvPr>
                  <p:cNvSpPr/>
                  <p:nvPr/>
                </p:nvSpPr>
                <p:spPr>
                  <a:xfrm>
                    <a:off x="4469984" y="4032410"/>
                    <a:ext cx="3981603" cy="8469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PY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es-PY" dirty="0"/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BB3AB5AE-7A67-324A-A8A8-3D6C0A3F59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9984" y="4032410"/>
                    <a:ext cx="3981603" cy="84696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98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824FFE30-99BA-BF4B-9683-6C29B328A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507" y="5481180"/>
                    <a:ext cx="2141292" cy="464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func>
                                      <m:func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E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824FFE30-99BA-BF4B-9683-6C29B328A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3507" y="5481180"/>
                    <a:ext cx="2141292" cy="4642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59" t="-5556" b="-36111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52A3BA2-1A3F-BA45-8C17-6B61E9E3E592}"/>
                  </a:ext>
                </a:extLst>
              </p:cNvPr>
              <p:cNvSpPr txBox="1"/>
              <p:nvPr/>
            </p:nvSpPr>
            <p:spPr>
              <a:xfrm>
                <a:off x="739518" y="5569585"/>
                <a:ext cx="1210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Unit Vectors</a:t>
                </a:r>
              </a:p>
            </p:txBody>
          </p:sp>
        </p:grpSp>
      </p:grpSp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323528" y="2634066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Orthogonal </a:t>
            </a:r>
            <a:r>
              <a:rPr lang="es-ES" sz="3200" dirty="0" err="1"/>
              <a:t>matrix</a:t>
            </a:r>
            <a:endParaRPr lang="es-PY" sz="3200" dirty="0"/>
          </a:p>
        </p:txBody>
      </p:sp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35589" y="3707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Orthonormal</a:t>
            </a:r>
            <a:r>
              <a:rPr lang="es-ES" sz="3200" dirty="0"/>
              <a:t> </a:t>
            </a:r>
            <a:r>
              <a:rPr lang="es-ES" sz="3200" dirty="0" err="1"/>
              <a:t>Vectors</a:t>
            </a:r>
            <a:endParaRPr lang="es-PY" sz="3200" dirty="0"/>
          </a:p>
        </p:txBody>
      </p:sp>
    </p:spTree>
    <p:extLst>
      <p:ext uri="{BB962C8B-B14F-4D97-AF65-F5344CB8AC3E}">
        <p14:creationId xmlns:p14="http://schemas.microsoft.com/office/powerpoint/2010/main" val="61087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Orthogonal </a:t>
            </a:r>
            <a:r>
              <a:rPr lang="es-ES" sz="3200" dirty="0" err="1"/>
              <a:t>matrix</a:t>
            </a:r>
            <a:endParaRPr lang="es-PY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2215FB-5D85-454E-BC28-044A28B688E6}"/>
              </a:ext>
            </a:extLst>
          </p:cNvPr>
          <p:cNvSpPr txBox="1"/>
          <p:nvPr/>
        </p:nvSpPr>
        <p:spPr>
          <a:xfrm>
            <a:off x="260909" y="2809711"/>
            <a:ext cx="3840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Why is it good to have orthogonal matrices?</a:t>
            </a:r>
          </a:p>
          <a:p>
            <a:r>
              <a:rPr lang="es-PY" dirty="0"/>
              <a:t>What calculation is made  easy?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2615E8A-F238-BF4B-BF83-880A1473DEFA}"/>
              </a:ext>
            </a:extLst>
          </p:cNvPr>
          <p:cNvGrpSpPr/>
          <p:nvPr/>
        </p:nvGrpSpPr>
        <p:grpSpPr>
          <a:xfrm>
            <a:off x="201336" y="836712"/>
            <a:ext cx="8037276" cy="1787669"/>
            <a:chOff x="201336" y="836712"/>
            <a:chExt cx="8037276" cy="1787669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D6A85FC-EFC9-724A-9A99-1DB67E663093}"/>
                </a:ext>
              </a:extLst>
            </p:cNvPr>
            <p:cNvSpPr txBox="1"/>
            <p:nvPr/>
          </p:nvSpPr>
          <p:spPr>
            <a:xfrm>
              <a:off x="201336" y="836712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Examples:</a:t>
              </a:r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DBEA7DAE-8912-D04C-A8A5-0EEB46BD0FF3}"/>
                </a:ext>
              </a:extLst>
            </p:cNvPr>
            <p:cNvGrpSpPr/>
            <p:nvPr/>
          </p:nvGrpSpPr>
          <p:grpSpPr>
            <a:xfrm>
              <a:off x="201336" y="1039853"/>
              <a:ext cx="7742170" cy="572273"/>
              <a:chOff x="689336" y="5748076"/>
              <a:chExt cx="7742170" cy="572273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2695C98-3FAD-E041-9150-62C43D1270DF}"/>
                  </a:ext>
                </a:extLst>
              </p:cNvPr>
              <p:cNvSpPr txBox="1"/>
              <p:nvPr/>
            </p:nvSpPr>
            <p:spPr>
              <a:xfrm>
                <a:off x="689336" y="5951017"/>
                <a:ext cx="1663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Hadamard matrix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79DEC4B3-5AB8-8F40-B5FA-414D88B6F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635364" y="5748076"/>
                    <a:ext cx="1713546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79DEC4B3-5AB8-8F40-B5FA-414D88B6F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5364" y="5748076"/>
                    <a:ext cx="1713546" cy="57227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04" t="-4348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CA27AF8-32C3-8740-9AE6-9F3D9B492918}"/>
                      </a:ext>
                    </a:extLst>
                  </p:cNvPr>
                  <p:cNvSpPr txBox="1"/>
                  <p:nvPr/>
                </p:nvSpPr>
                <p:spPr>
                  <a:xfrm>
                    <a:off x="2569328" y="5860223"/>
                    <a:ext cx="1408078" cy="46012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CA27AF8-32C3-8740-9AE6-9F3D9B4929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9328" y="5860223"/>
                    <a:ext cx="1408078" cy="4601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79" t="-10811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2F815E6A-6EF8-B94E-9108-72D1A94207A1}"/>
                      </a:ext>
                    </a:extLst>
                  </p:cNvPr>
                  <p:cNvSpPr txBox="1"/>
                  <p:nvPr/>
                </p:nvSpPr>
                <p:spPr>
                  <a:xfrm>
                    <a:off x="6786184" y="5796936"/>
                    <a:ext cx="1645322" cy="5234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2F815E6A-6EF8-B94E-9108-72D1A9420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6184" y="5796936"/>
                    <a:ext cx="1645322" cy="5234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46" t="-4762" b="-11905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665504A9-49B6-F844-87D9-5C010EFF40BF}"/>
                    </a:ext>
                  </a:extLst>
                </p:cNvPr>
                <p:cNvSpPr/>
                <p:nvPr/>
              </p:nvSpPr>
              <p:spPr>
                <a:xfrm>
                  <a:off x="1894674" y="1801271"/>
                  <a:ext cx="1762149" cy="823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665504A9-49B6-F844-87D9-5C010EFF4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674" y="1801271"/>
                  <a:ext cx="1762149" cy="823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A274704-AA73-E14F-B00A-F1B242880828}"/>
                </a:ext>
              </a:extLst>
            </p:cNvPr>
            <p:cNvSpPr txBox="1"/>
            <p:nvPr/>
          </p:nvSpPr>
          <p:spPr>
            <a:xfrm>
              <a:off x="262496" y="2029058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Another exmaple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BCC40CC9-8092-FB45-B5DC-CEEA53D1F482}"/>
                    </a:ext>
                  </a:extLst>
                </p:cNvPr>
                <p:cNvSpPr/>
                <p:nvPr/>
              </p:nvSpPr>
              <p:spPr>
                <a:xfrm>
                  <a:off x="5860910" y="1798456"/>
                  <a:ext cx="2377702" cy="823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P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BCC40CC9-8092-FB45-B5DC-CEEA53D1F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0" y="1798456"/>
                  <a:ext cx="2377702" cy="823110"/>
                </a:xfrm>
                <a:prstGeom prst="rect">
                  <a:avLst/>
                </a:prstGeom>
                <a:blipFill>
                  <a:blip r:embed="rId6"/>
                  <a:stretch>
                    <a:fillRect b="-1384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A9E8BB-3279-4446-ACA4-B0D6266D7962}"/>
              </a:ext>
            </a:extLst>
          </p:cNvPr>
          <p:cNvSpPr/>
          <p:nvPr/>
        </p:nvSpPr>
        <p:spPr>
          <a:xfrm>
            <a:off x="260909" y="2809711"/>
            <a:ext cx="3735027" cy="619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CF0195-ECAC-9E4D-8D6B-F9925922E4B4}"/>
                  </a:ext>
                </a:extLst>
              </p:cNvPr>
              <p:cNvSpPr txBox="1"/>
              <p:nvPr/>
            </p:nvSpPr>
            <p:spPr>
              <a:xfrm>
                <a:off x="210245" y="3529347"/>
                <a:ext cx="2538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PY" dirty="0"/>
                  <a:t> has orthonormal columns</a:t>
                </a:r>
              </a:p>
              <a:p>
                <a:r>
                  <a:rPr lang="es-PY" dirty="0"/>
                  <a:t>Project into is column space</a:t>
                </a: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CF0195-ECAC-9E4D-8D6B-F9925922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45" y="3529347"/>
                <a:ext cx="2538452" cy="646331"/>
              </a:xfrm>
              <a:prstGeom prst="rect">
                <a:avLst/>
              </a:prstGeom>
              <a:blipFill>
                <a:blip r:embed="rId7"/>
                <a:stretch>
                  <a:fillRect l="-2000" t="-1923" r="-1000" b="-1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4A790DC3-F494-5A4E-9F18-B0BE0F15B6E4}"/>
              </a:ext>
            </a:extLst>
          </p:cNvPr>
          <p:cNvGrpSpPr/>
          <p:nvPr/>
        </p:nvGrpSpPr>
        <p:grpSpPr>
          <a:xfrm>
            <a:off x="4101256" y="2764354"/>
            <a:ext cx="4947171" cy="619289"/>
            <a:chOff x="4182655" y="3469071"/>
            <a:chExt cx="4947171" cy="6192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B88AD42-83BC-0847-8D0E-8207FCC0D0A0}"/>
                    </a:ext>
                  </a:extLst>
                </p:cNvPr>
                <p:cNvSpPr/>
                <p:nvPr/>
              </p:nvSpPr>
              <p:spPr>
                <a:xfrm>
                  <a:off x="4182655" y="3620576"/>
                  <a:ext cx="34354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B88AD42-83BC-0847-8D0E-8207FCC0D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655" y="3620576"/>
                  <a:ext cx="34354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5328948D-D2C9-5641-AB13-B87C5E9BA821}"/>
                    </a:ext>
                  </a:extLst>
                </p:cNvPr>
                <p:cNvSpPr/>
                <p:nvPr/>
              </p:nvSpPr>
              <p:spPr>
                <a:xfrm>
                  <a:off x="7956364" y="3633651"/>
                  <a:ext cx="11734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5328948D-D2C9-5641-AB13-B87C5E9BA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64" y="3633651"/>
                  <a:ext cx="117346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D7960F71-BDDA-E545-A0FF-7AA2A2F30179}"/>
                </a:ext>
              </a:extLst>
            </p:cNvPr>
            <p:cNvSpPr/>
            <p:nvPr/>
          </p:nvSpPr>
          <p:spPr>
            <a:xfrm>
              <a:off x="7956364" y="3469071"/>
              <a:ext cx="1071810" cy="619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D9D95E2-403A-BC44-AE53-6A66A09FDCB8}"/>
              </a:ext>
            </a:extLst>
          </p:cNvPr>
          <p:cNvGrpSpPr/>
          <p:nvPr/>
        </p:nvGrpSpPr>
        <p:grpSpPr>
          <a:xfrm>
            <a:off x="210245" y="4245246"/>
            <a:ext cx="3793693" cy="2431325"/>
            <a:chOff x="210245" y="4245246"/>
            <a:chExt cx="3793693" cy="24313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A0652E8-B853-FC44-A618-4328F52C93AF}"/>
                    </a:ext>
                  </a:extLst>
                </p:cNvPr>
                <p:cNvSpPr/>
                <p:nvPr/>
              </p:nvSpPr>
              <p:spPr>
                <a:xfrm>
                  <a:off x="210245" y="4662431"/>
                  <a:ext cx="19765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A0652E8-B853-FC44-A618-4328F52C9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45" y="4662431"/>
                  <a:ext cx="197656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F65D4D3B-A0CA-2946-A7B5-135AE8E8092B}"/>
                </a:ext>
              </a:extLst>
            </p:cNvPr>
            <p:cNvGrpSpPr/>
            <p:nvPr/>
          </p:nvGrpSpPr>
          <p:grpSpPr>
            <a:xfrm>
              <a:off x="235737" y="5477226"/>
              <a:ext cx="1439305" cy="1088124"/>
              <a:chOff x="265416" y="5334978"/>
              <a:chExt cx="1439305" cy="1088124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4E84EED-84DD-0A48-A6AD-58AE2D0B6B2B}"/>
                  </a:ext>
                </a:extLst>
              </p:cNvPr>
              <p:cNvSpPr txBox="1"/>
              <p:nvPr/>
            </p:nvSpPr>
            <p:spPr>
              <a:xfrm>
                <a:off x="265416" y="5334978"/>
                <a:ext cx="14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Properties of P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079B920B-C8F8-BA43-8F18-7079571108D6}"/>
                      </a:ext>
                    </a:extLst>
                  </p:cNvPr>
                  <p:cNvSpPr/>
                  <p:nvPr/>
                </p:nvSpPr>
                <p:spPr>
                  <a:xfrm>
                    <a:off x="384818" y="6053770"/>
                    <a:ext cx="7570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s-PY" baseline="30000" dirty="0"/>
                      <a:t>2</a:t>
                    </a:r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079B920B-C8F8-BA43-8F18-7079571108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818" y="6053770"/>
                    <a:ext cx="75700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ángulo 43">
                    <a:extLst>
                      <a:ext uri="{FF2B5EF4-FFF2-40B4-BE49-F238E27FC236}">
                        <a16:creationId xmlns:a16="http://schemas.microsoft.com/office/drawing/2014/main" id="{21A84020-DCB8-4C4D-A1CA-A90E30F46A7D}"/>
                      </a:ext>
                    </a:extLst>
                  </p:cNvPr>
                  <p:cNvSpPr/>
                  <p:nvPr/>
                </p:nvSpPr>
                <p:spPr>
                  <a:xfrm>
                    <a:off x="444184" y="5662154"/>
                    <a:ext cx="7730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s-PY" baseline="30000" dirty="0"/>
                      <a:t>T</a:t>
                    </a:r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44" name="Rectángulo 43">
                    <a:extLst>
                      <a:ext uri="{FF2B5EF4-FFF2-40B4-BE49-F238E27FC236}">
                        <a16:creationId xmlns:a16="http://schemas.microsoft.com/office/drawing/2014/main" id="{21A84020-DCB8-4C4D-A1CA-A90E30F46A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84" y="5662154"/>
                    <a:ext cx="7730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1852B2D-092F-F044-86B2-1F6CBA656A47}"/>
                </a:ext>
              </a:extLst>
            </p:cNvPr>
            <p:cNvSpPr txBox="1"/>
            <p:nvPr/>
          </p:nvSpPr>
          <p:spPr>
            <a:xfrm>
              <a:off x="245663" y="4335255"/>
              <a:ext cx="1839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Projection Matrix P</a:t>
              </a:r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497461A-0AE8-5845-AB1A-BDB3FBBC21E3}"/>
                </a:ext>
              </a:extLst>
            </p:cNvPr>
            <p:cNvSpPr/>
            <p:nvPr/>
          </p:nvSpPr>
          <p:spPr>
            <a:xfrm>
              <a:off x="243739" y="4245246"/>
              <a:ext cx="3752197" cy="235210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F624AE7D-2CA5-E447-B420-1EC8CB34394D}"/>
                </a:ext>
              </a:extLst>
            </p:cNvPr>
            <p:cNvSpPr txBox="1"/>
            <p:nvPr/>
          </p:nvSpPr>
          <p:spPr>
            <a:xfrm>
              <a:off x="2512824" y="6307239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b="1" dirty="0">
                  <a:solidFill>
                    <a:srgbClr val="00B050"/>
                  </a:solidFill>
                </a:rPr>
                <a:t>Lecture 15-16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079B49D4-6646-814B-880C-16890CB0EEEE}"/>
              </a:ext>
            </a:extLst>
          </p:cNvPr>
          <p:cNvGrpSpPr/>
          <p:nvPr/>
        </p:nvGrpSpPr>
        <p:grpSpPr>
          <a:xfrm>
            <a:off x="4069240" y="3511204"/>
            <a:ext cx="4940233" cy="1164670"/>
            <a:chOff x="4069240" y="4239768"/>
            <a:chExt cx="4940233" cy="1164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59798F6D-9FBF-8746-8BEE-E1DA4DCC1797}"/>
                    </a:ext>
                  </a:extLst>
                </p:cNvPr>
                <p:cNvSpPr/>
                <p:nvPr/>
              </p:nvSpPr>
              <p:spPr>
                <a:xfrm>
                  <a:off x="7850951" y="4540475"/>
                  <a:ext cx="115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s-PY" baseline="30000" dirty="0"/>
                    <a:t>T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59798F6D-9FBF-8746-8BEE-E1DA4DCC1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51" y="4540475"/>
                  <a:ext cx="1158522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17AAC63E-291E-2841-8958-96B0649923F4}"/>
                    </a:ext>
                  </a:extLst>
                </p:cNvPr>
                <p:cNvSpPr/>
                <p:nvPr/>
              </p:nvSpPr>
              <p:spPr>
                <a:xfrm>
                  <a:off x="7866981" y="5014567"/>
                  <a:ext cx="11424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s-PY" baseline="30000" dirty="0"/>
                    <a:t>2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17AAC63E-291E-2841-8958-96B0649923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981" y="5014567"/>
                  <a:ext cx="114249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9C27A631-7C05-0A43-91B6-0D50EC6679D3}"/>
                </a:ext>
              </a:extLst>
            </p:cNvPr>
            <p:cNvGrpSpPr/>
            <p:nvPr/>
          </p:nvGrpSpPr>
          <p:grpSpPr>
            <a:xfrm>
              <a:off x="4069240" y="4239768"/>
              <a:ext cx="4894143" cy="1164670"/>
              <a:chOff x="4069240" y="4239768"/>
              <a:chExt cx="4894143" cy="11646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EBCC49B5-F44B-6141-ACA9-869B02154705}"/>
                      </a:ext>
                    </a:extLst>
                  </p:cNvPr>
                  <p:cNvSpPr/>
                  <p:nvPr/>
                </p:nvSpPr>
                <p:spPr>
                  <a:xfrm>
                    <a:off x="4069240" y="4603068"/>
                    <a:ext cx="3244799" cy="4157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a14:m>
                    <a:r>
                      <a:rPr lang="es-PY" baseline="30000" dirty="0"/>
                      <a:t>T</a:t>
                    </a:r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EBCC49B5-F44B-6141-ACA9-869B021547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9240" y="4603068"/>
                    <a:ext cx="3244799" cy="41575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11BBC9AD-94DB-E74F-AE59-52928D7E9C8F}"/>
                      </a:ext>
                    </a:extLst>
                  </p:cNvPr>
                  <p:cNvSpPr/>
                  <p:nvPr/>
                </p:nvSpPr>
                <p:spPr>
                  <a:xfrm>
                    <a:off x="4090944" y="5035106"/>
                    <a:ext cx="3762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a14:m>
                    <a:r>
                      <a:rPr lang="es-PY" baseline="30000" dirty="0"/>
                      <a:t>2</a:t>
                    </a:r>
                    <a:r>
                      <a:rPr lang="es-PY" dirty="0"/>
                      <a:t>=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m:rPr>
                                    <m:nor/>
                                  </m:rPr>
                                  <a:rPr lang="es-ES" dirty="0"/>
                                  <m:t> </m:t>
                                </m:r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m:rPr>
                                <m:nor/>
                              </m:rPr>
                              <a:rPr lang="es-ES" dirty="0"/>
                              <m:t> 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m:rPr>
                                <m:nor/>
                              </m:rPr>
                              <a:rPr lang="es-ES" dirty="0"/>
                              <m:t> 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a14:m>
                    <a:r>
                      <a:rPr lang="es-PY" dirty="0"/>
                      <a:t>=</a:t>
                    </a:r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s-ES" dirty="0"/>
                          <m:t>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11BBC9AD-94DB-E74F-AE59-52928D7E9C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944" y="5035106"/>
                    <a:ext cx="376256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CF56264B-318B-BC4C-8045-4E63747D16FA}"/>
                  </a:ext>
                </a:extLst>
              </p:cNvPr>
              <p:cNvSpPr txBox="1"/>
              <p:nvPr/>
            </p:nvSpPr>
            <p:spPr>
              <a:xfrm>
                <a:off x="4087057" y="4239768"/>
                <a:ext cx="1352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Q is square!</a:t>
                </a:r>
              </a:p>
            </p:txBody>
          </p:sp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FD9C933A-C239-9C43-8C7A-A24827FF3C2A}"/>
                  </a:ext>
                </a:extLst>
              </p:cNvPr>
              <p:cNvSpPr/>
              <p:nvPr/>
            </p:nvSpPr>
            <p:spPr>
              <a:xfrm>
                <a:off x="7891573" y="4496029"/>
                <a:ext cx="1071810" cy="8878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3696275A-1D1E-0644-97A5-2C1D2777E56E}"/>
              </a:ext>
            </a:extLst>
          </p:cNvPr>
          <p:cNvGrpSpPr/>
          <p:nvPr/>
        </p:nvGrpSpPr>
        <p:grpSpPr>
          <a:xfrm>
            <a:off x="4085619" y="5001965"/>
            <a:ext cx="4904892" cy="619289"/>
            <a:chOff x="4069240" y="5432394"/>
            <a:chExt cx="4904892" cy="6192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F78AE33-6164-1243-8BD1-FE144FA17BD2}"/>
                    </a:ext>
                  </a:extLst>
                </p:cNvPr>
                <p:cNvSpPr/>
                <p:nvPr/>
              </p:nvSpPr>
              <p:spPr>
                <a:xfrm>
                  <a:off x="4069240" y="5579948"/>
                  <a:ext cx="14708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FF78AE33-6164-1243-8BD1-FE144FA17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240" y="5579948"/>
                  <a:ext cx="147085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FC21117-8081-A940-BF49-D1434D7DD335}"/>
                    </a:ext>
                  </a:extLst>
                </p:cNvPr>
                <p:cNvSpPr/>
                <p:nvPr/>
              </p:nvSpPr>
              <p:spPr>
                <a:xfrm>
                  <a:off x="5530792" y="5579948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FC21117-8081-A940-BF49-D1434D7DD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92" y="5579948"/>
                  <a:ext cx="42992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0F4B16B5-0DA4-D945-BF43-FA66962955C2}"/>
                    </a:ext>
                  </a:extLst>
                </p:cNvPr>
                <p:cNvSpPr/>
                <p:nvPr/>
              </p:nvSpPr>
              <p:spPr>
                <a:xfrm>
                  <a:off x="5951417" y="5579948"/>
                  <a:ext cx="1522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0F4B16B5-0DA4-D945-BF43-FA6696295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417" y="5579948"/>
                  <a:ext cx="152214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B617CEF3-8E91-D944-A740-201FCD972EAE}"/>
                    </a:ext>
                  </a:extLst>
                </p:cNvPr>
                <p:cNvSpPr/>
                <p:nvPr/>
              </p:nvSpPr>
              <p:spPr>
                <a:xfrm>
                  <a:off x="7464265" y="5579948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B617CEF3-8E91-D944-A740-201FCD972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65" y="5579948"/>
                  <a:ext cx="42992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0CB395CA-89C4-CE4B-A932-23BD2B8D6FF2}"/>
                    </a:ext>
                  </a:extLst>
                </p:cNvPr>
                <p:cNvSpPr/>
                <p:nvPr/>
              </p:nvSpPr>
              <p:spPr>
                <a:xfrm>
                  <a:off x="7884891" y="5579948"/>
                  <a:ext cx="1078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0CB395CA-89C4-CE4B-A932-23BD2B8D6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4891" y="5579948"/>
                  <a:ext cx="107888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09E467AD-E0EB-EF44-8A17-598AC1B912D1}"/>
                </a:ext>
              </a:extLst>
            </p:cNvPr>
            <p:cNvSpPr/>
            <p:nvPr/>
          </p:nvSpPr>
          <p:spPr>
            <a:xfrm>
              <a:off x="7902322" y="5432394"/>
              <a:ext cx="1071810" cy="619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5D042E1-A2C9-6241-8B6C-5FC637DD07A2}"/>
              </a:ext>
            </a:extLst>
          </p:cNvPr>
          <p:cNvGrpSpPr/>
          <p:nvPr/>
        </p:nvGrpSpPr>
        <p:grpSpPr>
          <a:xfrm>
            <a:off x="5342836" y="5721579"/>
            <a:ext cx="1177245" cy="619289"/>
            <a:chOff x="5342836" y="5721579"/>
            <a:chExt cx="1177245" cy="6192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60A328E1-470B-394C-BAA0-59762C9B833E}"/>
                    </a:ext>
                  </a:extLst>
                </p:cNvPr>
                <p:cNvSpPr/>
                <p:nvPr/>
              </p:nvSpPr>
              <p:spPr>
                <a:xfrm>
                  <a:off x="5342836" y="5846558"/>
                  <a:ext cx="117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60A328E1-470B-394C-BAA0-59762C9B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836" y="5846558"/>
                  <a:ext cx="1177245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CEC4F5E4-BF0A-8649-B1EE-3D229A8B10CC}"/>
                </a:ext>
              </a:extLst>
            </p:cNvPr>
            <p:cNvSpPr/>
            <p:nvPr/>
          </p:nvSpPr>
          <p:spPr>
            <a:xfrm>
              <a:off x="5404621" y="5721579"/>
              <a:ext cx="1071810" cy="619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68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Gram-Schmidt</a:t>
            </a:r>
            <a:endParaRPr lang="es-PY" sz="32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2C0C0E9-F0CB-594B-8999-7C92982F90F4}"/>
              </a:ext>
            </a:extLst>
          </p:cNvPr>
          <p:cNvGrpSpPr/>
          <p:nvPr/>
        </p:nvGrpSpPr>
        <p:grpSpPr>
          <a:xfrm>
            <a:off x="179512" y="978189"/>
            <a:ext cx="8384509" cy="756539"/>
            <a:chOff x="179512" y="978189"/>
            <a:chExt cx="8384509" cy="756539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CA2F89A-8E97-9044-BFC4-0809B6DB3382}"/>
                </a:ext>
              </a:extLst>
            </p:cNvPr>
            <p:cNvSpPr txBox="1"/>
            <p:nvPr/>
          </p:nvSpPr>
          <p:spPr>
            <a:xfrm>
              <a:off x="179512" y="978189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Independ vectors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C2351B07-27E8-444F-BF47-6C1C89D0566F}"/>
                </a:ext>
              </a:extLst>
            </p:cNvPr>
            <p:cNvSpPr txBox="1"/>
            <p:nvPr/>
          </p:nvSpPr>
          <p:spPr>
            <a:xfrm>
              <a:off x="3281211" y="978189"/>
              <a:ext cx="18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Orthogonal vectors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934D9F9F-42F9-7648-8D85-63511BBB0136}"/>
                </a:ext>
              </a:extLst>
            </p:cNvPr>
            <p:cNvSpPr txBox="1"/>
            <p:nvPr/>
          </p:nvSpPr>
          <p:spPr>
            <a:xfrm>
              <a:off x="6588224" y="978189"/>
              <a:ext cx="1975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Orthonormal vectors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/>
                <p:nvPr/>
              </p:nvSpPr>
              <p:spPr>
                <a:xfrm>
                  <a:off x="238738" y="1365396"/>
                  <a:ext cx="7861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38" y="1365396"/>
                  <a:ext cx="7861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/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/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/>
                <p:nvPr/>
              </p:nvSpPr>
              <p:spPr>
                <a:xfrm>
                  <a:off x="3445800" y="1365396"/>
                  <a:ext cx="863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800" y="1365396"/>
                  <a:ext cx="8636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/>
                <p:nvPr/>
              </p:nvSpPr>
              <p:spPr>
                <a:xfrm>
                  <a:off x="6730384" y="1457729"/>
                  <a:ext cx="874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PY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84" y="1457729"/>
                  <a:ext cx="87427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571" t="-21739" r="-2857" b="-4347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AC8B0F3-6B6F-0D40-90B8-4D003D4EA74E}"/>
                  </a:ext>
                </a:extLst>
              </p:cNvPr>
              <p:cNvSpPr/>
              <p:nvPr/>
            </p:nvSpPr>
            <p:spPr>
              <a:xfrm>
                <a:off x="3420509" y="1819237"/>
                <a:ext cx="8744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AC8B0F3-6B6F-0D40-90B8-4D003D4EA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09" y="1819237"/>
                <a:ext cx="87440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D9A048C-E7F6-554E-AA9B-1415B8BAA66D}"/>
                  </a:ext>
                </a:extLst>
              </p:cNvPr>
              <p:cNvSpPr/>
              <p:nvPr/>
            </p:nvSpPr>
            <p:spPr>
              <a:xfrm>
                <a:off x="6344669" y="1844936"/>
                <a:ext cx="2519985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s-PY" dirty="0"/>
                      <m:t>=</m:t>
                    </m:r>
                    <m:f>
                      <m:f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es-PY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D9A048C-E7F6-554E-AA9B-1415B8BAA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9" y="1844936"/>
                <a:ext cx="2519985" cy="514372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B87E04C1-2389-C648-BA2E-447ED6682332}"/>
                  </a:ext>
                </a:extLst>
              </p:cNvPr>
              <p:cNvSpPr txBox="1"/>
              <p:nvPr/>
            </p:nvSpPr>
            <p:spPr>
              <a:xfrm>
                <a:off x="3406804" y="2442469"/>
                <a:ext cx="1518621" cy="554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B87E04C1-2389-C648-BA2E-447ED668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04" y="2442469"/>
                <a:ext cx="1518621" cy="554126"/>
              </a:xfrm>
              <a:prstGeom prst="rect">
                <a:avLst/>
              </a:prstGeom>
              <a:blipFill>
                <a:blip r:embed="rId9"/>
                <a:stretch>
                  <a:fillRect l="-2479" r="-2479" b="-1136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upo 99">
            <a:extLst>
              <a:ext uri="{FF2B5EF4-FFF2-40B4-BE49-F238E27FC236}">
                <a16:creationId xmlns:a16="http://schemas.microsoft.com/office/drawing/2014/main" id="{092F32C6-4391-5D48-9A96-9C16F33EB2BE}"/>
              </a:ext>
            </a:extLst>
          </p:cNvPr>
          <p:cNvGrpSpPr/>
          <p:nvPr/>
        </p:nvGrpSpPr>
        <p:grpSpPr>
          <a:xfrm>
            <a:off x="163268" y="1940456"/>
            <a:ext cx="2098439" cy="1574361"/>
            <a:chOff x="163268" y="1940456"/>
            <a:chExt cx="2098439" cy="1574361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E96A04D3-D493-F944-92F1-B0256D3B4E77}"/>
                </a:ext>
              </a:extLst>
            </p:cNvPr>
            <p:cNvGrpSpPr/>
            <p:nvPr/>
          </p:nvGrpSpPr>
          <p:grpSpPr>
            <a:xfrm>
              <a:off x="163268" y="1940456"/>
              <a:ext cx="2098439" cy="1362792"/>
              <a:chOff x="451300" y="2435540"/>
              <a:chExt cx="2098439" cy="1362792"/>
            </a:xfrm>
          </p:grpSpPr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6D39CE9B-B9DE-5C48-891C-E27BD57AD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624" y="3429000"/>
                <a:ext cx="99345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id="{F01B1F5F-AA34-B148-A5F4-0AF3D0D9D99D}"/>
                      </a:ext>
                    </a:extLst>
                  </p:cNvPr>
                  <p:cNvSpPr/>
                  <p:nvPr/>
                </p:nvSpPr>
                <p:spPr>
                  <a:xfrm>
                    <a:off x="1939444" y="3429000"/>
                    <a:ext cx="61029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r>
                      <a:rPr lang="es-PY" dirty="0"/>
                      <a:t>=A</a:t>
                    </a:r>
                  </a:p>
                </p:txBody>
              </p:sp>
            </mc:Choice>
            <mc:Fallback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id="{F01B1F5F-AA34-B148-A5F4-0AF3D0D9D9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444" y="3429000"/>
                    <a:ext cx="61029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333" r="-61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FF16CA3E-BC82-C340-95E2-E559824087F1}"/>
                  </a:ext>
                </a:extLst>
              </p:cNvPr>
              <p:cNvCxnSpPr/>
              <p:nvPr/>
            </p:nvCxnSpPr>
            <p:spPr>
              <a:xfrm flipV="1">
                <a:off x="1187624" y="2996952"/>
                <a:ext cx="576064" cy="432048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C4C9CB4E-72F1-324F-A155-967AB54599BB}"/>
                      </a:ext>
                    </a:extLst>
                  </p:cNvPr>
                  <p:cNvSpPr/>
                  <p:nvPr/>
                </p:nvSpPr>
                <p:spPr>
                  <a:xfrm>
                    <a:off x="1636272" y="2716010"/>
                    <a:ext cx="36606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5" name="Rectángulo 34">
                    <a:extLst>
                      <a:ext uri="{FF2B5EF4-FFF2-40B4-BE49-F238E27FC236}">
                        <a16:creationId xmlns:a16="http://schemas.microsoft.com/office/drawing/2014/main" id="{C4C9CB4E-72F1-324F-A155-967AB54599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272" y="2716010"/>
                    <a:ext cx="36606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Conector recto de flecha 68">
                <a:extLst>
                  <a:ext uri="{FF2B5EF4-FFF2-40B4-BE49-F238E27FC236}">
                    <a16:creationId xmlns:a16="http://schemas.microsoft.com/office/drawing/2014/main" id="{9D58D5DD-F593-674C-957D-014E4EC5B7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0896" y="2932270"/>
                <a:ext cx="993459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2258885-B82F-1748-BD07-F52B7B311B65}"/>
                  </a:ext>
                </a:extLst>
              </p:cNvPr>
              <p:cNvSpPr/>
              <p:nvPr/>
            </p:nvSpPr>
            <p:spPr>
              <a:xfrm>
                <a:off x="1169623" y="341100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56D8E94F-06B9-B24B-9D56-16388491F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7623" y="2987980"/>
                <a:ext cx="568791" cy="929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>
                <a:extLst>
                  <a:ext uri="{FF2B5EF4-FFF2-40B4-BE49-F238E27FC236}">
                    <a16:creationId xmlns:a16="http://schemas.microsoft.com/office/drawing/2014/main" id="{002785DC-2B53-E64B-BCEA-2BE9FB94C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3" y="2996455"/>
                <a:ext cx="0" cy="429156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ángulo 71">
                    <a:extLst>
                      <a:ext uri="{FF2B5EF4-FFF2-40B4-BE49-F238E27FC236}">
                        <a16:creationId xmlns:a16="http://schemas.microsoft.com/office/drawing/2014/main" id="{841002AB-73DC-3641-B0B8-4246A49CD991}"/>
                      </a:ext>
                    </a:extLst>
                  </p:cNvPr>
                  <p:cNvSpPr/>
                  <p:nvPr/>
                </p:nvSpPr>
                <p:spPr>
                  <a:xfrm>
                    <a:off x="451300" y="2730870"/>
                    <a:ext cx="8147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s-PY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Rectángulo 71">
                    <a:extLst>
                      <a:ext uri="{FF2B5EF4-FFF2-40B4-BE49-F238E27FC236}">
                        <a16:creationId xmlns:a16="http://schemas.microsoft.com/office/drawing/2014/main" id="{841002AB-73DC-3641-B0B8-4246A49CD9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300" y="2730870"/>
                    <a:ext cx="81471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Conector angular 74">
              <a:extLst>
                <a:ext uri="{FF2B5EF4-FFF2-40B4-BE49-F238E27FC236}">
                  <a16:creationId xmlns:a16="http://schemas.microsoft.com/office/drawing/2014/main" id="{4CB21B35-3C9A-1E44-A238-407E42B818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7345" y="2819983"/>
              <a:ext cx="119707" cy="114860"/>
            </a:xfrm>
            <a:prstGeom prst="bentConnector3">
              <a:avLst>
                <a:gd name="adj1" fmla="val -3046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5F139868-0962-DC41-8D0F-6901A72E8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837" y="2499850"/>
              <a:ext cx="2177" cy="44425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errar llave 96">
              <a:extLst>
                <a:ext uri="{FF2B5EF4-FFF2-40B4-BE49-F238E27FC236}">
                  <a16:creationId xmlns:a16="http://schemas.microsoft.com/office/drawing/2014/main" id="{96DBF3C7-7F5C-6A43-9718-1DC0EBC57F08}"/>
                </a:ext>
              </a:extLst>
            </p:cNvPr>
            <p:cNvSpPr/>
            <p:nvPr/>
          </p:nvSpPr>
          <p:spPr>
            <a:xfrm rot="5400000">
              <a:off x="1137537" y="2812318"/>
              <a:ext cx="119707" cy="575246"/>
            </a:xfrm>
            <a:prstGeom prst="rightBrace">
              <a:avLst>
                <a:gd name="adj1" fmla="val 8333"/>
                <a:gd name="adj2" fmla="val 483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691D9E7A-4D18-6841-82D7-9A4331FFE3FF}"/>
                    </a:ext>
                  </a:extLst>
                </p:cNvPr>
                <p:cNvSpPr txBox="1"/>
                <p:nvPr/>
              </p:nvSpPr>
              <p:spPr>
                <a:xfrm>
                  <a:off x="873347" y="3205886"/>
                  <a:ext cx="595035" cy="30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sz="1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s-ES" sz="1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PY" sz="1000" dirty="0"/>
                </a:p>
              </p:txBody>
            </p:sp>
          </mc:Choice>
          <mc:Fallback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691D9E7A-4D18-6841-82D7-9A4331FFE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347" y="3205886"/>
                  <a:ext cx="595035" cy="308931"/>
                </a:xfrm>
                <a:prstGeom prst="rect">
                  <a:avLst/>
                </a:prstGeom>
                <a:blipFill>
                  <a:blip r:embed="rId13"/>
                  <a:stretch>
                    <a:fillRect l="-4167" r="-4167" b="-8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D89C6D3-A6FB-144B-B01B-285727C26118}"/>
                  </a:ext>
                </a:extLst>
              </p:cNvPr>
              <p:cNvSpPr txBox="1"/>
              <p:nvPr/>
            </p:nvSpPr>
            <p:spPr>
              <a:xfrm>
                <a:off x="94687" y="4491006"/>
                <a:ext cx="2857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dirty="0"/>
                  <a:t>Can you chek that 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s-PY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PY" dirty="0"/>
                  <a:t>?</a:t>
                </a:r>
              </a:p>
            </p:txBody>
          </p:sp>
        </mc:Choice>
        <mc:Fallback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3D89C6D3-A6FB-144B-B01B-285727C26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7" y="4491006"/>
                <a:ext cx="2857699" cy="369332"/>
              </a:xfrm>
              <a:prstGeom prst="rect">
                <a:avLst/>
              </a:prstGeom>
              <a:blipFill>
                <a:blip r:embed="rId14"/>
                <a:stretch>
                  <a:fillRect l="-1327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E43ECDB6-CB92-FC41-9989-7A977FE08201}"/>
                  </a:ext>
                </a:extLst>
              </p:cNvPr>
              <p:cNvSpPr/>
              <p:nvPr/>
            </p:nvSpPr>
            <p:spPr>
              <a:xfrm>
                <a:off x="3406804" y="4504007"/>
                <a:ext cx="1086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E43ECDB6-CB92-FC41-9989-7A977FE08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04" y="4504007"/>
                <a:ext cx="10865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2301483D-EBEE-1741-BDF3-6390A7DA3E9F}"/>
                  </a:ext>
                </a:extLst>
              </p:cNvPr>
              <p:cNvSpPr/>
              <p:nvPr/>
            </p:nvSpPr>
            <p:spPr>
              <a:xfrm>
                <a:off x="137388" y="5106038"/>
                <a:ext cx="2365519" cy="539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2301483D-EBEE-1741-BDF3-6390A7DA3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8" y="5106038"/>
                <a:ext cx="2365519" cy="5396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85F236F8-7DCB-B443-82D9-99D3CADB97B3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285451" y="2589397"/>
            <a:ext cx="596140" cy="3445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05880D29-2B11-734F-8D0A-78B2B6F4724A}"/>
                  </a:ext>
                </a:extLst>
              </p:cNvPr>
              <p:cNvSpPr/>
              <p:nvPr/>
            </p:nvSpPr>
            <p:spPr>
              <a:xfrm>
                <a:off x="343898" y="2632237"/>
                <a:ext cx="349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PY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05880D29-2B11-734F-8D0A-78B2B6F47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8" y="2632237"/>
                <a:ext cx="3490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8D54E48-FACA-DD45-9EA2-B7CDDE618D98}"/>
                  </a:ext>
                </a:extLst>
              </p:cNvPr>
              <p:cNvSpPr txBox="1"/>
              <p:nvPr/>
            </p:nvSpPr>
            <p:spPr>
              <a:xfrm>
                <a:off x="171819" y="3534296"/>
                <a:ext cx="2449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* </a:t>
                </a:r>
                <a14:m>
                  <m:oMath xmlns:m="http://schemas.openxmlformats.org/officeDocument/2006/math">
                    <m:r>
                      <a:rPr lang="es-PY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PY" dirty="0"/>
                  <a:t> is not in the same plane</a:t>
                </a:r>
              </a:p>
            </p:txBody>
          </p:sp>
        </mc:Choice>
        <mc:Fallback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8D54E48-FACA-DD45-9EA2-B7CDDE618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9" y="3534296"/>
                <a:ext cx="2449004" cy="369332"/>
              </a:xfrm>
              <a:prstGeom prst="rect">
                <a:avLst/>
              </a:prstGeom>
              <a:blipFill>
                <a:blip r:embed="rId18"/>
                <a:stretch>
                  <a:fillRect l="-2073" t="-3333" r="-1036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0491BB45-6923-E246-AECE-78DAB1088CF7}"/>
                  </a:ext>
                </a:extLst>
              </p:cNvPr>
              <p:cNvSpPr txBox="1"/>
              <p:nvPr/>
            </p:nvSpPr>
            <p:spPr>
              <a:xfrm>
                <a:off x="6494164" y="2512950"/>
                <a:ext cx="2220993" cy="438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dirty="0"/>
                  <a:t>-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0491BB45-6923-E246-AECE-78DAB1088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64" y="2512950"/>
                <a:ext cx="2220993" cy="438966"/>
              </a:xfrm>
              <a:prstGeom prst="rect">
                <a:avLst/>
              </a:prstGeom>
              <a:blipFill>
                <a:blip r:embed="rId19"/>
                <a:stretch>
                  <a:fillRect l="-3409" r="-2273" b="-2285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F4B89043-8F8E-8346-B0AF-499B4044D2D6}"/>
                  </a:ext>
                </a:extLst>
              </p:cNvPr>
              <p:cNvSpPr/>
              <p:nvPr/>
            </p:nvSpPr>
            <p:spPr>
              <a:xfrm>
                <a:off x="7840880" y="3565712"/>
                <a:ext cx="87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⊥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F4B89043-8F8E-8346-B0AF-499B4044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80" y="3565712"/>
                <a:ext cx="874277" cy="369332"/>
              </a:xfrm>
              <a:prstGeom prst="rect">
                <a:avLst/>
              </a:prstGeom>
              <a:blipFill>
                <a:blip r:embed="rId2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B9E2F713-8F41-DD46-8C66-A664DA4D8E76}"/>
                  </a:ext>
                </a:extLst>
              </p:cNvPr>
              <p:cNvSpPr/>
              <p:nvPr/>
            </p:nvSpPr>
            <p:spPr>
              <a:xfrm>
                <a:off x="7840880" y="3166481"/>
                <a:ext cx="874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⊥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B9E2F713-8F41-DD46-8C66-A664DA4D8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80" y="3166481"/>
                <a:ext cx="874277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CB1B1437-C9EE-064B-9AA5-D68F16620A21}"/>
                  </a:ext>
                </a:extLst>
              </p:cNvPr>
              <p:cNvSpPr/>
              <p:nvPr/>
            </p:nvSpPr>
            <p:spPr>
              <a:xfrm>
                <a:off x="3218794" y="4975157"/>
                <a:ext cx="2958695" cy="646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CB1B1437-C9EE-064B-9AA5-D68F16620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794" y="4975157"/>
                <a:ext cx="2958695" cy="646459"/>
              </a:xfrm>
              <a:prstGeom prst="rect">
                <a:avLst/>
              </a:prstGeom>
              <a:blipFill>
                <a:blip r:embed="rId2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7700228-19C6-BC4D-9530-0D72EC85B5B1}"/>
              </a:ext>
            </a:extLst>
          </p:cNvPr>
          <p:cNvCxnSpPr/>
          <p:nvPr/>
        </p:nvCxnSpPr>
        <p:spPr>
          <a:xfrm>
            <a:off x="171819" y="4797152"/>
            <a:ext cx="2213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FE0269C5-F618-E641-92E9-393D6BC56784}"/>
              </a:ext>
            </a:extLst>
          </p:cNvPr>
          <p:cNvSpPr txBox="1"/>
          <p:nvPr/>
        </p:nvSpPr>
        <p:spPr>
          <a:xfrm>
            <a:off x="3257790" y="3171207"/>
            <a:ext cx="328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The projection of b in the A direction</a:t>
            </a:r>
          </a:p>
        </p:txBody>
      </p:sp>
      <p:sp>
        <p:nvSpPr>
          <p:cNvPr id="119" name="Cerrar llave 118">
            <a:extLst>
              <a:ext uri="{FF2B5EF4-FFF2-40B4-BE49-F238E27FC236}">
                <a16:creationId xmlns:a16="http://schemas.microsoft.com/office/drawing/2014/main" id="{E5EE6281-8826-224D-8069-8EE1DFF2DDF0}"/>
              </a:ext>
            </a:extLst>
          </p:cNvPr>
          <p:cNvSpPr/>
          <p:nvPr/>
        </p:nvSpPr>
        <p:spPr>
          <a:xfrm rot="5400000">
            <a:off x="4420824" y="2768169"/>
            <a:ext cx="119707" cy="575246"/>
          </a:xfrm>
          <a:prstGeom prst="rightBrace">
            <a:avLst>
              <a:gd name="adj1" fmla="val 8333"/>
              <a:gd name="adj2" fmla="val 48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69793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Gram-Schmidt</a:t>
            </a:r>
            <a:endParaRPr lang="es-PY" sz="32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2C0C0E9-F0CB-594B-8999-7C92982F90F4}"/>
              </a:ext>
            </a:extLst>
          </p:cNvPr>
          <p:cNvGrpSpPr/>
          <p:nvPr/>
        </p:nvGrpSpPr>
        <p:grpSpPr>
          <a:xfrm>
            <a:off x="179512" y="978189"/>
            <a:ext cx="8384509" cy="756539"/>
            <a:chOff x="179512" y="978189"/>
            <a:chExt cx="8384509" cy="756539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ECA2F89A-8E97-9044-BFC4-0809B6DB3382}"/>
                </a:ext>
              </a:extLst>
            </p:cNvPr>
            <p:cNvSpPr txBox="1"/>
            <p:nvPr/>
          </p:nvSpPr>
          <p:spPr>
            <a:xfrm>
              <a:off x="179512" y="978189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Independ vectors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C2351B07-27E8-444F-BF47-6C1C89D0566F}"/>
                </a:ext>
              </a:extLst>
            </p:cNvPr>
            <p:cNvSpPr txBox="1"/>
            <p:nvPr/>
          </p:nvSpPr>
          <p:spPr>
            <a:xfrm>
              <a:off x="3281211" y="978189"/>
              <a:ext cx="18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Orthogonal vectors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934D9F9F-42F9-7648-8D85-63511BBB0136}"/>
                </a:ext>
              </a:extLst>
            </p:cNvPr>
            <p:cNvSpPr txBox="1"/>
            <p:nvPr/>
          </p:nvSpPr>
          <p:spPr>
            <a:xfrm>
              <a:off x="6588224" y="978189"/>
              <a:ext cx="1975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Orthonormal vectors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/>
                <p:nvPr/>
              </p:nvSpPr>
              <p:spPr>
                <a:xfrm>
                  <a:off x="238738" y="1365396"/>
                  <a:ext cx="586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3861493B-255B-4546-9B89-808664B76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38" y="1365396"/>
                  <a:ext cx="5865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/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1328048B-B4A6-A942-9C7B-9E8E668958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870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/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78F82D72-1FAE-9E4E-B3ED-EDE2653E0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882" y="978189"/>
                  <a:ext cx="4299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/>
                <p:nvPr/>
              </p:nvSpPr>
              <p:spPr>
                <a:xfrm>
                  <a:off x="3445800" y="1365396"/>
                  <a:ext cx="6291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Y" i="1" dirty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66ECD4BE-6D2B-2F49-93D5-5D8F36F3E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800" y="1365396"/>
                  <a:ext cx="6291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/>
                <p:nvPr/>
              </p:nvSpPr>
              <p:spPr>
                <a:xfrm>
                  <a:off x="6730384" y="1457729"/>
                  <a:ext cx="6043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PY" dirty="0"/>
                    <a:t>,</a:t>
                  </a: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7204AA3A-5C2B-6F43-A745-0C500AECF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384" y="1457729"/>
                  <a:ext cx="6043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245" t="-21739" r="-20408" b="-4347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952E3CA1-1A5F-1C4D-A435-B77D7F0B89E6}"/>
                  </a:ext>
                </a:extLst>
              </p:cNvPr>
              <p:cNvSpPr/>
              <p:nvPr/>
            </p:nvSpPr>
            <p:spPr>
              <a:xfrm>
                <a:off x="3208626" y="2834648"/>
                <a:ext cx="2384820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952E3CA1-1A5F-1C4D-A435-B77D7F0B8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26" y="2834648"/>
                <a:ext cx="2384820" cy="823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34D14B8C-8943-0949-8E6C-E9C2BDC13B65}"/>
                  </a:ext>
                </a:extLst>
              </p:cNvPr>
              <p:cNvSpPr/>
              <p:nvPr/>
            </p:nvSpPr>
            <p:spPr>
              <a:xfrm>
                <a:off x="3281211" y="1700477"/>
                <a:ext cx="1433085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34D14B8C-8943-0949-8E6C-E9C2BDC13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211" y="1700477"/>
                <a:ext cx="1433085" cy="823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E5AD1091-9632-C545-836A-AE9153199B42}"/>
                  </a:ext>
                </a:extLst>
              </p:cNvPr>
              <p:cNvSpPr/>
              <p:nvPr/>
            </p:nvSpPr>
            <p:spPr>
              <a:xfrm>
                <a:off x="6650171" y="1808997"/>
                <a:ext cx="1280735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E5AD1091-9632-C545-836A-AE9153199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1" y="1808997"/>
                <a:ext cx="128073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4E0EAF50-5E97-DA4C-A672-E9EB402E2FC9}"/>
                  </a:ext>
                </a:extLst>
              </p:cNvPr>
              <p:cNvSpPr/>
              <p:nvPr/>
            </p:nvSpPr>
            <p:spPr>
              <a:xfrm>
                <a:off x="6650171" y="2607759"/>
                <a:ext cx="1569019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4E0EAF50-5E97-DA4C-A672-E9EB402E2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1" y="2607759"/>
                <a:ext cx="1569019" cy="823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AA4C98F4-9424-8F46-A26C-CC150C8FF413}"/>
                  </a:ext>
                </a:extLst>
              </p:cNvPr>
              <p:cNvSpPr/>
              <p:nvPr/>
            </p:nvSpPr>
            <p:spPr>
              <a:xfrm>
                <a:off x="7513231" y="1426867"/>
                <a:ext cx="1587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PY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AA4C98F4-9424-8F46-A26C-CC150C8FF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231" y="1426867"/>
                <a:ext cx="1587294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D189D132-D56B-F042-B76A-8503A894BFF3}"/>
                  </a:ext>
                </a:extLst>
              </p:cNvPr>
              <p:cNvSpPr/>
              <p:nvPr/>
            </p:nvSpPr>
            <p:spPr>
              <a:xfrm>
                <a:off x="352251" y="2649982"/>
                <a:ext cx="1267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s-PY" i="1" dirty="0">
                    <a:latin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D189D132-D56B-F042-B76A-8503A894B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1" y="2649982"/>
                <a:ext cx="1267463" cy="369332"/>
              </a:xfrm>
              <a:prstGeom prst="rect">
                <a:avLst/>
              </a:prstGeom>
              <a:blipFill>
                <a:blip r:embed="rId12"/>
                <a:stretch>
                  <a:fillRect l="-3960" t="-6667" r="-990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FBF8C75-5F3E-D84B-BEA8-AF8944F7D046}"/>
                  </a:ext>
                </a:extLst>
              </p:cNvPr>
              <p:cNvSpPr/>
              <p:nvPr/>
            </p:nvSpPr>
            <p:spPr>
              <a:xfrm>
                <a:off x="229240" y="1604956"/>
                <a:ext cx="98360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FBF8C75-5F3E-D84B-BEA8-AF8944F7D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0" y="1604956"/>
                <a:ext cx="983603" cy="823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E965275-AB2B-3540-B728-407BEFCDF4A7}"/>
                  </a:ext>
                </a:extLst>
              </p:cNvPr>
              <p:cNvSpPr/>
              <p:nvPr/>
            </p:nvSpPr>
            <p:spPr>
              <a:xfrm>
                <a:off x="1049428" y="1604956"/>
                <a:ext cx="979819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E965275-AB2B-3540-B728-407BEFCDF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28" y="1604956"/>
                <a:ext cx="979819" cy="823110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adroTexto 54">
            <a:extLst>
              <a:ext uri="{FF2B5EF4-FFF2-40B4-BE49-F238E27FC236}">
                <a16:creationId xmlns:a16="http://schemas.microsoft.com/office/drawing/2014/main" id="{1F4BE6DF-CBE8-6F48-BCDE-9F71BE080424}"/>
              </a:ext>
            </a:extLst>
          </p:cNvPr>
          <p:cNvSpPr txBox="1"/>
          <p:nvPr/>
        </p:nvSpPr>
        <p:spPr>
          <a:xfrm>
            <a:off x="179512" y="72075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9360FC-DDAC-2344-93F9-834167B55F8D}"/>
                  </a:ext>
                </a:extLst>
              </p:cNvPr>
              <p:cNvSpPr/>
              <p:nvPr/>
            </p:nvSpPr>
            <p:spPr>
              <a:xfrm>
                <a:off x="6663490" y="3468596"/>
                <a:ext cx="1617879" cy="1361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PY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E19360FC-DDAC-2344-93F9-834167B55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90" y="3468596"/>
                <a:ext cx="1617879" cy="13610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60AC73C0-635E-AC4C-8606-2BD9C9BB87EA}"/>
                  </a:ext>
                </a:extLst>
              </p:cNvPr>
              <p:cNvSpPr/>
              <p:nvPr/>
            </p:nvSpPr>
            <p:spPr>
              <a:xfrm>
                <a:off x="352251" y="3684845"/>
                <a:ext cx="1292790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59" name="Rectángulo 58">
                <a:extLst>
                  <a:ext uri="{FF2B5EF4-FFF2-40B4-BE49-F238E27FC236}">
                    <a16:creationId xmlns:a16="http://schemas.microsoft.com/office/drawing/2014/main" id="{60AC73C0-635E-AC4C-8606-2BD9C9BB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1" y="3684845"/>
                <a:ext cx="1292790" cy="823110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1 Título">
                <a:extLst>
                  <a:ext uri="{FF2B5EF4-FFF2-40B4-BE49-F238E27FC236}">
                    <a16:creationId xmlns:a16="http://schemas.microsoft.com/office/drawing/2014/main" id="{66EA106E-E2E6-BA47-AEF0-2025F637E9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799" y="4723472"/>
                <a:ext cx="1612942" cy="702207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i="1" dirty="0" smtClean="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s-PY" sz="3200" dirty="0"/>
              </a:p>
            </p:txBody>
          </p:sp>
        </mc:Choice>
        <mc:Fallback>
          <p:sp>
            <p:nvSpPr>
              <p:cNvPr id="60" name="1 Título">
                <a:extLst>
                  <a:ext uri="{FF2B5EF4-FFF2-40B4-BE49-F238E27FC236}">
                    <a16:creationId xmlns:a16="http://schemas.microsoft.com/office/drawing/2014/main" id="{66EA106E-E2E6-BA47-AEF0-2025F637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99" y="4723472"/>
                <a:ext cx="1612942" cy="7022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9B09BA68-74B1-AA47-94A1-83E8B43F989B}"/>
                  </a:ext>
                </a:extLst>
              </p:cNvPr>
              <p:cNvSpPr/>
              <p:nvPr/>
            </p:nvSpPr>
            <p:spPr>
              <a:xfrm>
                <a:off x="3248605" y="4583603"/>
                <a:ext cx="1498295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s-PY" i="1" dirty="0">
                    <a:latin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9B09BA68-74B1-AA47-94A1-83E8B43F9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05" y="4583603"/>
                <a:ext cx="1498295" cy="816442"/>
              </a:xfrm>
              <a:prstGeom prst="rect">
                <a:avLst/>
              </a:prstGeom>
              <a:blipFill>
                <a:blip r:embed="rId18"/>
                <a:stretch>
                  <a:fillRect l="-3361" b="-46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64CA6515-0ACE-4D47-B79F-2B35512A3929}"/>
                  </a:ext>
                </a:extLst>
              </p:cNvPr>
              <p:cNvSpPr/>
              <p:nvPr/>
            </p:nvSpPr>
            <p:spPr>
              <a:xfrm>
                <a:off x="4786922" y="4590498"/>
                <a:ext cx="1489318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s-PY" i="1" dirty="0">
                    <a:latin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r>
                      <a:rPr lang="es-PY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64CA6515-0ACE-4D47-B79F-2B35512A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922" y="4590498"/>
                <a:ext cx="1489318" cy="816442"/>
              </a:xfrm>
              <a:prstGeom prst="rect">
                <a:avLst/>
              </a:prstGeom>
              <a:blipFill>
                <a:blip r:embed="rId19"/>
                <a:stretch>
                  <a:fillRect l="-3390"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5E60BC1-3B1F-5348-AD4C-594DF76D8270}"/>
                  </a:ext>
                </a:extLst>
              </p:cNvPr>
              <p:cNvSpPr/>
              <p:nvPr/>
            </p:nvSpPr>
            <p:spPr>
              <a:xfrm>
                <a:off x="4006941" y="3244334"/>
                <a:ext cx="1130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PY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85E60BC1-3B1F-5348-AD4C-594DF76D8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41" y="3244334"/>
                <a:ext cx="1130117" cy="369332"/>
              </a:xfrm>
              <a:prstGeom prst="rect">
                <a:avLst/>
              </a:prstGeom>
              <a:blipFill>
                <a:blip r:embed="rId2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986E887-4FF5-6246-B477-31FED405B2E1}"/>
                  </a:ext>
                </a:extLst>
              </p:cNvPr>
              <p:cNvSpPr/>
              <p:nvPr/>
            </p:nvSpPr>
            <p:spPr>
              <a:xfrm>
                <a:off x="256512" y="5544943"/>
                <a:ext cx="5595314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s-PY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P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986E887-4FF5-6246-B477-31FED405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12" y="5544943"/>
                <a:ext cx="5595314" cy="816442"/>
              </a:xfrm>
              <a:prstGeom prst="rect">
                <a:avLst/>
              </a:prstGeom>
              <a:blipFill>
                <a:blip r:embed="rId21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8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 Título">
            <a:extLst>
              <a:ext uri="{FF2B5EF4-FFF2-40B4-BE49-F238E27FC236}">
                <a16:creationId xmlns:a16="http://schemas.microsoft.com/office/drawing/2014/main" id="{33735764-3039-F549-A1DC-D112D90A1B9F}"/>
              </a:ext>
            </a:extLst>
          </p:cNvPr>
          <p:cNvSpPr txBox="1">
            <a:spLocks/>
          </p:cNvSpPr>
          <p:nvPr/>
        </p:nvSpPr>
        <p:spPr>
          <a:xfrm>
            <a:off x="179512" y="260648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Gram-</a:t>
            </a:r>
            <a:r>
              <a:rPr lang="es-ES" sz="3200" dirty="0" err="1"/>
              <a:t>Schimidt</a:t>
            </a:r>
            <a:endParaRPr lang="es-PY" sz="3200" dirty="0"/>
          </a:p>
        </p:txBody>
      </p:sp>
    </p:spTree>
    <p:extLst>
      <p:ext uri="{BB962C8B-B14F-4D97-AF65-F5344CB8AC3E}">
        <p14:creationId xmlns:p14="http://schemas.microsoft.com/office/powerpoint/2010/main" val="142864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https://www.youtube.com/watch?time_continue=6&amp;v=0MtwqhIwdrI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17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517</Words>
  <Application>Microsoft Macintosh PowerPoint</Application>
  <PresentationFormat>Presentación en pantalla (4:3)</PresentationFormat>
  <Paragraphs>125</Paragraphs>
  <Slides>8</Slides>
  <Notes>2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17 Orthogonal matrices and Gram-Schmidt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73</cp:revision>
  <cp:lastPrinted>2020-05-06T01:56:04Z</cp:lastPrinted>
  <dcterms:created xsi:type="dcterms:W3CDTF">2020-04-28T19:38:20Z</dcterms:created>
  <dcterms:modified xsi:type="dcterms:W3CDTF">2020-05-06T20:17:12Z</dcterms:modified>
</cp:coreProperties>
</file>