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330" r:id="rId4"/>
    <p:sldId id="328" r:id="rId5"/>
    <p:sldId id="331" r:id="rId6"/>
    <p:sldId id="329" r:id="rId7"/>
    <p:sldId id="333" r:id="rId8"/>
    <p:sldId id="334" r:id="rId9"/>
    <p:sldId id="290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88"/>
    <p:restoredTop sz="93741"/>
  </p:normalViewPr>
  <p:slideViewPr>
    <p:cSldViewPr>
      <p:cViewPr>
        <p:scale>
          <a:sx n="83" d="100"/>
          <a:sy n="83" d="100"/>
        </p:scale>
        <p:origin x="1104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4/5/20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4/5/20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dirty="0"/>
              <a:t>Graficos realizados en geogebra, cambiar a tickz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824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dirty="0"/>
              <a:t>Graficos realizados en geogebra, cambiar a tickz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176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dirty="0"/>
              <a:t>Graficos realizados en geogebra, cambiar a tickz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084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dirty="0"/>
              <a:t>Graficos realizados en geogebra, cambiar a tickz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981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4/5/20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4/5/20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4/5/20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4/5/20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95829" y="82899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799" y="21555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4/5/20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130485" y="1461924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61257" y="1473356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29377" y="1484784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4/5/20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4/5/20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4/5/20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4/5/20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4/5/20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4/5/20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4/5/20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3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tiff"/><Relationship Id="rId3" Type="http://schemas.openxmlformats.org/officeDocument/2006/relationships/hyperlink" Target="https://ocw.mit.edu/courses/mathematics/18-06-linear-algebra-spring-2010/" TargetMode="External"/><Relationship Id="rId7" Type="http://schemas.openxmlformats.org/officeDocument/2006/relationships/image" Target="../media/image3.tiff"/><Relationship Id="rId2" Type="http://schemas.openxmlformats.org/officeDocument/2006/relationships/hyperlink" Target="http://www-math.mit.edu/~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-sa/4.0/" TargetMode="External"/><Relationship Id="rId5" Type="http://schemas.openxmlformats.org/officeDocument/2006/relationships/hyperlink" Target="mailto:ariel.guerrero@uc.edu.py" TargetMode="External"/><Relationship Id="rId4" Type="http://schemas.openxmlformats.org/officeDocument/2006/relationships/hyperlink" Target="https://github.com/aegiloru/linearAlgeb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Y" dirty="0"/>
              <a:t>CH 1 </a:t>
            </a:r>
            <a:r>
              <a:rPr lang="mr-IN" dirty="0"/>
              <a:t>–</a:t>
            </a:r>
            <a:r>
              <a:rPr lang="es-PY" dirty="0"/>
              <a:t> Introduction to  vectors</a:t>
            </a:r>
            <a:br>
              <a:rPr lang="es-PY" dirty="0"/>
            </a:br>
            <a:r>
              <a:rPr lang="es-PY" dirty="0"/>
              <a:t>Worked Examples Section 1</a:t>
            </a:r>
            <a:endParaRPr lang="es-ES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21B3123-B172-E44D-8E23-05094F1861FC}"/>
              </a:ext>
            </a:extLst>
          </p:cNvPr>
          <p:cNvSpPr/>
          <p:nvPr/>
        </p:nvSpPr>
        <p:spPr>
          <a:xfrm>
            <a:off x="2915816" y="3717032"/>
            <a:ext cx="3756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Ariel Guerrero  Mat. 37877</a:t>
            </a:r>
          </a:p>
          <a:p>
            <a:r>
              <a:rPr lang="es-ES" dirty="0" err="1"/>
              <a:t>ariel.guerrero@uc.edu.py</a:t>
            </a:r>
            <a:endParaRPr lang="es-PY" dirty="0"/>
          </a:p>
        </p:txBody>
      </p:sp>
      <p:pic>
        <p:nvPicPr>
          <p:cNvPr id="10" name="Imagen 9">
            <a:hlinkClick r:id="rId3"/>
            <a:extLst>
              <a:ext uri="{FF2B5EF4-FFF2-40B4-BE49-F238E27FC236}">
                <a16:creationId xmlns:a16="http://schemas.microsoft.com/office/drawing/2014/main" id="{903641A5-A146-3E48-B6DB-3FE31450F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49" y="313623"/>
            <a:ext cx="800100" cy="2794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D46FEFA-B80C-364E-AA09-ECEE9C147A09}"/>
              </a:ext>
            </a:extLst>
          </p:cNvPr>
          <p:cNvSpPr/>
          <p:nvPr/>
        </p:nvSpPr>
        <p:spPr>
          <a:xfrm>
            <a:off x="107504" y="6432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4D3DF9F-BD42-714C-B042-C52B2EFA86E0}"/>
              </a:ext>
            </a:extLst>
          </p:cNvPr>
          <p:cNvSpPr txBox="1"/>
          <p:nvPr/>
        </p:nvSpPr>
        <p:spPr>
          <a:xfrm>
            <a:off x="3417620" y="436336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01/05/2020</a:t>
            </a:r>
          </a:p>
        </p:txBody>
      </p:sp>
    </p:spTree>
    <p:extLst>
      <p:ext uri="{BB962C8B-B14F-4D97-AF65-F5344CB8AC3E}">
        <p14:creationId xmlns:p14="http://schemas.microsoft.com/office/powerpoint/2010/main" val="2189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WE– 1.1.A</a:t>
            </a:r>
            <a:endParaRPr lang="es-PY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097AF01-EBE6-E84E-8889-08ACAECE0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7343800" cy="5018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230B24-8096-4B42-A72A-E7F17C7763A1}"/>
              </a:ext>
            </a:extLst>
          </p:cNvPr>
          <p:cNvSpPr txBox="1"/>
          <p:nvPr/>
        </p:nvSpPr>
        <p:spPr>
          <a:xfrm>
            <a:off x="6893336" y="1121223"/>
            <a:ext cx="222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Página 6 </a:t>
            </a:r>
            <a:r>
              <a:rPr lang="es-PY" b="1" dirty="0"/>
              <a:t>[Strang,1993]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A4CA872-6C97-644B-B118-9C3AC04FFBA5}"/>
                  </a:ext>
                </a:extLst>
              </p:cNvPr>
              <p:cNvSpPr txBox="1"/>
              <p:nvPr/>
            </p:nvSpPr>
            <p:spPr>
              <a:xfrm>
                <a:off x="961881" y="2910914"/>
                <a:ext cx="76774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La combinacion lineal de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=(1,1,0)</m:t>
                    </m:r>
                  </m:oMath>
                </a14:m>
                <a:r>
                  <a:rPr lang="es-PY" dirty="0"/>
                  <a:t> y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= (0,1,1) </m:t>
                    </m:r>
                  </m:oMath>
                </a14:m>
                <a:r>
                  <a:rPr lang="es-PY" dirty="0"/>
                  <a:t>llenan el plano. </a:t>
                </a:r>
                <a:r>
                  <a:rPr lang="es-PY" i="1" dirty="0"/>
                  <a:t>Describa ese plano</a:t>
                </a:r>
                <a:r>
                  <a:rPr lang="es-PY" dirty="0"/>
                  <a:t>.</a:t>
                </a:r>
              </a:p>
              <a:p>
                <a:r>
                  <a:rPr lang="es-PY" dirty="0"/>
                  <a:t>Encuentre un vector que no sea una combinación lineal de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PY" dirty="0"/>
                  <a:t> y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PY" dirty="0"/>
                  <a:t>.</a:t>
                </a: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A4CA872-6C97-644B-B118-9C3AC04FF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81" y="2910914"/>
                <a:ext cx="7677423" cy="646331"/>
              </a:xfrm>
              <a:prstGeom prst="rect">
                <a:avLst/>
              </a:prstGeom>
              <a:blipFill>
                <a:blip r:embed="rId3"/>
                <a:stretch>
                  <a:fillRect l="-661" b="-1346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B15C2908-4B46-E74E-958F-19C80E5B2463}"/>
              </a:ext>
            </a:extLst>
          </p:cNvPr>
          <p:cNvSpPr txBox="1"/>
          <p:nvPr/>
        </p:nvSpPr>
        <p:spPr>
          <a:xfrm>
            <a:off x="202030" y="2636912"/>
            <a:ext cx="11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u="sng" dirty="0"/>
              <a:t>Problema</a:t>
            </a:r>
            <a:r>
              <a:rPr lang="es-PY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8856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9DD9C216-F3BE-294E-B65F-5F412DCAFC16}"/>
              </a:ext>
            </a:extLst>
          </p:cNvPr>
          <p:cNvSpPr txBox="1"/>
          <p:nvPr/>
        </p:nvSpPr>
        <p:spPr>
          <a:xfrm>
            <a:off x="288030" y="23719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u="sng" dirty="0"/>
              <a:t>Solución</a:t>
            </a:r>
            <a:r>
              <a:rPr lang="es-PY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CC2FB94-B1BD-1E40-8F7B-919F445590B1}"/>
                  </a:ext>
                </a:extLst>
              </p:cNvPr>
              <p:cNvSpPr txBox="1"/>
              <p:nvPr/>
            </p:nvSpPr>
            <p:spPr>
              <a:xfrm>
                <a:off x="386359" y="1190435"/>
                <a:ext cx="1732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c</a:t>
                </a:r>
                <a14:m>
                  <m:oMath xmlns:m="http://schemas.openxmlformats.org/officeDocument/2006/math">
                    <m:r>
                      <a:rPr lang="es-PY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es-PY" i="0" dirty="0">
                    <a:latin typeface="+mj-lt"/>
                  </a:rPr>
                  <a:t> d</a:t>
                </a:r>
                <a14:m>
                  <m:oMath xmlns:m="http://schemas.openxmlformats.org/officeDocument/2006/math">
                    <m:r>
                      <a:rPr lang="es-PY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PY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CC2FB94-B1BD-1E40-8F7B-919F4455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9" y="1190435"/>
                <a:ext cx="1732141" cy="369332"/>
              </a:xfrm>
              <a:prstGeom prst="rect">
                <a:avLst/>
              </a:prstGeom>
              <a:blipFill>
                <a:blip r:embed="rId3"/>
                <a:stretch>
                  <a:fillRect l="-2174" t="-10000" r="-725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CEE5022-36C7-6B44-8881-0F04000345A3}"/>
                  </a:ext>
                </a:extLst>
              </p:cNvPr>
              <p:cNvSpPr txBox="1"/>
              <p:nvPr/>
            </p:nvSpPr>
            <p:spPr>
              <a:xfrm>
                <a:off x="363965" y="594237"/>
                <a:ext cx="5327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La combinacion lineal es un plano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PY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como en la Figura 1.</a:t>
                </a:r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CEE5022-36C7-6B44-8881-0F0400034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65" y="594237"/>
                <a:ext cx="5327036" cy="369332"/>
              </a:xfrm>
              <a:prstGeom prst="rect">
                <a:avLst/>
              </a:prstGeom>
              <a:blipFill>
                <a:blip r:embed="rId4"/>
                <a:stretch>
                  <a:fillRect l="-952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9B347DC3-B3B7-FA43-9365-45A783E0F1D5}"/>
                  </a:ext>
                </a:extLst>
              </p:cNvPr>
              <p:cNvSpPr/>
              <p:nvPr/>
            </p:nvSpPr>
            <p:spPr>
              <a:xfrm>
                <a:off x="405873" y="1968548"/>
                <a:ext cx="4111447" cy="846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c</a:t>
                </a:r>
                <a14:m>
                  <m:oMath xmlns:m="http://schemas.openxmlformats.org/officeDocument/2006/math">
                    <m:r>
                      <a:rPr lang="es-PY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PY" i="1" dirty="0"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es-PY" dirty="0"/>
                  <a:t> d</a:t>
                </a:r>
                <a14:m>
                  <m:oMath xmlns:m="http://schemas.openxmlformats.org/officeDocument/2006/math">
                    <m:r>
                      <a:rPr lang="es-PY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 = 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PY" i="1" dirty="0"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es-PY" dirty="0"/>
                  <a:t> 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9B347DC3-B3B7-FA43-9365-45A783E0F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73" y="1968548"/>
                <a:ext cx="4111447" cy="846963"/>
              </a:xfrm>
              <a:prstGeom prst="rect">
                <a:avLst/>
              </a:prstGeom>
              <a:blipFill>
                <a:blip r:embed="rId5"/>
                <a:stretch>
                  <a:fillRect l="-1231" b="-14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9FC3A2D-1B9D-F147-B073-8493B443F17F}"/>
                  </a:ext>
                </a:extLst>
              </p:cNvPr>
              <p:cNvSpPr txBox="1"/>
              <p:nvPr/>
            </p:nvSpPr>
            <p:spPr>
              <a:xfrm>
                <a:off x="441690" y="3137791"/>
                <a:ext cx="4322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Y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PY" dirty="0"/>
                  <a:t>,</a:t>
                </a:r>
                <a:r>
                  <a:rPr lang="es-ES" dirty="0">
                    <a:ea typeface="Cambria Math" panose="02040503050406030204" pitchFamily="18" charset="0"/>
                  </a:rPr>
                  <a:t> y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PY" dirty="0"/>
                  <a:t>,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9FC3A2D-1B9D-F147-B073-8493B443F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0" y="3137791"/>
                <a:ext cx="4322273" cy="369332"/>
              </a:xfrm>
              <a:prstGeom prst="rect">
                <a:avLst/>
              </a:prstGeom>
              <a:blipFill>
                <a:blip r:embed="rId6"/>
                <a:stretch>
                  <a:fillRect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adroTexto 26">
            <a:extLst>
              <a:ext uri="{FF2B5EF4-FFF2-40B4-BE49-F238E27FC236}">
                <a16:creationId xmlns:a16="http://schemas.microsoft.com/office/drawing/2014/main" id="{36E8F1A0-0DC0-6D48-A8FB-19FFD8CF2CB5}"/>
              </a:ext>
            </a:extLst>
          </p:cNvPr>
          <p:cNvSpPr txBox="1"/>
          <p:nvPr/>
        </p:nvSpPr>
        <p:spPr>
          <a:xfrm>
            <a:off x="496736" y="4935577"/>
            <a:ext cx="1463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Vectores que </a:t>
            </a:r>
          </a:p>
          <a:p>
            <a:r>
              <a:rPr lang="es-PY" dirty="0"/>
              <a:t>satisfacen la CL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646BF80A-1E02-B643-BFC8-9B3EBA3BB29F}"/>
                  </a:ext>
                </a:extLst>
              </p:cNvPr>
              <p:cNvSpPr txBox="1"/>
              <p:nvPr/>
            </p:nvSpPr>
            <p:spPr>
              <a:xfrm>
                <a:off x="2172455" y="4890564"/>
                <a:ext cx="1993238" cy="736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PY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s-E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646BF80A-1E02-B643-BFC8-9B3EBA3B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55" y="4890564"/>
                <a:ext cx="1993238" cy="736355"/>
              </a:xfrm>
              <a:prstGeom prst="rect">
                <a:avLst/>
              </a:prstGeom>
              <a:blipFill>
                <a:blip r:embed="rId9"/>
                <a:stretch>
                  <a:fillRect t="-8475" b="-1694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uadroTexto 29">
            <a:extLst>
              <a:ext uri="{FF2B5EF4-FFF2-40B4-BE49-F238E27FC236}">
                <a16:creationId xmlns:a16="http://schemas.microsoft.com/office/drawing/2014/main" id="{FD347589-D8A7-974C-A64C-E6CAD6E4ECA8}"/>
              </a:ext>
            </a:extLst>
          </p:cNvPr>
          <p:cNvSpPr txBox="1"/>
          <p:nvPr/>
        </p:nvSpPr>
        <p:spPr>
          <a:xfrm>
            <a:off x="4725547" y="4890564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dirty="0">
                <a:solidFill>
                  <a:srgbClr val="FF0000"/>
                </a:solidFill>
              </a:rPr>
              <a:t>Vectores que NO</a:t>
            </a:r>
          </a:p>
          <a:p>
            <a:r>
              <a:rPr lang="es-PY" b="1" dirty="0">
                <a:solidFill>
                  <a:srgbClr val="FF0000"/>
                </a:solidFill>
              </a:rPr>
              <a:t>satisfacen la CL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79B0614A-263D-1D40-B13F-6A925603AF68}"/>
                  </a:ext>
                </a:extLst>
              </p:cNvPr>
              <p:cNvSpPr txBox="1"/>
              <p:nvPr/>
            </p:nvSpPr>
            <p:spPr>
              <a:xfrm>
                <a:off x="6971545" y="4804322"/>
                <a:ext cx="120552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Y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79B0614A-263D-1D40-B13F-6A925603A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545" y="4804322"/>
                <a:ext cx="1205522" cy="732573"/>
              </a:xfrm>
              <a:prstGeom prst="rect">
                <a:avLst/>
              </a:prstGeom>
              <a:blipFill>
                <a:blip r:embed="rId10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o 45">
            <a:extLst>
              <a:ext uri="{FF2B5EF4-FFF2-40B4-BE49-F238E27FC236}">
                <a16:creationId xmlns:a16="http://schemas.microsoft.com/office/drawing/2014/main" id="{EC75A3E7-D7EC-904B-A9FE-CB691B781488}"/>
              </a:ext>
            </a:extLst>
          </p:cNvPr>
          <p:cNvGrpSpPr/>
          <p:nvPr/>
        </p:nvGrpSpPr>
        <p:grpSpPr>
          <a:xfrm>
            <a:off x="5766936" y="83903"/>
            <a:ext cx="2121033" cy="2492793"/>
            <a:chOff x="5766936" y="83903"/>
            <a:chExt cx="2121033" cy="2492793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35EAF158-49FB-5249-8E83-6C5D533A01CF}"/>
                </a:ext>
              </a:extLst>
            </p:cNvPr>
            <p:cNvGrpSpPr/>
            <p:nvPr/>
          </p:nvGrpSpPr>
          <p:grpSpPr>
            <a:xfrm>
              <a:off x="5766936" y="83903"/>
              <a:ext cx="2121033" cy="2474404"/>
              <a:chOff x="5763390" y="1314636"/>
              <a:chExt cx="2121033" cy="2474404"/>
            </a:xfrm>
          </p:grpSpPr>
          <p:grpSp>
            <p:nvGrpSpPr>
              <p:cNvPr id="28" name="Grupo 27">
                <a:extLst>
                  <a:ext uri="{FF2B5EF4-FFF2-40B4-BE49-F238E27FC236}">
                    <a16:creationId xmlns:a16="http://schemas.microsoft.com/office/drawing/2014/main" id="{C9CDABB4-AC2A-9A47-973E-C036324B193D}"/>
                  </a:ext>
                </a:extLst>
              </p:cNvPr>
              <p:cNvGrpSpPr/>
              <p:nvPr/>
            </p:nvGrpSpPr>
            <p:grpSpPr>
              <a:xfrm>
                <a:off x="5763390" y="1314636"/>
                <a:ext cx="2121033" cy="2474404"/>
                <a:chOff x="5763390" y="1314636"/>
                <a:chExt cx="2121033" cy="2474404"/>
              </a:xfrm>
            </p:grpSpPr>
            <p:grpSp>
              <p:nvGrpSpPr>
                <p:cNvPr id="25" name="Grupo 24">
                  <a:extLst>
                    <a:ext uri="{FF2B5EF4-FFF2-40B4-BE49-F238E27FC236}">
                      <a16:creationId xmlns:a16="http://schemas.microsoft.com/office/drawing/2014/main" id="{683CEA38-BD09-AA4A-8FA8-D3BEDD9FD21B}"/>
                    </a:ext>
                  </a:extLst>
                </p:cNvPr>
                <p:cNvGrpSpPr/>
                <p:nvPr/>
              </p:nvGrpSpPr>
              <p:grpSpPr>
                <a:xfrm rot="2004902">
                  <a:off x="5763390" y="1314636"/>
                  <a:ext cx="2121033" cy="2474404"/>
                  <a:chOff x="5763390" y="1314636"/>
                  <a:chExt cx="2121033" cy="2474404"/>
                </a:xfrm>
              </p:grpSpPr>
              <p:cxnSp>
                <p:nvCxnSpPr>
                  <p:cNvPr id="8" name="Conector recto 7">
                    <a:extLst>
                      <a:ext uri="{FF2B5EF4-FFF2-40B4-BE49-F238E27FC236}">
                        <a16:creationId xmlns:a16="http://schemas.microsoft.com/office/drawing/2014/main" id="{574BB05F-930F-AD41-9AEC-16703226F0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3050" y="2233148"/>
                    <a:ext cx="421198" cy="105183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ector recto 9">
                    <a:extLst>
                      <a:ext uri="{FF2B5EF4-FFF2-40B4-BE49-F238E27FC236}">
                        <a16:creationId xmlns:a16="http://schemas.microsoft.com/office/drawing/2014/main" id="{97F89E2A-C3FA-4841-9CD6-936C3F982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72200" y="2563454"/>
                    <a:ext cx="864096" cy="5759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" name="Conector recto de flecha 2">
                    <a:extLst>
                      <a:ext uri="{FF2B5EF4-FFF2-40B4-BE49-F238E27FC236}">
                        <a16:creationId xmlns:a16="http://schemas.microsoft.com/office/drawing/2014/main" id="{0388A98D-273C-AB47-A83D-B4E654A5211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661787" y="2657971"/>
                    <a:ext cx="432048" cy="284958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Conector recto de flecha 5">
                    <a:extLst>
                      <a:ext uri="{FF2B5EF4-FFF2-40B4-BE49-F238E27FC236}">
                        <a16:creationId xmlns:a16="http://schemas.microsoft.com/office/drawing/2014/main" id="{64C0B3E1-BCD8-2B49-845E-C8BD80A832E5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6526088" y="2603221"/>
                    <a:ext cx="134144" cy="336373"/>
                  </a:xfrm>
                  <a:prstGeom prst="straightConnector1">
                    <a:avLst/>
                  </a:prstGeom>
                  <a:ln w="158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ector recto 32">
                    <a:extLst>
                      <a:ext uri="{FF2B5EF4-FFF2-40B4-BE49-F238E27FC236}">
                        <a16:creationId xmlns:a16="http://schemas.microsoft.com/office/drawing/2014/main" id="{28B656F7-CF84-E946-BBEA-87E65EBABD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8760" y="2321349"/>
                    <a:ext cx="637277" cy="146769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recto 38">
                    <a:extLst>
                      <a:ext uri="{FF2B5EF4-FFF2-40B4-BE49-F238E27FC236}">
                        <a16:creationId xmlns:a16="http://schemas.microsoft.com/office/drawing/2014/main" id="{11EE84FE-AC94-1B43-83AE-3FACA564D0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06037" y="2788989"/>
                    <a:ext cx="1478331" cy="100005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39">
                    <a:extLst>
                      <a:ext uri="{FF2B5EF4-FFF2-40B4-BE49-F238E27FC236}">
                        <a16:creationId xmlns:a16="http://schemas.microsoft.com/office/drawing/2014/main" id="{DC236B4C-FA2A-9B42-A02A-76AA244BA6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47146" y="1314636"/>
                    <a:ext cx="637277" cy="146769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40">
                    <a:extLst>
                      <a:ext uri="{FF2B5EF4-FFF2-40B4-BE49-F238E27FC236}">
                        <a16:creationId xmlns:a16="http://schemas.microsoft.com/office/drawing/2014/main" id="{701F6040-47A1-9C4F-AC10-42D696AFAC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63390" y="1321105"/>
                    <a:ext cx="1478331" cy="100005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EA0D1C34-9448-B347-BCAC-AC8D05E266F2}"/>
                    </a:ext>
                  </a:extLst>
                </p:cNvPr>
                <p:cNvSpPr/>
                <p:nvPr/>
              </p:nvSpPr>
              <p:spPr>
                <a:xfrm>
                  <a:off x="6457043" y="27690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9D9B9C3B-6E9C-294C-856E-09235CCE8D0C}"/>
                      </a:ext>
                    </a:extLst>
                  </p:cNvPr>
                  <p:cNvSpPr/>
                  <p:nvPr/>
                </p:nvSpPr>
                <p:spPr>
                  <a:xfrm>
                    <a:off x="5984624" y="1721133"/>
                    <a:ext cx="37715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PY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9D9B9C3B-6E9C-294C-856E-09235CCE8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4624" y="1721133"/>
                    <a:ext cx="37715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ángulo 41">
                    <a:extLst>
                      <a:ext uri="{FF2B5EF4-FFF2-40B4-BE49-F238E27FC236}">
                        <a16:creationId xmlns:a16="http://schemas.microsoft.com/office/drawing/2014/main" id="{8731FB53-8089-8D4A-8CB9-BF35E484F5CB}"/>
                      </a:ext>
                    </a:extLst>
                  </p:cNvPr>
                  <p:cNvSpPr/>
                  <p:nvPr/>
                </p:nvSpPr>
                <p:spPr>
                  <a:xfrm>
                    <a:off x="6233354" y="2321726"/>
                    <a:ext cx="3738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PY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42" name="Rectángulo 41">
                    <a:extLst>
                      <a:ext uri="{FF2B5EF4-FFF2-40B4-BE49-F238E27FC236}">
                        <a16:creationId xmlns:a16="http://schemas.microsoft.com/office/drawing/2014/main" id="{8731FB53-8089-8D4A-8CB9-BF35E484F5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3354" y="2321726"/>
                    <a:ext cx="37382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ángulo 42">
                    <a:extLst>
                      <a:ext uri="{FF2B5EF4-FFF2-40B4-BE49-F238E27FC236}">
                        <a16:creationId xmlns:a16="http://schemas.microsoft.com/office/drawing/2014/main" id="{5B2A64E7-2FF8-0E40-8E06-053B2FEB782E}"/>
                      </a:ext>
                    </a:extLst>
                  </p:cNvPr>
                  <p:cNvSpPr/>
                  <p:nvPr/>
                </p:nvSpPr>
                <p:spPr>
                  <a:xfrm>
                    <a:off x="6631989" y="2691529"/>
                    <a:ext cx="4171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PY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43" name="Rectángulo 42">
                    <a:extLst>
                      <a:ext uri="{FF2B5EF4-FFF2-40B4-BE49-F238E27FC236}">
                        <a16:creationId xmlns:a16="http://schemas.microsoft.com/office/drawing/2014/main" id="{5B2A64E7-2FF8-0E40-8E06-053B2FEB78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1989" y="2691529"/>
                    <a:ext cx="41710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18FA8C47-C830-EF4C-B55D-16575B7B9F68}"/>
                </a:ext>
              </a:extLst>
            </p:cNvPr>
            <p:cNvSpPr/>
            <p:nvPr/>
          </p:nvSpPr>
          <p:spPr>
            <a:xfrm>
              <a:off x="6297734" y="2207364"/>
              <a:ext cx="867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Y" dirty="0"/>
                <a:t>Figura 1</a:t>
              </a:r>
            </a:p>
          </p:txBody>
        </p: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24CE29D-66A5-B64B-B8B9-8B3B26BF2897}"/>
              </a:ext>
            </a:extLst>
          </p:cNvPr>
          <p:cNvSpPr txBox="1"/>
          <p:nvPr/>
        </p:nvSpPr>
        <p:spPr>
          <a:xfrm>
            <a:off x="504049" y="3563529"/>
            <a:ext cx="4791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El conjunto de vectores tales que el segundo componte </a:t>
            </a:r>
          </a:p>
          <a:p>
            <a:r>
              <a:rPr lang="es-PY" dirty="0"/>
              <a:t>es la suma del primero mas el tercero.</a:t>
            </a:r>
          </a:p>
        </p:txBody>
      </p:sp>
    </p:spTree>
    <p:extLst>
      <p:ext uri="{BB962C8B-B14F-4D97-AF65-F5344CB8AC3E}">
        <p14:creationId xmlns:p14="http://schemas.microsoft.com/office/powerpoint/2010/main" val="30626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WE– 1.1.B</a:t>
            </a:r>
            <a:endParaRPr lang="es-PY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412DA72-4F1B-784A-AC1E-02460A78B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7" y="1654712"/>
            <a:ext cx="7339121" cy="48954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0592FC-52CA-0843-B334-67A229C58C25}"/>
              </a:ext>
            </a:extLst>
          </p:cNvPr>
          <p:cNvSpPr txBox="1"/>
          <p:nvPr/>
        </p:nvSpPr>
        <p:spPr>
          <a:xfrm>
            <a:off x="6911089" y="1081074"/>
            <a:ext cx="222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Página 7 </a:t>
            </a:r>
            <a:r>
              <a:rPr lang="es-PY" b="1" dirty="0"/>
              <a:t>[Strang,1993]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68E6EEC-2ED8-4641-ADF3-81CD4173E723}"/>
              </a:ext>
            </a:extLst>
          </p:cNvPr>
          <p:cNvGrpSpPr/>
          <p:nvPr/>
        </p:nvGrpSpPr>
        <p:grpSpPr>
          <a:xfrm>
            <a:off x="211749" y="2205713"/>
            <a:ext cx="6977772" cy="1474331"/>
            <a:chOff x="211749" y="2205713"/>
            <a:chExt cx="6977772" cy="1474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8A31593C-36B4-0E46-B0A4-4AA8988849A8}"/>
                    </a:ext>
                  </a:extLst>
                </p:cNvPr>
                <p:cNvSpPr txBox="1"/>
                <p:nvPr/>
              </p:nvSpPr>
              <p:spPr>
                <a:xfrm>
                  <a:off x="971600" y="2479715"/>
                  <a:ext cx="621792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P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dirty="0" smtClean="0">
                          <a:latin typeface="Cambria Math" panose="02040503050406030204" pitchFamily="18" charset="0"/>
                        </a:rPr>
                        <m:t>ara</m:t>
                      </m:r>
                      <m:r>
                        <a:rPr lang="es-E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Y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PY" i="1" dirty="0" smtClean="0">
                          <a:latin typeface="Cambria Math" panose="02040503050406030204" pitchFamily="18" charset="0"/>
                        </a:rPr>
                        <m:t>=(1,0)</m:t>
                      </m:r>
                    </m:oMath>
                  </a14:m>
                  <a:r>
                    <a:rPr lang="es-PY" dirty="0"/>
                    <a:t> y </a:t>
                  </a:r>
                  <a14:m>
                    <m:oMath xmlns:m="http://schemas.openxmlformats.org/officeDocument/2006/math">
                      <m:r>
                        <a:rPr lang="es-PY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PY" i="1" dirty="0" smtClean="0">
                          <a:latin typeface="Cambria Math" panose="02040503050406030204" pitchFamily="18" charset="0"/>
                        </a:rPr>
                        <m:t>= (0,1) </m:t>
                      </m:r>
                    </m:oMath>
                  </a14:m>
                  <a:r>
                    <a:rPr lang="es-PY" dirty="0"/>
                    <a:t>describa todos los puntos c</a:t>
                  </a:r>
                  <a14:m>
                    <m:oMath xmlns:m="http://schemas.openxmlformats.org/officeDocument/2006/math">
                      <m:r>
                        <a:rPr lang="es-PY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s-PY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s-PY" dirty="0"/>
                    <a:t>con</a:t>
                  </a:r>
                </a:p>
                <a:p>
                  <a:pPr marL="400050" indent="-400050"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a14:m>
                  <a:endParaRPr lang="es-PY" dirty="0"/>
                </a:p>
                <a:p>
                  <a:pPr marL="342900" indent="-342900"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r>
                        <a:rPr lang="es-E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s-PY" dirty="0"/>
                </a:p>
                <a:p>
                  <a:r>
                    <a:rPr lang="es-PY" dirty="0"/>
                    <a:t>Luego sume todos los vectores d</a:t>
                  </a:r>
                  <a14:m>
                    <m:oMath xmlns:m="http://schemas.openxmlformats.org/officeDocument/2006/math">
                      <m:r>
                        <a:rPr lang="es-PY" b="1" i="1" dirty="0"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r>
                    <a:rPr lang="es-PY" dirty="0"/>
                    <a:t> y describa todas las CL de c</a:t>
                  </a:r>
                  <a14:m>
                    <m:oMath xmlns:m="http://schemas.openxmlformats.org/officeDocument/2006/math">
                      <m:r>
                        <a:rPr lang="es-PY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s-PY" i="1" dirty="0">
                          <a:latin typeface="Cambria Math" panose="02040503050406030204" pitchFamily="18" charset="0"/>
                        </a:rPr>
                        <m:t> +</m:t>
                      </m:r>
                    </m:oMath>
                  </a14:m>
                  <a:r>
                    <a:rPr lang="es-PY" dirty="0"/>
                    <a:t> d</a:t>
                  </a:r>
                  <a14:m>
                    <m:oMath xmlns:m="http://schemas.openxmlformats.org/officeDocument/2006/math">
                      <m:r>
                        <a:rPr lang="es-PY" b="1" i="1" dirty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8A31593C-36B4-0E46-B0A4-4AA898884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2479715"/>
                  <a:ext cx="6217921" cy="1200329"/>
                </a:xfrm>
                <a:prstGeom prst="rect">
                  <a:avLst/>
                </a:prstGeom>
                <a:blipFill>
                  <a:blip r:embed="rId3"/>
                  <a:stretch>
                    <a:fillRect l="-816" t="-1042" b="-729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97AD302-F889-3C4A-A3AF-9E6AFFD86C92}"/>
                </a:ext>
              </a:extLst>
            </p:cNvPr>
            <p:cNvSpPr txBox="1"/>
            <p:nvPr/>
          </p:nvSpPr>
          <p:spPr>
            <a:xfrm>
              <a:off x="211749" y="2205713"/>
              <a:ext cx="1117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b="1" i="1" u="sng" dirty="0"/>
                <a:t>Problema</a:t>
              </a:r>
              <a:r>
                <a:rPr lang="es-PY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94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9DD9C216-F3BE-294E-B65F-5F412DCAFC16}"/>
              </a:ext>
            </a:extLst>
          </p:cNvPr>
          <p:cNvSpPr txBox="1"/>
          <p:nvPr/>
        </p:nvSpPr>
        <p:spPr>
          <a:xfrm>
            <a:off x="221051" y="2706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u="sng" dirty="0"/>
              <a:t>Solución</a:t>
            </a:r>
            <a:r>
              <a:rPr lang="es-PY" dirty="0"/>
              <a:t>: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799A42A-4511-BB43-9906-E8E18023881A}"/>
              </a:ext>
            </a:extLst>
          </p:cNvPr>
          <p:cNvSpPr txBox="1"/>
          <p:nvPr/>
        </p:nvSpPr>
        <p:spPr>
          <a:xfrm>
            <a:off x="6185696" y="293451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y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C72025D-8438-F949-966D-D4379E0F51DE}"/>
              </a:ext>
            </a:extLst>
          </p:cNvPr>
          <p:cNvGrpSpPr/>
          <p:nvPr/>
        </p:nvGrpSpPr>
        <p:grpSpPr>
          <a:xfrm>
            <a:off x="334376" y="582155"/>
            <a:ext cx="6665419" cy="2531085"/>
            <a:chOff x="354741" y="1730934"/>
            <a:chExt cx="6665419" cy="2531085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146F572E-C926-F141-92BB-4FE0F85BC866}"/>
                </a:ext>
              </a:extLst>
            </p:cNvPr>
            <p:cNvSpPr txBox="1"/>
            <p:nvPr/>
          </p:nvSpPr>
          <p:spPr>
            <a:xfrm>
              <a:off x="354741" y="197354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1)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529D6663-E202-734F-AE2C-96F7049D4979}"/>
                    </a:ext>
                  </a:extLst>
                </p:cNvPr>
                <p:cNvSpPr/>
                <p:nvPr/>
              </p:nvSpPr>
              <p:spPr>
                <a:xfrm>
                  <a:off x="675831" y="2723564"/>
                  <a:ext cx="1785104" cy="5542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PY" dirty="0"/>
                    <a:t>c</a:t>
                  </a:r>
                  <a14:m>
                    <m:oMath xmlns:m="http://schemas.openxmlformats.org/officeDocument/2006/math">
                      <m:r>
                        <a:rPr lang="es-PY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PY" dirty="0"/>
                        <m:t>c</m:t>
                      </m:r>
                      <m:r>
                        <m:rPr>
                          <m:nor/>
                        </m:rPr>
                        <a:rPr lang="es-PY" dirty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529D6663-E202-734F-AE2C-96F7049D49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31" y="2723564"/>
                  <a:ext cx="1785104" cy="554254"/>
                </a:xfrm>
                <a:prstGeom prst="rect">
                  <a:avLst/>
                </a:prstGeom>
                <a:blipFill>
                  <a:blip r:embed="rId3"/>
                  <a:stretch>
                    <a:fillRect l="-2837" b="-222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1EE93CC1-2B74-EC43-9692-2EB2E2EDEFE1}"/>
                </a:ext>
              </a:extLst>
            </p:cNvPr>
            <p:cNvGrpSpPr/>
            <p:nvPr/>
          </p:nvGrpSpPr>
          <p:grpSpPr>
            <a:xfrm>
              <a:off x="5527014" y="1730934"/>
              <a:ext cx="1493146" cy="1327503"/>
              <a:chOff x="4000905" y="1664225"/>
              <a:chExt cx="1493146" cy="1327503"/>
            </a:xfrm>
          </p:grpSpPr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C9006C6-2EEB-1C4D-9982-CEEEA815E528}"/>
                  </a:ext>
                </a:extLst>
              </p:cNvPr>
              <p:cNvSpPr txBox="1"/>
              <p:nvPr/>
            </p:nvSpPr>
            <p:spPr>
              <a:xfrm>
                <a:off x="4667413" y="1664225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y</a:t>
                </a:r>
              </a:p>
            </p:txBody>
          </p: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E9172644-EC5E-DD49-89E2-A58D43F54F6A}"/>
                  </a:ext>
                </a:extLst>
              </p:cNvPr>
              <p:cNvGrpSpPr/>
              <p:nvPr/>
            </p:nvGrpSpPr>
            <p:grpSpPr>
              <a:xfrm>
                <a:off x="4000905" y="1877621"/>
                <a:ext cx="1493146" cy="1114107"/>
                <a:chOff x="4000905" y="1877621"/>
                <a:chExt cx="1493146" cy="1114107"/>
              </a:xfrm>
            </p:grpSpPr>
            <p:cxnSp>
              <p:nvCxnSpPr>
                <p:cNvPr id="5" name="Conector recto de flecha 4">
                  <a:extLst>
                    <a:ext uri="{FF2B5EF4-FFF2-40B4-BE49-F238E27FC236}">
                      <a16:creationId xmlns:a16="http://schemas.microsoft.com/office/drawing/2014/main" id="{0E5F635E-ADB6-AE44-86F2-E60915F0C2FE}"/>
                    </a:ext>
                  </a:extLst>
                </p:cNvPr>
                <p:cNvCxnSpPr/>
                <p:nvPr/>
              </p:nvCxnSpPr>
              <p:spPr>
                <a:xfrm>
                  <a:off x="4725547" y="1877621"/>
                  <a:ext cx="0" cy="111410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de flecha 27">
                  <a:extLst>
                    <a:ext uri="{FF2B5EF4-FFF2-40B4-BE49-F238E27FC236}">
                      <a16:creationId xmlns:a16="http://schemas.microsoft.com/office/drawing/2014/main" id="{C33FD97A-A4F1-BA45-8721-A9B64F5F4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722746" y="1884303"/>
                  <a:ext cx="0" cy="111410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0F5CC9CF-9015-FD46-9B38-4DA0449A335F}"/>
                    </a:ext>
                  </a:extLst>
                </p:cNvPr>
                <p:cNvSpPr txBox="1"/>
                <p:nvPr/>
              </p:nvSpPr>
              <p:spPr>
                <a:xfrm>
                  <a:off x="5203587" y="2297973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x</a:t>
                  </a:r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1144A45B-1595-504F-858A-9CA96684A24D}"/>
                    </a:ext>
                  </a:extLst>
                </p:cNvPr>
                <p:cNvSpPr/>
                <p:nvPr/>
              </p:nvSpPr>
              <p:spPr>
                <a:xfrm>
                  <a:off x="4000905" y="2317436"/>
                  <a:ext cx="1477494" cy="26810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AD579ABF-A626-F640-BE2C-2438F77FD358}"/>
                    </a:ext>
                  </a:extLst>
                </p:cNvPr>
                <p:cNvSpPr txBox="1"/>
                <p:nvPr/>
              </p:nvSpPr>
              <p:spPr>
                <a:xfrm>
                  <a:off x="3785342" y="2323508"/>
                  <a:ext cx="1573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Todo el eje x </a:t>
                  </a:r>
                  <a14:m>
                    <m:oMath xmlns:m="http://schemas.openxmlformats.org/officeDocument/2006/math">
                      <m:r>
                        <a:rPr lang="es-PY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AD579ABF-A626-F640-BE2C-2438F77FD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342" y="2323508"/>
                  <a:ext cx="157331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400" b="-225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E519DB53-E9F5-054B-8DB6-DA35BF727403}"/>
                    </a:ext>
                  </a:extLst>
                </p:cNvPr>
                <p:cNvSpPr txBox="1"/>
                <p:nvPr/>
              </p:nvSpPr>
              <p:spPr>
                <a:xfrm>
                  <a:off x="2460935" y="2325538"/>
                  <a:ext cx="1029962" cy="1588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PY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m:rPr>
                                    <m:sty m:val="p"/>
                                  </m:rPr>
                                  <a:rPr lang="es-E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  <m:r>
                                  <m:rPr>
                                    <m:nor/>
                                  </m:rPr>
                                  <a:rPr lang="es-PY" dirty="0"/>
                                  <m:t> </m:t>
                                </m:r>
                              </m:e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s-PY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s-E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s-E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E519DB53-E9F5-054B-8DB6-DA35BF727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935" y="2325538"/>
                  <a:ext cx="1029962" cy="1588705"/>
                </a:xfrm>
                <a:prstGeom prst="rect">
                  <a:avLst/>
                </a:prstGeom>
                <a:blipFill>
                  <a:blip r:embed="rId5"/>
                  <a:stretch>
                    <a:fillRect t="-794" r="-370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6EA403F5-A708-EF40-A519-DF924EB474C2}"/>
                    </a:ext>
                  </a:extLst>
                </p:cNvPr>
                <p:cNvSpPr txBox="1"/>
                <p:nvPr/>
              </p:nvSpPr>
              <p:spPr>
                <a:xfrm>
                  <a:off x="3748038" y="3544911"/>
                  <a:ext cx="17272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Todo el eje x</a:t>
                  </a:r>
                  <a:r>
                    <a:rPr lang="es-PY" baseline="30000" dirty="0"/>
                    <a:t>+</a:t>
                  </a:r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r>
                        <a:rPr lang="es-PY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6EA403F5-A708-EF40-A519-DF924EB47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8038" y="3544911"/>
                  <a:ext cx="172720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920" t="-3333" b="-2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0A63321-328F-EB44-B19B-46A1758D2FB7}"/>
                </a:ext>
              </a:extLst>
            </p:cNvPr>
            <p:cNvGrpSpPr/>
            <p:nvPr/>
          </p:nvGrpSpPr>
          <p:grpSpPr>
            <a:xfrm>
              <a:off x="5683975" y="3147912"/>
              <a:ext cx="1336181" cy="1114107"/>
              <a:chOff x="5683975" y="3147912"/>
              <a:chExt cx="1336181" cy="1114107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C891D7C4-BE1A-E24E-ACC4-215E1470609B}"/>
                  </a:ext>
                </a:extLst>
              </p:cNvPr>
              <p:cNvGrpSpPr/>
              <p:nvPr/>
            </p:nvGrpSpPr>
            <p:grpSpPr>
              <a:xfrm>
                <a:off x="5683975" y="3147912"/>
                <a:ext cx="1328359" cy="1114107"/>
                <a:chOff x="4165692" y="1877621"/>
                <a:chExt cx="1328359" cy="1114107"/>
              </a:xfrm>
            </p:grpSpPr>
            <p:cxnSp>
              <p:nvCxnSpPr>
                <p:cNvPr id="44" name="Conector recto de flecha 43">
                  <a:extLst>
                    <a:ext uri="{FF2B5EF4-FFF2-40B4-BE49-F238E27FC236}">
                      <a16:creationId xmlns:a16="http://schemas.microsoft.com/office/drawing/2014/main" id="{20967EFC-50A6-214F-972D-C4791A8727FF}"/>
                    </a:ext>
                  </a:extLst>
                </p:cNvPr>
                <p:cNvCxnSpPr/>
                <p:nvPr/>
              </p:nvCxnSpPr>
              <p:spPr>
                <a:xfrm>
                  <a:off x="4725547" y="1877621"/>
                  <a:ext cx="0" cy="111410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>
                  <a:extLst>
                    <a:ext uri="{FF2B5EF4-FFF2-40B4-BE49-F238E27FC236}">
                      <a16:creationId xmlns:a16="http://schemas.microsoft.com/office/drawing/2014/main" id="{DF51EE67-B4E3-2345-8235-C17B86741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722746" y="1884303"/>
                  <a:ext cx="0" cy="111410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2A3FE84D-FC39-574A-98DD-CFD9219BA92D}"/>
                    </a:ext>
                  </a:extLst>
                </p:cNvPr>
                <p:cNvSpPr txBox="1"/>
                <p:nvPr/>
              </p:nvSpPr>
              <p:spPr>
                <a:xfrm>
                  <a:off x="5203587" y="2297973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x</a:t>
                  </a:r>
                </a:p>
              </p:txBody>
            </p:sp>
          </p:grpSp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E95C05BC-1CCC-CC43-93C0-BAB625C694F2}"/>
                  </a:ext>
                </a:extLst>
              </p:cNvPr>
              <p:cNvSpPr/>
              <p:nvPr/>
            </p:nvSpPr>
            <p:spPr>
              <a:xfrm>
                <a:off x="6234990" y="3560957"/>
                <a:ext cx="785166" cy="26810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</p:grpSp>
      </p:grp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7BD639D-DD65-074B-8DA9-8D6CBD68D2E9}"/>
              </a:ext>
            </a:extLst>
          </p:cNvPr>
          <p:cNvSpPr txBox="1"/>
          <p:nvPr/>
        </p:nvSpPr>
        <p:spPr>
          <a:xfrm>
            <a:off x="6185696" y="54056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y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6FA94D1-21C4-1542-AE65-833B05F9569F}"/>
              </a:ext>
            </a:extLst>
          </p:cNvPr>
          <p:cNvGrpSpPr/>
          <p:nvPr/>
        </p:nvGrpSpPr>
        <p:grpSpPr>
          <a:xfrm>
            <a:off x="333841" y="3452587"/>
            <a:ext cx="6686319" cy="3280516"/>
            <a:chOff x="333841" y="3452587"/>
            <a:chExt cx="6686319" cy="3280516"/>
          </a:xfrm>
        </p:grpSpPr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1AB7680-F2E6-1245-AA08-932CCA519554}"/>
                </a:ext>
              </a:extLst>
            </p:cNvPr>
            <p:cNvSpPr txBox="1"/>
            <p:nvPr/>
          </p:nvSpPr>
          <p:spPr>
            <a:xfrm>
              <a:off x="333841" y="345258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2)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4B5CA098-6EA9-9F48-98D8-E233C2A31884}"/>
                    </a:ext>
                  </a:extLst>
                </p:cNvPr>
                <p:cNvSpPr/>
                <p:nvPr/>
              </p:nvSpPr>
              <p:spPr>
                <a:xfrm>
                  <a:off x="825936" y="5336347"/>
                  <a:ext cx="1634999" cy="5081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PY" dirty="0"/>
                    <a:t>c</a:t>
                  </a:r>
                  <a14:m>
                    <m:oMath xmlns:m="http://schemas.openxmlformats.org/officeDocument/2006/math">
                      <m:r>
                        <a:rPr lang="es-PY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s-PY" i="1" dirty="0">
                          <a:latin typeface="Cambria Math" panose="02040503050406030204" pitchFamily="18" charset="0"/>
                        </a:rPr>
                        <m:t> +</m:t>
                      </m:r>
                    </m:oMath>
                  </a14:m>
                  <a:r>
                    <a:rPr lang="es-PY" dirty="0"/>
                    <a:t> d</a:t>
                  </a:r>
                  <a14:m>
                    <m:oMath xmlns:m="http://schemas.openxmlformats.org/officeDocument/2006/math">
                      <m:r>
                        <a:rPr lang="es-PY" b="1" i="1" dirty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s-ES" i="0" dirty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4B5CA098-6EA9-9F48-98D8-E233C2A318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936" y="5336347"/>
                  <a:ext cx="1634999" cy="508152"/>
                </a:xfrm>
                <a:prstGeom prst="rect">
                  <a:avLst/>
                </a:prstGeom>
                <a:blipFill>
                  <a:blip r:embed="rId7"/>
                  <a:stretch>
                    <a:fillRect l="-3077" b="-10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uadroTexto 49">
                  <a:extLst>
                    <a:ext uri="{FF2B5EF4-FFF2-40B4-BE49-F238E27FC236}">
                      <a16:creationId xmlns:a16="http://schemas.microsoft.com/office/drawing/2014/main" id="{D1C9DD8B-2723-FB43-A047-8C7A9A4D39A0}"/>
                    </a:ext>
                  </a:extLst>
                </p:cNvPr>
                <p:cNvSpPr txBox="1"/>
                <p:nvPr/>
              </p:nvSpPr>
              <p:spPr>
                <a:xfrm>
                  <a:off x="2460935" y="4796070"/>
                  <a:ext cx="1029962" cy="1588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PY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m:rPr>
                                    <m:sty m:val="p"/>
                                  </m:rPr>
                                  <a:rPr lang="es-E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  <m:r>
                                  <m:rPr>
                                    <m:nor/>
                                  </m:rPr>
                                  <a:rPr lang="es-PY" dirty="0"/>
                                  <m:t> </m:t>
                                </m:r>
                              </m:e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s-PY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s-E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s-E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50" name="CuadroTexto 49">
                  <a:extLst>
                    <a:ext uri="{FF2B5EF4-FFF2-40B4-BE49-F238E27FC236}">
                      <a16:creationId xmlns:a16="http://schemas.microsoft.com/office/drawing/2014/main" id="{D1C9DD8B-2723-FB43-A047-8C7A9A4D3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935" y="4796070"/>
                  <a:ext cx="1029962" cy="1588705"/>
                </a:xfrm>
                <a:prstGeom prst="rect">
                  <a:avLst/>
                </a:prstGeom>
                <a:blipFill>
                  <a:blip r:embed="rId8"/>
                  <a:stretch>
                    <a:fillRect t="-794" r="-365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CuadroTexto 51">
                  <a:extLst>
                    <a:ext uri="{FF2B5EF4-FFF2-40B4-BE49-F238E27FC236}">
                      <a16:creationId xmlns:a16="http://schemas.microsoft.com/office/drawing/2014/main" id="{244A18E2-8C1B-294A-8E73-859BFCEAA27F}"/>
                    </a:ext>
                  </a:extLst>
                </p:cNvPr>
                <p:cNvSpPr txBox="1"/>
                <p:nvPr/>
              </p:nvSpPr>
              <p:spPr>
                <a:xfrm>
                  <a:off x="3694468" y="4735860"/>
                  <a:ext cx="18891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Todo el plano xy </a:t>
                  </a:r>
                  <a14:m>
                    <m:oMath xmlns:m="http://schemas.openxmlformats.org/officeDocument/2006/math">
                      <m:r>
                        <a:rPr lang="es-PY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52" name="CuadroTexto 51">
                  <a:extLst>
                    <a:ext uri="{FF2B5EF4-FFF2-40B4-BE49-F238E27FC236}">
                      <a16:creationId xmlns:a16="http://schemas.microsoft.com/office/drawing/2014/main" id="{244A18E2-8C1B-294A-8E73-859BFCEAA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4468" y="4735860"/>
                  <a:ext cx="18891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00" b="-2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725FA1DD-4B05-4C40-8C13-4CF5406A3D6A}"/>
                </a:ext>
              </a:extLst>
            </p:cNvPr>
            <p:cNvGrpSpPr/>
            <p:nvPr/>
          </p:nvGrpSpPr>
          <p:grpSpPr>
            <a:xfrm>
              <a:off x="5691801" y="4130791"/>
              <a:ext cx="1328359" cy="1327503"/>
              <a:chOff x="4165692" y="1664225"/>
              <a:chExt cx="1328359" cy="1327503"/>
            </a:xfrm>
          </p:grpSpPr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C7F0020C-63D0-034D-9ED2-81DAD3D057FF}"/>
                  </a:ext>
                </a:extLst>
              </p:cNvPr>
              <p:cNvSpPr txBox="1"/>
              <p:nvPr/>
            </p:nvSpPr>
            <p:spPr>
              <a:xfrm>
                <a:off x="4667413" y="1664225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y</a:t>
                </a:r>
              </a:p>
            </p:txBody>
          </p:sp>
          <p:grpSp>
            <p:nvGrpSpPr>
              <p:cNvPr id="55" name="Grupo 54">
                <a:extLst>
                  <a:ext uri="{FF2B5EF4-FFF2-40B4-BE49-F238E27FC236}">
                    <a16:creationId xmlns:a16="http://schemas.microsoft.com/office/drawing/2014/main" id="{C60B24A6-6D5E-0A41-A1C2-F65720E3457C}"/>
                  </a:ext>
                </a:extLst>
              </p:cNvPr>
              <p:cNvGrpSpPr/>
              <p:nvPr/>
            </p:nvGrpSpPr>
            <p:grpSpPr>
              <a:xfrm>
                <a:off x="4165692" y="1877621"/>
                <a:ext cx="1328359" cy="1114107"/>
                <a:chOff x="4165692" y="1877621"/>
                <a:chExt cx="1328359" cy="1114107"/>
              </a:xfrm>
            </p:grpSpPr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8E13ED94-945E-5A4E-92E6-DAB3E85C7545}"/>
                    </a:ext>
                  </a:extLst>
                </p:cNvPr>
                <p:cNvSpPr/>
                <p:nvPr/>
              </p:nvSpPr>
              <p:spPr>
                <a:xfrm>
                  <a:off x="4261037" y="2008849"/>
                  <a:ext cx="942545" cy="860931"/>
                </a:xfrm>
                <a:prstGeom prst="rect">
                  <a:avLst/>
                </a:prstGeom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cxnSp>
              <p:nvCxnSpPr>
                <p:cNvPr id="56" name="Conector recto de flecha 55">
                  <a:extLst>
                    <a:ext uri="{FF2B5EF4-FFF2-40B4-BE49-F238E27FC236}">
                      <a16:creationId xmlns:a16="http://schemas.microsoft.com/office/drawing/2014/main" id="{847003F5-3A26-4841-8A2C-9A52114CAFFA}"/>
                    </a:ext>
                  </a:extLst>
                </p:cNvPr>
                <p:cNvCxnSpPr/>
                <p:nvPr/>
              </p:nvCxnSpPr>
              <p:spPr>
                <a:xfrm>
                  <a:off x="4725547" y="1877621"/>
                  <a:ext cx="0" cy="111410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>
                  <a:extLst>
                    <a:ext uri="{FF2B5EF4-FFF2-40B4-BE49-F238E27FC236}">
                      <a16:creationId xmlns:a16="http://schemas.microsoft.com/office/drawing/2014/main" id="{A57D4D35-6EE5-564C-A804-33F8A3AC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722746" y="1884303"/>
                  <a:ext cx="0" cy="111410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CuadroTexto 57">
                  <a:extLst>
                    <a:ext uri="{FF2B5EF4-FFF2-40B4-BE49-F238E27FC236}">
                      <a16:creationId xmlns:a16="http://schemas.microsoft.com/office/drawing/2014/main" id="{B1362FA0-6F75-3144-B973-400953EC3581}"/>
                    </a:ext>
                  </a:extLst>
                </p:cNvPr>
                <p:cNvSpPr txBox="1"/>
                <p:nvPr/>
              </p:nvSpPr>
              <p:spPr>
                <a:xfrm>
                  <a:off x="5203587" y="2297973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x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CuadroTexto 59">
                  <a:extLst>
                    <a:ext uri="{FF2B5EF4-FFF2-40B4-BE49-F238E27FC236}">
                      <a16:creationId xmlns:a16="http://schemas.microsoft.com/office/drawing/2014/main" id="{A993BCA3-A8C8-364D-945C-4FC792B4563D}"/>
                    </a:ext>
                  </a:extLst>
                </p:cNvPr>
                <p:cNvSpPr txBox="1"/>
                <p:nvPr/>
              </p:nvSpPr>
              <p:spPr>
                <a:xfrm>
                  <a:off x="3667086" y="6021427"/>
                  <a:ext cx="1686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Semi plano x</a:t>
                  </a:r>
                  <a:r>
                    <a:rPr lang="es-PY" baseline="30000" dirty="0"/>
                    <a:t>+</a:t>
                  </a:r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r>
                        <a:rPr lang="es-PY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60" name="CuadroTexto 59">
                  <a:extLst>
                    <a:ext uri="{FF2B5EF4-FFF2-40B4-BE49-F238E27FC236}">
                      <a16:creationId xmlns:a16="http://schemas.microsoft.com/office/drawing/2014/main" id="{A993BCA3-A8C8-364D-945C-4FC792B45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7086" y="6021427"/>
                  <a:ext cx="168668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985" t="-3333" b="-2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E4DCC697-34D6-C143-B53E-126F6400AA4F}"/>
                </a:ext>
              </a:extLst>
            </p:cNvPr>
            <p:cNvGrpSpPr/>
            <p:nvPr/>
          </p:nvGrpSpPr>
          <p:grpSpPr>
            <a:xfrm>
              <a:off x="5683975" y="5618996"/>
              <a:ext cx="1328359" cy="1114107"/>
              <a:chOff x="4165692" y="1877621"/>
              <a:chExt cx="1328359" cy="1114107"/>
            </a:xfrm>
          </p:grpSpPr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2BA7EEA0-457D-2A4C-BD43-7B3777255D35}"/>
                  </a:ext>
                </a:extLst>
              </p:cNvPr>
              <p:cNvSpPr/>
              <p:nvPr/>
            </p:nvSpPr>
            <p:spPr>
              <a:xfrm rot="5400000">
                <a:off x="4480899" y="2259182"/>
                <a:ext cx="934719" cy="411072"/>
              </a:xfrm>
              <a:prstGeom prst="rect">
                <a:avLst/>
              </a:prstGeom>
              <a:pattFill prst="pct75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 dirty="0"/>
              </a:p>
            </p:txBody>
          </p: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9740C717-C719-FC4F-960E-0099C9CCD0DA}"/>
                  </a:ext>
                </a:extLst>
              </p:cNvPr>
              <p:cNvCxnSpPr/>
              <p:nvPr/>
            </p:nvCxnSpPr>
            <p:spPr>
              <a:xfrm>
                <a:off x="4725547" y="1877621"/>
                <a:ext cx="0" cy="111410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de flecha 65">
                <a:extLst>
                  <a:ext uri="{FF2B5EF4-FFF2-40B4-BE49-F238E27FC236}">
                    <a16:creationId xmlns:a16="http://schemas.microsoft.com/office/drawing/2014/main" id="{08C88D21-2992-2141-B9A8-0FCD2DB763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22746" y="1884303"/>
                <a:ext cx="0" cy="111410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9ECD4B67-AF3C-054C-A686-549EAF96A97C}"/>
                  </a:ext>
                </a:extLst>
              </p:cNvPr>
              <p:cNvSpPr txBox="1"/>
              <p:nvPr/>
            </p:nvSpPr>
            <p:spPr>
              <a:xfrm>
                <a:off x="5203587" y="2297973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930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WE– 1.1.C</a:t>
            </a:r>
            <a:endParaRPr lang="es-PY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0899E21-44F2-B240-A99F-260E0A729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99" y="1755087"/>
            <a:ext cx="7348870" cy="138254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DBB3677-76B6-C44A-9BCC-2086AB063BBA}"/>
              </a:ext>
            </a:extLst>
          </p:cNvPr>
          <p:cNvSpPr txBox="1"/>
          <p:nvPr/>
        </p:nvSpPr>
        <p:spPr>
          <a:xfrm>
            <a:off x="6916339" y="1146288"/>
            <a:ext cx="222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Página 7 </a:t>
            </a:r>
            <a:r>
              <a:rPr lang="es-PY" b="1" dirty="0"/>
              <a:t>[Strang,1993]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0CA7823-7376-3347-B1FF-E440F027F100}"/>
              </a:ext>
            </a:extLst>
          </p:cNvPr>
          <p:cNvGrpSpPr/>
          <p:nvPr/>
        </p:nvGrpSpPr>
        <p:grpSpPr>
          <a:xfrm>
            <a:off x="353980" y="3123204"/>
            <a:ext cx="7488937" cy="1380459"/>
            <a:chOff x="353980" y="3123204"/>
            <a:chExt cx="7488937" cy="1380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D9C86373-14CB-234A-9274-92453F3F38FD}"/>
                    </a:ext>
                  </a:extLst>
                </p:cNvPr>
                <p:cNvSpPr txBox="1"/>
                <p:nvPr/>
              </p:nvSpPr>
              <p:spPr>
                <a:xfrm>
                  <a:off x="1113831" y="3397206"/>
                  <a:ext cx="672908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Encuentre dos ecuaciones para las incognitas c y d tal que la combinacion lineal</a:t>
                  </a:r>
                </a:p>
                <a:p>
                  <a:r>
                    <a:rPr lang="es-PY" dirty="0"/>
                    <a:t>c</a:t>
                  </a:r>
                  <a14:m>
                    <m:oMath xmlns:m="http://schemas.openxmlformats.org/officeDocument/2006/math">
                      <m:r>
                        <a:rPr lang="es-PY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s-PY" i="1" dirty="0">
                          <a:latin typeface="Cambria Math" panose="02040503050406030204" pitchFamily="18" charset="0"/>
                        </a:rPr>
                        <m:t> +</m:t>
                      </m:r>
                    </m:oMath>
                  </a14:m>
                  <a:r>
                    <a:rPr lang="es-PY" dirty="0"/>
                    <a:t> d</a:t>
                  </a:r>
                  <a14:m>
                    <m:oMath xmlns:m="http://schemas.openxmlformats.org/officeDocument/2006/math">
                      <m:r>
                        <a:rPr lang="es-PY" b="1" i="1" dirty="0"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r>
                    <a:rPr lang="es-PY" dirty="0"/>
                    <a:t> sea igual al vector </a:t>
                  </a:r>
                  <a14:m>
                    <m:oMath xmlns:m="http://schemas.openxmlformats.org/officeDocument/2006/math">
                      <m:r>
                        <a:rPr lang="es-ES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s-PY" dirty="0"/>
                    <a:t>:</a:t>
                  </a:r>
                </a:p>
              </p:txBody>
            </p:sp>
          </mc:Choice>
          <mc:Fallback xmlns="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D9C86373-14CB-234A-9274-92453F3F3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831" y="3397206"/>
                  <a:ext cx="672908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753" t="-1923" b="-1346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9EFE18BF-C12B-5743-8A52-4FCE650F9D29}"/>
                </a:ext>
              </a:extLst>
            </p:cNvPr>
            <p:cNvSpPr txBox="1"/>
            <p:nvPr/>
          </p:nvSpPr>
          <p:spPr>
            <a:xfrm>
              <a:off x="353980" y="3123204"/>
              <a:ext cx="1117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b="1" i="1" u="sng" dirty="0"/>
                <a:t>Problema</a:t>
              </a:r>
              <a:r>
                <a:rPr lang="es-PY" dirty="0"/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3E2BBB5F-8AC3-7644-A21F-632A4E70186B}"/>
                    </a:ext>
                  </a:extLst>
                </p:cNvPr>
                <p:cNvSpPr txBox="1"/>
                <p:nvPr/>
              </p:nvSpPr>
              <p:spPr>
                <a:xfrm>
                  <a:off x="1259632" y="4043537"/>
                  <a:ext cx="2799484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 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	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3E2BBB5F-8AC3-7644-A21F-632A4E701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632" y="4043537"/>
                  <a:ext cx="2799484" cy="460126"/>
                </a:xfrm>
                <a:prstGeom prst="rect">
                  <a:avLst/>
                </a:prstGeom>
                <a:blipFill>
                  <a:blip r:embed="rId4"/>
                  <a:stretch>
                    <a:fillRect l="-1802" t="-10526" b="-3157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2214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9DD9C216-F3BE-294E-B65F-5F412DCAFC16}"/>
              </a:ext>
            </a:extLst>
          </p:cNvPr>
          <p:cNvSpPr txBox="1"/>
          <p:nvPr/>
        </p:nvSpPr>
        <p:spPr>
          <a:xfrm>
            <a:off x="386746" y="3326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u="sng" dirty="0"/>
              <a:t>Solución</a:t>
            </a:r>
            <a:r>
              <a:rPr lang="es-PY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2AEE91A6-A344-2A41-AFAA-C76597792706}"/>
                  </a:ext>
                </a:extLst>
              </p:cNvPr>
              <p:cNvSpPr/>
              <p:nvPr/>
            </p:nvSpPr>
            <p:spPr>
              <a:xfrm>
                <a:off x="811732" y="673136"/>
                <a:ext cx="1465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c</a:t>
                </a:r>
                <a14:m>
                  <m:oMath xmlns:m="http://schemas.openxmlformats.org/officeDocument/2006/math">
                    <m:r>
                      <a:rPr lang="es-PY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PY" i="1" dirty="0"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es-PY" dirty="0"/>
                  <a:t> d</a:t>
                </a:r>
                <a14:m>
                  <m:oMath xmlns:m="http://schemas.openxmlformats.org/officeDocument/2006/math">
                    <m:r>
                      <a:rPr lang="es-PY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2AEE91A6-A344-2A41-AFAA-C76597792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32" y="673136"/>
                <a:ext cx="1465466" cy="369332"/>
              </a:xfrm>
              <a:prstGeom prst="rect">
                <a:avLst/>
              </a:prstGeom>
              <a:blipFill>
                <a:blip r:embed="rId3"/>
                <a:stretch>
                  <a:fillRect l="-2586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72B17539-401C-4146-8B8A-2E3EE7CC35F1}"/>
                  </a:ext>
                </a:extLst>
              </p:cNvPr>
              <p:cNvSpPr/>
              <p:nvPr/>
            </p:nvSpPr>
            <p:spPr>
              <a:xfrm>
                <a:off x="235489" y="1089144"/>
                <a:ext cx="2192588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c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 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s-PY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PY" dirty="0"/>
                  <a:t> 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e>
                    </m:d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72B17539-401C-4146-8B8A-2E3EE7CC3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89" y="1089144"/>
                <a:ext cx="2192588" cy="554254"/>
              </a:xfrm>
              <a:prstGeom prst="rect">
                <a:avLst/>
              </a:prstGeom>
              <a:blipFill>
                <a:blip r:embed="rId4"/>
                <a:stretch>
                  <a:fillRect l="-2312" t="-2273" b="-2045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CE98FE6B-5054-304C-B259-18DDF5BA2D87}"/>
                  </a:ext>
                </a:extLst>
              </p:cNvPr>
              <p:cNvSpPr txBox="1"/>
              <p:nvPr/>
            </p:nvSpPr>
            <p:spPr>
              <a:xfrm>
                <a:off x="4241573" y="1000597"/>
                <a:ext cx="211891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</m:e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</m:e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CE98FE6B-5054-304C-B259-18DDF5BA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73" y="1000597"/>
                <a:ext cx="2118913" cy="617861"/>
              </a:xfrm>
              <a:prstGeom prst="rect">
                <a:avLst/>
              </a:prstGeom>
              <a:blipFill>
                <a:blip r:embed="rId5"/>
                <a:stretch>
                  <a:fillRect l="-52976" t="-226531" r="-1786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E06129C-065A-0F4D-9E58-838FF153380D}"/>
                  </a:ext>
                </a:extLst>
              </p:cNvPr>
              <p:cNvSpPr/>
              <p:nvPr/>
            </p:nvSpPr>
            <p:spPr>
              <a:xfrm>
                <a:off x="3223930" y="1124861"/>
                <a:ext cx="508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Y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E06129C-065A-0F4D-9E58-838FF1533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930" y="1124861"/>
                <a:ext cx="5084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8BDEC935-D7F0-6240-9524-284BADB1712F}"/>
              </a:ext>
            </a:extLst>
          </p:cNvPr>
          <p:cNvSpPr txBox="1"/>
          <p:nvPr/>
        </p:nvSpPr>
        <p:spPr>
          <a:xfrm>
            <a:off x="309164" y="1963797"/>
            <a:ext cx="77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u="sng" dirty="0"/>
              <a:t>Paso</a:t>
            </a:r>
            <a:r>
              <a:rPr lang="es-PY" b="1" dirty="0"/>
              <a:t> 1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1ECBD0D-511B-4948-B7AC-6E8D9DE07B15}"/>
              </a:ext>
            </a:extLst>
          </p:cNvPr>
          <p:cNvGrpSpPr/>
          <p:nvPr/>
        </p:nvGrpSpPr>
        <p:grpSpPr>
          <a:xfrm>
            <a:off x="309164" y="2411929"/>
            <a:ext cx="7747790" cy="1389774"/>
            <a:chOff x="309164" y="2690990"/>
            <a:chExt cx="7747790" cy="1389774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D0B07E3-1016-F543-B439-40583D167FB5}"/>
                </a:ext>
              </a:extLst>
            </p:cNvPr>
            <p:cNvGrpSpPr/>
            <p:nvPr/>
          </p:nvGrpSpPr>
          <p:grpSpPr>
            <a:xfrm>
              <a:off x="2756135" y="2690990"/>
              <a:ext cx="2401042" cy="910094"/>
              <a:chOff x="368094" y="2550490"/>
              <a:chExt cx="2401042" cy="91009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CuadroTexto 32">
                    <a:extLst>
                      <a:ext uri="{FF2B5EF4-FFF2-40B4-BE49-F238E27FC236}">
                        <a16:creationId xmlns:a16="http://schemas.microsoft.com/office/drawing/2014/main" id="{F009446D-515D-484E-A28E-820CAAD8C8CC}"/>
                      </a:ext>
                    </a:extLst>
                  </p:cNvPr>
                  <p:cNvSpPr txBox="1"/>
                  <p:nvPr/>
                </p:nvSpPr>
                <p:spPr>
                  <a:xfrm>
                    <a:off x="368094" y="2550490"/>
                    <a:ext cx="2401042" cy="617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P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   2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PY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</m:e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PY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</m:e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33" name="CuadroTexto 32">
                    <a:extLst>
                      <a:ext uri="{FF2B5EF4-FFF2-40B4-BE49-F238E27FC236}">
                        <a16:creationId xmlns:a16="http://schemas.microsoft.com/office/drawing/2014/main" id="{F009446D-515D-484E-A28E-820CAAD8C8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094" y="2550490"/>
                    <a:ext cx="2401042" cy="61786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5789" t="-224000" r="-526" b="-322000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2A4F7F83-6114-5347-9F38-5FFE129B90B0}"/>
                  </a:ext>
                </a:extLst>
              </p:cNvPr>
              <p:cNvCxnSpPr/>
              <p:nvPr/>
            </p:nvCxnSpPr>
            <p:spPr>
              <a:xfrm>
                <a:off x="426896" y="3209404"/>
                <a:ext cx="2324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26A07865-C419-1948-BE3D-B142C26C3658}"/>
                      </a:ext>
                    </a:extLst>
                  </p:cNvPr>
                  <p:cNvSpPr txBox="1"/>
                  <p:nvPr/>
                </p:nvSpPr>
                <p:spPr>
                  <a:xfrm>
                    <a:off x="1616867" y="3183585"/>
                    <a:ext cx="10829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26A07865-C419-1948-BE3D-B142C26C36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6867" y="3183585"/>
                    <a:ext cx="108292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448" r="-3448" b="-4545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A8EFFF3-6C2A-AA43-9FC1-9C45C3517814}"/>
                </a:ext>
              </a:extLst>
            </p:cNvPr>
            <p:cNvGrpSpPr/>
            <p:nvPr/>
          </p:nvGrpSpPr>
          <p:grpSpPr>
            <a:xfrm>
              <a:off x="6824579" y="3429000"/>
              <a:ext cx="1087447" cy="651764"/>
              <a:chOff x="3346163" y="4498941"/>
              <a:chExt cx="1087447" cy="651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>
                    <a:extLst>
                      <a:ext uri="{FF2B5EF4-FFF2-40B4-BE49-F238E27FC236}">
                        <a16:creationId xmlns:a16="http://schemas.microsoft.com/office/drawing/2014/main" id="{5ED6565A-B640-274F-B0D5-67A9E2A20D8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2543" y="4564623"/>
                    <a:ext cx="954685" cy="5203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39" name="CuadroTexto 38">
                    <a:extLst>
                      <a:ext uri="{FF2B5EF4-FFF2-40B4-BE49-F238E27FC236}">
                        <a16:creationId xmlns:a16="http://schemas.microsoft.com/office/drawing/2014/main" id="{5ED6565A-B640-274F-B0D5-67A9E2A20D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2543" y="4564623"/>
                    <a:ext cx="954685" cy="5203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947" r="-3947" b="-11905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7F2EF232-4730-7649-A7CF-A1632AB37E5B}"/>
                  </a:ext>
                </a:extLst>
              </p:cNvPr>
              <p:cNvSpPr/>
              <p:nvPr/>
            </p:nvSpPr>
            <p:spPr>
              <a:xfrm>
                <a:off x="3346163" y="4498941"/>
                <a:ext cx="1087447" cy="6517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63506F8B-CB0F-0340-A846-5D6A10C1E400}"/>
                    </a:ext>
                  </a:extLst>
                </p:cNvPr>
                <p:cNvSpPr txBox="1"/>
                <p:nvPr/>
              </p:nvSpPr>
              <p:spPr>
                <a:xfrm>
                  <a:off x="5621544" y="2690990"/>
                  <a:ext cx="2435410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  2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        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63506F8B-CB0F-0340-A846-5D6A10C1E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1544" y="2690990"/>
                  <a:ext cx="2435410" cy="617861"/>
                </a:xfrm>
                <a:prstGeom prst="rect">
                  <a:avLst/>
                </a:prstGeom>
                <a:blipFill>
                  <a:blip r:embed="rId10"/>
                  <a:stretch>
                    <a:fillRect l="-45313" t="-224000" r="-1042" b="-322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CD1FC4AF-344A-8442-9277-DB423F4658C8}"/>
                    </a:ext>
                  </a:extLst>
                </p:cNvPr>
                <p:cNvSpPr txBox="1"/>
                <p:nvPr/>
              </p:nvSpPr>
              <p:spPr>
                <a:xfrm>
                  <a:off x="309164" y="2719720"/>
                  <a:ext cx="2118913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CD1FC4AF-344A-8442-9277-DB423F465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64" y="2719720"/>
                  <a:ext cx="2118913" cy="617861"/>
                </a:xfrm>
                <a:prstGeom prst="rect">
                  <a:avLst/>
                </a:prstGeom>
                <a:blipFill>
                  <a:blip r:embed="rId11"/>
                  <a:stretch>
                    <a:fillRect l="-53293" t="-228571" r="-1796" b="-3285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BADC7F62-0EE3-5643-832B-72ED28B694F0}"/>
                    </a:ext>
                  </a:extLst>
                </p:cNvPr>
                <p:cNvSpPr/>
                <p:nvPr/>
              </p:nvSpPr>
              <p:spPr>
                <a:xfrm>
                  <a:off x="2383971" y="2831497"/>
                  <a:ext cx="5084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BADC7F62-0EE3-5643-832B-72ED28B694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971" y="2831497"/>
                  <a:ext cx="50847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2835E4D2-7507-7544-894F-147017857844}"/>
                    </a:ext>
                  </a:extLst>
                </p:cNvPr>
                <p:cNvSpPr/>
                <p:nvPr/>
              </p:nvSpPr>
              <p:spPr>
                <a:xfrm>
                  <a:off x="5183564" y="2901743"/>
                  <a:ext cx="5084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2835E4D2-7507-7544-894F-147017857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3564" y="2901743"/>
                  <a:ext cx="50847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844007AE-4F18-7849-854B-2C3B2D874FBD}"/>
                </a:ext>
              </a:extLst>
            </p:cNvPr>
            <p:cNvSpPr/>
            <p:nvPr/>
          </p:nvSpPr>
          <p:spPr>
            <a:xfrm>
              <a:off x="5577014" y="2690990"/>
              <a:ext cx="2479939" cy="662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F014EEF-DAEE-664B-ACB9-F27FCF9D850C}"/>
              </a:ext>
            </a:extLst>
          </p:cNvPr>
          <p:cNvGrpSpPr/>
          <p:nvPr/>
        </p:nvGrpSpPr>
        <p:grpSpPr>
          <a:xfrm>
            <a:off x="349339" y="3863406"/>
            <a:ext cx="7707614" cy="1306524"/>
            <a:chOff x="297073" y="4303536"/>
            <a:chExt cx="7707614" cy="1306524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7534FC97-4F1B-D244-A59F-59866B03FEBC}"/>
                </a:ext>
              </a:extLst>
            </p:cNvPr>
            <p:cNvGrpSpPr/>
            <p:nvPr/>
          </p:nvGrpSpPr>
          <p:grpSpPr>
            <a:xfrm>
              <a:off x="3078680" y="4704324"/>
              <a:ext cx="2289423" cy="905736"/>
              <a:chOff x="392326" y="4005064"/>
              <a:chExt cx="2289423" cy="90573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CuadroTexto 50">
                    <a:extLst>
                      <a:ext uri="{FF2B5EF4-FFF2-40B4-BE49-F238E27FC236}">
                        <a16:creationId xmlns:a16="http://schemas.microsoft.com/office/drawing/2014/main" id="{F76D1F7D-45DA-B248-95C8-1D1A5727E970}"/>
                      </a:ext>
                    </a:extLst>
                  </p:cNvPr>
                  <p:cNvSpPr txBox="1"/>
                  <p:nvPr/>
                </p:nvSpPr>
                <p:spPr>
                  <a:xfrm>
                    <a:off x="392326" y="4005064"/>
                    <a:ext cx="2289423" cy="51412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s-PY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PY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s-ES" sz="1600" b="0" i="1" smtClean="0">
                                            <a:latin typeface="Cambria Math" panose="02040503050406030204" pitchFamily="18" charset="0"/>
                                          </a:rPr>
                                          <m:t>   6</m:t>
                                        </m:r>
                                        <m:r>
                                          <a:rPr lang="es-E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e>
                                        <m:r>
                                          <a:rPr lang="es-ES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PY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s-E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</m:e>
                                            <m:e>
                                              <m:r>
                                                <a:rPr lang="es-E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>
                                        <m:r>
                                          <a:rPr lang="es-ES" sz="1600" b="0" i="1" smtClean="0">
                                            <a:latin typeface="Cambria Math" panose="02040503050406030204" pitchFamily="18" charset="0"/>
                                          </a:rPr>
                                          <m:t>         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PY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s-E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3</m:t>
                                              </m:r>
                                              <m:r>
                                                <a:rPr lang="es-ES" sz="16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s-E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</m:e>
                                            <m:e>
                                              <m:r>
                                                <a:rPr lang="es-E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s-PY" sz="1600" dirty="0"/>
                  </a:p>
                </p:txBody>
              </p:sp>
            </mc:Choice>
            <mc:Fallback>
              <p:sp>
                <p:nvSpPr>
                  <p:cNvPr id="51" name="CuadroTexto 50">
                    <a:extLst>
                      <a:ext uri="{FF2B5EF4-FFF2-40B4-BE49-F238E27FC236}">
                        <a16:creationId xmlns:a16="http://schemas.microsoft.com/office/drawing/2014/main" id="{F76D1F7D-45DA-B248-95C8-1D1A5727E9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26" y="4005064"/>
                    <a:ext cx="2289423" cy="5141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1989" t="-247500" r="-552" b="-352500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A417D9C7-40D8-0043-B32A-02D988C1932E}"/>
                  </a:ext>
                </a:extLst>
              </p:cNvPr>
              <p:cNvCxnSpPr/>
              <p:nvPr/>
            </p:nvCxnSpPr>
            <p:spPr>
              <a:xfrm>
                <a:off x="392326" y="4595395"/>
                <a:ext cx="224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CuadroTexto 10">
                    <a:extLst>
                      <a:ext uri="{FF2B5EF4-FFF2-40B4-BE49-F238E27FC236}">
                        <a16:creationId xmlns:a16="http://schemas.microsoft.com/office/drawing/2014/main" id="{BA707B5D-6432-FC46-BF73-8C8C21B37F29}"/>
                      </a:ext>
                    </a:extLst>
                  </p:cNvPr>
                  <p:cNvSpPr txBox="1"/>
                  <p:nvPr/>
                </p:nvSpPr>
                <p:spPr>
                  <a:xfrm>
                    <a:off x="739547" y="4680328"/>
                    <a:ext cx="1942202" cy="2304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/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  <m:t>   =</m:t>
                                      </m:r>
                                    </m:e>
                                    <m:e>
                                      <m: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oMath>
                      </m:oMathPara>
                    </a14:m>
                    <a:endParaRPr lang="es-PY" sz="1600" dirty="0"/>
                  </a:p>
                </p:txBody>
              </p:sp>
            </mc:Choice>
            <mc:Fallback>
              <p:sp>
                <p:nvSpPr>
                  <p:cNvPr id="11" name="CuadroTexto 10">
                    <a:extLst>
                      <a:ext uri="{FF2B5EF4-FFF2-40B4-BE49-F238E27FC236}">
                        <a16:creationId xmlns:a16="http://schemas.microsoft.com/office/drawing/2014/main" id="{BA707B5D-6432-FC46-BF73-8C8C21B37F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47" y="4680328"/>
                    <a:ext cx="1942202" cy="23047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49" t="-10526" r="-649" b="-52632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FFF4F844-9B7B-3345-B65B-A5DED2BAC334}"/>
                </a:ext>
              </a:extLst>
            </p:cNvPr>
            <p:cNvGrpSpPr/>
            <p:nvPr/>
          </p:nvGrpSpPr>
          <p:grpSpPr>
            <a:xfrm>
              <a:off x="6753823" y="4643588"/>
              <a:ext cx="1250864" cy="788428"/>
              <a:chOff x="3984591" y="4519395"/>
              <a:chExt cx="959511" cy="77188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CuadroTexto 53">
                    <a:extLst>
                      <a:ext uri="{FF2B5EF4-FFF2-40B4-BE49-F238E27FC236}">
                        <a16:creationId xmlns:a16="http://schemas.microsoft.com/office/drawing/2014/main" id="{08421E45-116C-D749-86C1-641116EBC804}"/>
                      </a:ext>
                    </a:extLst>
                  </p:cNvPr>
                  <p:cNvSpPr txBox="1"/>
                  <p:nvPr/>
                </p:nvSpPr>
                <p:spPr>
                  <a:xfrm>
                    <a:off x="3984591" y="4615950"/>
                    <a:ext cx="959511" cy="675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54" name="CuadroTexto 53">
                    <a:extLst>
                      <a:ext uri="{FF2B5EF4-FFF2-40B4-BE49-F238E27FC236}">
                        <a16:creationId xmlns:a16="http://schemas.microsoft.com/office/drawing/2014/main" id="{08421E45-116C-D749-86C1-641116EBC8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4591" y="4615950"/>
                    <a:ext cx="959511" cy="67533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E5A35899-9593-394F-B629-10C02B1F6B4B}"/>
                  </a:ext>
                </a:extLst>
              </p:cNvPr>
              <p:cNvSpPr/>
              <p:nvPr/>
            </p:nvSpPr>
            <p:spPr>
              <a:xfrm>
                <a:off x="4010027" y="4519395"/>
                <a:ext cx="856118" cy="6517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</p:grp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D0388507-55A0-A149-9D3A-A752C4FE7044}"/>
                </a:ext>
              </a:extLst>
            </p:cNvPr>
            <p:cNvSpPr txBox="1"/>
            <p:nvPr/>
          </p:nvSpPr>
          <p:spPr>
            <a:xfrm>
              <a:off x="297073" y="4303536"/>
              <a:ext cx="776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b="1" u="sng" dirty="0"/>
                <a:t>Paso</a:t>
              </a:r>
              <a:r>
                <a:rPr lang="es-PY" b="1" dirty="0"/>
                <a:t> 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48903069-120D-444B-A806-A20D8D68B108}"/>
                    </a:ext>
                  </a:extLst>
                </p:cNvPr>
                <p:cNvSpPr txBox="1"/>
                <p:nvPr/>
              </p:nvSpPr>
              <p:spPr>
                <a:xfrm>
                  <a:off x="297073" y="4719544"/>
                  <a:ext cx="2435410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  2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        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48903069-120D-444B-A806-A20D8D68B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73" y="4719544"/>
                  <a:ext cx="2435410" cy="617861"/>
                </a:xfrm>
                <a:prstGeom prst="rect">
                  <a:avLst/>
                </a:prstGeom>
                <a:blipFill>
                  <a:blip r:embed="rId17"/>
                  <a:stretch>
                    <a:fillRect l="-45313" t="-224000" r="-1042" b="-322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34A8B541-DB44-B44E-B5BC-CE63DACDFD9E}"/>
                    </a:ext>
                  </a:extLst>
                </p:cNvPr>
                <p:cNvSpPr/>
                <p:nvPr/>
              </p:nvSpPr>
              <p:spPr>
                <a:xfrm>
                  <a:off x="2638207" y="4821513"/>
                  <a:ext cx="5084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34A8B541-DB44-B44E-B5BC-CE63DACDFD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207" y="4821513"/>
                  <a:ext cx="50847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9605FE83-6526-924A-A950-D1B38F95758D}"/>
                    </a:ext>
                  </a:extLst>
                </p:cNvPr>
                <p:cNvSpPr/>
                <p:nvPr/>
              </p:nvSpPr>
              <p:spPr>
                <a:xfrm>
                  <a:off x="5322777" y="4783124"/>
                  <a:ext cx="5084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9605FE83-6526-924A-A950-D1B38F9575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777" y="4783124"/>
                  <a:ext cx="5084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E579448-CA90-8841-A9D8-6ECB7000282D}"/>
                  </a:ext>
                </a:extLst>
              </p:cNvPr>
              <p:cNvSpPr txBox="1"/>
              <p:nvPr/>
            </p:nvSpPr>
            <p:spPr>
              <a:xfrm>
                <a:off x="6890959" y="5332488"/>
                <a:ext cx="866006" cy="97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PY" sz="14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E579448-CA90-8841-A9D8-6ECB7000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959" y="5332488"/>
                <a:ext cx="866006" cy="971035"/>
              </a:xfrm>
              <a:prstGeom prst="rect">
                <a:avLst/>
              </a:prstGeom>
              <a:blipFill>
                <a:blip r:embed="rId19"/>
                <a:stretch>
                  <a:fillRect r="-289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9DD9C216-F3BE-294E-B65F-5F412DCAFC16}"/>
              </a:ext>
            </a:extLst>
          </p:cNvPr>
          <p:cNvSpPr txBox="1"/>
          <p:nvPr/>
        </p:nvSpPr>
        <p:spPr>
          <a:xfrm>
            <a:off x="313780" y="2606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u="sng" dirty="0"/>
              <a:t>Solución</a:t>
            </a:r>
            <a:r>
              <a:rPr lang="es-PY" dirty="0"/>
              <a:t>: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61EDEFA-F7DF-134E-9E62-D2C0AA2CCB3C}"/>
              </a:ext>
            </a:extLst>
          </p:cNvPr>
          <p:cNvGrpSpPr/>
          <p:nvPr/>
        </p:nvGrpSpPr>
        <p:grpSpPr>
          <a:xfrm>
            <a:off x="320960" y="748109"/>
            <a:ext cx="7500489" cy="1139770"/>
            <a:chOff x="313780" y="2450006"/>
            <a:chExt cx="7500489" cy="11397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63506F8B-CB0F-0340-A846-5D6A10C1E400}"/>
                    </a:ext>
                  </a:extLst>
                </p:cNvPr>
                <p:cNvSpPr txBox="1"/>
                <p:nvPr/>
              </p:nvSpPr>
              <p:spPr>
                <a:xfrm>
                  <a:off x="3002399" y="2850009"/>
                  <a:ext cx="2435410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  2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        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63506F8B-CB0F-0340-A846-5D6A10C1E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399" y="2850009"/>
                  <a:ext cx="2435410" cy="617861"/>
                </a:xfrm>
                <a:prstGeom prst="rect">
                  <a:avLst/>
                </a:prstGeom>
                <a:blipFill>
                  <a:blip r:embed="rId3"/>
                  <a:stretch>
                    <a:fillRect l="-45078" t="-220000" r="-518" b="-322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CE98FE6B-5054-304C-B259-18DDF5BA2D87}"/>
                    </a:ext>
                  </a:extLst>
                </p:cNvPr>
                <p:cNvSpPr txBox="1"/>
                <p:nvPr/>
              </p:nvSpPr>
              <p:spPr>
                <a:xfrm>
                  <a:off x="313780" y="2825070"/>
                  <a:ext cx="2118913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CE98FE6B-5054-304C-B259-18DDF5BA2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80" y="2825070"/>
                  <a:ext cx="2118913" cy="617861"/>
                </a:xfrm>
                <a:prstGeom prst="rect">
                  <a:avLst/>
                </a:prstGeom>
                <a:blipFill>
                  <a:blip r:embed="rId4"/>
                  <a:stretch>
                    <a:fillRect l="-52381" t="-222000" r="-1786" b="-322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DAD1505D-C3AD-8B4C-8DFB-9CC758E13923}"/>
                    </a:ext>
                  </a:extLst>
                </p:cNvPr>
                <p:cNvSpPr txBox="1"/>
                <p:nvPr/>
              </p:nvSpPr>
              <p:spPr>
                <a:xfrm>
                  <a:off x="6948263" y="2618741"/>
                  <a:ext cx="866006" cy="971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s-PY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PY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s-PY" sz="1400" dirty="0"/>
                </a:p>
              </p:txBody>
            </p:sp>
          </mc:Choice>
          <mc:Fallback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DAD1505D-C3AD-8B4C-8DFB-9CC758E13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3" y="2618741"/>
                  <a:ext cx="866006" cy="971035"/>
                </a:xfrm>
                <a:prstGeom prst="rect">
                  <a:avLst/>
                </a:prstGeom>
                <a:blipFill>
                  <a:blip r:embed="rId5"/>
                  <a:stretch>
                    <a:fillRect r="-289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2C26AA50-D90A-1A4A-A80C-E68E8A3A775B}"/>
                    </a:ext>
                  </a:extLst>
                </p:cNvPr>
                <p:cNvSpPr/>
                <p:nvPr/>
              </p:nvSpPr>
              <p:spPr>
                <a:xfrm>
                  <a:off x="2493926" y="2959285"/>
                  <a:ext cx="5084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2C26AA50-D90A-1A4A-A80C-E68E8A3A77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3926" y="2959285"/>
                  <a:ext cx="50847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7708FC2D-4D46-D941-A37C-CE690BF7AC22}"/>
                    </a:ext>
                  </a:extLst>
                </p:cNvPr>
                <p:cNvSpPr/>
                <p:nvPr/>
              </p:nvSpPr>
              <p:spPr>
                <a:xfrm>
                  <a:off x="6007515" y="2959285"/>
                  <a:ext cx="5084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7708FC2D-4D46-D941-A37C-CE690BF7AC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515" y="2959285"/>
                  <a:ext cx="50847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B1AB325D-6D08-F64F-B760-1B14356D9DE1}"/>
                </a:ext>
              </a:extLst>
            </p:cNvPr>
            <p:cNvSpPr txBox="1"/>
            <p:nvPr/>
          </p:nvSpPr>
          <p:spPr>
            <a:xfrm>
              <a:off x="343546" y="2450006"/>
              <a:ext cx="776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b="1" u="sng" dirty="0"/>
                <a:t>Paso</a:t>
              </a:r>
              <a:r>
                <a:rPr lang="es-PY" b="1" dirty="0"/>
                <a:t> 1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228BC3DF-F18F-9F4A-B938-D72A6747B241}"/>
                </a:ext>
              </a:extLst>
            </p:cNvPr>
            <p:cNvSpPr txBox="1"/>
            <p:nvPr/>
          </p:nvSpPr>
          <p:spPr>
            <a:xfrm>
              <a:off x="3069745" y="2457408"/>
              <a:ext cx="776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b="1" u="sng" dirty="0"/>
                <a:t>Paso</a:t>
              </a:r>
              <a:r>
                <a:rPr lang="es-PY" b="1" dirty="0"/>
                <a:t> 2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F343113B-1257-FA4C-8CC9-D0C59C141FDF}"/>
              </a:ext>
            </a:extLst>
          </p:cNvPr>
          <p:cNvGrpSpPr/>
          <p:nvPr/>
        </p:nvGrpSpPr>
        <p:grpSpPr>
          <a:xfrm>
            <a:off x="506330" y="2234227"/>
            <a:ext cx="7441907" cy="666016"/>
            <a:chOff x="442758" y="3112245"/>
            <a:chExt cx="7441907" cy="6660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72F0A0D0-9E52-0E4D-9892-A5C432023843}"/>
                    </a:ext>
                  </a:extLst>
                </p:cNvPr>
                <p:cNvSpPr txBox="1"/>
                <p:nvPr/>
              </p:nvSpPr>
              <p:spPr>
                <a:xfrm>
                  <a:off x="442758" y="3198039"/>
                  <a:ext cx="1851725" cy="461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 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72F0A0D0-9E52-0E4D-9892-A5C432023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58" y="3198039"/>
                  <a:ext cx="1851725" cy="461921"/>
                </a:xfrm>
                <a:prstGeom prst="rect">
                  <a:avLst/>
                </a:prstGeom>
                <a:blipFill>
                  <a:blip r:embed="rId8"/>
                  <a:stretch>
                    <a:fillRect l="-1361" t="-10811" b="-3243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FC7BC0C2-0940-BA4A-9706-3603BC98DA63}"/>
                    </a:ext>
                  </a:extLst>
                </p:cNvPr>
                <p:cNvSpPr txBox="1"/>
                <p:nvPr/>
              </p:nvSpPr>
              <p:spPr>
                <a:xfrm>
                  <a:off x="3722719" y="3198039"/>
                  <a:ext cx="1729897" cy="461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 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FC7BC0C2-0940-BA4A-9706-3603BC98D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719" y="3198039"/>
                  <a:ext cx="1729897" cy="461921"/>
                </a:xfrm>
                <a:prstGeom prst="rect">
                  <a:avLst/>
                </a:prstGeom>
                <a:blipFill>
                  <a:blip r:embed="rId9"/>
                  <a:stretch>
                    <a:fillRect t="-5405" b="-3243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97D0C4A3-A204-2645-80DE-38D6B76821C3}"/>
                    </a:ext>
                  </a:extLst>
                </p:cNvPr>
                <p:cNvSpPr txBox="1"/>
                <p:nvPr/>
              </p:nvSpPr>
              <p:spPr>
                <a:xfrm>
                  <a:off x="6372200" y="3112245"/>
                  <a:ext cx="1512465" cy="666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P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P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97D0C4A3-A204-2645-80DE-38D6B7682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3112245"/>
                  <a:ext cx="1512465" cy="666016"/>
                </a:xfrm>
                <a:prstGeom prst="rect">
                  <a:avLst/>
                </a:prstGeom>
                <a:blipFill>
                  <a:blip r:embed="rId10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26D2825-5560-2948-A5F6-772288171F54}"/>
              </a:ext>
            </a:extLst>
          </p:cNvPr>
          <p:cNvGrpSpPr/>
          <p:nvPr/>
        </p:nvGrpSpPr>
        <p:grpSpPr>
          <a:xfrm>
            <a:off x="155307" y="3334242"/>
            <a:ext cx="8594881" cy="1782725"/>
            <a:chOff x="160476" y="4075326"/>
            <a:chExt cx="8594881" cy="1782725"/>
          </a:xfrm>
        </p:grpSpPr>
        <p:pic>
          <p:nvPicPr>
            <p:cNvPr id="19" name="Imagen 18" descr="Imagen que contiene tabla, blanco, agua, mucho&#10;&#10;Descripción generada automáticamente">
              <a:extLst>
                <a:ext uri="{FF2B5EF4-FFF2-40B4-BE49-F238E27FC236}">
                  <a16:creationId xmlns:a16="http://schemas.microsoft.com/office/drawing/2014/main" id="{259E3F6A-AF36-AE40-B02C-55142D622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76" y="4128660"/>
              <a:ext cx="2572270" cy="1729391"/>
            </a:xfrm>
            <a:prstGeom prst="rect">
              <a:avLst/>
            </a:prstGeom>
          </p:spPr>
        </p:pic>
        <p:pic>
          <p:nvPicPr>
            <p:cNvPr id="21" name="Imagen 20" descr="Imagen que contiene mucho, blanco, tabla, grupo&#10;&#10;Descripción generada automáticamente">
              <a:extLst>
                <a:ext uri="{FF2B5EF4-FFF2-40B4-BE49-F238E27FC236}">
                  <a16:creationId xmlns:a16="http://schemas.microsoft.com/office/drawing/2014/main" id="{8046305D-C371-1945-92A1-C003DE29E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091" y="4102150"/>
              <a:ext cx="2555776" cy="1690683"/>
            </a:xfrm>
            <a:prstGeom prst="rect">
              <a:avLst/>
            </a:prstGeom>
          </p:spPr>
        </p:pic>
        <p:pic>
          <p:nvPicPr>
            <p:cNvPr id="35" name="Imagen 34" descr="Imagen que contiene blanco, mucho, grupo, negro&#10;&#10;Descripción generada automáticamente">
              <a:extLst>
                <a:ext uri="{FF2B5EF4-FFF2-40B4-BE49-F238E27FC236}">
                  <a16:creationId xmlns:a16="http://schemas.microsoft.com/office/drawing/2014/main" id="{CE36D382-A6AA-7F49-A637-7827AB94B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12" y="4075326"/>
              <a:ext cx="2528145" cy="1690684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EFAE99D-6F79-BE4A-9AFA-B107DD93A709}"/>
              </a:ext>
            </a:extLst>
          </p:cNvPr>
          <p:cNvGrpSpPr/>
          <p:nvPr/>
        </p:nvGrpSpPr>
        <p:grpSpPr>
          <a:xfrm>
            <a:off x="1046153" y="5657383"/>
            <a:ext cx="6775296" cy="806264"/>
            <a:chOff x="965161" y="5916464"/>
            <a:chExt cx="6775296" cy="806264"/>
          </a:xfrm>
        </p:grpSpPr>
        <p:pic>
          <p:nvPicPr>
            <p:cNvPr id="37" name="Imagen 36" descr="Captura de pantalla de un celular&#10;&#10;Descripción generada automáticamente">
              <a:extLst>
                <a:ext uri="{FF2B5EF4-FFF2-40B4-BE49-F238E27FC236}">
                  <a16:creationId xmlns:a16="http://schemas.microsoft.com/office/drawing/2014/main" id="{D0B667A1-696C-9B40-B740-388A7299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9651" y="5916464"/>
              <a:ext cx="1390806" cy="806264"/>
            </a:xfrm>
            <a:prstGeom prst="rect">
              <a:avLst/>
            </a:prstGeom>
          </p:spPr>
        </p:pic>
        <p:pic>
          <p:nvPicPr>
            <p:cNvPr id="44" name="Imagen 43" descr="Captura de pantalla de un celular&#10;&#10;Descripción generada automáticamente">
              <a:extLst>
                <a:ext uri="{FF2B5EF4-FFF2-40B4-BE49-F238E27FC236}">
                  <a16:creationId xmlns:a16="http://schemas.microsoft.com/office/drawing/2014/main" id="{994324E0-9A6B-474D-9448-A2D3A02F2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822" y="5963461"/>
              <a:ext cx="1282183" cy="741471"/>
            </a:xfrm>
            <a:prstGeom prst="rect">
              <a:avLst/>
            </a:prstGeom>
          </p:spPr>
        </p:pic>
        <p:pic>
          <p:nvPicPr>
            <p:cNvPr id="46" name="Imagen 45" descr="Captura de pantalla de un celular&#10;&#10;Descripción generada automáticamente">
              <a:extLst>
                <a:ext uri="{FF2B5EF4-FFF2-40B4-BE49-F238E27FC236}">
                  <a16:creationId xmlns:a16="http://schemas.microsoft.com/office/drawing/2014/main" id="{323DD995-9889-7646-BAB2-68903CF40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161" y="5963461"/>
              <a:ext cx="1152533" cy="741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35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Credits</a:t>
            </a:r>
            <a:endParaRPr lang="es-P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46E89-A32E-3544-839D-38917B488731}"/>
              </a:ext>
            </a:extLst>
          </p:cNvPr>
          <p:cNvSpPr txBox="1"/>
          <p:nvPr/>
        </p:nvSpPr>
        <p:spPr>
          <a:xfrm>
            <a:off x="107504" y="2431137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D4973C-2188-8849-8499-538F607B783B}"/>
              </a:ext>
            </a:extLst>
          </p:cNvPr>
          <p:cNvSpPr/>
          <p:nvPr/>
        </p:nvSpPr>
        <p:spPr>
          <a:xfrm>
            <a:off x="2051720" y="2492692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3F2592-B4A6-7345-8710-CC7282E127A9}"/>
              </a:ext>
            </a:extLst>
          </p:cNvPr>
          <p:cNvSpPr/>
          <p:nvPr/>
        </p:nvSpPr>
        <p:spPr>
          <a:xfrm>
            <a:off x="2051720" y="2118797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1F9A78-62A8-3943-8099-5BB420F042B4}"/>
              </a:ext>
            </a:extLst>
          </p:cNvPr>
          <p:cNvSpPr txBox="1"/>
          <p:nvPr/>
        </p:nvSpPr>
        <p:spPr>
          <a:xfrm>
            <a:off x="147146" y="205724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051720" y="170283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5940758" y="290297"/>
            <a:ext cx="3107772" cy="1131111"/>
          </a:xfrm>
          <a:prstGeom prst="rect">
            <a:avLst/>
          </a:prstGeom>
        </p:spPr>
        <p:txBody>
          <a:bodyPr anchor="t" anchorCtr="0">
            <a:normAutofit fontScale="400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>
                <a:hlinkClick r:id="rId5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166621" y="174946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6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9792" y="362760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577547" y="6923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1391364-8C9F-C54D-B3B4-BCFACC0DA7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62" y="3280086"/>
            <a:ext cx="1836905" cy="243964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C49757A-DE87-334D-B1FC-CC952045B39B}"/>
              </a:ext>
            </a:extLst>
          </p:cNvPr>
          <p:cNvSpPr/>
          <p:nvPr/>
        </p:nvSpPr>
        <p:spPr>
          <a:xfrm>
            <a:off x="2252816" y="3280086"/>
            <a:ext cx="5127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dirty="0"/>
              <a:t>Strang, G., Strang, G., Strang, G., &amp; Strang, G. (1993). </a:t>
            </a:r>
          </a:p>
          <a:p>
            <a:r>
              <a:rPr lang="es-PY" dirty="0"/>
              <a:t>Introduction to linear algebra (Vol. 3). </a:t>
            </a:r>
          </a:p>
          <a:p>
            <a:r>
              <a:rPr lang="es-PY" dirty="0"/>
              <a:t>Wellesley, MA: Wellesley-Cambridge Press.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681A24A-B8DC-A743-88BA-8C49CB1FAD9B}"/>
              </a:ext>
            </a:extLst>
          </p:cNvPr>
          <p:cNvSpPr/>
          <p:nvPr/>
        </p:nvSpPr>
        <p:spPr>
          <a:xfrm>
            <a:off x="2186298" y="4160083"/>
            <a:ext cx="1474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b="1" dirty="0"/>
              <a:t>[Strang,1993]</a:t>
            </a:r>
          </a:p>
        </p:txBody>
      </p:sp>
    </p:spTree>
    <p:extLst>
      <p:ext uri="{BB962C8B-B14F-4D97-AF65-F5344CB8AC3E}">
        <p14:creationId xmlns:p14="http://schemas.microsoft.com/office/powerpoint/2010/main" val="4239112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15666</TotalTime>
  <Words>535</Words>
  <Application>Microsoft Macintosh PowerPoint</Application>
  <PresentationFormat>Presentación en pantalla (4:3)</PresentationFormat>
  <Paragraphs>116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Franklin Gothic Book</vt:lpstr>
      <vt:lpstr>Perpetua</vt:lpstr>
      <vt:lpstr>Wingdings 2</vt:lpstr>
      <vt:lpstr>Equidad</vt:lpstr>
      <vt:lpstr>CH 1 – Introduction to  vectors Worked Examples Section 1</vt:lpstr>
      <vt:lpstr>WE– 1.1.A</vt:lpstr>
      <vt:lpstr>Presentación de PowerPoint</vt:lpstr>
      <vt:lpstr>WE– 1.1.B</vt:lpstr>
      <vt:lpstr>Presentación de PowerPoint</vt:lpstr>
      <vt:lpstr>WE– 1.1.C</vt:lpstr>
      <vt:lpstr>Presentación de PowerPoint</vt:lpstr>
      <vt:lpstr>Presentación de PowerPoint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Gregorio Ariel Guerrero Moral</cp:lastModifiedBy>
  <cp:revision>250</cp:revision>
  <cp:lastPrinted>2020-03-18T11:52:27Z</cp:lastPrinted>
  <dcterms:created xsi:type="dcterms:W3CDTF">2015-03-02T13:24:06Z</dcterms:created>
  <dcterms:modified xsi:type="dcterms:W3CDTF">2020-05-04T18:58:24Z</dcterms:modified>
  <cp:category/>
</cp:coreProperties>
</file>