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18" r:id="rId3"/>
    <p:sldId id="316" r:id="rId4"/>
    <p:sldId id="320" r:id="rId5"/>
    <p:sldId id="319" r:id="rId6"/>
    <p:sldId id="29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2109"/>
  </p:normalViewPr>
  <p:slideViewPr>
    <p:cSldViewPr>
      <p:cViewPr varScale="1">
        <p:scale>
          <a:sx n="104" d="100"/>
          <a:sy n="104" d="100"/>
        </p:scale>
        <p:origin x="2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28/4/20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28/4/20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secs/a-gentle-introduction-to-graph-theory-77969829ead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edium.com/neo4j/article-recommendation-with-personalized-pagerank-and-full-text-search-c0203dd833e8" TargetMode="External"/><Relationship Id="rId5" Type="http://schemas.openxmlformats.org/officeDocument/2006/relationships/hyperlink" Target="https://mathinsight.org/network_introduction" TargetMode="External"/><Relationship Id="rId4" Type="http://schemas.openxmlformats.org/officeDocument/2006/relationships/hyperlink" Target="https://research.fb.com/blog/2016/02/three-and-a-half-degrees-of-separa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>
                <a:hlinkClick r:id="rId3"/>
              </a:rPr>
              <a:t>https://medium.com/basecs/a-gentle-introduction-to-graph-theory-77969829ead8</a:t>
            </a:r>
            <a:endParaRPr lang="es-PY" dirty="0"/>
          </a:p>
          <a:p>
            <a:endParaRPr lang="es-PY" dirty="0"/>
          </a:p>
          <a:p>
            <a:r>
              <a:rPr lang="es-PY" dirty="0">
                <a:hlinkClick r:id="rId4"/>
              </a:rPr>
              <a:t>https://research.fb.com/blog/2016/02/three-and-a-half-degrees-of-separation/</a:t>
            </a:r>
            <a:endParaRPr lang="es-PY" dirty="0"/>
          </a:p>
          <a:p>
            <a:endParaRPr lang="es-PY" dirty="0"/>
          </a:p>
          <a:p>
            <a:r>
              <a:rPr lang="es-PY" dirty="0">
                <a:hlinkClick r:id="rId5"/>
              </a:rPr>
              <a:t>https://mathinsight.org/network_introduction</a:t>
            </a:r>
            <a:endParaRPr lang="es-PY" dirty="0"/>
          </a:p>
          <a:p>
            <a:endParaRPr lang="es-P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Adamic L.A. (2009) World Wide Web, Graph Structure. In: Meyers R. (eds) Encyclopedia of Complexity and Systems Science. Springer, New York, NY</a:t>
            </a:r>
          </a:p>
          <a:p>
            <a:endParaRPr lang="es-P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Y" dirty="0">
                <a:hlinkClick r:id="rId6"/>
              </a:rPr>
              <a:t>https://medium.com/neo4j/article-recommendation-with-personalized-pagerank-and-full-text-search-c0203dd833e8</a:t>
            </a:r>
            <a:endParaRPr lang="es-PY" dirty="0"/>
          </a:p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92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21" Type="http://schemas.openxmlformats.org/officeDocument/2006/relationships/image" Target="../media/image8.png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16" Type="http://schemas.openxmlformats.org/officeDocument/2006/relationships/image" Target="../media/image54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1.png"/><Relationship Id="rId15" Type="http://schemas.openxmlformats.org/officeDocument/2006/relationships/image" Target="../media/image53.png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9" Type="http://schemas.openxmlformats.org/officeDocument/2006/relationships/image" Target="../media/image6.png"/><Relationship Id="rId14" Type="http://schemas.openxmlformats.org/officeDocument/2006/relationships/image" Target="../media/image52.png"/><Relationship Id="rId22" Type="http://schemas.openxmlformats.org/officeDocument/2006/relationships/image" Target="../media/image9.png"/><Relationship Id="rId27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8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iff"/><Relationship Id="rId7" Type="http://schemas.openxmlformats.org/officeDocument/2006/relationships/image" Target="../media/image6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tiff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11" Type="http://schemas.openxmlformats.org/officeDocument/2006/relationships/hyperlink" Target="https://medium.com/neo4j/article-recommendation-with-personalized-pagerank-and-full-text-search-c0203dd833e8" TargetMode="External"/><Relationship Id="rId5" Type="http://schemas.openxmlformats.org/officeDocument/2006/relationships/hyperlink" Target="https://www.youtube.com/watch?v=2IdtqGM6KWU" TargetMode="External"/><Relationship Id="rId10" Type="http://schemas.openxmlformats.org/officeDocument/2006/relationships/hyperlink" Target="https://mathinsight.org/network_introduction" TargetMode="External"/><Relationship Id="rId4" Type="http://schemas.openxmlformats.org/officeDocument/2006/relationships/hyperlink" Target="https://github.com/aegiloru/linearAlgebra" TargetMode="External"/><Relationship Id="rId9" Type="http://schemas.openxmlformats.org/officeDocument/2006/relationships/hyperlink" Target="https://medium.com/basecs/a-gentle-introduction-to-graph-theory-77969829ead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 fontScale="90000"/>
          </a:bodyPr>
          <a:lstStyle/>
          <a:p>
            <a:r>
              <a:rPr lang="es-PY" dirty="0"/>
              <a:t>Lecture 11</a:t>
            </a:r>
            <a:br>
              <a:rPr lang="es-PY" dirty="0"/>
            </a:br>
            <a:r>
              <a:rPr lang="es-ES" dirty="0" err="1"/>
              <a:t>Matrix</a:t>
            </a:r>
            <a:r>
              <a:rPr lang="es-ES" dirty="0"/>
              <a:t> </a:t>
            </a:r>
            <a:r>
              <a:rPr lang="es-ES" dirty="0" err="1"/>
              <a:t>Spaces</a:t>
            </a:r>
            <a:r>
              <a:rPr lang="es-ES" dirty="0"/>
              <a:t>, Rank 1, Small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graphs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539552" y="3231002"/>
            <a:ext cx="7762056" cy="2808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Basis</a:t>
            </a:r>
            <a:r>
              <a:rPr lang="es-ES" sz="3400" dirty="0"/>
              <a:t> of a new vector </a:t>
            </a:r>
            <a:r>
              <a:rPr lang="es-ES" sz="3400" dirty="0" err="1"/>
              <a:t>spaces</a:t>
            </a: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Rank </a:t>
            </a:r>
            <a:r>
              <a:rPr lang="es-ES" sz="3400" dirty="0" err="1"/>
              <a:t>one</a:t>
            </a:r>
            <a:r>
              <a:rPr lang="es-ES" sz="3400" dirty="0"/>
              <a:t> matrices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Small </a:t>
            </a:r>
            <a:r>
              <a:rPr lang="es-ES" sz="3400" dirty="0" err="1"/>
              <a:t>world</a:t>
            </a:r>
            <a:r>
              <a:rPr lang="es-ES" sz="3400" dirty="0"/>
              <a:t> </a:t>
            </a:r>
            <a:r>
              <a:rPr lang="es-ES" sz="3400" dirty="0" err="1"/>
              <a:t>graphs</a:t>
            </a:r>
            <a:endParaRPr lang="es-PY" sz="34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55699" y="68849"/>
            <a:ext cx="8592766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Matrix</a:t>
            </a:r>
            <a:r>
              <a:rPr lang="es-ES" sz="3200" dirty="0"/>
              <a:t> </a:t>
            </a:r>
            <a:r>
              <a:rPr lang="es-ES" sz="3200" dirty="0" err="1"/>
              <a:t>Spaces</a:t>
            </a:r>
            <a:endParaRPr lang="es-PY" sz="3200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FD897D-6C7F-8649-927D-7F875D4970C1}"/>
              </a:ext>
            </a:extLst>
          </p:cNvPr>
          <p:cNvGrpSpPr/>
          <p:nvPr/>
        </p:nvGrpSpPr>
        <p:grpSpPr>
          <a:xfrm>
            <a:off x="542643" y="2341004"/>
            <a:ext cx="8260659" cy="2560100"/>
            <a:chOff x="155699" y="3828289"/>
            <a:chExt cx="8260659" cy="2560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5FF5E1C9-1035-5D4A-A631-39D2E7D56E98}"/>
                    </a:ext>
                  </a:extLst>
                </p:cNvPr>
                <p:cNvSpPr/>
                <p:nvPr/>
              </p:nvSpPr>
              <p:spPr>
                <a:xfrm>
                  <a:off x="155699" y="3828289"/>
                  <a:ext cx="2852512" cy="8256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</m:sSub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5FF5E1C9-1035-5D4A-A631-39D2E7D56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99" y="3828289"/>
                  <a:ext cx="2852512" cy="82561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BC935EDD-5258-FE4F-B753-18F1E63C3783}"/>
                    </a:ext>
                  </a:extLst>
                </p:cNvPr>
                <p:cNvSpPr/>
                <p:nvPr/>
              </p:nvSpPr>
              <p:spPr>
                <a:xfrm>
                  <a:off x="2990440" y="3828289"/>
                  <a:ext cx="5295937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+…</a:t>
                  </a:r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BC935EDD-5258-FE4F-B753-18F1E63C3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440" y="3828289"/>
                  <a:ext cx="5295937" cy="824906"/>
                </a:xfrm>
                <a:prstGeom prst="rect">
                  <a:avLst/>
                </a:prstGeom>
                <a:blipFill>
                  <a:blip r:embed="rId14"/>
                  <a:stretch>
                    <a:fillRect r="-478"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36D11B92-869E-054E-AEC6-D8CD3D045B23}"/>
                    </a:ext>
                  </a:extLst>
                </p:cNvPr>
                <p:cNvSpPr/>
                <p:nvPr/>
              </p:nvSpPr>
              <p:spPr>
                <a:xfrm>
                  <a:off x="3008211" y="4703204"/>
                  <a:ext cx="5408147" cy="848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+…</a:t>
                  </a:r>
                </a:p>
              </p:txBody>
            </p:sp>
          </mc:Choice>
          <mc:Fallback xmlns=""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36D11B92-869E-054E-AEC6-D8CD3D045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211" y="4703204"/>
                  <a:ext cx="5408147" cy="84875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74038D5B-BC9D-F140-8BEC-E8EF0A49D78D}"/>
                    </a:ext>
                  </a:extLst>
                </p:cNvPr>
                <p:cNvSpPr/>
                <p:nvPr/>
              </p:nvSpPr>
              <p:spPr>
                <a:xfrm>
                  <a:off x="3028937" y="5563483"/>
                  <a:ext cx="4956037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74038D5B-BC9D-F140-8BEC-E8EF0A49D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37" y="5563483"/>
                  <a:ext cx="4956037" cy="824906"/>
                </a:xfrm>
                <a:prstGeom prst="rect">
                  <a:avLst/>
                </a:prstGeom>
                <a:blipFill>
                  <a:blip r:embed="rId1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465F58E4-2647-1E4C-B0AE-6696B10B787E}"/>
              </a:ext>
            </a:extLst>
          </p:cNvPr>
          <p:cNvCxnSpPr>
            <a:cxnSpLocks/>
          </p:cNvCxnSpPr>
          <p:nvPr/>
        </p:nvCxnSpPr>
        <p:spPr>
          <a:xfrm>
            <a:off x="1547055" y="934253"/>
            <a:ext cx="0" cy="995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6A7CA0-A772-F94D-8CF3-5635785C69A5}"/>
              </a:ext>
            </a:extLst>
          </p:cNvPr>
          <p:cNvSpPr txBox="1"/>
          <p:nvPr/>
        </p:nvSpPr>
        <p:spPr>
          <a:xfrm>
            <a:off x="1753950" y="1033929"/>
            <a:ext cx="105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Upper </a:t>
            </a:r>
          </a:p>
          <a:p>
            <a:r>
              <a:rPr lang="es-PY" dirty="0"/>
              <a:t>Triangular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3D87E72-21B5-4042-8F22-9D3FD2693A4B}"/>
              </a:ext>
            </a:extLst>
          </p:cNvPr>
          <p:cNvSpPr txBox="1"/>
          <p:nvPr/>
        </p:nvSpPr>
        <p:spPr>
          <a:xfrm>
            <a:off x="3113571" y="1024174"/>
            <a:ext cx="1096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Symmetric</a:t>
            </a:r>
          </a:p>
          <a:p>
            <a:r>
              <a:rPr lang="es-PY" dirty="0"/>
              <a:t>matrices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ECBD4E8-0D71-B248-A86E-F0FB30891D72}"/>
              </a:ext>
            </a:extLst>
          </p:cNvPr>
          <p:cNvSpPr txBox="1"/>
          <p:nvPr/>
        </p:nvSpPr>
        <p:spPr>
          <a:xfrm>
            <a:off x="4487322" y="1004930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Diagonal</a:t>
            </a:r>
          </a:p>
          <a:p>
            <a:r>
              <a:rPr lang="es-PY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AD4C50B-ED0B-504D-ADD9-C985D6F4A439}"/>
                  </a:ext>
                </a:extLst>
              </p:cNvPr>
              <p:cNvSpPr txBox="1"/>
              <p:nvPr/>
            </p:nvSpPr>
            <p:spPr>
              <a:xfrm>
                <a:off x="245119" y="958436"/>
                <a:ext cx="1056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Subspaces </a:t>
                </a:r>
              </a:p>
              <a:p>
                <a:r>
                  <a:rPr lang="es-PY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AD4C50B-ED0B-504D-ADD9-C985D6F4A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9" y="958436"/>
                <a:ext cx="1056700" cy="646331"/>
              </a:xfrm>
              <a:prstGeom prst="rect">
                <a:avLst/>
              </a:prstGeom>
              <a:blipFill>
                <a:blip r:embed="rId17"/>
                <a:stretch>
                  <a:fillRect l="-3529" t="-1923" r="-2353" b="-1346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173CDEEA-D58A-1F4B-8619-3357187AF52B}"/>
              </a:ext>
            </a:extLst>
          </p:cNvPr>
          <p:cNvCxnSpPr>
            <a:cxnSpLocks/>
          </p:cNvCxnSpPr>
          <p:nvPr/>
        </p:nvCxnSpPr>
        <p:spPr>
          <a:xfrm>
            <a:off x="2890489" y="861063"/>
            <a:ext cx="0" cy="1038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8402EAD9-C888-4F43-A682-105A56CC63D5}"/>
              </a:ext>
            </a:extLst>
          </p:cNvPr>
          <p:cNvCxnSpPr>
            <a:cxnSpLocks/>
          </p:cNvCxnSpPr>
          <p:nvPr/>
        </p:nvCxnSpPr>
        <p:spPr>
          <a:xfrm>
            <a:off x="4328033" y="829485"/>
            <a:ext cx="0" cy="10873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4BD93A-F409-564A-B33D-CC7B5F91103B}"/>
              </a:ext>
            </a:extLst>
          </p:cNvPr>
          <p:cNvSpPr txBox="1"/>
          <p:nvPr/>
        </p:nvSpPr>
        <p:spPr>
          <a:xfrm>
            <a:off x="4487322" y="15475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Dim = 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27C5ED3-7A5D-454F-BBFC-E27FDC121F9F}"/>
              </a:ext>
            </a:extLst>
          </p:cNvPr>
          <p:cNvSpPr txBox="1"/>
          <p:nvPr/>
        </p:nvSpPr>
        <p:spPr>
          <a:xfrm>
            <a:off x="245423" y="160476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Dim M = 9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12ACCF4-9E61-734B-A025-9777749A82C8}"/>
              </a:ext>
            </a:extLst>
          </p:cNvPr>
          <p:cNvSpPr txBox="1"/>
          <p:nvPr/>
        </p:nvSpPr>
        <p:spPr>
          <a:xfrm>
            <a:off x="1825735" y="15603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Dim = 6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22465CA-25F0-7840-B0C5-924394D42092}"/>
              </a:ext>
            </a:extLst>
          </p:cNvPr>
          <p:cNvSpPr txBox="1"/>
          <p:nvPr/>
        </p:nvSpPr>
        <p:spPr>
          <a:xfrm>
            <a:off x="3172288" y="152855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Dim = 6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8B08137-A2C6-3E47-A254-D03F7BE3E9A4}"/>
              </a:ext>
            </a:extLst>
          </p:cNvPr>
          <p:cNvGrpSpPr/>
          <p:nvPr/>
        </p:nvGrpSpPr>
        <p:grpSpPr>
          <a:xfrm>
            <a:off x="2828847" y="160680"/>
            <a:ext cx="1773563" cy="617861"/>
            <a:chOff x="2949363" y="1966878"/>
            <a:chExt cx="1773563" cy="6178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625FF3A1-3E16-BB41-92AF-FACAC8EE1E99}"/>
                    </a:ext>
                  </a:extLst>
                </p:cNvPr>
                <p:cNvSpPr txBox="1"/>
                <p:nvPr/>
              </p:nvSpPr>
              <p:spPr>
                <a:xfrm>
                  <a:off x="2949363" y="2098593"/>
                  <a:ext cx="10742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s-PY" dirty="0"/>
                    <a:t> </a:t>
                  </a:r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625FF3A1-3E16-BB41-92AF-FACAC8EE1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363" y="2098593"/>
                  <a:ext cx="1074268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4706" b="-2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74CAC5C3-098E-DD49-AF3A-7DC49C5F8422}"/>
                    </a:ext>
                  </a:extLst>
                </p:cNvPr>
                <p:cNvSpPr txBox="1"/>
                <p:nvPr/>
              </p:nvSpPr>
              <p:spPr>
                <a:xfrm>
                  <a:off x="3974323" y="1966878"/>
                  <a:ext cx="74860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74CAC5C3-098E-DD49-AF3A-7DC49C5F8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323" y="1966878"/>
                  <a:ext cx="748603" cy="617861"/>
                </a:xfrm>
                <a:prstGeom prst="rect">
                  <a:avLst/>
                </a:prstGeom>
                <a:blipFill>
                  <a:blip r:embed="rId19"/>
                  <a:stretch>
                    <a:fillRect l="-148333" t="-226531" r="-58333" b="-3285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85027739-B84D-674E-BB6B-C73AC908F082}"/>
              </a:ext>
            </a:extLst>
          </p:cNvPr>
          <p:cNvSpPr txBox="1"/>
          <p:nvPr/>
        </p:nvSpPr>
        <p:spPr>
          <a:xfrm>
            <a:off x="1962630" y="8137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U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474E28-66B8-EC4D-88E8-32CB1C0CDDE5}"/>
              </a:ext>
            </a:extLst>
          </p:cNvPr>
          <p:cNvSpPr txBox="1"/>
          <p:nvPr/>
        </p:nvSpPr>
        <p:spPr>
          <a:xfrm>
            <a:off x="3468838" y="81009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9BBA991-053A-4047-8CC2-E49E0D7320AC}"/>
              </a:ext>
            </a:extLst>
          </p:cNvPr>
          <p:cNvSpPr txBox="1"/>
          <p:nvPr/>
        </p:nvSpPr>
        <p:spPr>
          <a:xfrm>
            <a:off x="4748061" y="7848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1F3180F-E8BA-6B48-B2BE-9C5451EC77DC}"/>
                  </a:ext>
                </a:extLst>
              </p:cNvPr>
              <p:cNvSpPr txBox="1"/>
              <p:nvPr/>
            </p:nvSpPr>
            <p:spPr>
              <a:xfrm>
                <a:off x="5708248" y="749587"/>
                <a:ext cx="1104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U </a:t>
                </a:r>
                <a14:m>
                  <m:oMath xmlns:m="http://schemas.openxmlformats.org/officeDocument/2006/math">
                    <m:r>
                      <a:rPr lang="es-PY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S = D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1F3180F-E8BA-6B48-B2BE-9C5451EC7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248" y="749587"/>
                <a:ext cx="1104790" cy="369332"/>
              </a:xfrm>
              <a:prstGeom prst="rect">
                <a:avLst/>
              </a:prstGeom>
              <a:blipFill>
                <a:blip r:embed="rId20"/>
                <a:stretch>
                  <a:fillRect l="-3409" r="-3409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E5903D4A-B0C4-0948-90FB-D34B8AB277A1}"/>
                  </a:ext>
                </a:extLst>
              </p:cNvPr>
              <p:cNvSpPr/>
              <p:nvPr/>
            </p:nvSpPr>
            <p:spPr>
              <a:xfrm>
                <a:off x="6913969" y="784499"/>
                <a:ext cx="1676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Y" dirty="0"/>
                          <m:t>U</m:t>
                        </m:r>
                        <m:r>
                          <m:rPr>
                            <m:nor/>
                          </m:rPr>
                          <a:rPr lang="es-PY" dirty="0"/>
                          <m:t> </m:t>
                        </m:r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Y" dirty="0"/>
                          <m:t>S</m:t>
                        </m:r>
                      </m:e>
                    </m:d>
                  </m:oMath>
                </a14:m>
                <a:r>
                  <a:rPr lang="es-PY" dirty="0"/>
                  <a:t> = 3</a:t>
                </a:r>
              </a:p>
            </p:txBody>
          </p:sp>
        </mc:Choice>
        <mc:Fallback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E5903D4A-B0C4-0948-90FB-D34B8AB27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69" y="784499"/>
                <a:ext cx="1676293" cy="369332"/>
              </a:xfrm>
              <a:prstGeom prst="rect">
                <a:avLst/>
              </a:prstGeom>
              <a:blipFill>
                <a:blip r:embed="rId21"/>
                <a:stretch>
                  <a:fillRect l="-2256" t="-3333" r="-2256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B5C18FC-4CD9-8243-A94E-33E373BFA3A4}"/>
                  </a:ext>
                </a:extLst>
              </p:cNvPr>
              <p:cNvSpPr txBox="1"/>
              <p:nvPr/>
            </p:nvSpPr>
            <p:spPr>
              <a:xfrm>
                <a:off x="5727081" y="1143429"/>
                <a:ext cx="1128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U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S = M</a:t>
                </a:r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B5C18FC-4CD9-8243-A94E-33E373BFA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81" y="1143429"/>
                <a:ext cx="1128835" cy="369332"/>
              </a:xfrm>
              <a:prstGeom prst="rect">
                <a:avLst/>
              </a:prstGeom>
              <a:blipFill>
                <a:blip r:embed="rId22"/>
                <a:stretch>
                  <a:fillRect l="-4444" t="-3333" r="-2222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9CC96A51-57D5-EC4A-AE0F-62D8402D8621}"/>
                  </a:ext>
                </a:extLst>
              </p:cNvPr>
              <p:cNvSpPr/>
              <p:nvPr/>
            </p:nvSpPr>
            <p:spPr>
              <a:xfrm>
                <a:off x="6965265" y="1203135"/>
                <a:ext cx="1624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Y" dirty="0"/>
                          <m:t>U</m:t>
                        </m:r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s-PY" dirty="0"/>
                          <m:t>S</m:t>
                        </m:r>
                      </m:e>
                    </m:d>
                  </m:oMath>
                </a14:m>
                <a:r>
                  <a:rPr lang="es-PY" dirty="0"/>
                  <a:t>  = 9</a:t>
                </a:r>
              </a:p>
            </p:txBody>
          </p:sp>
        </mc:Choice>
        <mc:Fallback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9CC96A51-57D5-EC4A-AE0F-62D8402D8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5" y="1203135"/>
                <a:ext cx="1624997" cy="369332"/>
              </a:xfrm>
              <a:prstGeom prst="rect">
                <a:avLst/>
              </a:prstGeom>
              <a:blipFill>
                <a:blip r:embed="rId23"/>
                <a:stretch>
                  <a:fillRect l="-2326" t="-3333" r="-2326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1 Título">
            <a:extLst>
              <a:ext uri="{FF2B5EF4-FFF2-40B4-BE49-F238E27FC236}">
                <a16:creationId xmlns:a16="http://schemas.microsoft.com/office/drawing/2014/main" id="{B224AC3A-2FAD-D744-9B4D-105A273E3465}"/>
              </a:ext>
            </a:extLst>
          </p:cNvPr>
          <p:cNvSpPr txBox="1">
            <a:spLocks/>
          </p:cNvSpPr>
          <p:nvPr/>
        </p:nvSpPr>
        <p:spPr>
          <a:xfrm>
            <a:off x="339131" y="4482492"/>
            <a:ext cx="8592766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Function</a:t>
            </a:r>
            <a:r>
              <a:rPr lang="es-ES" sz="3200" dirty="0"/>
              <a:t> </a:t>
            </a:r>
            <a:r>
              <a:rPr lang="es-ES" sz="3200" dirty="0" err="1"/>
              <a:t>Spaces</a:t>
            </a:r>
            <a:endParaRPr lang="es-PY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818E9EF-30F3-1A4E-A9DD-A168A96F5417}"/>
                  </a:ext>
                </a:extLst>
              </p:cNvPr>
              <p:cNvSpPr txBox="1"/>
              <p:nvPr/>
            </p:nvSpPr>
            <p:spPr>
              <a:xfrm>
                <a:off x="356992" y="5055538"/>
                <a:ext cx="1274195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s-PY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818E9EF-30F3-1A4E-A9DD-A168A96F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2" y="5055538"/>
                <a:ext cx="1274195" cy="555793"/>
              </a:xfrm>
              <a:prstGeom prst="rect">
                <a:avLst/>
              </a:prstGeom>
              <a:blipFill>
                <a:blip r:embed="rId24"/>
                <a:stretch>
                  <a:fillRect l="-2970" r="-3960" b="-111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2621AB6-AA56-9B44-8FD9-D6142C0B98F9}"/>
                  </a:ext>
                </a:extLst>
              </p:cNvPr>
              <p:cNvSpPr txBox="1"/>
              <p:nvPr/>
            </p:nvSpPr>
            <p:spPr>
              <a:xfrm>
                <a:off x="2871130" y="5180419"/>
                <a:ext cx="2281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2621AB6-AA56-9B44-8FD9-D6142C0B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30" y="5180419"/>
                <a:ext cx="2281715" cy="276999"/>
              </a:xfrm>
              <a:prstGeom prst="rect">
                <a:avLst/>
              </a:prstGeom>
              <a:blipFill>
                <a:blip r:embed="rId2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D6BF74B-1E65-D34F-B5FA-6A74FA619112}"/>
                  </a:ext>
                </a:extLst>
              </p:cNvPr>
              <p:cNvSpPr txBox="1"/>
              <p:nvPr/>
            </p:nvSpPr>
            <p:spPr>
              <a:xfrm>
                <a:off x="1836954" y="5157437"/>
                <a:ext cx="631776" cy="493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PY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PY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D6BF74B-1E65-D34F-B5FA-6A74FA619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54" y="5157437"/>
                <a:ext cx="631776" cy="493853"/>
              </a:xfrm>
              <a:prstGeom prst="rect">
                <a:avLst/>
              </a:prstGeom>
              <a:blipFill>
                <a:blip r:embed="rId26"/>
                <a:stretch>
                  <a:fillRect l="-140000" t="-217500" r="-50000" b="-315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88F20280-F373-0B43-B4CA-0B65A589F0E1}"/>
              </a:ext>
            </a:extLst>
          </p:cNvPr>
          <p:cNvSpPr txBox="1"/>
          <p:nvPr/>
        </p:nvSpPr>
        <p:spPr>
          <a:xfrm>
            <a:off x="1881461" y="5781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A5718FA-41A0-A849-899F-D53E3C6C74AC}"/>
                  </a:ext>
                </a:extLst>
              </p:cNvPr>
              <p:cNvSpPr txBox="1"/>
              <p:nvPr/>
            </p:nvSpPr>
            <p:spPr>
              <a:xfrm>
                <a:off x="5555245" y="5050340"/>
                <a:ext cx="1860766" cy="514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Y" dirty="0"/>
                  <a:t>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𝑆𝑜𝑙𝑢𝑡𝑖𝑜𝑛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𝑠𝑝𝑎𝑐𝑒</m:t>
                            </m:r>
                          </m:e>
                        </m:eqAr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A5718FA-41A0-A849-899F-D53E3C6C7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45" y="5050340"/>
                <a:ext cx="1860766" cy="514115"/>
              </a:xfrm>
              <a:prstGeom prst="rect">
                <a:avLst/>
              </a:prstGeom>
              <a:blipFill>
                <a:blip r:embed="rId27"/>
                <a:stretch>
                  <a:fillRect l="-6757" r="-2703" b="-1463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A776DC91-F9C1-B64C-B79E-450DDA6CAD4E}"/>
                  </a:ext>
                </a:extLst>
              </p:cNvPr>
              <p:cNvSpPr/>
              <p:nvPr/>
            </p:nvSpPr>
            <p:spPr>
              <a:xfrm>
                <a:off x="4735263" y="1884410"/>
                <a:ext cx="4357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Y" dirty="0"/>
                          <m:t>S</m:t>
                        </m:r>
                      </m:e>
                    </m:d>
                  </m:oMath>
                </a14:m>
                <a:r>
                  <a:rPr lang="es-PY" dirty="0"/>
                  <a:t>+ 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s-PY" dirty="0"/>
                  <a:t> = 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Y" dirty="0"/>
                          <m:t>U</m:t>
                        </m:r>
                        <m:r>
                          <m:rPr>
                            <m:nor/>
                          </m:rPr>
                          <a:rPr lang="es-PY" dirty="0"/>
                          <m:t> </m:t>
                        </m:r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Y" dirty="0"/>
                          <m:t>S</m:t>
                        </m:r>
                      </m:e>
                    </m:d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PY" dirty="0"/>
                      <m:t>dim</m:t>
                    </m:r>
                    <m:d>
                      <m:d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Y" dirty="0"/>
                          <m:t>U</m:t>
                        </m:r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s-PY" dirty="0"/>
                          <m:t>S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A776DC91-F9C1-B64C-B79E-450DDA6CA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63" y="1884410"/>
                <a:ext cx="4357411" cy="369332"/>
              </a:xfrm>
              <a:prstGeom prst="rect">
                <a:avLst/>
              </a:prstGeom>
              <a:blipFill>
                <a:blip r:embed="rId28"/>
                <a:stretch>
                  <a:fillRect l="-1163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1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Título">
            <a:extLst>
              <a:ext uri="{FF2B5EF4-FFF2-40B4-BE49-F238E27FC236}">
                <a16:creationId xmlns:a16="http://schemas.microsoft.com/office/drawing/2014/main" id="{1D9AF027-92BB-E94E-BC61-617914C3CEEB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7191760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Rank One Matrices</a:t>
            </a:r>
            <a:endParaRPr lang="es-E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6075EBA-3BF0-D744-AED9-F9F04884F5EC}"/>
                  </a:ext>
                </a:extLst>
              </p:cNvPr>
              <p:cNvSpPr txBox="1"/>
              <p:nvPr/>
            </p:nvSpPr>
            <p:spPr>
              <a:xfrm>
                <a:off x="323528" y="836712"/>
                <a:ext cx="3686266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6075EBA-3BF0-D744-AED9-F9F04884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3686266" cy="467500"/>
              </a:xfrm>
              <a:prstGeom prst="rect">
                <a:avLst/>
              </a:prstGeom>
              <a:blipFill>
                <a:blip r:embed="rId2"/>
                <a:stretch>
                  <a:fillRect l="-1712" t="-2632" b="-1842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0148805-C38F-E845-B1AE-6A855E45CFB8}"/>
                  </a:ext>
                </a:extLst>
              </p:cNvPr>
              <p:cNvSpPr/>
              <p:nvPr/>
            </p:nvSpPr>
            <p:spPr>
              <a:xfrm>
                <a:off x="4354366" y="794232"/>
                <a:ext cx="973087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0148805-C38F-E845-B1AE-6A855E45C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66" y="794232"/>
                <a:ext cx="973087" cy="552459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608EE79-C3EB-4A4C-8F81-6C9A127E2390}"/>
                  </a:ext>
                </a:extLst>
              </p:cNvPr>
              <p:cNvSpPr/>
              <p:nvPr/>
            </p:nvSpPr>
            <p:spPr>
              <a:xfrm>
                <a:off x="6300090" y="901169"/>
                <a:ext cx="16551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608EE79-C3EB-4A4C-8F81-6C9A127E2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90" y="901169"/>
                <a:ext cx="1655133" cy="369332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F223B9-ECAB-CF49-A587-5CC933C4088D}"/>
                  </a:ext>
                </a:extLst>
              </p:cNvPr>
              <p:cNvSpPr/>
              <p:nvPr/>
            </p:nvSpPr>
            <p:spPr>
              <a:xfrm>
                <a:off x="728632" y="2348879"/>
                <a:ext cx="1379224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F223B9-ECAB-CF49-A587-5CC933C40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2" y="2348879"/>
                <a:ext cx="1379224" cy="559833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72363D75-8CCC-AC43-B81B-6C30BD8987E4}"/>
                  </a:ext>
                </a:extLst>
              </p:cNvPr>
              <p:cNvSpPr/>
              <p:nvPr/>
            </p:nvSpPr>
            <p:spPr>
              <a:xfrm>
                <a:off x="2289273" y="2369228"/>
                <a:ext cx="1250983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72363D75-8CCC-AC43-B81B-6C30BD898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273" y="2369228"/>
                <a:ext cx="1250983" cy="559833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8E27ADA-0346-1A41-A75A-A6947206F4A7}"/>
                  </a:ext>
                </a:extLst>
              </p:cNvPr>
              <p:cNvSpPr/>
              <p:nvPr/>
            </p:nvSpPr>
            <p:spPr>
              <a:xfrm>
                <a:off x="1910821" y="2447047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8E27ADA-0346-1A41-A75A-A6947206F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21" y="2447047"/>
                <a:ext cx="51167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1FD11DB-5361-B747-BDA8-682B0B9382E6}"/>
                  </a:ext>
                </a:extLst>
              </p:cNvPr>
              <p:cNvSpPr/>
              <p:nvPr/>
            </p:nvSpPr>
            <p:spPr>
              <a:xfrm>
                <a:off x="1145211" y="2968304"/>
                <a:ext cx="384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1FD11DB-5361-B747-BDA8-682B0B938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11" y="2968304"/>
                <a:ext cx="3840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80A1337-E011-4547-B3F0-A31BB961AD7E}"/>
                  </a:ext>
                </a:extLst>
              </p:cNvPr>
              <p:cNvSpPr/>
              <p:nvPr/>
            </p:nvSpPr>
            <p:spPr>
              <a:xfrm>
                <a:off x="2719679" y="2986710"/>
                <a:ext cx="390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80A1337-E011-4547-B3F0-A31BB961A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9" y="2986710"/>
                <a:ext cx="3901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0A951ED8-5091-8C41-9871-CD4427BDA6A3}"/>
                  </a:ext>
                </a:extLst>
              </p:cNvPr>
              <p:cNvSpPr txBox="1"/>
              <p:nvPr/>
            </p:nvSpPr>
            <p:spPr>
              <a:xfrm>
                <a:off x="4354367" y="3113148"/>
                <a:ext cx="799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0A951ED8-5091-8C41-9871-CD4427BD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67" y="3113148"/>
                <a:ext cx="799258" cy="276999"/>
              </a:xfrm>
              <a:prstGeom prst="rect">
                <a:avLst/>
              </a:prstGeom>
              <a:blipFill>
                <a:blip r:embed="rId10"/>
                <a:stretch>
                  <a:fillRect l="-6250" r="-312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4E9B507A-7345-3448-9B8A-EF490BF44D13}"/>
                  </a:ext>
                </a:extLst>
              </p:cNvPr>
              <p:cNvSpPr/>
              <p:nvPr/>
            </p:nvSpPr>
            <p:spPr>
              <a:xfrm>
                <a:off x="3957257" y="2421800"/>
                <a:ext cx="1519711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4E9B507A-7345-3448-9B8A-EF490BF44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257" y="2421800"/>
                <a:ext cx="1519711" cy="552459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D89F8E7-A0F2-0B41-9B03-1B581CBE5A5B}"/>
                  </a:ext>
                </a:extLst>
              </p:cNvPr>
              <p:cNvSpPr txBox="1"/>
              <p:nvPr/>
            </p:nvSpPr>
            <p:spPr>
              <a:xfrm>
                <a:off x="6398144" y="2298405"/>
                <a:ext cx="851002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D89F8E7-A0F2-0B41-9B03-1B581CBE5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144" y="2298405"/>
                <a:ext cx="851002" cy="732636"/>
              </a:xfrm>
              <a:prstGeom prst="rect">
                <a:avLst/>
              </a:prstGeom>
              <a:blipFill>
                <a:blip r:embed="rId12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452A55A-E108-B243-B9CD-55C99E873EE9}"/>
                  </a:ext>
                </a:extLst>
              </p:cNvPr>
              <p:cNvSpPr txBox="1"/>
              <p:nvPr/>
            </p:nvSpPr>
            <p:spPr>
              <a:xfrm>
                <a:off x="7637408" y="2298405"/>
                <a:ext cx="72276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452A55A-E108-B243-B9CD-55C99E873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408" y="2298405"/>
                <a:ext cx="722762" cy="732573"/>
              </a:xfrm>
              <a:prstGeom prst="rect">
                <a:avLst/>
              </a:prstGeom>
              <a:blipFill>
                <a:blip r:embed="rId1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D5EEDEF1-57DD-F34E-9C88-53B35B4E0655}"/>
                  </a:ext>
                </a:extLst>
              </p:cNvPr>
              <p:cNvSpPr/>
              <p:nvPr/>
            </p:nvSpPr>
            <p:spPr>
              <a:xfrm>
                <a:off x="7147787" y="2433858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D5EEDEF1-57DD-F34E-9C88-53B35B4E0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87" y="2433858"/>
                <a:ext cx="51167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ángulo 21">
            <a:extLst>
              <a:ext uri="{FF2B5EF4-FFF2-40B4-BE49-F238E27FC236}">
                <a16:creationId xmlns:a16="http://schemas.microsoft.com/office/drawing/2014/main" id="{D542AFB1-5575-BF4F-979D-C78826416C25}"/>
              </a:ext>
            </a:extLst>
          </p:cNvPr>
          <p:cNvSpPr/>
          <p:nvPr/>
        </p:nvSpPr>
        <p:spPr>
          <a:xfrm>
            <a:off x="822832" y="2363006"/>
            <a:ext cx="305954" cy="314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D331F3F-6AFC-E548-8021-9952B6339DBE}"/>
              </a:ext>
            </a:extLst>
          </p:cNvPr>
          <p:cNvSpPr/>
          <p:nvPr/>
        </p:nvSpPr>
        <p:spPr>
          <a:xfrm>
            <a:off x="2382475" y="2349819"/>
            <a:ext cx="305954" cy="314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709E9A0-A433-464E-8422-0374B34AA90B}"/>
              </a:ext>
            </a:extLst>
          </p:cNvPr>
          <p:cNvSpPr/>
          <p:nvPr/>
        </p:nvSpPr>
        <p:spPr>
          <a:xfrm>
            <a:off x="6447083" y="2264364"/>
            <a:ext cx="305954" cy="314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DBDFAF-97E9-F740-A30A-C7173FCB0E34}"/>
              </a:ext>
            </a:extLst>
          </p:cNvPr>
          <p:cNvSpPr/>
          <p:nvPr/>
        </p:nvSpPr>
        <p:spPr>
          <a:xfrm>
            <a:off x="7637408" y="2219703"/>
            <a:ext cx="305954" cy="314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3368D38-A282-0647-945E-98385FB65C5D}"/>
                  </a:ext>
                </a:extLst>
              </p:cNvPr>
              <p:cNvSpPr txBox="1"/>
              <p:nvPr/>
            </p:nvSpPr>
            <p:spPr>
              <a:xfrm>
                <a:off x="948651" y="3499343"/>
                <a:ext cx="116128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3368D38-A282-0647-945E-98385FB6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51" y="3499343"/>
                <a:ext cx="1161280" cy="460126"/>
              </a:xfrm>
              <a:prstGeom prst="rect">
                <a:avLst/>
              </a:prstGeom>
              <a:blipFill>
                <a:blip r:embed="rId15"/>
                <a:stretch>
                  <a:fillRect l="-6522" t="-8333" b="-1388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1139AC9-1AB4-FB40-8075-A7D7F6AF1F84}"/>
                  </a:ext>
                </a:extLst>
              </p:cNvPr>
              <p:cNvSpPr txBox="1"/>
              <p:nvPr/>
            </p:nvSpPr>
            <p:spPr>
              <a:xfrm>
                <a:off x="798672" y="4413093"/>
                <a:ext cx="1401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dim(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/>
                  <a:t>)=1</a:t>
                </a: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1139AC9-1AB4-FB40-8075-A7D7F6AF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2" y="4413093"/>
                <a:ext cx="1401730" cy="369332"/>
              </a:xfrm>
              <a:prstGeom prst="rect">
                <a:avLst/>
              </a:prstGeom>
              <a:blipFill>
                <a:blip r:embed="rId16"/>
                <a:stretch>
                  <a:fillRect l="-2703" r="-2703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15A920-7184-3545-95EF-B8E20F7DBA8B}"/>
                  </a:ext>
                </a:extLst>
              </p:cNvPr>
              <p:cNvSpPr txBox="1"/>
              <p:nvPr/>
            </p:nvSpPr>
            <p:spPr>
              <a:xfrm>
                <a:off x="7162870" y="3499343"/>
                <a:ext cx="127426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b="0" i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ES" b="0" i="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15A920-7184-3545-95EF-B8E20F7D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70" y="3499343"/>
                <a:ext cx="1274260" cy="732636"/>
              </a:xfrm>
              <a:prstGeom prst="rect">
                <a:avLst/>
              </a:prstGeom>
              <a:blipFill>
                <a:blip r:embed="rId17"/>
                <a:stretch>
                  <a:fillRect l="-7000" t="-1754"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FB6D5C2-294A-CA49-8FEE-2AD516606466}"/>
                  </a:ext>
                </a:extLst>
              </p:cNvPr>
              <p:cNvSpPr txBox="1"/>
              <p:nvPr/>
            </p:nvSpPr>
            <p:spPr>
              <a:xfrm>
                <a:off x="7127657" y="4387495"/>
                <a:ext cx="1448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dim(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s-ES" dirty="0"/>
                      <m:t>(</m:t>
                    </m:r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s-ES" dirty="0"/>
                      <m:t>)</m:t>
                    </m:r>
                  </m:oMath>
                </a14:m>
                <a:r>
                  <a:rPr lang="es-PY" dirty="0"/>
                  <a:t>)=1</a:t>
                </a:r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FB6D5C2-294A-CA49-8FEE-2AD51660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57" y="4387495"/>
                <a:ext cx="1448986" cy="369332"/>
              </a:xfrm>
              <a:prstGeom prst="rect">
                <a:avLst/>
              </a:prstGeom>
              <a:blipFill>
                <a:blip r:embed="rId18"/>
                <a:stretch>
                  <a:fillRect l="-2609" r="-3478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1C2B906A-1358-BE45-98BD-F64785B457BA}"/>
                  </a:ext>
                </a:extLst>
              </p:cNvPr>
              <p:cNvSpPr/>
              <p:nvPr/>
            </p:nvSpPr>
            <p:spPr>
              <a:xfrm>
                <a:off x="6398144" y="5053911"/>
                <a:ext cx="2731453" cy="823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1C2B906A-1358-BE45-98BD-F64785B45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144" y="5053911"/>
                <a:ext cx="2731453" cy="823880"/>
              </a:xfrm>
              <a:prstGeom prst="rect">
                <a:avLst/>
              </a:prstGeom>
              <a:blipFill>
                <a:blip r:embed="rId19"/>
                <a:stretch>
                  <a:fillRect l="-2326" b="-1212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68B244DF-B4E0-C94C-AB96-98EC11E5E408}"/>
                  </a:ext>
                </a:extLst>
              </p:cNvPr>
              <p:cNvSpPr txBox="1"/>
              <p:nvPr/>
            </p:nvSpPr>
            <p:spPr>
              <a:xfrm>
                <a:off x="7239547" y="6054281"/>
                <a:ext cx="1407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dim(N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/>
                  <a:t>)=2</a:t>
                </a:r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68B244DF-B4E0-C94C-AB96-98EC11E5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547" y="6054281"/>
                <a:ext cx="1407629" cy="369332"/>
              </a:xfrm>
              <a:prstGeom prst="rect">
                <a:avLst/>
              </a:prstGeom>
              <a:blipFill>
                <a:blip r:embed="rId20"/>
                <a:stretch>
                  <a:fillRect l="-3571" t="-3333" r="-2679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A0D536E3-CEA4-4840-AA70-61723EA91A14}"/>
                  </a:ext>
                </a:extLst>
              </p:cNvPr>
              <p:cNvSpPr/>
              <p:nvPr/>
            </p:nvSpPr>
            <p:spPr>
              <a:xfrm>
                <a:off x="691728" y="5237265"/>
                <a:ext cx="1804597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A0D536E3-CEA4-4840-AA70-61723EA91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28" y="5237265"/>
                <a:ext cx="1804597" cy="552459"/>
              </a:xfrm>
              <a:prstGeom prst="rect">
                <a:avLst/>
              </a:prstGeom>
              <a:blipFill>
                <a:blip r:embed="rId21"/>
                <a:stretch>
                  <a:fillRect l="-2083" b="-1777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C76D073-9FC2-A34C-83B3-2C6B1076A0CC}"/>
                  </a:ext>
                </a:extLst>
              </p:cNvPr>
              <p:cNvSpPr txBox="1"/>
              <p:nvPr/>
            </p:nvSpPr>
            <p:spPr>
              <a:xfrm>
                <a:off x="810612" y="6008877"/>
                <a:ext cx="1474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dim(N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dirty="0"/>
                      <m:t>(</m:t>
                    </m:r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s-ES" dirty="0"/>
                      <m:t>)</m:t>
                    </m:r>
                  </m:oMath>
                </a14:m>
                <a:r>
                  <a:rPr lang="es-PY" dirty="0"/>
                  <a:t>)=1</a:t>
                </a:r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C76D073-9FC2-A34C-83B3-2C6B1076A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2" y="6008877"/>
                <a:ext cx="1474634" cy="369332"/>
              </a:xfrm>
              <a:prstGeom prst="rect">
                <a:avLst/>
              </a:prstGeom>
              <a:blipFill>
                <a:blip r:embed="rId22"/>
                <a:stretch>
                  <a:fillRect l="-2564" t="-3333" r="-1709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184C2247-50F0-504F-9285-B7432E1695E7}"/>
                  </a:ext>
                </a:extLst>
              </p:cNvPr>
              <p:cNvSpPr/>
              <p:nvPr/>
            </p:nvSpPr>
            <p:spPr>
              <a:xfrm>
                <a:off x="2620879" y="3504114"/>
                <a:ext cx="3466975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184C2247-50F0-504F-9285-B7432E16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79" y="3504114"/>
                <a:ext cx="3466975" cy="559833"/>
              </a:xfrm>
              <a:prstGeom prst="rect">
                <a:avLst/>
              </a:prstGeom>
              <a:blipFill>
                <a:blip r:embed="rId2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ángulo 48">
            <a:extLst>
              <a:ext uri="{FF2B5EF4-FFF2-40B4-BE49-F238E27FC236}">
                <a16:creationId xmlns:a16="http://schemas.microsoft.com/office/drawing/2014/main" id="{823263EF-5E86-6C4A-97AC-FD825BFD8533}"/>
              </a:ext>
            </a:extLst>
          </p:cNvPr>
          <p:cNvSpPr/>
          <p:nvPr/>
        </p:nvSpPr>
        <p:spPr>
          <a:xfrm>
            <a:off x="2804551" y="3770056"/>
            <a:ext cx="660024" cy="314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CA00AC7-348C-3F4C-BE94-6C33EFF58A8E}"/>
              </a:ext>
            </a:extLst>
          </p:cNvPr>
          <p:cNvSpPr/>
          <p:nvPr/>
        </p:nvSpPr>
        <p:spPr>
          <a:xfrm>
            <a:off x="5019402" y="3802032"/>
            <a:ext cx="893965" cy="314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860A831-947B-8848-BA30-23A99464BD9D}"/>
              </a:ext>
            </a:extLst>
          </p:cNvPr>
          <p:cNvSpPr/>
          <p:nvPr/>
        </p:nvSpPr>
        <p:spPr>
          <a:xfrm>
            <a:off x="179512" y="3356042"/>
            <a:ext cx="2343283" cy="32413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66D1A8F-AC3C-6F4C-A4F6-1BDD6A4C6474}"/>
              </a:ext>
            </a:extLst>
          </p:cNvPr>
          <p:cNvSpPr/>
          <p:nvPr/>
        </p:nvSpPr>
        <p:spPr>
          <a:xfrm>
            <a:off x="6354874" y="3337636"/>
            <a:ext cx="2609614" cy="32597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EE12CF34-FA0D-2848-B807-C27A19AEC6D9}"/>
                  </a:ext>
                </a:extLst>
              </p:cNvPr>
              <p:cNvSpPr/>
              <p:nvPr/>
            </p:nvSpPr>
            <p:spPr>
              <a:xfrm>
                <a:off x="6294719" y="3300896"/>
                <a:ext cx="528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Y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EE12CF34-FA0D-2848-B807-C27A19AEC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19" y="3300896"/>
                <a:ext cx="5289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8DBEB87F-F13C-634A-A300-9D6FF804B00B}"/>
                  </a:ext>
                </a:extLst>
              </p:cNvPr>
              <p:cNvSpPr/>
              <p:nvPr/>
            </p:nvSpPr>
            <p:spPr>
              <a:xfrm>
                <a:off x="174750" y="3419495"/>
                <a:ext cx="577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Y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8DBEB87F-F13C-634A-A300-9D6FF804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0" y="3419495"/>
                <a:ext cx="57701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E657FC2A-54F7-A54F-AB09-71D421F6DFDD}"/>
                  </a:ext>
                </a:extLst>
              </p:cNvPr>
              <p:cNvSpPr/>
              <p:nvPr/>
            </p:nvSpPr>
            <p:spPr>
              <a:xfrm>
                <a:off x="1116547" y="1877119"/>
                <a:ext cx="7659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Y" sz="2000" dirty="0"/>
              </a:p>
            </p:txBody>
          </p:sp>
        </mc:Choice>
        <mc:Fallback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E657FC2A-54F7-A54F-AB09-71D421F6D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47" y="1877119"/>
                <a:ext cx="765979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0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6951B3C-D824-574E-AA61-6EF1841F4F72}"/>
                  </a:ext>
                </a:extLst>
              </p:cNvPr>
              <p:cNvSpPr/>
              <p:nvPr/>
            </p:nvSpPr>
            <p:spPr>
              <a:xfrm>
                <a:off x="404719" y="826127"/>
                <a:ext cx="3824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𝐴𝑙𝑙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17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𝑟𝑎𝑛𝑘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𝑚𝑎𝑡𝑟𝑖𝑐𝑒𝑠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6951B3C-D824-574E-AA61-6EF1841F4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19" y="826127"/>
                <a:ext cx="3824445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110A56C-DAFF-DC4A-B112-3FD015CDEA09}"/>
                  </a:ext>
                </a:extLst>
              </p:cNvPr>
              <p:cNvSpPr/>
              <p:nvPr/>
            </p:nvSpPr>
            <p:spPr>
              <a:xfrm>
                <a:off x="1217042" y="1114633"/>
                <a:ext cx="842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110A56C-DAFF-DC4A-B112-3FD015CD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42" y="1114633"/>
                <a:ext cx="842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B6F176EC-6DB4-E846-85C2-4DBBB8F06F15}"/>
              </a:ext>
            </a:extLst>
          </p:cNvPr>
          <p:cNvSpPr txBox="1"/>
          <p:nvPr/>
        </p:nvSpPr>
        <p:spPr>
          <a:xfrm>
            <a:off x="2059773" y="115696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r=4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0AC84F3-4720-A144-AE5D-25520BAF1089}"/>
                  </a:ext>
                </a:extLst>
              </p:cNvPr>
              <p:cNvSpPr txBox="1"/>
              <p:nvPr/>
            </p:nvSpPr>
            <p:spPr>
              <a:xfrm>
                <a:off x="3581406" y="1204905"/>
                <a:ext cx="407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Can break down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s-PY" dirty="0"/>
                  <a:t> in rank one matrices? </a:t>
                </a: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0AC84F3-4720-A144-AE5D-25520BAF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6" y="1204905"/>
                <a:ext cx="4074064" cy="369332"/>
              </a:xfrm>
              <a:prstGeom prst="rect">
                <a:avLst/>
              </a:prstGeom>
              <a:blipFill>
                <a:blip r:embed="rId4"/>
                <a:stretch>
                  <a:fillRect l="-1242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DDD5B7D5-5771-1148-B50E-2F5BC9AF9855}"/>
              </a:ext>
            </a:extLst>
          </p:cNvPr>
          <p:cNvSpPr txBox="1"/>
          <p:nvPr/>
        </p:nvSpPr>
        <p:spPr>
          <a:xfrm>
            <a:off x="3580807" y="1574237"/>
            <a:ext cx="414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rank</a:t>
            </a:r>
            <a:r>
              <a:rPr lang="es-ES" dirty="0"/>
              <a:t> </a:t>
            </a:r>
            <a:r>
              <a:rPr lang="es-ES" dirty="0" err="1"/>
              <a:t>four</a:t>
            </a:r>
            <a:r>
              <a:rPr lang="es-ES" dirty="0"/>
              <a:t> matrices </a:t>
            </a:r>
            <a:r>
              <a:rPr lang="es-PY" dirty="0"/>
              <a:t>form a subspace? 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3201870-E527-2D4C-9E34-F23A62C808E5}"/>
              </a:ext>
            </a:extLst>
          </p:cNvPr>
          <p:cNvSpPr txBox="1"/>
          <p:nvPr/>
        </p:nvSpPr>
        <p:spPr>
          <a:xfrm>
            <a:off x="3589674" y="1943569"/>
            <a:ext cx="410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rank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matrices </a:t>
            </a:r>
            <a:r>
              <a:rPr lang="es-PY" dirty="0"/>
              <a:t>form a subspace?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55802E1-E39D-E943-86B8-E4328A34CC2B}"/>
                  </a:ext>
                </a:extLst>
              </p:cNvPr>
              <p:cNvSpPr txBox="1"/>
              <p:nvPr/>
            </p:nvSpPr>
            <p:spPr>
              <a:xfrm>
                <a:off x="404719" y="1911109"/>
                <a:ext cx="731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55802E1-E39D-E943-86B8-E4328A34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19" y="1911109"/>
                <a:ext cx="731226" cy="369332"/>
              </a:xfrm>
              <a:prstGeom prst="rect">
                <a:avLst/>
              </a:prstGeom>
              <a:blipFill>
                <a:blip r:embed="rId5"/>
                <a:stretch>
                  <a:fillRect l="-6897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BB55BB3-6466-384A-86BA-284A53A1335A}"/>
                  </a:ext>
                </a:extLst>
              </p:cNvPr>
              <p:cNvSpPr txBox="1"/>
              <p:nvPr/>
            </p:nvSpPr>
            <p:spPr>
              <a:xfrm>
                <a:off x="391545" y="2663817"/>
                <a:ext cx="3565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S all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PY" dirty="0"/>
                  <a:t> in </a:t>
                </a:r>
                <a14:m>
                  <m:oMath xmlns:m="http://schemas.openxmlformats.org/officeDocument/2006/math">
                    <m:r>
                      <a:rPr lang="es-PY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Y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PY" dirty="0"/>
                  <a:t>=0  </a:t>
                </a: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BB55BB3-6466-384A-86BA-284A53A1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45" y="2663817"/>
                <a:ext cx="3565207" cy="369332"/>
              </a:xfrm>
              <a:prstGeom prst="rect">
                <a:avLst/>
              </a:prstGeom>
              <a:blipFill>
                <a:blip r:embed="rId6"/>
                <a:stretch>
                  <a:fillRect l="-1418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97FAA70-C4E4-AB4E-8A26-B7583699E1D1}"/>
                  </a:ext>
                </a:extLst>
              </p:cNvPr>
              <p:cNvSpPr txBox="1"/>
              <p:nvPr/>
            </p:nvSpPr>
            <p:spPr>
              <a:xfrm>
                <a:off x="458501" y="3059826"/>
                <a:ext cx="758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97FAA70-C4E4-AB4E-8A26-B7583699E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1" y="3059826"/>
                <a:ext cx="758541" cy="276999"/>
              </a:xfrm>
              <a:prstGeom prst="rect">
                <a:avLst/>
              </a:prstGeom>
              <a:blipFill>
                <a:blip r:embed="rId7"/>
                <a:stretch>
                  <a:fillRect l="-6667" r="-5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AF90EB6F-EB1D-B042-B406-0ACCEDBAB38A}"/>
                  </a:ext>
                </a:extLst>
              </p:cNvPr>
              <p:cNvSpPr/>
              <p:nvPr/>
            </p:nvSpPr>
            <p:spPr>
              <a:xfrm>
                <a:off x="404719" y="3169784"/>
                <a:ext cx="2268506" cy="1055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=0</a:t>
                </a:r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AF90EB6F-EB1D-B042-B406-0ACCEDBAB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19" y="3169784"/>
                <a:ext cx="2268506" cy="1055482"/>
              </a:xfrm>
              <a:prstGeom prst="rect">
                <a:avLst/>
              </a:prstGeom>
              <a:blipFill>
                <a:blip r:embed="rId8"/>
                <a:stretch>
                  <a:fillRect r="-111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187466-7443-8E40-948F-0277C3EBD7C1}"/>
                  </a:ext>
                </a:extLst>
              </p:cNvPr>
              <p:cNvSpPr/>
              <p:nvPr/>
            </p:nvSpPr>
            <p:spPr>
              <a:xfrm>
                <a:off x="385965" y="4225266"/>
                <a:ext cx="1603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187466-7443-8E40-948F-0277C3EBD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65" y="4225266"/>
                <a:ext cx="16030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ángulo 56">
            <a:extLst>
              <a:ext uri="{FF2B5EF4-FFF2-40B4-BE49-F238E27FC236}">
                <a16:creationId xmlns:a16="http://schemas.microsoft.com/office/drawing/2014/main" id="{1E7726FB-09F5-3F40-B081-A80B0851D234}"/>
              </a:ext>
            </a:extLst>
          </p:cNvPr>
          <p:cNvSpPr/>
          <p:nvPr/>
        </p:nvSpPr>
        <p:spPr>
          <a:xfrm>
            <a:off x="464378" y="4225266"/>
            <a:ext cx="305954" cy="314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A6E0DF2D-2A09-4B44-90B4-6DF9C9D2E742}"/>
                  </a:ext>
                </a:extLst>
              </p:cNvPr>
              <p:cNvSpPr/>
              <p:nvPr/>
            </p:nvSpPr>
            <p:spPr>
              <a:xfrm>
                <a:off x="238055" y="4732516"/>
                <a:ext cx="1048236" cy="1054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A6E0DF2D-2A09-4B44-90B4-6DF9C9D2E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55" y="4732516"/>
                <a:ext cx="1048236" cy="1054199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C05310E-10C3-3048-9F67-F2B412F790A6}"/>
                  </a:ext>
                </a:extLst>
              </p:cNvPr>
              <p:cNvSpPr/>
              <p:nvPr/>
            </p:nvSpPr>
            <p:spPr>
              <a:xfrm>
                <a:off x="1193926" y="4753648"/>
                <a:ext cx="1037528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C05310E-10C3-3048-9F67-F2B412F79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26" y="4753648"/>
                <a:ext cx="1037528" cy="1055995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19908CF7-5964-694E-BD41-00B019DAB95A}"/>
                  </a:ext>
                </a:extLst>
              </p:cNvPr>
              <p:cNvSpPr/>
              <p:nvPr/>
            </p:nvSpPr>
            <p:spPr>
              <a:xfrm>
                <a:off x="2316941" y="4766603"/>
                <a:ext cx="1037528" cy="1054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19908CF7-5964-694E-BD41-00B019DAB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41" y="4766603"/>
                <a:ext cx="1037528" cy="1054199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ángulo 59">
            <a:extLst>
              <a:ext uri="{FF2B5EF4-FFF2-40B4-BE49-F238E27FC236}">
                <a16:creationId xmlns:a16="http://schemas.microsoft.com/office/drawing/2014/main" id="{5669C33E-B22C-7B4E-AC3E-4E95FF9D5452}"/>
              </a:ext>
            </a:extLst>
          </p:cNvPr>
          <p:cNvSpPr/>
          <p:nvPr/>
        </p:nvSpPr>
        <p:spPr>
          <a:xfrm>
            <a:off x="848746" y="4234870"/>
            <a:ext cx="1058958" cy="314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1A73ED9-83C1-F747-9582-29E5C9DBD443}"/>
              </a:ext>
            </a:extLst>
          </p:cNvPr>
          <p:cNvSpPr txBox="1"/>
          <p:nvPr/>
        </p:nvSpPr>
        <p:spPr>
          <a:xfrm>
            <a:off x="4273490" y="316461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r = rank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AD36CCD-9FDB-464D-9426-BCCADA21A64D}"/>
                  </a:ext>
                </a:extLst>
              </p:cNvPr>
              <p:cNvSpPr txBox="1"/>
              <p:nvPr/>
            </p:nvSpPr>
            <p:spPr>
              <a:xfrm>
                <a:off x="2756402" y="3801335"/>
                <a:ext cx="1990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Dim(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/>
                  <a:t>)=n-r = 3</a:t>
                </a: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AD36CCD-9FDB-464D-9426-BCCADA21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02" y="3801335"/>
                <a:ext cx="1990353" cy="369332"/>
              </a:xfrm>
              <a:prstGeom prst="rect">
                <a:avLst/>
              </a:prstGeom>
              <a:blipFill>
                <a:blip r:embed="rId13"/>
                <a:stretch>
                  <a:fillRect l="-1899" r="-1266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id="{9FFBD80C-A951-0C47-9378-7A711999FA74}"/>
              </a:ext>
            </a:extLst>
          </p:cNvPr>
          <p:cNvSpPr txBox="1"/>
          <p:nvPr/>
        </p:nvSpPr>
        <p:spPr>
          <a:xfrm>
            <a:off x="290506" y="595112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Basis for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450CEC31-A455-F14A-8F94-09152303ABDD}"/>
                  </a:ext>
                </a:extLst>
              </p:cNvPr>
              <p:cNvSpPr/>
              <p:nvPr/>
            </p:nvSpPr>
            <p:spPr>
              <a:xfrm>
                <a:off x="2958325" y="4225266"/>
                <a:ext cx="1236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i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ES" i="0" dirty="0">
                    <a:latin typeface="+mj-lt"/>
                  </a:rPr>
                  <a:t>)</a:t>
                </a:r>
                <a:r>
                  <a:rPr lang="es-PY" dirty="0"/>
                  <a:t>={0}</a:t>
                </a:r>
              </a:p>
            </p:txBody>
          </p:sp>
        </mc:Choice>
        <mc:Fallback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450CEC31-A455-F14A-8F94-09152303A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25" y="4225266"/>
                <a:ext cx="1236621" cy="369332"/>
              </a:xfrm>
              <a:prstGeom prst="rect">
                <a:avLst/>
              </a:prstGeom>
              <a:blipFill>
                <a:blip r:embed="rId14"/>
                <a:stretch>
                  <a:fillRect t="-10000" r="-3061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E12588C-9460-774D-B92A-E0244E24DCF7}"/>
                  </a:ext>
                </a:extLst>
              </p:cNvPr>
              <p:cNvSpPr/>
              <p:nvPr/>
            </p:nvSpPr>
            <p:spPr>
              <a:xfrm>
                <a:off x="2963029" y="3205399"/>
                <a:ext cx="1139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Y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E12588C-9460-774D-B92A-E0244E24D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029" y="3205399"/>
                <a:ext cx="1139927" cy="369332"/>
              </a:xfrm>
              <a:prstGeom prst="rect">
                <a:avLst/>
              </a:prstGeom>
              <a:blipFill>
                <a:blip r:embed="rId15"/>
                <a:stretch>
                  <a:fillRect l="-3297" t="-3448" b="-2758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ángulo 38">
            <a:extLst>
              <a:ext uri="{FF2B5EF4-FFF2-40B4-BE49-F238E27FC236}">
                <a16:creationId xmlns:a16="http://schemas.microsoft.com/office/drawing/2014/main" id="{4743EE13-661F-A743-A133-69EC26959749}"/>
              </a:ext>
            </a:extLst>
          </p:cNvPr>
          <p:cNvSpPr/>
          <p:nvPr/>
        </p:nvSpPr>
        <p:spPr>
          <a:xfrm>
            <a:off x="5618438" y="2687786"/>
            <a:ext cx="153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 nullspace of 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C0FCBD0-CAC4-8247-A083-3C0A824CC620}"/>
                  </a:ext>
                </a:extLst>
              </p:cNvPr>
              <p:cNvSpPr/>
              <p:nvPr/>
            </p:nvSpPr>
            <p:spPr>
              <a:xfrm>
                <a:off x="5032174" y="4165669"/>
                <a:ext cx="36258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Dim(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/>
                  <a:t>)+ Dim(C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s-PY" dirty="0"/>
                  <a:t>)= 3+1=4=n</a:t>
                </a:r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C0FCBD0-CAC4-8247-A083-3C0A824CC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74" y="4165669"/>
                <a:ext cx="3625801" cy="369332"/>
              </a:xfrm>
              <a:prstGeom prst="rect">
                <a:avLst/>
              </a:prstGeom>
              <a:blipFill>
                <a:blip r:embed="rId16"/>
                <a:stretch>
                  <a:fillRect l="-1399" t="-3333" r="-350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C498464C-18F3-E24B-A91D-4ABD94866123}"/>
                  </a:ext>
                </a:extLst>
              </p:cNvPr>
              <p:cNvSpPr/>
              <p:nvPr/>
            </p:nvSpPr>
            <p:spPr>
              <a:xfrm>
                <a:off x="5049345" y="4679591"/>
                <a:ext cx="36666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Dim(C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/>
                  <a:t>)+ Dim(N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s-PY" dirty="0"/>
                  <a:t>)= 1+0=1=m</a:t>
                </a:r>
              </a:p>
            </p:txBody>
          </p:sp>
        </mc:Choice>
        <mc:Fallback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C498464C-18F3-E24B-A91D-4ABD94866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45" y="4679591"/>
                <a:ext cx="3666645" cy="369332"/>
              </a:xfrm>
              <a:prstGeom prst="rect">
                <a:avLst/>
              </a:prstGeom>
              <a:blipFill>
                <a:blip r:embed="rId17"/>
                <a:stretch>
                  <a:fillRect l="-1384" r="-346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3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Título">
            <a:extLst>
              <a:ext uri="{FF2B5EF4-FFF2-40B4-BE49-F238E27FC236}">
                <a16:creationId xmlns:a16="http://schemas.microsoft.com/office/drawing/2014/main" id="{1D9AF027-92BB-E94E-BC61-617914C3CEEB}"/>
              </a:ext>
            </a:extLst>
          </p:cNvPr>
          <p:cNvSpPr txBox="1">
            <a:spLocks/>
          </p:cNvSpPr>
          <p:nvPr/>
        </p:nvSpPr>
        <p:spPr>
          <a:xfrm>
            <a:off x="438595" y="64355"/>
            <a:ext cx="3142156" cy="843615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PY" dirty="0"/>
              <a:t>Graphs</a:t>
            </a:r>
            <a:endParaRPr lang="es-ES" dirty="0"/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6594390A-6E32-0847-A910-6E18BF6AC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6" t="11454" r="6258"/>
          <a:stretch/>
        </p:blipFill>
        <p:spPr>
          <a:xfrm>
            <a:off x="288679" y="1159577"/>
            <a:ext cx="3891801" cy="1928085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AC84F3-4720-A144-AE5D-25520BAF1089}"/>
              </a:ext>
            </a:extLst>
          </p:cNvPr>
          <p:cNvSpPr txBox="1"/>
          <p:nvPr/>
        </p:nvSpPr>
        <p:spPr>
          <a:xfrm>
            <a:off x="4817600" y="303814"/>
            <a:ext cx="3749040" cy="538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s-ES" sz="2600" dirty="0" err="1"/>
              <a:t>Graphs</a:t>
            </a:r>
            <a:r>
              <a:rPr lang="es-ES" sz="2600" dirty="0"/>
              <a:t> = {</a:t>
            </a:r>
            <a:r>
              <a:rPr lang="es-ES" sz="2600" dirty="0" err="1"/>
              <a:t>nodes</a:t>
            </a:r>
            <a:r>
              <a:rPr lang="es-ES" sz="2600" dirty="0"/>
              <a:t>, </a:t>
            </a:r>
            <a:r>
              <a:rPr lang="es-ES" sz="2600" dirty="0" err="1"/>
              <a:t>edges</a:t>
            </a:r>
            <a:r>
              <a:rPr lang="es-ES" sz="2600" dirty="0"/>
              <a:t>}</a:t>
            </a:r>
            <a:endParaRPr lang="es-PY" sz="2600" dirty="0"/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9A8E0E67-934D-BD4E-A103-608BD2CDD4B8}"/>
              </a:ext>
            </a:extLst>
          </p:cNvPr>
          <p:cNvGrpSpPr/>
          <p:nvPr/>
        </p:nvGrpSpPr>
        <p:grpSpPr>
          <a:xfrm>
            <a:off x="4528921" y="1087409"/>
            <a:ext cx="4326400" cy="3230180"/>
            <a:chOff x="4800600" y="2527846"/>
            <a:chExt cx="3749040" cy="2749384"/>
          </a:xfrm>
        </p:grpSpPr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B029E754-63D3-7F49-8F8F-B494D0C0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131" y="3140968"/>
              <a:ext cx="3727509" cy="2136262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C53FAA04-DF73-D445-B9EF-81CD6C54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2527846"/>
              <a:ext cx="3749040" cy="451589"/>
            </a:xfrm>
            <a:prstGeom prst="rect">
              <a:avLst/>
            </a:prstGeom>
          </p:spPr>
        </p:pic>
      </p:grpSp>
      <p:pic>
        <p:nvPicPr>
          <p:cNvPr id="71" name="Imagen 70">
            <a:extLst>
              <a:ext uri="{FF2B5EF4-FFF2-40B4-BE49-F238E27FC236}">
                <a16:creationId xmlns:a16="http://schemas.microsoft.com/office/drawing/2014/main" id="{1096C110-C4BC-3B4E-8B0E-ACA1081D4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70" y="3429000"/>
            <a:ext cx="3514410" cy="2628779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65B9F744-8FB3-9346-9197-389D1D28C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600" y="4562712"/>
            <a:ext cx="3514410" cy="1954701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5D41E0FB-AEFE-DA4A-9A88-60DD894E45D0}"/>
              </a:ext>
            </a:extLst>
          </p:cNvPr>
          <p:cNvSpPr txBox="1"/>
          <p:nvPr/>
        </p:nvSpPr>
        <p:spPr>
          <a:xfrm>
            <a:off x="1777338" y="6214451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Internet </a:t>
            </a:r>
          </a:p>
        </p:txBody>
      </p:sp>
    </p:spTree>
    <p:extLst>
      <p:ext uri="{BB962C8B-B14F-4D97-AF65-F5344CB8AC3E}">
        <p14:creationId xmlns:p14="http://schemas.microsoft.com/office/powerpoint/2010/main" val="241311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41172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https://www.youtube.com/watch?v=2IdtqGM6KWU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11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F847E47-E86B-404F-9AC9-DA5E781912E4}"/>
              </a:ext>
            </a:extLst>
          </p:cNvPr>
          <p:cNvSpPr/>
          <p:nvPr/>
        </p:nvSpPr>
        <p:spPr>
          <a:xfrm>
            <a:off x="262472" y="4253606"/>
            <a:ext cx="85392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600" dirty="0"/>
              <a:t>Joshi, Vaidehi. (2017). “A Gentle Introduction to graph Theory”.  Medium: retrieve from</a:t>
            </a:r>
          </a:p>
          <a:p>
            <a:r>
              <a:rPr lang="es-PY" sz="1600" dirty="0">
                <a:hlinkClick r:id="rId9"/>
              </a:rPr>
              <a:t>https://medium.com/basecs/a-gentle-introduction-to-graph-theory-77969829ead8</a:t>
            </a:r>
            <a:endParaRPr lang="es-PY" sz="16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480ED7-A672-964C-842F-661EA4F125ED}"/>
              </a:ext>
            </a:extLst>
          </p:cNvPr>
          <p:cNvSpPr/>
          <p:nvPr/>
        </p:nvSpPr>
        <p:spPr>
          <a:xfrm>
            <a:off x="237682" y="4873855"/>
            <a:ext cx="85392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600" dirty="0"/>
              <a:t>Baghat et Al. (2016). “Three and a half degrees of separation”.  Facebook Research: retrieve from </a:t>
            </a:r>
            <a:r>
              <a:rPr lang="es-PY" sz="1600" dirty="0">
                <a:hlinkClick r:id="rId9"/>
              </a:rPr>
              <a:t>https://medium.com/basecs/a-gentle-introduction-to-graph-theory-77969829ead8</a:t>
            </a:r>
            <a:endParaRPr lang="es-PY" sz="1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BFDEED-445F-6D44-AB38-3EAFD0CB68AF}"/>
              </a:ext>
            </a:extLst>
          </p:cNvPr>
          <p:cNvSpPr/>
          <p:nvPr/>
        </p:nvSpPr>
        <p:spPr>
          <a:xfrm>
            <a:off x="262472" y="5388721"/>
            <a:ext cx="8306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600" dirty="0"/>
              <a:t>Nykamp DQ. (2019). “An introduction to networks”. Math Insight: retrieve from </a:t>
            </a:r>
            <a:r>
              <a:rPr lang="es-PY" sz="1600" dirty="0">
                <a:hlinkClick r:id="rId10"/>
              </a:rPr>
              <a:t>https://mathinsight.org/network_introduction</a:t>
            </a:r>
            <a:endParaRPr lang="es-PY" sz="16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7F42F67-0168-9D45-A06E-308603D614E9}"/>
              </a:ext>
            </a:extLst>
          </p:cNvPr>
          <p:cNvSpPr/>
          <p:nvPr/>
        </p:nvSpPr>
        <p:spPr>
          <a:xfrm>
            <a:off x="262472" y="6013526"/>
            <a:ext cx="8693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/>
              <a:t>Nykamp DQ. (2019). “Article recommendation with Personalized PageRank and Full Text Search”. Medium: </a:t>
            </a:r>
          </a:p>
          <a:p>
            <a:r>
              <a:rPr lang="es-PY" sz="1400" dirty="0"/>
              <a:t>retrieve from  </a:t>
            </a:r>
            <a:r>
              <a:rPr lang="es-PY" sz="1400" dirty="0">
                <a:hlinkClick r:id="rId11"/>
              </a:rPr>
              <a:t>https://medium.com/neo4j/article-recommendation-with-personalized-pagerank-and-full-text-search-c0203dd833e8</a:t>
            </a:r>
            <a:endParaRPr lang="es-PY" sz="1400" dirty="0"/>
          </a:p>
          <a:p>
            <a:endParaRPr lang="es-PY" sz="1400" dirty="0"/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655</Words>
  <Application>Microsoft Macintosh PowerPoint</Application>
  <PresentationFormat>Presentación en pantalla (4:3)</PresentationFormat>
  <Paragraphs>121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11 Matrix Spaces, Rank 1, Small world graphs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7</cp:revision>
  <dcterms:created xsi:type="dcterms:W3CDTF">2020-04-28T19:38:20Z</dcterms:created>
  <dcterms:modified xsi:type="dcterms:W3CDTF">2020-04-28T20:59:22Z</dcterms:modified>
</cp:coreProperties>
</file>