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06" r:id="rId2"/>
    <p:sldId id="300" r:id="rId3"/>
    <p:sldId id="301" r:id="rId4"/>
    <p:sldId id="302" r:id="rId5"/>
    <p:sldId id="303" r:id="rId6"/>
    <p:sldId id="304" r:id="rId7"/>
    <p:sldId id="305" r:id="rId8"/>
    <p:sldId id="307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Guerrero" initials="AG" lastIdx="2" clrIdx="0">
    <p:extLst>
      <p:ext uri="{19B8F6BF-5375-455C-9EA6-DF929625EA0E}">
        <p15:presenceInfo xmlns:p15="http://schemas.microsoft.com/office/powerpoint/2012/main" userId="Ariel Guerre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8"/>
    <p:restoredTop sz="93741"/>
  </p:normalViewPr>
  <p:slideViewPr>
    <p:cSldViewPr>
      <p:cViewPr varScale="1">
        <p:scale>
          <a:sx n="120" d="100"/>
          <a:sy n="120" d="100"/>
        </p:scale>
        <p:origin x="18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6BB3-96B4-D949-BA97-2F034CC20E35}" type="datetimeFigureOut">
              <a:rPr lang="es-ES_tradnl" smtClean="0"/>
              <a:t>26/4/20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97DA-3038-2943-8BC6-34E6C6DE6379}" type="datetimeFigureOut">
              <a:rPr lang="es-ES_tradnl" smtClean="0"/>
              <a:t>26/4/20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43.png"/><Relationship Id="rId7" Type="http://schemas.openxmlformats.org/officeDocument/2006/relationships/image" Target="../media/image390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42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0.png"/><Relationship Id="rId11" Type="http://schemas.openxmlformats.org/officeDocument/2006/relationships/image" Target="../media/image430.png"/><Relationship Id="rId5" Type="http://schemas.openxmlformats.org/officeDocument/2006/relationships/image" Target="../media/image370.png"/><Relationship Id="rId15" Type="http://schemas.openxmlformats.org/officeDocument/2006/relationships/image" Target="../media/image47.png"/><Relationship Id="rId10" Type="http://schemas.openxmlformats.org/officeDocument/2006/relationships/image" Target="../media/image420.png"/><Relationship Id="rId19" Type="http://schemas.openxmlformats.org/officeDocument/2006/relationships/image" Target="../media/image51.png"/><Relationship Id="rId4" Type="http://schemas.openxmlformats.org/officeDocument/2006/relationships/image" Target="../media/image360.png"/><Relationship Id="rId9" Type="http://schemas.openxmlformats.org/officeDocument/2006/relationships/image" Target="../media/image410.png"/><Relationship Id="rId1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FX4C-JpTFgY" TargetMode="External"/><Relationship Id="rId3" Type="http://schemas.openxmlformats.org/officeDocument/2006/relationships/hyperlink" Target="mailto:ariel.guerrero@uc.edu.py" TargetMode="External"/><Relationship Id="rId7" Type="http://schemas.openxmlformats.org/officeDocument/2006/relationships/hyperlink" Target="https://ocw.mit.edu/courses/mathematics/18-06-linear-algebra-spring-2010/" TargetMode="External"/><Relationship Id="rId2" Type="http://schemas.openxmlformats.org/officeDocument/2006/relationships/hyperlink" Target="https://github.com/aegiloru/linearAlgebr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-math.mit.edu/~gs/" TargetMode="External"/><Relationship Id="rId5" Type="http://schemas.openxmlformats.org/officeDocument/2006/relationships/image" Target="../media/image3.tiff"/><Relationship Id="rId4" Type="http://schemas.openxmlformats.org/officeDocument/2006/relationships/hyperlink" Target="https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472559"/>
            <a:ext cx="8229600" cy="1470025"/>
          </a:xfrm>
        </p:spPr>
        <p:txBody>
          <a:bodyPr>
            <a:normAutofit/>
          </a:bodyPr>
          <a:lstStyle/>
          <a:p>
            <a:r>
              <a:rPr lang="es-PY" dirty="0"/>
              <a:t>Lecture 03</a:t>
            </a:r>
            <a:br>
              <a:rPr lang="es-PY" dirty="0"/>
            </a:br>
            <a:r>
              <a:rPr lang="es-ES" dirty="0" err="1"/>
              <a:t>Multiplications</a:t>
            </a:r>
            <a:r>
              <a:rPr lang="es-ES" dirty="0"/>
              <a:t> and </a:t>
            </a:r>
            <a:r>
              <a:rPr lang="es-ES" dirty="0" err="1"/>
              <a:t>Inverse</a:t>
            </a:r>
            <a:r>
              <a:rPr lang="es-ES" dirty="0"/>
              <a:t> Matrices</a:t>
            </a:r>
            <a:endParaRPr lang="es-ES" baseline="30000" dirty="0"/>
          </a:p>
        </p:txBody>
      </p:sp>
      <p:pic>
        <p:nvPicPr>
          <p:cNvPr id="5" name="Picture 2" descr="http://www.ucap.edu.py/templates/ja_university/themes/blue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85728"/>
            <a:ext cx="3600450" cy="1152526"/>
          </a:xfrm>
          <a:prstGeom prst="rect">
            <a:avLst/>
          </a:prstGeom>
          <a:noFill/>
        </p:spPr>
      </p:pic>
      <p:sp>
        <p:nvSpPr>
          <p:cNvPr id="13" name="2 Marcador de contenido">
            <a:extLst>
              <a:ext uri="{FF2B5EF4-FFF2-40B4-BE49-F238E27FC236}">
                <a16:creationId xmlns:a16="http://schemas.microsoft.com/office/drawing/2014/main" id="{5B277D83-42EE-D549-A2F7-7CCB3CD944D1}"/>
              </a:ext>
            </a:extLst>
          </p:cNvPr>
          <p:cNvSpPr txBox="1">
            <a:spLocks/>
          </p:cNvSpPr>
          <p:nvPr/>
        </p:nvSpPr>
        <p:spPr>
          <a:xfrm>
            <a:off x="320097" y="3429000"/>
            <a:ext cx="7981511" cy="24132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 err="1"/>
              <a:t>Matrix</a:t>
            </a:r>
            <a:r>
              <a:rPr lang="es-ES" sz="3400" dirty="0"/>
              <a:t> </a:t>
            </a:r>
            <a:r>
              <a:rPr lang="es-ES" sz="3400" dirty="0" err="1"/>
              <a:t>multiplications</a:t>
            </a:r>
            <a:r>
              <a:rPr lang="es-ES" sz="3400" dirty="0"/>
              <a:t> (4 </a:t>
            </a:r>
            <a:r>
              <a:rPr lang="es-ES" sz="3400" dirty="0" err="1"/>
              <a:t>ways</a:t>
            </a:r>
            <a:r>
              <a:rPr lang="es-ES" sz="3400" dirty="0"/>
              <a:t>!)</a:t>
            </a:r>
            <a:endParaRPr lang="es-PY" sz="3400" baseline="300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PY" sz="3600" dirty="0"/>
              <a:t>Inverse of A, Inverse of AB, Inverse of A</a:t>
            </a:r>
            <a:r>
              <a:rPr lang="es-PY" sz="3600" baseline="30000" dirty="0"/>
              <a:t>T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ES" sz="3600" dirty="0"/>
              <a:t>Gauss-</a:t>
            </a:r>
            <a:r>
              <a:rPr lang="es-ES" sz="3600" dirty="0" err="1"/>
              <a:t>Jordan</a:t>
            </a:r>
            <a:r>
              <a:rPr lang="es-ES" sz="3600" dirty="0"/>
              <a:t> / </a:t>
            </a:r>
            <a:r>
              <a:rPr lang="es-ES" sz="3600" dirty="0" err="1"/>
              <a:t>Find</a:t>
            </a:r>
            <a:r>
              <a:rPr lang="es-ES" sz="3600" dirty="0"/>
              <a:t> A</a:t>
            </a:r>
            <a:r>
              <a:rPr lang="es-ES" sz="3600" baseline="30000" dirty="0"/>
              <a:t>-1</a:t>
            </a:r>
            <a:r>
              <a:rPr lang="es-PY" sz="3600" dirty="0">
                <a:solidFill>
                  <a:srgbClr val="FF0000"/>
                </a:solidFill>
              </a:rPr>
              <a:t> </a:t>
            </a:r>
            <a:endParaRPr lang="es-PY" sz="3600" dirty="0"/>
          </a:p>
          <a:p>
            <a:pPr lvl="1"/>
            <a:endParaRPr lang="es-PY" sz="3600" dirty="0"/>
          </a:p>
        </p:txBody>
      </p:sp>
      <p:pic>
        <p:nvPicPr>
          <p:cNvPr id="14" name="Imagen 13">
            <a:hlinkClick r:id="rId3"/>
            <a:extLst>
              <a:ext uri="{FF2B5EF4-FFF2-40B4-BE49-F238E27FC236}">
                <a16:creationId xmlns:a16="http://schemas.microsoft.com/office/drawing/2014/main" id="{4CADC920-92C7-4F44-9DA0-A24E693F9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42" y="5809903"/>
            <a:ext cx="800100" cy="2794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233C1EB-C5E8-2A45-AA0C-BC434C09C519}"/>
              </a:ext>
            </a:extLst>
          </p:cNvPr>
          <p:cNvSpPr/>
          <p:nvPr/>
        </p:nvSpPr>
        <p:spPr>
          <a:xfrm>
            <a:off x="320097" y="6139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  <p:extLst>
      <p:ext uri="{BB962C8B-B14F-4D97-AF65-F5344CB8AC3E}">
        <p14:creationId xmlns:p14="http://schemas.microsoft.com/office/powerpoint/2010/main" val="53366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2655" y="255786"/>
            <a:ext cx="4357337" cy="796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Matrix Multiplication</a:t>
            </a:r>
            <a:endParaRPr lang="es-E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ABD9D8A-B4EC-6045-9714-130F148BA98A}"/>
                  </a:ext>
                </a:extLst>
              </p:cNvPr>
              <p:cNvSpPr/>
              <p:nvPr/>
            </p:nvSpPr>
            <p:spPr>
              <a:xfrm>
                <a:off x="251520" y="1387892"/>
                <a:ext cx="6454267" cy="12145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PY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PY" sz="140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PY" sz="140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s-PY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s-PY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s-PY" sz="1400" i="1" smtClean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PY" sz="140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s-E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r>
                                            <a:rPr lang="es-PY" sz="140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s-E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r>
                                            <a:rPr lang="es-PY" sz="140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s-PY" sz="1400" i="1" smtClean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PY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PY" sz="1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PY" sz="1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𝑛𝑝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PY" sz="14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PY" sz="1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PY" sz="1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sz="1400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ABD9D8A-B4EC-6045-9714-130F148BA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87892"/>
                <a:ext cx="6454267" cy="1214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6F3A5082-AF40-034C-9F86-FF4E1E7B375C}"/>
              </a:ext>
            </a:extLst>
          </p:cNvPr>
          <p:cNvSpPr txBox="1"/>
          <p:nvPr/>
        </p:nvSpPr>
        <p:spPr>
          <a:xfrm>
            <a:off x="142655" y="791126"/>
            <a:ext cx="3877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800" dirty="0"/>
              <a:t>CASE 1 – Row by a Column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BEBA05D-1D50-F244-8368-6DE84CE57846}"/>
                  </a:ext>
                </a:extLst>
              </p:cNvPr>
              <p:cNvSpPr txBox="1"/>
              <p:nvPr/>
            </p:nvSpPr>
            <p:spPr>
              <a:xfrm>
                <a:off x="4499992" y="255786"/>
                <a:ext cx="4291431" cy="596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PY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PY" sz="36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s-PY" sz="36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BEBA05D-1D50-F244-8368-6DE84CE57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55786"/>
                <a:ext cx="4291431" cy="596766"/>
              </a:xfrm>
              <a:prstGeom prst="rect">
                <a:avLst/>
              </a:prstGeom>
              <a:blipFill>
                <a:blip r:embed="rId3"/>
                <a:stretch>
                  <a:fillRect l="-3245" t="-14583" r="-1180" b="-41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ángulo 61">
            <a:extLst>
              <a:ext uri="{FF2B5EF4-FFF2-40B4-BE49-F238E27FC236}">
                <a16:creationId xmlns:a16="http://schemas.microsoft.com/office/drawing/2014/main" id="{EA729397-1D2F-5942-9EAE-127CD9AB8BEC}"/>
              </a:ext>
            </a:extLst>
          </p:cNvPr>
          <p:cNvSpPr/>
          <p:nvPr/>
        </p:nvSpPr>
        <p:spPr>
          <a:xfrm>
            <a:off x="395536" y="1887130"/>
            <a:ext cx="2088232" cy="216024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AF7AAD22-A99D-2B43-A47A-2CF3568A2CC6}"/>
              </a:ext>
            </a:extLst>
          </p:cNvPr>
          <p:cNvSpPr/>
          <p:nvPr/>
        </p:nvSpPr>
        <p:spPr>
          <a:xfrm>
            <a:off x="3347863" y="1438245"/>
            <a:ext cx="288033" cy="1126659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EB5EE6F8-2C60-9248-8B06-D573F8B74358}"/>
              </a:ext>
            </a:extLst>
          </p:cNvPr>
          <p:cNvSpPr/>
          <p:nvPr/>
        </p:nvSpPr>
        <p:spPr>
          <a:xfrm>
            <a:off x="5453024" y="1858939"/>
            <a:ext cx="254174" cy="244215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A1E71393-770C-AD4A-A354-B1C6E5968034}"/>
                  </a:ext>
                </a:extLst>
              </p:cNvPr>
              <p:cNvSpPr/>
              <p:nvPr/>
            </p:nvSpPr>
            <p:spPr>
              <a:xfrm>
                <a:off x="539552" y="2852936"/>
                <a:ext cx="410445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s-PY" dirty="0"/>
                      <m:t> </m:t>
                    </m:r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s-PY" dirty="0"/>
                      <m:t> </m:t>
                    </m:r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A1E71393-770C-AD4A-A354-B1C6E5968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852936"/>
                <a:ext cx="4104456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C88C020B-B47C-6A48-8B7C-9EBEE8C84444}"/>
                  </a:ext>
                </a:extLst>
              </p:cNvPr>
              <p:cNvSpPr/>
              <p:nvPr/>
            </p:nvSpPr>
            <p:spPr>
              <a:xfrm>
                <a:off x="539552" y="3758862"/>
                <a:ext cx="20810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PY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s-PY" dirty="0"/>
                          <m:t> </m:t>
                        </m:r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nary>
                  </m:oMath>
                </a14:m>
                <a:r>
                  <a:rPr lang="es-PY" dirty="0"/>
                  <a:t> </a:t>
                </a: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C88C020B-B47C-6A48-8B7C-9EBEE8C84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758862"/>
                <a:ext cx="2081019" cy="369332"/>
              </a:xfrm>
              <a:prstGeom prst="rect">
                <a:avLst/>
              </a:prstGeom>
              <a:blipFill>
                <a:blip r:embed="rId5"/>
                <a:stretch>
                  <a:fillRect t="-113333" b="-160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ángulo 66">
                <a:extLst>
                  <a:ext uri="{FF2B5EF4-FFF2-40B4-BE49-F238E27FC236}">
                    <a16:creationId xmlns:a16="http://schemas.microsoft.com/office/drawing/2014/main" id="{41F405AA-6288-0542-A05D-B0EB4F1537F1}"/>
                  </a:ext>
                </a:extLst>
              </p:cNvPr>
              <p:cNvSpPr/>
              <p:nvPr/>
            </p:nvSpPr>
            <p:spPr>
              <a:xfrm>
                <a:off x="631052" y="4653136"/>
                <a:ext cx="16902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s-PY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7" name="Rectángulo 66">
                <a:extLst>
                  <a:ext uri="{FF2B5EF4-FFF2-40B4-BE49-F238E27FC236}">
                    <a16:creationId xmlns:a16="http://schemas.microsoft.com/office/drawing/2014/main" id="{41F405AA-6288-0542-A05D-B0EB4F1537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52" y="4653136"/>
                <a:ext cx="1690271" cy="369332"/>
              </a:xfrm>
              <a:prstGeom prst="rect">
                <a:avLst/>
              </a:prstGeom>
              <a:blipFill>
                <a:blip r:embed="rId6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EAA7F3D4-AEDF-A04B-ABC4-D1C47C82724F}"/>
                  </a:ext>
                </a:extLst>
              </p:cNvPr>
              <p:cNvSpPr txBox="1"/>
              <p:nvPr/>
            </p:nvSpPr>
            <p:spPr>
              <a:xfrm>
                <a:off x="4427984" y="4219908"/>
                <a:ext cx="4150623" cy="1235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PY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s-PY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s-PY" i="1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s-PY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EAA7F3D4-AEDF-A04B-ABC4-D1C47C827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219908"/>
                <a:ext cx="4150623" cy="1235788"/>
              </a:xfrm>
              <a:prstGeom prst="rect">
                <a:avLst/>
              </a:prstGeom>
              <a:blipFill>
                <a:blip r:embed="rId7"/>
                <a:stretch>
                  <a:fillRect l="-1223" b="-404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10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2655" y="255786"/>
            <a:ext cx="4357337" cy="796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Matrix Multiplication</a:t>
            </a:r>
            <a:endParaRPr lang="es-E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ABD9D8A-B4EC-6045-9714-130F148BA98A}"/>
                  </a:ext>
                </a:extLst>
              </p:cNvPr>
              <p:cNvSpPr/>
              <p:nvPr/>
            </p:nvSpPr>
            <p:spPr>
              <a:xfrm>
                <a:off x="251520" y="1387892"/>
                <a:ext cx="6454267" cy="12145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PY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PY" sz="140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PY" sz="140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s-PY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s-PY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s-PY" sz="1400" i="1" smtClean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PY" sz="140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s-E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r>
                                            <a:rPr lang="es-PY" sz="140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s-E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r>
                                            <a:rPr lang="es-PY" sz="140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s-PY" sz="1400" i="1" smtClean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sz="1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PY" sz="1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PY" sz="1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𝑛𝑝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PY" sz="14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PY" sz="1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PY" sz="1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sz="1400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ABD9D8A-B4EC-6045-9714-130F148BA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87892"/>
                <a:ext cx="6454267" cy="1214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6F3A5082-AF40-034C-9F86-FF4E1E7B375C}"/>
              </a:ext>
            </a:extLst>
          </p:cNvPr>
          <p:cNvSpPr txBox="1"/>
          <p:nvPr/>
        </p:nvSpPr>
        <p:spPr>
          <a:xfrm>
            <a:off x="142655" y="791126"/>
            <a:ext cx="2979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800" dirty="0"/>
              <a:t>CASE 2 –by  Column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BEBA05D-1D50-F244-8368-6DE84CE57846}"/>
                  </a:ext>
                </a:extLst>
              </p:cNvPr>
              <p:cNvSpPr txBox="1"/>
              <p:nvPr/>
            </p:nvSpPr>
            <p:spPr>
              <a:xfrm>
                <a:off x="4499992" y="255786"/>
                <a:ext cx="4291431" cy="596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PY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PY" sz="36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s-PY" sz="36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BEBA05D-1D50-F244-8368-6DE84CE57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55786"/>
                <a:ext cx="4291431" cy="596766"/>
              </a:xfrm>
              <a:prstGeom prst="rect">
                <a:avLst/>
              </a:prstGeom>
              <a:blipFill>
                <a:blip r:embed="rId3"/>
                <a:stretch>
                  <a:fillRect l="-3245" t="-14583" r="-1180" b="-41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ángulo 62">
            <a:extLst>
              <a:ext uri="{FF2B5EF4-FFF2-40B4-BE49-F238E27FC236}">
                <a16:creationId xmlns:a16="http://schemas.microsoft.com/office/drawing/2014/main" id="{AF7AAD22-A99D-2B43-A47A-2CF3568A2CC6}"/>
              </a:ext>
            </a:extLst>
          </p:cNvPr>
          <p:cNvSpPr/>
          <p:nvPr/>
        </p:nvSpPr>
        <p:spPr>
          <a:xfrm>
            <a:off x="3419871" y="1438245"/>
            <a:ext cx="288033" cy="1126659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9351479-08D0-8043-8D83-3BA9F8DBF13C}"/>
              </a:ext>
            </a:extLst>
          </p:cNvPr>
          <p:cNvSpPr/>
          <p:nvPr/>
        </p:nvSpPr>
        <p:spPr>
          <a:xfrm>
            <a:off x="5508103" y="1438245"/>
            <a:ext cx="288033" cy="1126659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E74D8118-B097-AE47-951A-A0717EB62813}"/>
                  </a:ext>
                </a:extLst>
              </p:cNvPr>
              <p:cNvSpPr/>
              <p:nvPr/>
            </p:nvSpPr>
            <p:spPr>
              <a:xfrm>
                <a:off x="269071" y="3319504"/>
                <a:ext cx="3382914" cy="1141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33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𝑚𝑛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ES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PY" sz="1400" dirty="0"/>
                  <a:t>=</a:t>
                </a:r>
                <a:r>
                  <a:rPr lang="es-ES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sz="1400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E74D8118-B097-AE47-951A-A0717EB628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" y="3319504"/>
                <a:ext cx="3382914" cy="1141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FA89F97-72A0-B646-96BF-39640EF5AE1D}"/>
                  </a:ext>
                </a:extLst>
              </p:cNvPr>
              <p:cNvSpPr txBox="1"/>
              <p:nvPr/>
            </p:nvSpPr>
            <p:spPr>
              <a:xfrm>
                <a:off x="361573" y="5085184"/>
                <a:ext cx="33098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PY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 1</m:t>
                        </m:r>
                      </m:sub>
                    </m:sSub>
                  </m:oMath>
                </a14:m>
                <a:r>
                  <a:rPr lang="es-PY" sz="2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 1</m:t>
                        </m:r>
                      </m:sub>
                    </m:sSub>
                  </m:oMath>
                </a14:m>
                <a:endParaRPr lang="es-PY" sz="28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FA89F97-72A0-B646-96BF-39640EF5A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73" y="5085184"/>
                <a:ext cx="3309817" cy="430887"/>
              </a:xfrm>
              <a:prstGeom prst="rect">
                <a:avLst/>
              </a:prstGeom>
              <a:blipFill>
                <a:blip r:embed="rId5"/>
                <a:stretch>
                  <a:fillRect l="-3435" t="-20000" r="-1145" b="-5142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ángulo 15">
            <a:extLst>
              <a:ext uri="{FF2B5EF4-FFF2-40B4-BE49-F238E27FC236}">
                <a16:creationId xmlns:a16="http://schemas.microsoft.com/office/drawing/2014/main" id="{CE873329-95EF-EB45-9BDE-BBCE9E26D363}"/>
              </a:ext>
            </a:extLst>
          </p:cNvPr>
          <p:cNvSpPr/>
          <p:nvPr/>
        </p:nvSpPr>
        <p:spPr>
          <a:xfrm>
            <a:off x="269071" y="1438245"/>
            <a:ext cx="2286705" cy="1126659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9B1669F-5230-3746-A9A2-5DCC363226B0}"/>
              </a:ext>
            </a:extLst>
          </p:cNvPr>
          <p:cNvSpPr txBox="1"/>
          <p:nvPr/>
        </p:nvSpPr>
        <p:spPr>
          <a:xfrm>
            <a:off x="4716016" y="3137732"/>
            <a:ext cx="2952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Y" sz="3200" dirty="0"/>
              <a:t>Columns of C are combinations</a:t>
            </a:r>
          </a:p>
          <a:p>
            <a:pPr algn="just"/>
            <a:r>
              <a:rPr lang="es-PY" sz="3200" dirty="0"/>
              <a:t>Of columns of A</a:t>
            </a:r>
          </a:p>
        </p:txBody>
      </p:sp>
    </p:spTree>
    <p:extLst>
      <p:ext uri="{BB962C8B-B14F-4D97-AF65-F5344CB8AC3E}">
        <p14:creationId xmlns:p14="http://schemas.microsoft.com/office/powerpoint/2010/main" val="254537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2655" y="255786"/>
            <a:ext cx="4357337" cy="796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Matrix Multiplication</a:t>
            </a:r>
            <a:endParaRPr lang="es-E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ABD9D8A-B4EC-6045-9714-130F148BA98A}"/>
                  </a:ext>
                </a:extLst>
              </p:cNvPr>
              <p:cNvSpPr/>
              <p:nvPr/>
            </p:nvSpPr>
            <p:spPr>
              <a:xfrm>
                <a:off x="251520" y="1387892"/>
                <a:ext cx="6454267" cy="12145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PY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PY" sz="140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PY" sz="140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s-PY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s-PY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s-PY" sz="1400" i="1" smtClean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PY" sz="140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s-E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r>
                                            <a:rPr lang="es-PY" sz="140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s-E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r>
                                            <a:rPr lang="es-PY" sz="140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s-PY" sz="1400" i="1" smtClean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sz="1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PY" sz="1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PY" sz="1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𝑛𝑝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PY" sz="14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PY" sz="1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PY" sz="1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sz="1400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ABD9D8A-B4EC-6045-9714-130F148BA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87892"/>
                <a:ext cx="6454267" cy="1214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6F3A5082-AF40-034C-9F86-FF4E1E7B375C}"/>
              </a:ext>
            </a:extLst>
          </p:cNvPr>
          <p:cNvSpPr txBox="1"/>
          <p:nvPr/>
        </p:nvSpPr>
        <p:spPr>
          <a:xfrm>
            <a:off x="142655" y="791126"/>
            <a:ext cx="2444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800" dirty="0"/>
              <a:t>CASE 3 –by Row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BEBA05D-1D50-F244-8368-6DE84CE57846}"/>
                  </a:ext>
                </a:extLst>
              </p:cNvPr>
              <p:cNvSpPr txBox="1"/>
              <p:nvPr/>
            </p:nvSpPr>
            <p:spPr>
              <a:xfrm>
                <a:off x="4499992" y="255786"/>
                <a:ext cx="4291431" cy="596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PY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PY" sz="36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s-PY" sz="36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BEBA05D-1D50-F244-8368-6DE84CE57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55786"/>
                <a:ext cx="4291431" cy="596766"/>
              </a:xfrm>
              <a:prstGeom prst="rect">
                <a:avLst/>
              </a:prstGeom>
              <a:blipFill>
                <a:blip r:embed="rId3"/>
                <a:stretch>
                  <a:fillRect l="-3245" t="-14583" r="-1180" b="-41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E74D8118-B097-AE47-951A-A0717EB62813}"/>
                  </a:ext>
                </a:extLst>
              </p:cNvPr>
              <p:cNvSpPr/>
              <p:nvPr/>
            </p:nvSpPr>
            <p:spPr>
              <a:xfrm>
                <a:off x="269071" y="3319504"/>
                <a:ext cx="6233181" cy="12145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1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sz="1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PY" sz="1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14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PY" sz="1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34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s-ES" sz="1400" i="1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s-PY" sz="1400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i="1">
                                                  <a:latin typeface="Cambria Math" panose="02040503050406030204" pitchFamily="18" charset="0"/>
                                                </a:rPr>
                                                <m:t>𝑛𝑝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sz="14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1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PY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PY" sz="1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PY" sz="1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P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ES" sz="1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s-ES" sz="1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sz="1400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E74D8118-B097-AE47-951A-A0717EB628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" y="3319504"/>
                <a:ext cx="6233181" cy="1214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FA89F97-72A0-B646-96BF-39640EF5AE1D}"/>
                  </a:ext>
                </a:extLst>
              </p:cNvPr>
              <p:cNvSpPr txBox="1"/>
              <p:nvPr/>
            </p:nvSpPr>
            <p:spPr>
              <a:xfrm>
                <a:off x="474808" y="4787015"/>
                <a:ext cx="3089244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PY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PY" sz="2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s-PY" sz="28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FA89F97-72A0-B646-96BF-39640EF5A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08" y="4787015"/>
                <a:ext cx="3089244" cy="464101"/>
              </a:xfrm>
              <a:prstGeom prst="rect">
                <a:avLst/>
              </a:prstGeom>
              <a:blipFill>
                <a:blip r:embed="rId5"/>
                <a:stretch>
                  <a:fillRect l="-2449" t="-13514" r="-1224" b="-4864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ángulo 15">
            <a:extLst>
              <a:ext uri="{FF2B5EF4-FFF2-40B4-BE49-F238E27FC236}">
                <a16:creationId xmlns:a16="http://schemas.microsoft.com/office/drawing/2014/main" id="{CE873329-95EF-EB45-9BDE-BBCE9E26D363}"/>
              </a:ext>
            </a:extLst>
          </p:cNvPr>
          <p:cNvSpPr/>
          <p:nvPr/>
        </p:nvSpPr>
        <p:spPr>
          <a:xfrm>
            <a:off x="361573" y="1938816"/>
            <a:ext cx="2122195" cy="194040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9B1669F-5230-3746-A9A2-5DCC363226B0}"/>
              </a:ext>
            </a:extLst>
          </p:cNvPr>
          <p:cNvSpPr txBox="1"/>
          <p:nvPr/>
        </p:nvSpPr>
        <p:spPr>
          <a:xfrm>
            <a:off x="5846466" y="4653136"/>
            <a:ext cx="2952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Y" sz="3200" dirty="0"/>
              <a:t>Rows of </a:t>
            </a:r>
            <a:r>
              <a:rPr lang="es-PY" sz="3200" b="1" dirty="0"/>
              <a:t>C</a:t>
            </a:r>
            <a:r>
              <a:rPr lang="es-PY" sz="3200" dirty="0"/>
              <a:t> are combinations</a:t>
            </a:r>
          </a:p>
          <a:p>
            <a:pPr algn="just"/>
            <a:r>
              <a:rPr lang="es-PY" sz="3200" dirty="0"/>
              <a:t>of Rows of </a:t>
            </a:r>
            <a:r>
              <a:rPr lang="es-PY" sz="3200" b="1" dirty="0"/>
              <a:t>B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D0EFF4E-F799-B745-9984-4DFB314EBA2A}"/>
              </a:ext>
            </a:extLst>
          </p:cNvPr>
          <p:cNvSpPr/>
          <p:nvPr/>
        </p:nvSpPr>
        <p:spPr>
          <a:xfrm>
            <a:off x="2561765" y="1934438"/>
            <a:ext cx="1938227" cy="198418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F1AD014-6234-2E43-9BE2-5374D4A14B9B}"/>
              </a:ext>
            </a:extLst>
          </p:cNvPr>
          <p:cNvSpPr/>
          <p:nvPr/>
        </p:nvSpPr>
        <p:spPr>
          <a:xfrm>
            <a:off x="2587299" y="1464902"/>
            <a:ext cx="1938227" cy="198418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A3B1939-6A02-B240-BAAD-7A5636CB0A49}"/>
              </a:ext>
            </a:extLst>
          </p:cNvPr>
          <p:cNvSpPr/>
          <p:nvPr/>
        </p:nvSpPr>
        <p:spPr>
          <a:xfrm>
            <a:off x="2587299" y="2345882"/>
            <a:ext cx="1938227" cy="198418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202C7EE-7341-164A-BB28-0FBCA84F54B9}"/>
              </a:ext>
            </a:extLst>
          </p:cNvPr>
          <p:cNvSpPr/>
          <p:nvPr/>
        </p:nvSpPr>
        <p:spPr>
          <a:xfrm>
            <a:off x="4688279" y="1906074"/>
            <a:ext cx="1827938" cy="226781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93428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2655" y="255786"/>
            <a:ext cx="4357337" cy="796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Matrix Multiplication</a:t>
            </a:r>
            <a:endParaRPr lang="es-E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ABD9D8A-B4EC-6045-9714-130F148BA98A}"/>
                  </a:ext>
                </a:extLst>
              </p:cNvPr>
              <p:cNvSpPr/>
              <p:nvPr/>
            </p:nvSpPr>
            <p:spPr>
              <a:xfrm>
                <a:off x="195834" y="3327197"/>
                <a:ext cx="4863704" cy="904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e>
                          </m:mr>
                        </m:m>
                      </m:e>
                    </m:d>
                    <m:r>
                      <a:rPr lang="es-ES" sz="20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sz="2000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sz="2000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ABD9D8A-B4EC-6045-9714-130F148BA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34" y="3327197"/>
                <a:ext cx="4863704" cy="904158"/>
              </a:xfrm>
              <a:prstGeom prst="rect">
                <a:avLst/>
              </a:prstGeom>
              <a:blipFill>
                <a:blip r:embed="rId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6F3A5082-AF40-034C-9F86-FF4E1E7B375C}"/>
              </a:ext>
            </a:extLst>
          </p:cNvPr>
          <p:cNvSpPr txBox="1"/>
          <p:nvPr/>
        </p:nvSpPr>
        <p:spPr>
          <a:xfrm>
            <a:off x="183460" y="2671704"/>
            <a:ext cx="5569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800" dirty="0"/>
              <a:t>CASE 4 – Sum of(Cols of A)x(Rows of 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BEBA05D-1D50-F244-8368-6DE84CE57846}"/>
                  </a:ext>
                </a:extLst>
              </p:cNvPr>
              <p:cNvSpPr txBox="1"/>
              <p:nvPr/>
            </p:nvSpPr>
            <p:spPr>
              <a:xfrm>
                <a:off x="4499992" y="255786"/>
                <a:ext cx="4291431" cy="596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PY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PY" sz="36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s-PY" sz="36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BEBA05D-1D50-F244-8368-6DE84CE57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55786"/>
                <a:ext cx="4291431" cy="596766"/>
              </a:xfrm>
              <a:prstGeom prst="rect">
                <a:avLst/>
              </a:prstGeom>
              <a:blipFill>
                <a:blip r:embed="rId3"/>
                <a:stretch>
                  <a:fillRect l="-3245" t="-14583" r="-1180" b="-41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adroTexto 18">
            <a:extLst>
              <a:ext uri="{FF2B5EF4-FFF2-40B4-BE49-F238E27FC236}">
                <a16:creationId xmlns:a16="http://schemas.microsoft.com/office/drawing/2014/main" id="{B1E22D97-7B3D-EB41-AC29-89225D643687}"/>
              </a:ext>
            </a:extLst>
          </p:cNvPr>
          <p:cNvSpPr txBox="1"/>
          <p:nvPr/>
        </p:nvSpPr>
        <p:spPr>
          <a:xfrm>
            <a:off x="163745" y="926685"/>
            <a:ext cx="3308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800" dirty="0"/>
              <a:t>(Cols of A)x(Rows of 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EF1CAB7-E262-7441-9142-285FB5857CB9}"/>
                  </a:ext>
                </a:extLst>
              </p:cNvPr>
              <p:cNvSpPr txBox="1"/>
              <p:nvPr/>
            </p:nvSpPr>
            <p:spPr>
              <a:xfrm>
                <a:off x="305887" y="1599282"/>
                <a:ext cx="2017475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EF1CAB7-E262-7441-9142-285FB5857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87" y="1599282"/>
                <a:ext cx="2017475" cy="730777"/>
              </a:xfrm>
              <a:prstGeom prst="rect">
                <a:avLst/>
              </a:prstGeom>
              <a:blipFill>
                <a:blip r:embed="rId4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77923BE-6C6B-F34E-B335-01FC630D57E2}"/>
                  </a:ext>
                </a:extLst>
              </p:cNvPr>
              <p:cNvSpPr/>
              <p:nvPr/>
            </p:nvSpPr>
            <p:spPr>
              <a:xfrm>
                <a:off x="525049" y="1249716"/>
                <a:ext cx="789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77923BE-6C6B-F34E-B335-01FC630D57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49" y="1249716"/>
                <a:ext cx="78957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9F042FC9-B667-BD4C-AD31-1CE702163562}"/>
                  </a:ext>
                </a:extLst>
              </p:cNvPr>
              <p:cNvSpPr/>
              <p:nvPr/>
            </p:nvSpPr>
            <p:spPr>
              <a:xfrm>
                <a:off x="1954203" y="1241660"/>
                <a:ext cx="7282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9F042FC9-B667-BD4C-AD31-1CE702163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203" y="1241660"/>
                <a:ext cx="728276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ángulo 19">
            <a:extLst>
              <a:ext uri="{FF2B5EF4-FFF2-40B4-BE49-F238E27FC236}">
                <a16:creationId xmlns:a16="http://schemas.microsoft.com/office/drawing/2014/main" id="{7820C32B-22EB-9343-9708-BED10E7B2172}"/>
              </a:ext>
            </a:extLst>
          </p:cNvPr>
          <p:cNvSpPr/>
          <p:nvPr/>
        </p:nvSpPr>
        <p:spPr>
          <a:xfrm>
            <a:off x="1314624" y="3551858"/>
            <a:ext cx="639579" cy="198726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AC72E75-27AB-E341-979E-BD0F3795E529}"/>
              </a:ext>
            </a:extLst>
          </p:cNvPr>
          <p:cNvSpPr/>
          <p:nvPr/>
        </p:nvSpPr>
        <p:spPr>
          <a:xfrm>
            <a:off x="381032" y="3382526"/>
            <a:ext cx="288033" cy="848829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3E368F3-646C-3249-8896-AB92A9590A37}"/>
              </a:ext>
            </a:extLst>
          </p:cNvPr>
          <p:cNvSpPr txBox="1"/>
          <p:nvPr/>
        </p:nvSpPr>
        <p:spPr>
          <a:xfrm>
            <a:off x="0" y="4955912"/>
            <a:ext cx="3380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800" b="1" dirty="0"/>
              <a:t>Block Multiplication</a:t>
            </a: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753875AC-4AF8-EF4C-A30E-DDC0A2EFF44B}"/>
              </a:ext>
            </a:extLst>
          </p:cNvPr>
          <p:cNvGrpSpPr/>
          <p:nvPr/>
        </p:nvGrpSpPr>
        <p:grpSpPr>
          <a:xfrm>
            <a:off x="3851920" y="4725144"/>
            <a:ext cx="4762907" cy="892360"/>
            <a:chOff x="3007227" y="4416723"/>
            <a:chExt cx="4762907" cy="892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8958D751-C7B0-E246-83DF-ED1A5112AE5C}"/>
                    </a:ext>
                  </a:extLst>
                </p:cNvPr>
                <p:cNvSpPr/>
                <p:nvPr/>
              </p:nvSpPr>
              <p:spPr>
                <a:xfrm>
                  <a:off x="3007227" y="4416723"/>
                  <a:ext cx="4762907" cy="8923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s-E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sz="28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28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sz="2800" dirty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ES" sz="28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endParaRPr lang="es-PY" sz="2800" dirty="0"/>
                </a:p>
              </p:txBody>
            </p:sp>
          </mc:Choice>
          <mc:Fallback xmlns=""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8958D751-C7B0-E246-83DF-ED1A5112AE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7227" y="4416723"/>
                  <a:ext cx="4762907" cy="892360"/>
                </a:xfrm>
                <a:prstGeom prst="rect">
                  <a:avLst/>
                </a:prstGeom>
                <a:blipFill>
                  <a:blip r:embed="rId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6D4F32E0-235A-2B4D-95E8-2B11DCDCE767}"/>
                </a:ext>
              </a:extLst>
            </p:cNvPr>
            <p:cNvCxnSpPr/>
            <p:nvPr/>
          </p:nvCxnSpPr>
          <p:spPr>
            <a:xfrm>
              <a:off x="3779912" y="4509120"/>
              <a:ext cx="0" cy="79996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AB21B779-B7CB-2547-BA1D-A9C0DB6736F1}"/>
                </a:ext>
              </a:extLst>
            </p:cNvPr>
            <p:cNvCxnSpPr>
              <a:cxnSpLocks/>
            </p:cNvCxnSpPr>
            <p:nvPr/>
          </p:nvCxnSpPr>
          <p:spPr>
            <a:xfrm>
              <a:off x="3167844" y="4909101"/>
              <a:ext cx="122413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65B9E75F-6483-D246-A9C2-9E1A8862D3DC}"/>
                </a:ext>
              </a:extLst>
            </p:cNvPr>
            <p:cNvCxnSpPr/>
            <p:nvPr/>
          </p:nvCxnSpPr>
          <p:spPr>
            <a:xfrm>
              <a:off x="5256076" y="4462922"/>
              <a:ext cx="0" cy="79996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89C1BC9B-8BA5-634C-AE12-F5F61EAF01F3}"/>
                </a:ext>
              </a:extLst>
            </p:cNvPr>
            <p:cNvCxnSpPr>
              <a:cxnSpLocks/>
            </p:cNvCxnSpPr>
            <p:nvPr/>
          </p:nvCxnSpPr>
          <p:spPr>
            <a:xfrm>
              <a:off x="4644008" y="4862903"/>
              <a:ext cx="122413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036D779F-7E00-3149-A2B6-E6FAEFBCFFBC}"/>
                </a:ext>
              </a:extLst>
            </p:cNvPr>
            <p:cNvCxnSpPr/>
            <p:nvPr/>
          </p:nvCxnSpPr>
          <p:spPr>
            <a:xfrm>
              <a:off x="6984268" y="4462922"/>
              <a:ext cx="0" cy="79996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4BC04D1C-18A8-2849-B41B-074CBDCACEC4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00" y="4862903"/>
              <a:ext cx="122413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ángulo 31">
            <a:extLst>
              <a:ext uri="{FF2B5EF4-FFF2-40B4-BE49-F238E27FC236}">
                <a16:creationId xmlns:a16="http://schemas.microsoft.com/office/drawing/2014/main" id="{D59CF9B3-BB0D-D54F-B988-AE8DC50005CB}"/>
              </a:ext>
            </a:extLst>
          </p:cNvPr>
          <p:cNvSpPr/>
          <p:nvPr/>
        </p:nvSpPr>
        <p:spPr>
          <a:xfrm>
            <a:off x="5565848" y="4725144"/>
            <a:ext cx="329415" cy="848829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1B5A182-5D5A-FC4C-95EF-9402F6814D41}"/>
              </a:ext>
            </a:extLst>
          </p:cNvPr>
          <p:cNvSpPr/>
          <p:nvPr/>
        </p:nvSpPr>
        <p:spPr>
          <a:xfrm>
            <a:off x="4069305" y="4750136"/>
            <a:ext cx="1167368" cy="399422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B05E9A6B-61BD-874C-B050-E6A8FFCF22F6}"/>
              </a:ext>
            </a:extLst>
          </p:cNvPr>
          <p:cNvSpPr/>
          <p:nvPr/>
        </p:nvSpPr>
        <p:spPr>
          <a:xfrm>
            <a:off x="7268753" y="4778983"/>
            <a:ext cx="340438" cy="306201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EA45B2B1-6900-224C-9944-49441864B01C}"/>
                  </a:ext>
                </a:extLst>
              </p:cNvPr>
              <p:cNvSpPr/>
              <p:nvPr/>
            </p:nvSpPr>
            <p:spPr>
              <a:xfrm>
                <a:off x="3851920" y="5802074"/>
                <a:ext cx="31195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Y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PY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s-PY" sz="2800" dirty="0"/>
                      <m:t> </m:t>
                    </m:r>
                    <m:sSub>
                      <m:sSubPr>
                        <m:ctrlPr>
                          <a:rPr lang="es-PY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s-PY" sz="2800" dirty="0"/>
              </a:p>
            </p:txBody>
          </p:sp>
        </mc:Choice>
        <mc:Fallback xmlns="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EA45B2B1-6900-224C-9944-49441864B0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802074"/>
                <a:ext cx="3119572" cy="523220"/>
              </a:xfrm>
              <a:prstGeom prst="rect">
                <a:avLst/>
              </a:prstGeom>
              <a:blipFill>
                <a:blip r:embed="rId8"/>
                <a:stretch>
                  <a:fillRect l="-810" t="-2381" b="-2381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1DD0BED1-5FAA-7040-AAE3-D90E7DA150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8412" y="2533187"/>
            <a:ext cx="3196962" cy="184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9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2655" y="255786"/>
            <a:ext cx="5005409" cy="8013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INVERSES (Square Matrix)</a:t>
            </a:r>
            <a:endParaRPr lang="es-E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E13CD03-EBBD-7743-87D5-D6CBA6A430E9}"/>
                  </a:ext>
                </a:extLst>
              </p:cNvPr>
              <p:cNvSpPr txBox="1"/>
              <p:nvPr/>
            </p:nvSpPr>
            <p:spPr>
              <a:xfrm>
                <a:off x="5577324" y="405597"/>
                <a:ext cx="19858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PY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s-ES" sz="24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s-PY" sz="2400" dirty="0"/>
                  <a:t>=I=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ES" sz="2400" i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sz="2400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s-ES" sz="2400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E13CD03-EBBD-7743-87D5-D6CBA6A43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24" y="405597"/>
                <a:ext cx="1985865" cy="369332"/>
              </a:xfrm>
              <a:prstGeom prst="rect">
                <a:avLst/>
              </a:prstGeom>
              <a:blipFill>
                <a:blip r:embed="rId2"/>
                <a:stretch>
                  <a:fillRect l="-4430" t="-23333" r="-1266" b="-4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C24AFE9-8E30-DC44-A3C4-FBCE91BE5194}"/>
                  </a:ext>
                </a:extLst>
              </p:cNvPr>
              <p:cNvSpPr txBox="1"/>
              <p:nvPr/>
            </p:nvSpPr>
            <p:spPr>
              <a:xfrm>
                <a:off x="7668344" y="419994"/>
                <a:ext cx="1237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PY" dirty="0"/>
                  <a:t> exist!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C24AFE9-8E30-DC44-A3C4-FBCE91BE5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419994"/>
                <a:ext cx="1237134" cy="369332"/>
              </a:xfrm>
              <a:prstGeom prst="rect">
                <a:avLst/>
              </a:prstGeom>
              <a:blipFill>
                <a:blip r:embed="rId3"/>
                <a:stretch>
                  <a:fillRect l="-3061" r="-3061" b="-2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8C659573-BA6C-9943-93DE-E1232B739C3D}"/>
                  </a:ext>
                </a:extLst>
              </p:cNvPr>
              <p:cNvSpPr/>
              <p:nvPr/>
            </p:nvSpPr>
            <p:spPr>
              <a:xfrm>
                <a:off x="142655" y="831661"/>
                <a:ext cx="3786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Y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∄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PY" dirty="0"/>
                  <a:t>, Then A is singular and not invertible</a:t>
                </a: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8C659573-BA6C-9943-93DE-E1232B739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55" y="831661"/>
                <a:ext cx="3786358" cy="369332"/>
              </a:xfrm>
              <a:prstGeom prst="rect">
                <a:avLst/>
              </a:prstGeom>
              <a:blipFill>
                <a:blip r:embed="rId4"/>
                <a:stretch>
                  <a:fillRect r="-334" b="-2258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27832BA5-04FA-E144-813E-9EE4CA34488A}"/>
                  </a:ext>
                </a:extLst>
              </p:cNvPr>
              <p:cNvSpPr/>
              <p:nvPr/>
            </p:nvSpPr>
            <p:spPr>
              <a:xfrm>
                <a:off x="239543" y="1215316"/>
                <a:ext cx="1132361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27832BA5-04FA-E144-813E-9EE4CA344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43" y="1215316"/>
                <a:ext cx="1132361" cy="554254"/>
              </a:xfrm>
              <a:prstGeom prst="rect">
                <a:avLst/>
              </a:prstGeom>
              <a:blipFill>
                <a:blip r:embed="rId5"/>
                <a:stretch>
                  <a:fillRect l="-4444" b="-465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023F72DE-B710-3849-A431-684AFE33ED2D}"/>
                  </a:ext>
                </a:extLst>
              </p:cNvPr>
              <p:cNvSpPr/>
              <p:nvPr/>
            </p:nvSpPr>
            <p:spPr>
              <a:xfrm>
                <a:off x="4656171" y="815967"/>
                <a:ext cx="3834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Y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PY" dirty="0"/>
                  <a:t>, Then A is invertiible and not singular</a:t>
                </a:r>
              </a:p>
            </p:txBody>
          </p:sp>
        </mc:Choice>
        <mc:Fallback xmlns="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023F72DE-B710-3849-A431-684AFE33E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171" y="815967"/>
                <a:ext cx="3834448" cy="369332"/>
              </a:xfrm>
              <a:prstGeom prst="rect">
                <a:avLst/>
              </a:prstGeom>
              <a:blipFill>
                <a:blip r:embed="rId6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D1D45D59-A388-4243-A18D-C6A13392BB28}"/>
                  </a:ext>
                </a:extLst>
              </p:cNvPr>
              <p:cNvSpPr/>
              <p:nvPr/>
            </p:nvSpPr>
            <p:spPr>
              <a:xfrm>
                <a:off x="385186" y="4366323"/>
                <a:ext cx="2101986" cy="555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A</a:t>
                </a:r>
                <a:r>
                  <a:rPr lang="es-PY" b="1" dirty="0"/>
                  <a:t>x</a:t>
                </a:r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D1D45D59-A388-4243-A18D-C6A13392B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86" y="4366323"/>
                <a:ext cx="2101986" cy="555537"/>
              </a:xfrm>
              <a:prstGeom prst="rect">
                <a:avLst/>
              </a:prstGeom>
              <a:blipFill>
                <a:blip r:embed="rId7"/>
                <a:stretch>
                  <a:fillRect l="-1796" b="-44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FE57BDAE-D610-2744-9078-92F3C85C5845}"/>
                  </a:ext>
                </a:extLst>
              </p:cNvPr>
              <p:cNvSpPr/>
              <p:nvPr/>
            </p:nvSpPr>
            <p:spPr>
              <a:xfrm>
                <a:off x="4084750" y="1726234"/>
                <a:ext cx="11060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?</m:t>
                        </m:r>
                      </m:e>
                    </m:d>
                  </m:oMath>
                </a14:m>
                <a:r>
                  <a:rPr lang="es-PY" dirty="0"/>
                  <a:t>= I</a:t>
                </a:r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FE57BDAE-D610-2744-9078-92F3C85C5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750" y="1726234"/>
                <a:ext cx="1106072" cy="369332"/>
              </a:xfrm>
              <a:prstGeom prst="rect">
                <a:avLst/>
              </a:prstGeom>
              <a:blipFill>
                <a:blip r:embed="rId8"/>
                <a:stretch>
                  <a:fillRect t="-3333" r="-2273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6336EAE8-ED20-0D46-AB6E-97759AD5E833}"/>
                  </a:ext>
                </a:extLst>
              </p:cNvPr>
              <p:cNvSpPr/>
              <p:nvPr/>
            </p:nvSpPr>
            <p:spPr>
              <a:xfrm>
                <a:off x="1436179" y="1260099"/>
                <a:ext cx="2478051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6336EAE8-ED20-0D46-AB6E-97759AD5E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79" y="1260099"/>
                <a:ext cx="2478051" cy="559833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34DE1023-B3AC-E649-8112-625EDC57A011}"/>
                  </a:ext>
                </a:extLst>
              </p:cNvPr>
              <p:cNvSpPr/>
              <p:nvPr/>
            </p:nvSpPr>
            <p:spPr>
              <a:xfrm>
                <a:off x="1454681" y="4986005"/>
                <a:ext cx="1162306" cy="555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34DE1023-B3AC-E649-8112-625EDC57A0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681" y="4986005"/>
                <a:ext cx="1162306" cy="555537"/>
              </a:xfrm>
              <a:prstGeom prst="rect">
                <a:avLst/>
              </a:prstGeom>
              <a:blipFill>
                <a:blip r:embed="rId10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9EC222D-CFD1-3B46-923C-2F32DCDC89C3}"/>
                  </a:ext>
                </a:extLst>
              </p:cNvPr>
              <p:cNvSpPr txBox="1"/>
              <p:nvPr/>
            </p:nvSpPr>
            <p:spPr>
              <a:xfrm>
                <a:off x="208832" y="3670030"/>
                <a:ext cx="2966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Find a vector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PY" dirty="0"/>
                  <a:t> with A</a:t>
                </a:r>
                <a:r>
                  <a:rPr lang="es-PY" b="1" dirty="0"/>
                  <a:t>x</a:t>
                </a:r>
                <a:r>
                  <a:rPr lang="es-PY" dirty="0"/>
                  <a:t>=</a:t>
                </a:r>
                <a:r>
                  <a:rPr lang="es-PY" b="1" dirty="0"/>
                  <a:t>0</a:t>
                </a:r>
                <a:r>
                  <a:rPr lang="es-PY" dirty="0"/>
                  <a:t>  </a:t>
                </a: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9EC222D-CFD1-3B46-923C-2F32DCDC8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32" y="3670030"/>
                <a:ext cx="2966902" cy="369332"/>
              </a:xfrm>
              <a:prstGeom prst="rect">
                <a:avLst/>
              </a:prstGeom>
              <a:blipFill>
                <a:blip r:embed="rId11"/>
                <a:stretch>
                  <a:fillRect l="-1277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58832CC-0138-4949-9EAF-4F44F4E58C3B}"/>
              </a:ext>
            </a:extLst>
          </p:cNvPr>
          <p:cNvCxnSpPr>
            <a:cxnSpLocks/>
          </p:cNvCxnSpPr>
          <p:nvPr/>
        </p:nvCxnSpPr>
        <p:spPr>
          <a:xfrm flipH="1">
            <a:off x="4430526" y="2513368"/>
            <a:ext cx="3625" cy="39521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FC386528-C7A5-BB4E-B64B-58736E065087}"/>
                  </a:ext>
                </a:extLst>
              </p:cNvPr>
              <p:cNvSpPr/>
              <p:nvPr/>
            </p:nvSpPr>
            <p:spPr>
              <a:xfrm>
                <a:off x="4552526" y="1161547"/>
                <a:ext cx="1132361" cy="5532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FC386528-C7A5-BB4E-B64B-58736E065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526" y="1161547"/>
                <a:ext cx="1132361" cy="553293"/>
              </a:xfrm>
              <a:prstGeom prst="rect">
                <a:avLst/>
              </a:prstGeom>
              <a:blipFill>
                <a:blip r:embed="rId12"/>
                <a:stretch>
                  <a:fillRect l="-3297" b="-44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2339F741-8A5E-1045-89D7-26E56978065F}"/>
                  </a:ext>
                </a:extLst>
              </p:cNvPr>
              <p:cNvSpPr txBox="1"/>
              <p:nvPr/>
            </p:nvSpPr>
            <p:spPr>
              <a:xfrm>
                <a:off x="4656171" y="2440461"/>
                <a:ext cx="2004010" cy="1060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s-PY" dirty="0"/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PY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s-PY" dirty="0"/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s-PY" dirty="0"/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PY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s-PY" dirty="0"/>
                                <m:t>=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2339F741-8A5E-1045-89D7-26E569780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171" y="2440461"/>
                <a:ext cx="2004010" cy="1060355"/>
              </a:xfrm>
              <a:prstGeom prst="rect">
                <a:avLst/>
              </a:prstGeom>
              <a:blipFill>
                <a:blip r:embed="rId13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D6787EA-8817-7A4D-85A5-B0027A0F98D6}"/>
                  </a:ext>
                </a:extLst>
              </p:cNvPr>
              <p:cNvSpPr txBox="1"/>
              <p:nvPr/>
            </p:nvSpPr>
            <p:spPr>
              <a:xfrm>
                <a:off x="4691023" y="3792880"/>
                <a:ext cx="177260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 +1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=+0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D6787EA-8817-7A4D-85A5-B0027A0F9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023" y="3792880"/>
                <a:ext cx="1772601" cy="617861"/>
              </a:xfrm>
              <a:prstGeom prst="rect">
                <a:avLst/>
              </a:prstGeom>
              <a:blipFill>
                <a:blip r:embed="rId14"/>
                <a:stretch>
                  <a:fillRect l="-63121" t="-228571" r="-2128" b="-32857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0EB77064-9A7F-CD4C-B8CC-782A48246016}"/>
                  </a:ext>
                </a:extLst>
              </p:cNvPr>
              <p:cNvSpPr txBox="1"/>
              <p:nvPr/>
            </p:nvSpPr>
            <p:spPr>
              <a:xfrm>
                <a:off x="4717440" y="4657048"/>
                <a:ext cx="1796069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 +0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=+1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0EB77064-9A7F-CD4C-B8CC-782A48246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440" y="4657048"/>
                <a:ext cx="1796069" cy="617861"/>
              </a:xfrm>
              <a:prstGeom prst="rect">
                <a:avLst/>
              </a:prstGeom>
              <a:blipFill>
                <a:blip r:embed="rId15"/>
                <a:stretch>
                  <a:fillRect l="-62238" t="-228571" r="-2098" b="-32857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o 20">
            <a:extLst>
              <a:ext uri="{FF2B5EF4-FFF2-40B4-BE49-F238E27FC236}">
                <a16:creationId xmlns:a16="http://schemas.microsoft.com/office/drawing/2014/main" id="{DC3EFE9E-F0E9-0743-9D79-EBF7E54015E6}"/>
              </a:ext>
            </a:extLst>
          </p:cNvPr>
          <p:cNvGrpSpPr/>
          <p:nvPr/>
        </p:nvGrpSpPr>
        <p:grpSpPr>
          <a:xfrm>
            <a:off x="5811829" y="1196330"/>
            <a:ext cx="2478051" cy="910756"/>
            <a:chOff x="5918461" y="1637667"/>
            <a:chExt cx="2478051" cy="9107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A63D90A2-58CD-CB47-8498-02F2B1E104D5}"/>
                    </a:ext>
                  </a:extLst>
                </p:cNvPr>
                <p:cNvSpPr/>
                <p:nvPr/>
              </p:nvSpPr>
              <p:spPr>
                <a:xfrm>
                  <a:off x="5918461" y="1637667"/>
                  <a:ext cx="2478051" cy="5598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s-PY" dirty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A63D90A2-58CD-CB47-8498-02F2B1E104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461" y="1637667"/>
                  <a:ext cx="2478051" cy="559833"/>
                </a:xfrm>
                <a:prstGeom prst="rect">
                  <a:avLst/>
                </a:prstGeom>
                <a:blipFill>
                  <a:blip r:embed="rId16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BE5C639C-CAF2-C845-B18A-81CA6980CB50}"/>
                    </a:ext>
                  </a:extLst>
                </p:cNvPr>
                <p:cNvSpPr/>
                <p:nvPr/>
              </p:nvSpPr>
              <p:spPr>
                <a:xfrm>
                  <a:off x="6106861" y="2130344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A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BE5C639C-CAF2-C845-B18A-81CA6980CB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6861" y="2130344"/>
                  <a:ext cx="380232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ángulo 4">
                  <a:extLst>
                    <a:ext uri="{FF2B5EF4-FFF2-40B4-BE49-F238E27FC236}">
                      <a16:creationId xmlns:a16="http://schemas.microsoft.com/office/drawing/2014/main" id="{A3B8237F-9CA4-6943-8D06-7BDF37BA8276}"/>
                    </a:ext>
                  </a:extLst>
                </p:cNvPr>
                <p:cNvSpPr/>
                <p:nvPr/>
              </p:nvSpPr>
              <p:spPr>
                <a:xfrm>
                  <a:off x="6766081" y="2130344"/>
                  <a:ext cx="608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" name="Rectángulo 4">
                  <a:extLst>
                    <a:ext uri="{FF2B5EF4-FFF2-40B4-BE49-F238E27FC236}">
                      <a16:creationId xmlns:a16="http://schemas.microsoft.com/office/drawing/2014/main" id="{A3B8237F-9CA4-6943-8D06-7BDF37BA82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081" y="2130344"/>
                  <a:ext cx="608756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9F670940-95FF-0945-8721-20C74815925C}"/>
                </a:ext>
              </a:extLst>
            </p:cNvPr>
            <p:cNvSpPr/>
            <p:nvPr/>
          </p:nvSpPr>
          <p:spPr>
            <a:xfrm>
              <a:off x="7763685" y="2179091"/>
              <a:ext cx="2439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Y" dirty="0"/>
                <a:t>I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7046F714-C26F-2F44-9413-96343CAB4E91}"/>
              </a:ext>
            </a:extLst>
          </p:cNvPr>
          <p:cNvGrpSpPr/>
          <p:nvPr/>
        </p:nvGrpSpPr>
        <p:grpSpPr>
          <a:xfrm>
            <a:off x="640482" y="5763227"/>
            <a:ext cx="1851148" cy="630384"/>
            <a:chOff x="640482" y="4784406"/>
            <a:chExt cx="1851148" cy="6303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ángulo 6">
                  <a:extLst>
                    <a:ext uri="{FF2B5EF4-FFF2-40B4-BE49-F238E27FC236}">
                      <a16:creationId xmlns:a16="http://schemas.microsoft.com/office/drawing/2014/main" id="{45A767EF-B412-9747-8F64-7EABF005D297}"/>
                    </a:ext>
                  </a:extLst>
                </p:cNvPr>
                <p:cNvSpPr/>
                <p:nvPr/>
              </p:nvSpPr>
              <p:spPr>
                <a:xfrm>
                  <a:off x="640482" y="4860536"/>
                  <a:ext cx="1851148" cy="5542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</a:t>
                  </a:r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7" name="Rectángulo 6">
                  <a:extLst>
                    <a:ext uri="{FF2B5EF4-FFF2-40B4-BE49-F238E27FC236}">
                      <a16:creationId xmlns:a16="http://schemas.microsoft.com/office/drawing/2014/main" id="{45A767EF-B412-9747-8F64-7EABF005D2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482" y="4860536"/>
                  <a:ext cx="1851148" cy="554254"/>
                </a:xfrm>
                <a:prstGeom prst="rect">
                  <a:avLst/>
                </a:prstGeom>
                <a:blipFill>
                  <a:blip r:embed="rId19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464ADD6A-4226-D046-A448-50B80A3103A3}"/>
                </a:ext>
              </a:extLst>
            </p:cNvPr>
            <p:cNvSpPr/>
            <p:nvPr/>
          </p:nvSpPr>
          <p:spPr>
            <a:xfrm>
              <a:off x="827100" y="4784406"/>
              <a:ext cx="470342" cy="228770"/>
            </a:xfrm>
            <a:prstGeom prst="rect">
              <a:avLst/>
            </a:prstGeom>
            <a:solidFill>
              <a:schemeClr val="accent1">
                <a:alpha val="1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68DD591E-4166-C44F-9158-C085E04E9FF6}"/>
                </a:ext>
              </a:extLst>
            </p:cNvPr>
            <p:cNvSpPr/>
            <p:nvPr/>
          </p:nvSpPr>
          <p:spPr>
            <a:xfrm>
              <a:off x="1483035" y="4833755"/>
              <a:ext cx="352661" cy="493333"/>
            </a:xfrm>
            <a:prstGeom prst="rect">
              <a:avLst/>
            </a:prstGeom>
            <a:solidFill>
              <a:schemeClr val="accent1">
                <a:alpha val="1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27A2AA49-25A0-444B-BEDE-BD76424EDFB3}"/>
                </a:ext>
              </a:extLst>
            </p:cNvPr>
            <p:cNvSpPr/>
            <p:nvPr/>
          </p:nvSpPr>
          <p:spPr>
            <a:xfrm>
              <a:off x="2063993" y="4823385"/>
              <a:ext cx="352661" cy="189791"/>
            </a:xfrm>
            <a:prstGeom prst="rect">
              <a:avLst/>
            </a:prstGeom>
            <a:solidFill>
              <a:schemeClr val="accent1">
                <a:alpha val="1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B4F5CE6C-84A1-CD4A-9607-804DC632E430}"/>
              </a:ext>
            </a:extLst>
          </p:cNvPr>
          <p:cNvSpPr txBox="1"/>
          <p:nvPr/>
        </p:nvSpPr>
        <p:spPr>
          <a:xfrm>
            <a:off x="3298439" y="2071129"/>
            <a:ext cx="300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A x column</a:t>
            </a:r>
            <a:r>
              <a:rPr lang="es-PY" baseline="-25000" dirty="0"/>
              <a:t>j</a:t>
            </a:r>
            <a:r>
              <a:rPr lang="es-PY" dirty="0"/>
              <a:t> of A</a:t>
            </a:r>
            <a:r>
              <a:rPr lang="es-PY" baseline="30000" dirty="0"/>
              <a:t>-1</a:t>
            </a:r>
            <a:r>
              <a:rPr lang="es-PY" dirty="0"/>
              <a:t> = column</a:t>
            </a:r>
            <a:r>
              <a:rPr lang="es-PY" baseline="-25000" dirty="0"/>
              <a:t>j</a:t>
            </a:r>
            <a:r>
              <a:rPr lang="es-PY" dirty="0"/>
              <a:t> of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9BF0D23-6144-0142-BC9B-DEFB5B592573}"/>
                  </a:ext>
                </a:extLst>
              </p:cNvPr>
              <p:cNvSpPr txBox="1"/>
              <p:nvPr/>
            </p:nvSpPr>
            <p:spPr>
              <a:xfrm>
                <a:off x="640482" y="2513368"/>
                <a:ext cx="2004010" cy="1060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s-PY" dirty="0"/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PY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s-PY" dirty="0"/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s-PY" dirty="0"/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PY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s-PY" dirty="0"/>
                                <m:t>=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9BF0D23-6144-0142-BC9B-DEFB5B592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82" y="2513368"/>
                <a:ext cx="2004010" cy="1060355"/>
              </a:xfrm>
              <a:prstGeom prst="rect">
                <a:avLst/>
              </a:prstGeom>
              <a:blipFill>
                <a:blip r:embed="rId20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1D63E362-43A4-124D-919F-76A486EA2196}"/>
              </a:ext>
            </a:extLst>
          </p:cNvPr>
          <p:cNvSpPr txBox="1"/>
          <p:nvPr/>
        </p:nvSpPr>
        <p:spPr>
          <a:xfrm>
            <a:off x="208832" y="3921946"/>
            <a:ext cx="170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FF0000"/>
                </a:solidFill>
              </a:rPr>
              <a:t>Test of invertibilty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D31FBE77-73AD-3E41-9A37-8CA1F591BBB9}"/>
                  </a:ext>
                </a:extLst>
              </p:cNvPr>
              <p:cNvSpPr/>
              <p:nvPr/>
            </p:nvSpPr>
            <p:spPr>
              <a:xfrm>
                <a:off x="1682323" y="1763524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D31FBE77-73AD-3E41-9A37-8CA1F591B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323" y="1763524"/>
                <a:ext cx="38023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4D6A2BA9-1533-6548-9CDD-3F9F618BE874}"/>
                  </a:ext>
                </a:extLst>
              </p:cNvPr>
              <p:cNvSpPr/>
              <p:nvPr/>
            </p:nvSpPr>
            <p:spPr>
              <a:xfrm>
                <a:off x="2300835" y="1783550"/>
                <a:ext cx="608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4D6A2BA9-1533-6548-9CDD-3F9F618BE8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835" y="1783550"/>
                <a:ext cx="6087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ángulo 40">
            <a:extLst>
              <a:ext uri="{FF2B5EF4-FFF2-40B4-BE49-F238E27FC236}">
                <a16:creationId xmlns:a16="http://schemas.microsoft.com/office/drawing/2014/main" id="{4EBD9D83-56D6-9545-8886-13BB1382EF3A}"/>
              </a:ext>
            </a:extLst>
          </p:cNvPr>
          <p:cNvSpPr/>
          <p:nvPr/>
        </p:nvSpPr>
        <p:spPr>
          <a:xfrm>
            <a:off x="3353659" y="1783550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96551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2655" y="255786"/>
            <a:ext cx="5005409" cy="8013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INVERSES (Square Matrix)</a:t>
            </a:r>
            <a:endParaRPr lang="es-E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E13CD03-EBBD-7743-87D5-D6CBA6A430E9}"/>
                  </a:ext>
                </a:extLst>
              </p:cNvPr>
              <p:cNvSpPr txBox="1"/>
              <p:nvPr/>
            </p:nvSpPr>
            <p:spPr>
              <a:xfrm>
                <a:off x="5542664" y="411015"/>
                <a:ext cx="16753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PY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s-ES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s-PY" sz="2000" dirty="0"/>
                  <a:t>=I=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ES" sz="2000" i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PY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sz="2000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s-ES" sz="2000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s-PY" sz="20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E13CD03-EBBD-7743-87D5-D6CBA6A43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664" y="411015"/>
                <a:ext cx="1675395" cy="307777"/>
              </a:xfrm>
              <a:prstGeom prst="rect">
                <a:avLst/>
              </a:prstGeom>
              <a:blipFill>
                <a:blip r:embed="rId2"/>
                <a:stretch>
                  <a:fillRect l="-4511" t="-15385" r="-752" b="-4615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C24AFE9-8E30-DC44-A3C4-FBCE91BE5194}"/>
                  </a:ext>
                </a:extLst>
              </p:cNvPr>
              <p:cNvSpPr txBox="1"/>
              <p:nvPr/>
            </p:nvSpPr>
            <p:spPr>
              <a:xfrm>
                <a:off x="7524328" y="411015"/>
                <a:ext cx="1237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PY" dirty="0"/>
                  <a:t> exist!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C24AFE9-8E30-DC44-A3C4-FBCE91BE5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411015"/>
                <a:ext cx="1237134" cy="369332"/>
              </a:xfrm>
              <a:prstGeom prst="rect">
                <a:avLst/>
              </a:prstGeom>
              <a:blipFill>
                <a:blip r:embed="rId3"/>
                <a:stretch>
                  <a:fillRect l="-3030" r="-3030" b="-2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FC386528-C7A5-BB4E-B64B-58736E065087}"/>
                  </a:ext>
                </a:extLst>
              </p:cNvPr>
              <p:cNvSpPr/>
              <p:nvPr/>
            </p:nvSpPr>
            <p:spPr>
              <a:xfrm>
                <a:off x="272873" y="1833559"/>
                <a:ext cx="1132361" cy="5532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FC386528-C7A5-BB4E-B64B-58736E065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73" y="1833559"/>
                <a:ext cx="1132361" cy="553293"/>
              </a:xfrm>
              <a:prstGeom prst="rect">
                <a:avLst/>
              </a:prstGeom>
              <a:blipFill>
                <a:blip r:embed="rId4"/>
                <a:stretch>
                  <a:fillRect l="-3297" b="-454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adroTexto 18">
            <a:extLst>
              <a:ext uri="{FF2B5EF4-FFF2-40B4-BE49-F238E27FC236}">
                <a16:creationId xmlns:a16="http://schemas.microsoft.com/office/drawing/2014/main" id="{36CB808B-C79D-5E4C-89A1-F15651D53052}"/>
              </a:ext>
            </a:extLst>
          </p:cNvPr>
          <p:cNvSpPr txBox="1"/>
          <p:nvPr/>
        </p:nvSpPr>
        <p:spPr>
          <a:xfrm>
            <a:off x="142324" y="795480"/>
            <a:ext cx="2525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800" dirty="0"/>
              <a:t>GAUSS-JORDAN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865FE28-87B6-EE4D-925C-1088325CBCF0}"/>
                  </a:ext>
                </a:extLst>
              </p:cNvPr>
              <p:cNvSpPr txBox="1"/>
              <p:nvPr/>
            </p:nvSpPr>
            <p:spPr>
              <a:xfrm>
                <a:off x="5497152" y="1461785"/>
                <a:ext cx="1954060" cy="1371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  <m:r>
                                        <a:rPr lang="es-E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+3</m:t>
                                      </m:r>
                                      <m:r>
                                        <a:rPr lang="es-E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= +1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r>
                                        <a:rPr lang="es-E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+6</m:t>
                                      </m:r>
                                      <m:r>
                                        <a:rPr lang="es-E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=+0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  <m:r>
                                        <a:rPr lang="es-E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+3</m:t>
                                      </m:r>
                                      <m:r>
                                        <a:rPr lang="es-E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= +0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r>
                                        <a:rPr lang="es-E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+6</m:t>
                                      </m:r>
                                      <m:r>
                                        <a:rPr lang="es-E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=+1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865FE28-87B6-EE4D-925C-1088325CB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152" y="1461785"/>
                <a:ext cx="1954060" cy="1371337"/>
              </a:xfrm>
              <a:prstGeom prst="rect">
                <a:avLst/>
              </a:prstGeom>
              <a:blipFill>
                <a:blip r:embed="rId5"/>
                <a:stretch>
                  <a:fillRect l="-49677" t="-99083" r="-1290" b="-14403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D0FE8821-6B42-C74A-9021-A95359C85C16}"/>
              </a:ext>
            </a:extLst>
          </p:cNvPr>
          <p:cNvSpPr txBox="1"/>
          <p:nvPr/>
        </p:nvSpPr>
        <p:spPr>
          <a:xfrm>
            <a:off x="2645359" y="1962787"/>
            <a:ext cx="22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Solve 2 equations at once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9347101-3809-F54C-A087-CB16A97CEE0B}"/>
              </a:ext>
            </a:extLst>
          </p:cNvPr>
          <p:cNvGrpSpPr/>
          <p:nvPr/>
        </p:nvGrpSpPr>
        <p:grpSpPr>
          <a:xfrm>
            <a:off x="243331" y="3012438"/>
            <a:ext cx="1610056" cy="565283"/>
            <a:chOff x="393097" y="2996952"/>
            <a:chExt cx="1610056" cy="5652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F3A6F517-6056-CF4C-9C54-2710B6ACD7BF}"/>
                    </a:ext>
                  </a:extLst>
                </p:cNvPr>
                <p:cNvSpPr/>
                <p:nvPr/>
              </p:nvSpPr>
              <p:spPr>
                <a:xfrm>
                  <a:off x="393097" y="2996952"/>
                  <a:ext cx="1610056" cy="5652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F3A6F517-6056-CF4C-9C54-2710B6ACD7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97" y="2996952"/>
                  <a:ext cx="1610056" cy="565283"/>
                </a:xfrm>
                <a:prstGeom prst="rect">
                  <a:avLst/>
                </a:prstGeom>
                <a:blipFill>
                  <a:blip r:embed="rId6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5FEB20C4-DBB6-1546-AF55-011C2E884217}"/>
                </a:ext>
              </a:extLst>
            </p:cNvPr>
            <p:cNvCxnSpPr>
              <a:cxnSpLocks/>
              <a:stCxn id="6" idx="0"/>
              <a:endCxn id="6" idx="2"/>
            </p:cNvCxnSpPr>
            <p:nvPr/>
          </p:nvCxnSpPr>
          <p:spPr>
            <a:xfrm>
              <a:off x="1198125" y="2996952"/>
              <a:ext cx="0" cy="56528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04F9347-0441-5D48-A451-5B9B382B2AD8}"/>
              </a:ext>
            </a:extLst>
          </p:cNvPr>
          <p:cNvGrpSpPr/>
          <p:nvPr/>
        </p:nvGrpSpPr>
        <p:grpSpPr>
          <a:xfrm>
            <a:off x="2974872" y="2976206"/>
            <a:ext cx="1783180" cy="564385"/>
            <a:chOff x="393097" y="2996952"/>
            <a:chExt cx="1783180" cy="5643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580B12FD-9426-114C-AD64-132D05E5B7E7}"/>
                    </a:ext>
                  </a:extLst>
                </p:cNvPr>
                <p:cNvSpPr/>
                <p:nvPr/>
              </p:nvSpPr>
              <p:spPr>
                <a:xfrm>
                  <a:off x="393097" y="2996952"/>
                  <a:ext cx="1783180" cy="5643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580B12FD-9426-114C-AD64-132D05E5B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97" y="2996952"/>
                  <a:ext cx="1783180" cy="564385"/>
                </a:xfrm>
                <a:prstGeom prst="rect">
                  <a:avLst/>
                </a:prstGeom>
                <a:blipFill>
                  <a:blip r:embed="rId7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60C51A77-C265-1B45-A2D5-8C8B04897F53}"/>
                </a:ext>
              </a:extLst>
            </p:cNvPr>
            <p:cNvCxnSpPr>
              <a:cxnSpLocks/>
              <a:stCxn id="28" idx="0"/>
              <a:endCxn id="28" idx="2"/>
            </p:cNvCxnSpPr>
            <p:nvPr/>
          </p:nvCxnSpPr>
          <p:spPr>
            <a:xfrm>
              <a:off x="1284687" y="2996952"/>
              <a:ext cx="0" cy="56438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58BD3FCC-F023-FB4E-A183-5322D585EE8A}"/>
              </a:ext>
            </a:extLst>
          </p:cNvPr>
          <p:cNvGrpSpPr/>
          <p:nvPr/>
        </p:nvGrpSpPr>
        <p:grpSpPr>
          <a:xfrm>
            <a:off x="5517648" y="2955173"/>
            <a:ext cx="1783180" cy="585417"/>
            <a:chOff x="393097" y="2996952"/>
            <a:chExt cx="1783180" cy="585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ángulo 30">
                  <a:extLst>
                    <a:ext uri="{FF2B5EF4-FFF2-40B4-BE49-F238E27FC236}">
                      <a16:creationId xmlns:a16="http://schemas.microsoft.com/office/drawing/2014/main" id="{4F2DA7FD-7A8C-ED4B-826C-A6A93FA9C01D}"/>
                    </a:ext>
                  </a:extLst>
                </p:cNvPr>
                <p:cNvSpPr/>
                <p:nvPr/>
              </p:nvSpPr>
              <p:spPr>
                <a:xfrm>
                  <a:off x="393097" y="2996952"/>
                  <a:ext cx="1783180" cy="5643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PY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1" name="Rectángulo 30">
                  <a:extLst>
                    <a:ext uri="{FF2B5EF4-FFF2-40B4-BE49-F238E27FC236}">
                      <a16:creationId xmlns:a16="http://schemas.microsoft.com/office/drawing/2014/main" id="{4F2DA7FD-7A8C-ED4B-826C-A6A93FA9C0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97" y="2996952"/>
                  <a:ext cx="1783180" cy="564385"/>
                </a:xfrm>
                <a:prstGeom prst="rect">
                  <a:avLst/>
                </a:prstGeom>
                <a:blipFill>
                  <a:blip r:embed="rId8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6BC221B1-26BB-6540-98E5-9CE1451E5E88}"/>
                </a:ext>
              </a:extLst>
            </p:cNvPr>
            <p:cNvCxnSpPr>
              <a:cxnSpLocks/>
            </p:cNvCxnSpPr>
            <p:nvPr/>
          </p:nvCxnSpPr>
          <p:spPr>
            <a:xfrm>
              <a:off x="1175641" y="3017984"/>
              <a:ext cx="0" cy="56438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5BE769C6-0D0B-F14C-B44D-5A39586AE5E2}"/>
                  </a:ext>
                </a:extLst>
              </p:cNvPr>
              <p:cNvSpPr/>
              <p:nvPr/>
            </p:nvSpPr>
            <p:spPr>
              <a:xfrm>
                <a:off x="2165149" y="3110413"/>
                <a:ext cx="4299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Y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5BE769C6-0D0B-F14C-B44D-5A39586AE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149" y="3110413"/>
                <a:ext cx="42992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A5939203-A5F5-1C4D-BBDC-8933D94AC676}"/>
                  </a:ext>
                </a:extLst>
              </p:cNvPr>
              <p:cNvSpPr/>
              <p:nvPr/>
            </p:nvSpPr>
            <p:spPr>
              <a:xfrm>
                <a:off x="4901429" y="3073732"/>
                <a:ext cx="4299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Y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A5939203-A5F5-1C4D-BBDC-8933D94AC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429" y="3073732"/>
                <a:ext cx="42992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ipse 34">
            <a:extLst>
              <a:ext uri="{FF2B5EF4-FFF2-40B4-BE49-F238E27FC236}">
                <a16:creationId xmlns:a16="http://schemas.microsoft.com/office/drawing/2014/main" id="{2D65D6EE-5E33-B345-91C0-87C7B0C41971}"/>
              </a:ext>
            </a:extLst>
          </p:cNvPr>
          <p:cNvSpPr/>
          <p:nvPr/>
        </p:nvSpPr>
        <p:spPr>
          <a:xfrm>
            <a:off x="365110" y="3010565"/>
            <a:ext cx="292835" cy="284514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61E57447-727F-7F40-B87E-FAFA0541E674}"/>
              </a:ext>
            </a:extLst>
          </p:cNvPr>
          <p:cNvSpPr/>
          <p:nvPr/>
        </p:nvSpPr>
        <p:spPr>
          <a:xfrm>
            <a:off x="3441989" y="3296500"/>
            <a:ext cx="292835" cy="284514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E6A0EB3-3DF5-F84F-A30C-4F6FD587D38D}"/>
              </a:ext>
            </a:extLst>
          </p:cNvPr>
          <p:cNvSpPr txBox="1"/>
          <p:nvPr/>
        </p:nvSpPr>
        <p:spPr>
          <a:xfrm>
            <a:off x="2974872" y="3822591"/>
            <a:ext cx="2344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1400" dirty="0"/>
              <a:t>Step 2 </a:t>
            </a:r>
          </a:p>
          <a:p>
            <a:r>
              <a:rPr lang="es-PY" sz="1400" dirty="0"/>
              <a:t>Substract  </a:t>
            </a:r>
            <a:r>
              <a:rPr lang="es-PY" sz="1400" b="1" dirty="0"/>
              <a:t>(</a:t>
            </a:r>
            <a:r>
              <a:rPr lang="es-PY" sz="1400" b="1" dirty="0">
                <a:solidFill>
                  <a:srgbClr val="FF0000"/>
                </a:solidFill>
              </a:rPr>
              <a:t>3</a:t>
            </a:r>
            <a:r>
              <a:rPr lang="es-PY" sz="1400" dirty="0"/>
              <a:t>*Row</a:t>
            </a:r>
            <a:r>
              <a:rPr lang="es-PY" sz="1400" baseline="-25000" dirty="0"/>
              <a:t>2</a:t>
            </a:r>
            <a:r>
              <a:rPr lang="es-PY" sz="1400" dirty="0"/>
              <a:t>) from Row</a:t>
            </a:r>
            <a:r>
              <a:rPr lang="es-PY" sz="1400" baseline="-25000" dirty="0"/>
              <a:t>1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525C445-94A5-954B-86E9-2DE2273FE57A}"/>
              </a:ext>
            </a:extLst>
          </p:cNvPr>
          <p:cNvSpPr txBox="1"/>
          <p:nvPr/>
        </p:nvSpPr>
        <p:spPr>
          <a:xfrm>
            <a:off x="457254" y="3839703"/>
            <a:ext cx="2262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1400" dirty="0"/>
              <a:t>Step 1 </a:t>
            </a:r>
          </a:p>
          <a:p>
            <a:r>
              <a:rPr lang="es-PY" sz="1400" dirty="0"/>
              <a:t>Substract  </a:t>
            </a:r>
            <a:r>
              <a:rPr lang="es-PY" sz="1400" b="1" dirty="0"/>
              <a:t>(</a:t>
            </a:r>
            <a:r>
              <a:rPr lang="es-PY" sz="1400" b="1" dirty="0">
                <a:solidFill>
                  <a:srgbClr val="FF0000"/>
                </a:solidFill>
              </a:rPr>
              <a:t>2</a:t>
            </a:r>
            <a:r>
              <a:rPr lang="es-PY" sz="1400" dirty="0"/>
              <a:t>*Row</a:t>
            </a:r>
            <a:r>
              <a:rPr lang="es-PY" sz="1400" baseline="-25000" dirty="0"/>
              <a:t>1</a:t>
            </a:r>
            <a:r>
              <a:rPr lang="es-PY" sz="1400" dirty="0"/>
              <a:t>) from Row</a:t>
            </a:r>
            <a:r>
              <a:rPr lang="es-PY" sz="1400" baseline="-25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D6C921DF-883F-DA46-9E6B-4FCD6567251E}"/>
                  </a:ext>
                </a:extLst>
              </p:cNvPr>
              <p:cNvSpPr/>
              <p:nvPr/>
            </p:nvSpPr>
            <p:spPr>
              <a:xfrm>
                <a:off x="467829" y="3549460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s-PY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D6C921DF-883F-DA46-9E6B-4FCD65672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29" y="3549460"/>
                <a:ext cx="38023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6B4C9EB4-39E1-724E-AC2E-2E3154AC1500}"/>
                  </a:ext>
                </a:extLst>
              </p:cNvPr>
              <p:cNvSpPr/>
              <p:nvPr/>
            </p:nvSpPr>
            <p:spPr>
              <a:xfrm>
                <a:off x="1179742" y="3540591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s-PY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6B4C9EB4-39E1-724E-AC2E-2E3154AC1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742" y="3540591"/>
                <a:ext cx="31130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DD1C828C-96EA-3C4C-96F7-47D69BF74627}"/>
                  </a:ext>
                </a:extLst>
              </p:cNvPr>
              <p:cNvSpPr/>
              <p:nvPr/>
            </p:nvSpPr>
            <p:spPr>
              <a:xfrm>
                <a:off x="5806092" y="3551662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s-PY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DD1C828C-96EA-3C4C-96F7-47D69BF74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092" y="3551662"/>
                <a:ext cx="3113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A9944C69-E99A-3546-A91C-DA32569B4289}"/>
                  </a:ext>
                </a:extLst>
              </p:cNvPr>
              <p:cNvSpPr/>
              <p:nvPr/>
            </p:nvSpPr>
            <p:spPr>
              <a:xfrm>
                <a:off x="6552276" y="3519558"/>
                <a:ext cx="608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Y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A9944C69-E99A-3546-A91C-DA32569B42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76" y="3519558"/>
                <a:ext cx="60875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6B9F5EC0-D89D-4B49-BFC8-28C111C08658}"/>
                  </a:ext>
                </a:extLst>
              </p:cNvPr>
              <p:cNvSpPr/>
              <p:nvPr/>
            </p:nvSpPr>
            <p:spPr>
              <a:xfrm>
                <a:off x="2974872" y="4486711"/>
                <a:ext cx="44030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s-PY" sz="2400" dirty="0"/>
                  <a:t>=</a:t>
                </a:r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𝐸𝐼</m:t>
                        </m:r>
                      </m:e>
                    </m:d>
                  </m:oMath>
                </a14:m>
                <a:r>
                  <a:rPr lang="es-PY" sz="2400" dirty="0"/>
                  <a:t>=</a:t>
                </a:r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𝐸𝐴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s-PY" sz="2400" dirty="0"/>
                  <a:t>=</a:t>
                </a:r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s-E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?</m:t>
                        </m:r>
                      </m:e>
                    </m:d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6B9F5EC0-D89D-4B49-BFC8-28C111C08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872" y="4486711"/>
                <a:ext cx="4403000" cy="461665"/>
              </a:xfrm>
              <a:prstGeom prst="rect">
                <a:avLst/>
              </a:prstGeom>
              <a:blipFill>
                <a:blip r:embed="rId15"/>
                <a:stretch>
                  <a:fillRect t="-7895" b="-2631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ángulo 49">
                <a:extLst>
                  <a:ext uri="{FF2B5EF4-FFF2-40B4-BE49-F238E27FC236}">
                    <a16:creationId xmlns:a16="http://schemas.microsoft.com/office/drawing/2014/main" id="{DE26A693-3C46-774F-981F-189E4958DD7C}"/>
                  </a:ext>
                </a:extLst>
              </p:cNvPr>
              <p:cNvSpPr/>
              <p:nvPr/>
            </p:nvSpPr>
            <p:spPr>
              <a:xfrm>
                <a:off x="2952289" y="5094885"/>
                <a:ext cx="35432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𝑡𝑒𝑙𝑙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𝑢𝑠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E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Y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50" name="Rectángulo 49">
                <a:extLst>
                  <a:ext uri="{FF2B5EF4-FFF2-40B4-BE49-F238E27FC236}">
                    <a16:creationId xmlns:a16="http://schemas.microsoft.com/office/drawing/2014/main" id="{DE26A693-3C46-774F-981F-189E4958DD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289" y="5094885"/>
                <a:ext cx="3543214" cy="461665"/>
              </a:xfrm>
              <a:prstGeom prst="rect">
                <a:avLst/>
              </a:prstGeom>
              <a:blipFill>
                <a:blip r:embed="rId1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7C708571-D29F-8A48-B420-F6D42E30C193}"/>
                  </a:ext>
                </a:extLst>
              </p:cNvPr>
              <p:cNvSpPr/>
              <p:nvPr/>
            </p:nvSpPr>
            <p:spPr>
              <a:xfrm>
                <a:off x="2919757" y="5718582"/>
                <a:ext cx="23301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s-PY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s-E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s-PY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s-E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s-PY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7C708571-D29F-8A48-B420-F6D42E30C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757" y="5718582"/>
                <a:ext cx="2330190" cy="461665"/>
              </a:xfrm>
              <a:prstGeom prst="rect">
                <a:avLst/>
              </a:prstGeom>
              <a:blipFill>
                <a:blip r:embed="rId17"/>
                <a:stretch>
                  <a:fillRect l="-543" t="-5263" b="-2631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1A9177-A668-8F43-BE05-1865D93B11E0}"/>
                  </a:ext>
                </a:extLst>
              </p:cNvPr>
              <p:cNvSpPr/>
              <p:nvPr/>
            </p:nvSpPr>
            <p:spPr>
              <a:xfrm>
                <a:off x="315561" y="2467374"/>
                <a:ext cx="1677767" cy="558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1A9177-A668-8F43-BE05-1865D93B1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61" y="2467374"/>
                <a:ext cx="1677767" cy="558871"/>
              </a:xfrm>
              <a:prstGeom prst="rect">
                <a:avLst/>
              </a:prstGeom>
              <a:blipFill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E0267035-E8DB-A94A-9AC4-17DCC5DE7B5A}"/>
                  </a:ext>
                </a:extLst>
              </p:cNvPr>
              <p:cNvSpPr/>
              <p:nvPr/>
            </p:nvSpPr>
            <p:spPr>
              <a:xfrm>
                <a:off x="2412406" y="2397860"/>
                <a:ext cx="1672446" cy="558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E0267035-E8DB-A94A-9AC4-17DCC5DE7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406" y="2397860"/>
                <a:ext cx="1672446" cy="558871"/>
              </a:xfrm>
              <a:prstGeom prst="rect">
                <a:avLst/>
              </a:prstGeom>
              <a:blipFill>
                <a:blip r:embed="rId19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967D29C9-907F-1642-A938-8AB12D752EA5}"/>
                  </a:ext>
                </a:extLst>
              </p:cNvPr>
              <p:cNvSpPr/>
              <p:nvPr/>
            </p:nvSpPr>
            <p:spPr>
              <a:xfrm>
                <a:off x="474771" y="4594569"/>
                <a:ext cx="13593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967D29C9-907F-1642-A938-8AB12D752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71" y="4594569"/>
                <a:ext cx="13593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21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Credits</a:t>
            </a:r>
            <a:endParaRPr lang="es-PY" dirty="0"/>
          </a:p>
        </p:txBody>
      </p:sp>
      <p:sp>
        <p:nvSpPr>
          <p:cNvPr id="15" name="2 Subtítulo">
            <a:extLst>
              <a:ext uri="{FF2B5EF4-FFF2-40B4-BE49-F238E27FC236}">
                <a16:creationId xmlns:a16="http://schemas.microsoft.com/office/drawing/2014/main" id="{49E7D5A3-A0F7-D84F-8E05-F623C9A8AA47}"/>
              </a:ext>
            </a:extLst>
          </p:cNvPr>
          <p:cNvSpPr txBox="1">
            <a:spLocks/>
          </p:cNvSpPr>
          <p:nvPr/>
        </p:nvSpPr>
        <p:spPr>
          <a:xfrm>
            <a:off x="2107722" y="2661974"/>
            <a:ext cx="3223167" cy="4159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https://github.com/aegiloru/linearAlgebra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4772018" y="464859"/>
            <a:ext cx="3649669" cy="1849715"/>
          </a:xfrm>
          <a:prstGeom prst="rect">
            <a:avLst/>
          </a:prstGeom>
        </p:spPr>
        <p:txBody>
          <a:bodyPr anchor="t" anchorCtr="0">
            <a:normAutofit fontScale="625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/>
              <a:t>Lic. Electrónica</a:t>
            </a:r>
          </a:p>
          <a:p>
            <a:pPr algn="ctr"/>
            <a:r>
              <a:rPr lang="es-PY" sz="2900" dirty="0">
                <a:hlinkClick r:id="rId3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Hernandarias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@2020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84F80A-B744-1E4A-B4BA-C74FEE4FDC99}"/>
              </a:ext>
            </a:extLst>
          </p:cNvPr>
          <p:cNvSpPr/>
          <p:nvPr/>
        </p:nvSpPr>
        <p:spPr>
          <a:xfrm>
            <a:off x="262473" y="261755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PY" dirty="0"/>
          </a:p>
        </p:txBody>
      </p:sp>
      <p:pic>
        <p:nvPicPr>
          <p:cNvPr id="12" name="Imagen 11">
            <a:hlinkClick r:id="rId4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63" y="404815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200018" y="73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B5DA092E-A543-9E43-B2A1-A782DFABDE89}"/>
              </a:ext>
            </a:extLst>
          </p:cNvPr>
          <p:cNvGrpSpPr/>
          <p:nvPr/>
        </p:nvGrpSpPr>
        <p:grpSpPr>
          <a:xfrm>
            <a:off x="262473" y="3003076"/>
            <a:ext cx="7173841" cy="1096633"/>
            <a:chOff x="262473" y="2770828"/>
            <a:chExt cx="7173841" cy="1096633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D48AA757-117F-8244-AB6F-0DA9FB4E8D00}"/>
                </a:ext>
              </a:extLst>
            </p:cNvPr>
            <p:cNvSpPr txBox="1"/>
            <p:nvPr/>
          </p:nvSpPr>
          <p:spPr>
            <a:xfrm>
              <a:off x="262473" y="3498129"/>
              <a:ext cx="1845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Prof. Gilbert Strang</a:t>
              </a:r>
              <a:endParaRPr lang="es-PY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B7F13CD6-61FB-E340-84F3-82EEDE3A7D95}"/>
                </a:ext>
              </a:extLst>
            </p:cNvPr>
            <p:cNvSpPr/>
            <p:nvPr/>
          </p:nvSpPr>
          <p:spPr>
            <a:xfrm>
              <a:off x="2150758" y="3552883"/>
              <a:ext cx="242233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Y" sz="1400" dirty="0">
                  <a:solidFill>
                    <a:srgbClr val="0070C0"/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http://www-math.mit.edu/~gs/</a:t>
              </a:r>
              <a:endParaRPr lang="es-PY" sz="1400" dirty="0">
                <a:solidFill>
                  <a:srgbClr val="0070C0"/>
                </a:solidFill>
              </a:endParaRP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EEF7B99C-3085-4449-AA06-B3696BC3E2F1}"/>
                </a:ext>
              </a:extLst>
            </p:cNvPr>
            <p:cNvSpPr/>
            <p:nvPr/>
          </p:nvSpPr>
          <p:spPr>
            <a:xfrm>
              <a:off x="2107722" y="3161306"/>
              <a:ext cx="53285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Y" sz="1400" dirty="0">
                  <a:solidFill>
                    <a:srgbClr val="0070C0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https://ocw.mit.edu/courses/mathematics/18-06-linear-algebra-spring-2010/</a:t>
              </a:r>
              <a:endParaRPr lang="es-PY" sz="1400" dirty="0">
                <a:solidFill>
                  <a:srgbClr val="0070C0"/>
                </a:solidFill>
              </a:endParaRP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02F587A7-7348-424F-8F51-81F5EFAE5B3B}"/>
                </a:ext>
              </a:extLst>
            </p:cNvPr>
            <p:cNvSpPr txBox="1"/>
            <p:nvPr/>
          </p:nvSpPr>
          <p:spPr>
            <a:xfrm>
              <a:off x="264372" y="3112073"/>
              <a:ext cx="1093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MIT 18.06</a:t>
              </a:r>
              <a:endParaRPr lang="es-PY" dirty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7A930971-F656-0B45-87CC-49885F1224BF}"/>
                </a:ext>
              </a:extLst>
            </p:cNvPr>
            <p:cNvSpPr/>
            <p:nvPr/>
          </p:nvSpPr>
          <p:spPr>
            <a:xfrm>
              <a:off x="2117683" y="2790742"/>
              <a:ext cx="37669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Y" sz="1400" dirty="0">
                  <a:solidFill>
                    <a:srgbClr val="0070C0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https://www.youtube.com/watch?v=FX4C-JpTFgY</a:t>
              </a:r>
              <a:endParaRPr lang="es-PY" sz="1400" dirty="0">
                <a:solidFill>
                  <a:srgbClr val="0070C0"/>
                </a:solidFill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A612FC92-5DA7-8940-9F41-84A9E3A52BC6}"/>
                </a:ext>
              </a:extLst>
            </p:cNvPr>
            <p:cNvSpPr txBox="1"/>
            <p:nvPr/>
          </p:nvSpPr>
          <p:spPr>
            <a:xfrm>
              <a:off x="262473" y="2770828"/>
              <a:ext cx="1820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</a:lstStyle>
            <a:p>
              <a:r>
                <a:rPr lang="es-PY" dirty="0"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Lec 03 –MIT 18.06</a:t>
              </a:r>
              <a:endParaRPr lang="es-PY" dirty="0"/>
            </a:p>
          </p:txBody>
        </p:sp>
      </p:grpSp>
    </p:spTree>
    <p:extLst>
      <p:ext uri="{BB962C8B-B14F-4D97-AF65-F5344CB8AC3E}">
        <p14:creationId xmlns:p14="http://schemas.microsoft.com/office/powerpoint/2010/main" val="714524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4573</TotalTime>
  <Words>482</Words>
  <Application>Microsoft Macintosh PowerPoint</Application>
  <PresentationFormat>Presentación en pantalla (4:3)</PresentationFormat>
  <Paragraphs>108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Franklin Gothic Book</vt:lpstr>
      <vt:lpstr>Perpetua</vt:lpstr>
      <vt:lpstr>Wingdings 2</vt:lpstr>
      <vt:lpstr>Equidad</vt:lpstr>
      <vt:lpstr>Lecture 03 Multiplications and Inverse Matrices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Lineal</dc:title>
  <dc:creator>EXPO 3</dc:creator>
  <cp:lastModifiedBy>Gregorio Ariel Guerrero Moral</cp:lastModifiedBy>
  <cp:revision>149</cp:revision>
  <cp:lastPrinted>2020-03-14T02:08:03Z</cp:lastPrinted>
  <dcterms:created xsi:type="dcterms:W3CDTF">2015-03-02T13:24:06Z</dcterms:created>
  <dcterms:modified xsi:type="dcterms:W3CDTF">2020-04-26T13:49:21Z</dcterms:modified>
</cp:coreProperties>
</file>