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0" r:id="rId2"/>
    <p:sldId id="305" r:id="rId3"/>
    <p:sldId id="309" r:id="rId4"/>
    <p:sldId id="306" r:id="rId5"/>
    <p:sldId id="307" r:id="rId6"/>
    <p:sldId id="308" r:id="rId7"/>
    <p:sldId id="31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3"/>
    <p:restoredTop sz="93741"/>
  </p:normalViewPr>
  <p:slideViewPr>
    <p:cSldViewPr>
      <p:cViewPr varScale="1">
        <p:scale>
          <a:sx n="120" d="100"/>
          <a:sy n="120" d="100"/>
        </p:scale>
        <p:origin x="10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15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/>
              <a:t>Corregir esta diapositiva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284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6.png"/><Relationship Id="rId26" Type="http://schemas.openxmlformats.org/officeDocument/2006/relationships/image" Target="../media/image83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17" Type="http://schemas.openxmlformats.org/officeDocument/2006/relationships/image" Target="../media/image87.png"/><Relationship Id="rId25" Type="http://schemas.openxmlformats.org/officeDocument/2006/relationships/image" Target="../media/image82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78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81.png"/><Relationship Id="rId32" Type="http://schemas.openxmlformats.org/officeDocument/2006/relationships/image" Target="../media/image90.png"/><Relationship Id="rId5" Type="http://schemas.openxmlformats.org/officeDocument/2006/relationships/image" Target="../media/image75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74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sIvs_6vC38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04</a:t>
            </a:r>
            <a:br>
              <a:rPr lang="es-PY" dirty="0"/>
            </a:br>
            <a:r>
              <a:rPr lang="es-ES" dirty="0" err="1"/>
              <a:t>Factorization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A=LU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539552" y="3429000"/>
            <a:ext cx="7762056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200" dirty="0"/>
              <a:t>Inverse of AB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200" dirty="0"/>
              <a:t>Inverse of A</a:t>
            </a:r>
            <a:r>
              <a:rPr lang="es-PY" sz="3200" baseline="30000" dirty="0"/>
              <a:t>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Product of eliminations matrices:</a:t>
            </a:r>
          </a:p>
          <a:p>
            <a:pPr lvl="1" algn="l"/>
            <a:r>
              <a:rPr lang="es-ES" sz="3600" dirty="0"/>
              <a:t>		A=LU (no </a:t>
            </a:r>
            <a:r>
              <a:rPr lang="es-ES" sz="3600" dirty="0" err="1"/>
              <a:t>row</a:t>
            </a:r>
            <a:r>
              <a:rPr lang="es-ES" sz="3600" dirty="0"/>
              <a:t> </a:t>
            </a:r>
            <a:r>
              <a:rPr lang="es-ES" sz="3600" dirty="0" err="1"/>
              <a:t>echanges</a:t>
            </a:r>
            <a:r>
              <a:rPr lang="es-ES" sz="3600" dirty="0"/>
              <a:t>!)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89443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5" y="255786"/>
            <a:ext cx="5005409" cy="8013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INVERSES (Square Matrix)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13CD03-EBBD-7743-87D5-D6CBA6A430E9}"/>
                  </a:ext>
                </a:extLst>
              </p:cNvPr>
              <p:cNvSpPr txBox="1"/>
              <p:nvPr/>
            </p:nvSpPr>
            <p:spPr>
              <a:xfrm>
                <a:off x="5535330" y="402822"/>
                <a:ext cx="16753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PY" sz="2000" dirty="0"/>
                  <a:t>=I=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13CD03-EBBD-7743-87D5-D6CBA6A4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30" y="402822"/>
                <a:ext cx="1675395" cy="307777"/>
              </a:xfrm>
              <a:prstGeom prst="rect">
                <a:avLst/>
              </a:prstGeom>
              <a:blipFill>
                <a:blip r:embed="rId2"/>
                <a:stretch>
                  <a:fillRect l="-4511" t="-20000" r="-1504" b="-52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C24AFE9-8E30-DC44-A3C4-FBCE91BE5194}"/>
                  </a:ext>
                </a:extLst>
              </p:cNvPr>
              <p:cNvSpPr txBox="1"/>
              <p:nvPr/>
            </p:nvSpPr>
            <p:spPr>
              <a:xfrm>
                <a:off x="7429980" y="341267"/>
                <a:ext cx="1237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 exist!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C24AFE9-8E30-DC44-A3C4-FBCE91BE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980" y="341267"/>
                <a:ext cx="1237134" cy="369332"/>
              </a:xfrm>
              <a:prstGeom prst="rect">
                <a:avLst/>
              </a:prstGeom>
              <a:blipFill>
                <a:blip r:embed="rId3"/>
                <a:stretch>
                  <a:fillRect l="-4082" t="-3333" r="-3061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36CB808B-C79D-5E4C-89A1-F15651D53052}"/>
              </a:ext>
            </a:extLst>
          </p:cNvPr>
          <p:cNvSpPr txBox="1"/>
          <p:nvPr/>
        </p:nvSpPr>
        <p:spPr>
          <a:xfrm>
            <a:off x="149551" y="859456"/>
            <a:ext cx="2413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INVERSE OF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B9F5EC0-D89D-4B49-BFC8-28C111C08658}"/>
                  </a:ext>
                </a:extLst>
              </p:cNvPr>
              <p:cNvSpPr/>
              <p:nvPr/>
            </p:nvSpPr>
            <p:spPr>
              <a:xfrm>
                <a:off x="312520" y="2019258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r>
                  <a:rPr lang="es-PY" sz="2400" dirty="0"/>
                  <a:t>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B9F5EC0-D89D-4B49-BFC8-28C111C08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20" y="2019258"/>
                <a:ext cx="1643399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9AA5014F-CBAD-7A45-B1E8-84A8E843361E}"/>
                  </a:ext>
                </a:extLst>
              </p:cNvPr>
              <p:cNvSpPr/>
              <p:nvPr/>
            </p:nvSpPr>
            <p:spPr>
              <a:xfrm>
                <a:off x="279796" y="4151612"/>
                <a:ext cx="17796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400" dirty="0"/>
                  <a:t>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9AA5014F-CBAD-7A45-B1E8-84A8E8433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96" y="4151612"/>
                <a:ext cx="1779654" cy="461665"/>
              </a:xfrm>
              <a:prstGeom prst="rect">
                <a:avLst/>
              </a:prstGeom>
              <a:blipFill>
                <a:blip r:embed="rId5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E3EDFF3-5C1A-374B-800D-BBC3D88EA5C2}"/>
                  </a:ext>
                </a:extLst>
              </p:cNvPr>
              <p:cNvSpPr/>
              <p:nvPr/>
            </p:nvSpPr>
            <p:spPr>
              <a:xfrm>
                <a:off x="76065" y="1386596"/>
                <a:ext cx="2437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AB</m:t>
                            </m:r>
                          </m:e>
                        </m:d>
                      </m:e>
                      <m:sup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s-ES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PY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E3EDFF3-5C1A-374B-800D-BBC3D88EA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" y="1386596"/>
                <a:ext cx="2437719" cy="461665"/>
              </a:xfrm>
              <a:prstGeom prst="rect">
                <a:avLst/>
              </a:prstGeom>
              <a:blipFill>
                <a:blip r:embed="rId6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214A897-27DC-F445-B98A-ED9A064BAAB7}"/>
                  </a:ext>
                </a:extLst>
              </p:cNvPr>
              <p:cNvSpPr/>
              <p:nvPr/>
            </p:nvSpPr>
            <p:spPr>
              <a:xfrm>
                <a:off x="312520" y="2679560"/>
                <a:ext cx="22154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s-PY" sz="2000" dirty="0"/>
                  <a:t>=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214A897-27DC-F445-B98A-ED9A064BA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20" y="2679560"/>
                <a:ext cx="2215478" cy="400110"/>
              </a:xfrm>
              <a:prstGeom prst="rect">
                <a:avLst/>
              </a:prstGeom>
              <a:blipFill>
                <a:blip r:embed="rId7"/>
                <a:stretch>
                  <a:fillRect t="-3125" b="-3125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0AFB2C0A-6836-B945-9173-E1C674967996}"/>
                  </a:ext>
                </a:extLst>
              </p:cNvPr>
              <p:cNvSpPr/>
              <p:nvPr/>
            </p:nvSpPr>
            <p:spPr>
              <a:xfrm>
                <a:off x="1035345" y="3155197"/>
                <a:ext cx="14926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i="1" dirty="0">
                    <a:latin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sz="2000" dirty="0"/>
                  <a:t>=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0AFB2C0A-6836-B945-9173-E1C674967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45" y="3155197"/>
                <a:ext cx="1492653" cy="400110"/>
              </a:xfrm>
              <a:prstGeom prst="rect">
                <a:avLst/>
              </a:prstGeom>
              <a:blipFill>
                <a:blip r:embed="rId8"/>
                <a:stretch>
                  <a:fillRect l="-4237" t="-9091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CE87DC39-E774-1145-ACAA-577F55685528}"/>
                  </a:ext>
                </a:extLst>
              </p:cNvPr>
              <p:cNvSpPr/>
              <p:nvPr/>
            </p:nvSpPr>
            <p:spPr>
              <a:xfrm>
                <a:off x="1377427" y="3559227"/>
                <a:ext cx="10359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i="1" dirty="0">
                    <a:latin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sz="2000" i="1" dirty="0">
                    <a:latin typeface="Cambria Math" panose="02040503050406030204" pitchFamily="18" charset="0"/>
                  </a:rPr>
                  <a:t>=I</a:t>
                </a:r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CE87DC39-E774-1145-ACAA-577F55685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427" y="3559227"/>
                <a:ext cx="1035989" cy="400110"/>
              </a:xfrm>
              <a:prstGeom prst="rect">
                <a:avLst/>
              </a:prstGeom>
              <a:blipFill>
                <a:blip r:embed="rId9"/>
                <a:stretch>
                  <a:fillRect l="-6098" t="-6061" r="-4878" b="-242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DE808571-7BD8-0C4D-AB3A-6B6360ABEE70}"/>
                  </a:ext>
                </a:extLst>
              </p:cNvPr>
              <p:cNvSpPr/>
              <p:nvPr/>
            </p:nvSpPr>
            <p:spPr>
              <a:xfrm>
                <a:off x="405910" y="4813776"/>
                <a:ext cx="22715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dirty="0"/>
                  <a:t>=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DE808571-7BD8-0C4D-AB3A-6B6360ABE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10" y="4813776"/>
                <a:ext cx="2271584" cy="400110"/>
              </a:xfrm>
              <a:prstGeom prst="rect">
                <a:avLst/>
              </a:prstGeom>
              <a:blipFill>
                <a:blip r:embed="rId10"/>
                <a:stretch>
                  <a:fillRect t="-3030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9857FD9A-FD4F-1B4D-9056-E68DF43074D4}"/>
                  </a:ext>
                </a:extLst>
              </p:cNvPr>
              <p:cNvSpPr/>
              <p:nvPr/>
            </p:nvSpPr>
            <p:spPr>
              <a:xfrm>
                <a:off x="1132199" y="5158730"/>
                <a:ext cx="15901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s-PY" sz="2000" i="1" dirty="0">
                    <a:latin typeface="Cambria Math" panose="02040503050406030204" pitchFamily="18" charset="0"/>
                  </a:rPr>
                  <a:t>B=</a:t>
                </a:r>
                <a:r>
                  <a:rPr lang="es-E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9857FD9A-FD4F-1B4D-9056-E68DF430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99" y="5158730"/>
                <a:ext cx="1590179" cy="400110"/>
              </a:xfrm>
              <a:prstGeom prst="rect">
                <a:avLst/>
              </a:prstGeom>
              <a:blipFill>
                <a:blip r:embed="rId11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9D90591F-7882-FA4C-8340-0865CBBF4994}"/>
                  </a:ext>
                </a:extLst>
              </p:cNvPr>
              <p:cNvSpPr/>
              <p:nvPr/>
            </p:nvSpPr>
            <p:spPr>
              <a:xfrm>
                <a:off x="1448855" y="5619952"/>
                <a:ext cx="11849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sz="2000" i="1" dirty="0">
                    <a:latin typeface="Cambria Math" panose="02040503050406030204" pitchFamily="18" charset="0"/>
                  </a:rPr>
                  <a:t>B=</a:t>
                </a:r>
                <a:r>
                  <a:rPr lang="es-E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9D90591F-7882-FA4C-8340-0865CBBF4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55" y="5619952"/>
                <a:ext cx="1184940" cy="400110"/>
              </a:xfrm>
              <a:prstGeom prst="rect">
                <a:avLst/>
              </a:prstGeom>
              <a:blipFill>
                <a:blip r:embed="rId12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uadroTexto 53">
            <a:extLst>
              <a:ext uri="{FF2B5EF4-FFF2-40B4-BE49-F238E27FC236}">
                <a16:creationId xmlns:a16="http://schemas.microsoft.com/office/drawing/2014/main" id="{63FE21D8-4B15-374A-B938-0453FBD59A4E}"/>
              </a:ext>
            </a:extLst>
          </p:cNvPr>
          <p:cNvSpPr txBox="1"/>
          <p:nvPr/>
        </p:nvSpPr>
        <p:spPr>
          <a:xfrm>
            <a:off x="3459180" y="856313"/>
            <a:ext cx="2403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INVERSE OF A</a:t>
            </a:r>
            <a:r>
              <a:rPr lang="es-PY" sz="2800" baseline="30000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22B6468-EF96-044A-9B9D-5F91A21B086B}"/>
                  </a:ext>
                </a:extLst>
              </p:cNvPr>
              <p:cNvSpPr/>
              <p:nvPr/>
            </p:nvSpPr>
            <p:spPr>
              <a:xfrm>
                <a:off x="3625811" y="2499886"/>
                <a:ext cx="18038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2000" i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sSup>
                              <m:sSupPr>
                                <m:ctrlPr>
                                  <a:rPr lang="es-PY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ES" sz="2000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s-E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sz="2000" i="1" dirty="0">
                    <a:latin typeface="Cambria Math" panose="02040503050406030204" pitchFamily="18" charset="0"/>
                  </a:rPr>
                  <a:t>=</a:t>
                </a:r>
                <a:r>
                  <a:rPr lang="es-E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PY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22B6468-EF96-044A-9B9D-5F91A21B0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11" y="2499886"/>
                <a:ext cx="1803827" cy="400110"/>
              </a:xfrm>
              <a:prstGeom prst="rect">
                <a:avLst/>
              </a:prstGeom>
              <a:blipFill>
                <a:blip r:embed="rId13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9F2CD8CB-2DE1-9E4B-8EB6-DAEA8139D331}"/>
                  </a:ext>
                </a:extLst>
              </p:cNvPr>
              <p:cNvSpPr/>
              <p:nvPr/>
            </p:nvSpPr>
            <p:spPr>
              <a:xfrm>
                <a:off x="3569990" y="1993972"/>
                <a:ext cx="1058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i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r>
                  <a:rPr lang="es-PY" sz="2400" dirty="0"/>
                  <a:t>=I</a:t>
                </a: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9F2CD8CB-2DE1-9E4B-8EB6-DAEA8139D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90" y="1993972"/>
                <a:ext cx="1058944" cy="461665"/>
              </a:xfrm>
              <a:prstGeom prst="rect">
                <a:avLst/>
              </a:prstGeom>
              <a:blipFill>
                <a:blip r:embed="rId14"/>
                <a:stretch>
                  <a:fillRect l="-1190" t="-8108" r="-8333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152F6FB3-E1B0-F546-BFA1-AFF9579441D8}"/>
                  </a:ext>
                </a:extLst>
              </p:cNvPr>
              <p:cNvSpPr/>
              <p:nvPr/>
            </p:nvSpPr>
            <p:spPr>
              <a:xfrm>
                <a:off x="3391787" y="2821606"/>
                <a:ext cx="16235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PY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i="1" dirty="0">
                    <a:latin typeface="Cambria Math" panose="02040503050406030204" pitchFamily="18" charset="0"/>
                  </a:rPr>
                  <a:t>=I</a:t>
                </a:r>
              </a:p>
            </p:txBody>
          </p:sp>
        </mc:Choice>
        <mc:Fallback xmlns="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152F6FB3-E1B0-F546-BFA1-AFF957944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87" y="2821606"/>
                <a:ext cx="1623586" cy="400110"/>
              </a:xfrm>
              <a:prstGeom prst="rect">
                <a:avLst/>
              </a:prstGeom>
              <a:blipFill>
                <a:blip r:embed="rId15"/>
                <a:stretch>
                  <a:fillRect t="-6061" r="-2326" b="-242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4D32A45-509D-A54F-A3CF-511B08B3E62C}"/>
                  </a:ext>
                </a:extLst>
              </p:cNvPr>
              <p:cNvSpPr txBox="1"/>
              <p:nvPr/>
            </p:nvSpPr>
            <p:spPr>
              <a:xfrm>
                <a:off x="4527724" y="3348664"/>
                <a:ext cx="268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This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.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PY" baseline="300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4D32A45-509D-A54F-A3CF-511B08B3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724" y="3348664"/>
                <a:ext cx="2685800" cy="369332"/>
              </a:xfrm>
              <a:prstGeom prst="rect">
                <a:avLst/>
              </a:prstGeom>
              <a:blipFill>
                <a:blip r:embed="rId16"/>
                <a:stretch>
                  <a:fillRect l="-1887" t="-6897" b="-241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curvado 55">
            <a:extLst>
              <a:ext uri="{FF2B5EF4-FFF2-40B4-BE49-F238E27FC236}">
                <a16:creationId xmlns:a16="http://schemas.microsoft.com/office/drawing/2014/main" id="{6B0D2D5F-D45A-B442-A626-586528B0BD5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3878572" y="3215414"/>
            <a:ext cx="649153" cy="317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F769936-45DB-3043-8E11-78E1F8784A69}"/>
              </a:ext>
            </a:extLst>
          </p:cNvPr>
          <p:cNvSpPr/>
          <p:nvPr/>
        </p:nvSpPr>
        <p:spPr>
          <a:xfrm>
            <a:off x="6373027" y="925234"/>
            <a:ext cx="2412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Y" dirty="0"/>
              <a:t>The transpose of an invertible matrix is also invertible, and its inverse is the transpose of the inverse of the original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8750BCF5-EDA7-EF4E-95A7-2CF792F94B9A}"/>
                  </a:ext>
                </a:extLst>
              </p:cNvPr>
              <p:cNvSpPr/>
              <p:nvPr/>
            </p:nvSpPr>
            <p:spPr>
              <a:xfrm>
                <a:off x="3729117" y="4115397"/>
                <a:ext cx="1193275" cy="553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000" i="1" dirty="0">
                    <a:latin typeface="Cambria Math" panose="02040503050406030204" pitchFamily="18" charset="0"/>
                  </a:rPr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8750BCF5-EDA7-EF4E-95A7-2CF792F94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17" y="4115397"/>
                <a:ext cx="1193275" cy="553293"/>
              </a:xfrm>
              <a:prstGeom prst="rect">
                <a:avLst/>
              </a:prstGeom>
              <a:blipFill>
                <a:blip r:embed="rId17"/>
                <a:stretch>
                  <a:fillRect l="-5263" b="-2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31F2B8C4-042C-254F-8BEC-4C5F13282AC0}"/>
                  </a:ext>
                </a:extLst>
              </p:cNvPr>
              <p:cNvSpPr/>
              <p:nvPr/>
            </p:nvSpPr>
            <p:spPr>
              <a:xfrm>
                <a:off x="3557631" y="5540571"/>
                <a:ext cx="1713546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31F2B8C4-042C-254F-8BEC-4C5F13282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31" y="5540571"/>
                <a:ext cx="1713546" cy="558871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4AA01809-C61E-2045-8FF3-189F8B844C0E}"/>
                  </a:ext>
                </a:extLst>
              </p:cNvPr>
              <p:cNvSpPr/>
              <p:nvPr/>
            </p:nvSpPr>
            <p:spPr>
              <a:xfrm>
                <a:off x="3459180" y="1408072"/>
                <a:ext cx="22369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PY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4AA01809-C61E-2045-8FF3-189F8B844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180" y="1408072"/>
                <a:ext cx="2236959" cy="461665"/>
              </a:xfrm>
              <a:prstGeom prst="rect">
                <a:avLst/>
              </a:prstGeom>
              <a:blipFill>
                <a:blip r:embed="rId19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669C9F12-9086-8445-BCF8-10CA16F78768}"/>
                  </a:ext>
                </a:extLst>
              </p:cNvPr>
              <p:cNvSpPr/>
              <p:nvPr/>
            </p:nvSpPr>
            <p:spPr>
              <a:xfrm>
                <a:off x="3661430" y="4864652"/>
                <a:ext cx="1308243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669C9F12-9086-8445-BCF8-10CA16F78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430" y="4864652"/>
                <a:ext cx="1308243" cy="554254"/>
              </a:xfrm>
              <a:prstGeom prst="rect">
                <a:avLst/>
              </a:prstGeom>
              <a:blipFill>
                <a:blip r:embed="rId2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8FEBB6D4-BD51-494F-8C75-97E4F7B94581}"/>
                  </a:ext>
                </a:extLst>
              </p:cNvPr>
              <p:cNvSpPr/>
              <p:nvPr/>
            </p:nvSpPr>
            <p:spPr>
              <a:xfrm>
                <a:off x="5748154" y="4864652"/>
                <a:ext cx="2023952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8FEBB6D4-BD51-494F-8C75-97E4F7B9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154" y="4864652"/>
                <a:ext cx="2023952" cy="558871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4F6ED88F-CCAE-3047-9B0F-758F30147DE2}"/>
                  </a:ext>
                </a:extLst>
              </p:cNvPr>
              <p:cNvSpPr/>
              <p:nvPr/>
            </p:nvSpPr>
            <p:spPr>
              <a:xfrm>
                <a:off x="5748154" y="5561942"/>
                <a:ext cx="2070182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4F6ED88F-CCAE-3047-9B0F-758F30147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154" y="5561942"/>
                <a:ext cx="2070182" cy="558871"/>
              </a:xfrm>
              <a:prstGeom prst="rect">
                <a:avLst/>
              </a:prstGeom>
              <a:blipFill>
                <a:blip r:embed="rId2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uadroTexto 68">
            <a:extLst>
              <a:ext uri="{FF2B5EF4-FFF2-40B4-BE49-F238E27FC236}">
                <a16:creationId xmlns:a16="http://schemas.microsoft.com/office/drawing/2014/main" id="{409D0637-AC32-9E42-84D7-4AB68AED74B4}"/>
              </a:ext>
            </a:extLst>
          </p:cNvPr>
          <p:cNvSpPr txBox="1"/>
          <p:nvPr/>
        </p:nvSpPr>
        <p:spPr>
          <a:xfrm>
            <a:off x="3661430" y="6146335"/>
            <a:ext cx="139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Gauss - Jordán</a:t>
            </a:r>
          </a:p>
        </p:txBody>
      </p:sp>
    </p:spTree>
    <p:extLst>
      <p:ext uri="{BB962C8B-B14F-4D97-AF65-F5344CB8AC3E}">
        <p14:creationId xmlns:p14="http://schemas.microsoft.com/office/powerpoint/2010/main" val="5612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5005409" cy="80130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ELIMINATION (Fatorization A=LU)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B8F3313-3193-0C49-9442-46A6CF583F1F}"/>
                  </a:ext>
                </a:extLst>
              </p:cNvPr>
              <p:cNvSpPr txBox="1"/>
              <p:nvPr/>
            </p:nvSpPr>
            <p:spPr>
              <a:xfrm>
                <a:off x="1472070" y="2977904"/>
                <a:ext cx="1026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B8F3313-3193-0C49-9442-46A6CF58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70" y="2977904"/>
                <a:ext cx="1026178" cy="276999"/>
              </a:xfrm>
              <a:prstGeom prst="rect">
                <a:avLst/>
              </a:prstGeom>
              <a:blipFill>
                <a:blip r:embed="rId2"/>
                <a:stretch>
                  <a:fillRect l="-4878" r="-3659" b="-869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781F76E2-6B8B-C849-BA21-0FD811AF0E95}"/>
              </a:ext>
            </a:extLst>
          </p:cNvPr>
          <p:cNvSpPr txBox="1"/>
          <p:nvPr/>
        </p:nvSpPr>
        <p:spPr>
          <a:xfrm>
            <a:off x="175487" y="880524"/>
            <a:ext cx="184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No row exchanges !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2ADDE080-AC56-8840-BBAA-A81E734031AE}"/>
              </a:ext>
            </a:extLst>
          </p:cNvPr>
          <p:cNvSpPr/>
          <p:nvPr/>
        </p:nvSpPr>
        <p:spPr>
          <a:xfrm>
            <a:off x="5920598" y="380852"/>
            <a:ext cx="2454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solidFill>
                  <a:srgbClr val="333333"/>
                </a:solidFill>
                <a:latin typeface="arial" panose="020B0604020202020204" pitchFamily="34" charset="0"/>
              </a:rPr>
              <a:t>How is A related to U?</a:t>
            </a:r>
            <a:endParaRPr lang="es-P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B8D38F3A-DE43-CF49-9495-856A07BCB55B}"/>
                  </a:ext>
                </a:extLst>
              </p:cNvPr>
              <p:cNvSpPr/>
              <p:nvPr/>
            </p:nvSpPr>
            <p:spPr>
              <a:xfrm>
                <a:off x="5854353" y="714029"/>
                <a:ext cx="113236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B8D38F3A-DE43-CF49-9495-856A07BCB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53" y="714029"/>
                <a:ext cx="1132361" cy="554254"/>
              </a:xfrm>
              <a:prstGeom prst="rect">
                <a:avLst/>
              </a:prstGeom>
              <a:blipFill>
                <a:blip r:embed="rId3"/>
                <a:stretch>
                  <a:fillRect l="-4444" b="-22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3C15B15-A4BA-2449-B94F-6D5CAF670480}"/>
                  </a:ext>
                </a:extLst>
              </p:cNvPr>
              <p:cNvSpPr/>
              <p:nvPr/>
            </p:nvSpPr>
            <p:spPr>
              <a:xfrm>
                <a:off x="175487" y="2288711"/>
                <a:ext cx="287707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3C15B15-A4BA-2449-B94F-6D5CAF670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87" y="2288711"/>
                <a:ext cx="2877070" cy="554254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AE878286-DBF6-2F46-8D28-608A17D0882E}"/>
              </a:ext>
            </a:extLst>
          </p:cNvPr>
          <p:cNvGrpSpPr/>
          <p:nvPr/>
        </p:nvGrpSpPr>
        <p:grpSpPr>
          <a:xfrm>
            <a:off x="1300715" y="1278382"/>
            <a:ext cx="1805944" cy="765403"/>
            <a:chOff x="3203848" y="1633675"/>
            <a:chExt cx="1805944" cy="76540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B726A02-3D6E-5C4E-B847-A91A59DE1660}"/>
                </a:ext>
              </a:extLst>
            </p:cNvPr>
            <p:cNvSpPr/>
            <p:nvPr/>
          </p:nvSpPr>
          <p:spPr>
            <a:xfrm>
              <a:off x="3281973" y="1838610"/>
              <a:ext cx="203031" cy="273907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13A3630-4C8A-934D-8595-E12A339137F3}"/>
                </a:ext>
              </a:extLst>
            </p:cNvPr>
            <p:cNvSpPr txBox="1"/>
            <p:nvPr/>
          </p:nvSpPr>
          <p:spPr>
            <a:xfrm>
              <a:off x="3802890" y="163367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solidFill>
                    <a:srgbClr val="00B050"/>
                  </a:solidFill>
                </a:rPr>
                <a:t>(2,1</a:t>
              </a:r>
              <a:r>
                <a:rPr lang="es-PY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40513E4F-D8AA-7D42-86A6-6E2E37F6347A}"/>
                    </a:ext>
                  </a:extLst>
                </p:cNvPr>
                <p:cNvSpPr/>
                <p:nvPr/>
              </p:nvSpPr>
              <p:spPr>
                <a:xfrm>
                  <a:off x="3203848" y="1844824"/>
                  <a:ext cx="1805944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40513E4F-D8AA-7D42-86A6-6E2E37F63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1844824"/>
                  <a:ext cx="1805944" cy="554254"/>
                </a:xfrm>
                <a:prstGeom prst="rect">
                  <a:avLst/>
                </a:prstGeom>
                <a:blipFill>
                  <a:blip r:embed="rId5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414EF665-7C04-5F49-8F93-120F1D8F0534}"/>
                </a:ext>
              </a:extLst>
            </p:cNvPr>
            <p:cNvSpPr/>
            <p:nvPr/>
          </p:nvSpPr>
          <p:spPr>
            <a:xfrm>
              <a:off x="3297154" y="2132559"/>
              <a:ext cx="258086" cy="250275"/>
            </a:xfrm>
            <a:prstGeom prst="ellipse">
              <a:avLst/>
            </a:prstGeom>
            <a:solidFill>
              <a:srgbClr val="FFFF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D67DC00D-A652-9749-8680-F310CBD29A81}"/>
                  </a:ext>
                </a:extLst>
              </p:cNvPr>
              <p:cNvSpPr/>
              <p:nvPr/>
            </p:nvSpPr>
            <p:spPr>
              <a:xfrm>
                <a:off x="903686" y="3858547"/>
                <a:ext cx="2288127" cy="385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PY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PY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s-E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sub>
                            </m:sSub>
                          </m:e>
                          <m:sup>
                            <m:r>
                              <a:rPr lang="es-E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s-E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U</a:t>
                </a:r>
              </a:p>
            </p:txBody>
          </p:sp>
        </mc:Choice>
        <mc:Fallback xmlns="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D67DC00D-A652-9749-8680-F310CBD29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86" y="3858547"/>
                <a:ext cx="2288127" cy="385362"/>
              </a:xfrm>
              <a:prstGeom prst="rect">
                <a:avLst/>
              </a:prstGeom>
              <a:blipFill>
                <a:blip r:embed="rId6"/>
                <a:stretch>
                  <a:fillRect r="-1105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A760156-DC28-824F-9720-37C513E4DFC2}"/>
                  </a:ext>
                </a:extLst>
              </p:cNvPr>
              <p:cNvSpPr/>
              <p:nvPr/>
            </p:nvSpPr>
            <p:spPr>
              <a:xfrm>
                <a:off x="1795546" y="4281858"/>
                <a:ext cx="1353769" cy="385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s-PY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U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A760156-DC28-824F-9720-37C513E4D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46" y="4281858"/>
                <a:ext cx="1353769" cy="385362"/>
              </a:xfrm>
              <a:prstGeom prst="rect">
                <a:avLst/>
              </a:prstGeom>
              <a:blipFill>
                <a:blip r:embed="rId7"/>
                <a:stretch>
                  <a:fillRect t="-3226" r="-2778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99139C4-81CE-2444-98FD-6C04C634DDD9}"/>
                  </a:ext>
                </a:extLst>
              </p:cNvPr>
              <p:cNvSpPr/>
              <p:nvPr/>
            </p:nvSpPr>
            <p:spPr>
              <a:xfrm>
                <a:off x="1795546" y="4739634"/>
                <a:ext cx="1193487" cy="385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s-PY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99139C4-81CE-2444-98FD-6C04C634D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46" y="4739634"/>
                <a:ext cx="1193487" cy="385362"/>
              </a:xfrm>
              <a:prstGeom prst="rect">
                <a:avLst/>
              </a:prstGeom>
              <a:blipFill>
                <a:blip r:embed="rId8"/>
                <a:stretch>
                  <a:fillRect l="-3158" t="-3125" b="-1562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86743450-EFB1-D245-9B90-20C31BE75762}"/>
                  </a:ext>
                </a:extLst>
              </p:cNvPr>
              <p:cNvSpPr/>
              <p:nvPr/>
            </p:nvSpPr>
            <p:spPr>
              <a:xfrm>
                <a:off x="5706679" y="1407934"/>
                <a:ext cx="926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b="1" i="1" dirty="0">
                    <a:latin typeface="Cambria Math" panose="02040503050406030204" pitchFamily="18" charset="0"/>
                  </a:rPr>
                  <a:t>= LU </a:t>
                </a: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86743450-EFB1-D245-9B90-20C31BE75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79" y="1407934"/>
                <a:ext cx="926216" cy="369332"/>
              </a:xfrm>
              <a:prstGeom prst="rect">
                <a:avLst/>
              </a:prstGeom>
              <a:blipFill>
                <a:blip r:embed="rId9"/>
                <a:stretch>
                  <a:fillRect t="-6667" r="-5405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A6113A3D-9961-B34D-B499-E3CA13C27896}"/>
                  </a:ext>
                </a:extLst>
              </p:cNvPr>
              <p:cNvSpPr/>
              <p:nvPr/>
            </p:nvSpPr>
            <p:spPr>
              <a:xfrm>
                <a:off x="5673407" y="1882637"/>
                <a:ext cx="191655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i="1" dirty="0">
                    <a:latin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A6113A3D-9961-B34D-B499-E3CA13C27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407" y="1882637"/>
                <a:ext cx="1916550" cy="554254"/>
              </a:xfrm>
              <a:prstGeom prst="rect">
                <a:avLst/>
              </a:prstGeom>
              <a:blipFill>
                <a:blip r:embed="rId10"/>
                <a:stretch>
                  <a:fillRect l="-2632" b="-22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FD911E0-EA35-4746-BE0C-8F018D099A52}"/>
                  </a:ext>
                </a:extLst>
              </p:cNvPr>
              <p:cNvSpPr/>
              <p:nvPr/>
            </p:nvSpPr>
            <p:spPr>
              <a:xfrm>
                <a:off x="5721038" y="3888997"/>
                <a:ext cx="29348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FD911E0-EA35-4746-BE0C-8F018D099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038" y="3888997"/>
                <a:ext cx="2934842" cy="584775"/>
              </a:xfrm>
              <a:prstGeom prst="rect">
                <a:avLst/>
              </a:prstGeom>
              <a:blipFill>
                <a:blip r:embed="rId11"/>
                <a:stretch>
                  <a:fillRect t="-70213" b="-7021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3E35D773-581C-D943-A969-EFA1735C55C0}"/>
                  </a:ext>
                </a:extLst>
              </p:cNvPr>
              <p:cNvSpPr/>
              <p:nvPr/>
            </p:nvSpPr>
            <p:spPr>
              <a:xfrm>
                <a:off x="5721038" y="3346879"/>
                <a:ext cx="12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PY" dirty="0"/>
                  <a:t>= </a:t>
                </a:r>
                <a:r>
                  <a:rPr lang="es-PY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3E35D773-581C-D943-A969-EFA1735C5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038" y="3346879"/>
                <a:ext cx="1253292" cy="369332"/>
              </a:xfrm>
              <a:prstGeom prst="rect">
                <a:avLst/>
              </a:prstGeom>
              <a:blipFill>
                <a:blip r:embed="rId12"/>
                <a:stretch>
                  <a:fillRect t="-13793" b="-241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0954211-BBF3-4345-BE62-7537481303EF}"/>
                  </a:ext>
                </a:extLst>
              </p:cNvPr>
              <p:cNvSpPr/>
              <p:nvPr/>
            </p:nvSpPr>
            <p:spPr>
              <a:xfrm>
                <a:off x="1808667" y="5215380"/>
                <a:ext cx="1188467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0954211-BBF3-4345-BE62-753748130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67" y="5215380"/>
                <a:ext cx="1188467" cy="552459"/>
              </a:xfrm>
              <a:prstGeom prst="rect">
                <a:avLst/>
              </a:prstGeom>
              <a:blipFill>
                <a:blip r:embed="rId13"/>
                <a:stretch>
                  <a:fillRect l="-3158" b="-45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94681260-0C4A-C04A-8926-0FE5CDEAF90D}"/>
                  </a:ext>
                </a:extLst>
              </p:cNvPr>
              <p:cNvSpPr/>
              <p:nvPr/>
            </p:nvSpPr>
            <p:spPr>
              <a:xfrm>
                <a:off x="5695747" y="2786816"/>
                <a:ext cx="1063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b="1" dirty="0"/>
                  <a:t>= </a:t>
                </a:r>
                <a:r>
                  <a:rPr lang="es-PY" b="1" i="1" dirty="0">
                    <a:latin typeface="Cambria Math" panose="02040503050406030204" pitchFamily="18" charset="0"/>
                  </a:rPr>
                  <a:t>LDU </a:t>
                </a:r>
              </a:p>
            </p:txBody>
          </p:sp>
        </mc:Choice>
        <mc:Fallback xmlns="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94681260-0C4A-C04A-8926-0FE5CDEAF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747" y="2786816"/>
                <a:ext cx="1063753" cy="369332"/>
              </a:xfrm>
              <a:prstGeom prst="rect">
                <a:avLst/>
              </a:prstGeom>
              <a:blipFill>
                <a:blip r:embed="rId14"/>
                <a:stretch>
                  <a:fillRect t="-6452" r="-4706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46728D35-DC83-0B4B-877F-5572FEAD8B43}"/>
                  </a:ext>
                </a:extLst>
              </p:cNvPr>
              <p:cNvSpPr/>
              <p:nvPr/>
            </p:nvSpPr>
            <p:spPr>
              <a:xfrm>
                <a:off x="5695747" y="4739634"/>
                <a:ext cx="2768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i="1" dirty="0">
                    <a:latin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46728D35-DC83-0B4B-877F-5572FEAD8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747" y="4739634"/>
                <a:ext cx="2768450" cy="584775"/>
              </a:xfrm>
              <a:prstGeom prst="rect">
                <a:avLst/>
              </a:prstGeom>
              <a:blipFill>
                <a:blip r:embed="rId15"/>
                <a:stretch>
                  <a:fillRect l="-1370" t="-70213" b="-7021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8E83E66C-1271-DF41-9447-6D0698531EEA}"/>
                  </a:ext>
                </a:extLst>
              </p:cNvPr>
              <p:cNvSpPr/>
              <p:nvPr/>
            </p:nvSpPr>
            <p:spPr>
              <a:xfrm>
                <a:off x="1843572" y="3195193"/>
                <a:ext cx="1208985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8E83E66C-1271-DF41-9447-6D0698531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72" y="3195193"/>
                <a:ext cx="1208985" cy="554254"/>
              </a:xfrm>
              <a:prstGeom prst="rect">
                <a:avLst/>
              </a:prstGeom>
              <a:blipFill>
                <a:blip r:embed="rId1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67FBDDAD-B98F-BD41-9CE5-4686C047EEE0}"/>
                  </a:ext>
                </a:extLst>
              </p:cNvPr>
              <p:cNvSpPr/>
              <p:nvPr/>
            </p:nvSpPr>
            <p:spPr>
              <a:xfrm>
                <a:off x="1169237" y="5872466"/>
                <a:ext cx="2068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 LU  = L 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67FBDDAD-B98F-BD41-9CE5-4686C047E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37" y="5872466"/>
                <a:ext cx="2068900" cy="369332"/>
              </a:xfrm>
              <a:prstGeom prst="rect">
                <a:avLst/>
              </a:prstGeom>
              <a:blipFill>
                <a:blip r:embed="rId1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3FE8BFF-B759-8242-B604-0D83472303ED}"/>
              </a:ext>
            </a:extLst>
          </p:cNvPr>
          <p:cNvCxnSpPr/>
          <p:nvPr/>
        </p:nvCxnSpPr>
        <p:spPr>
          <a:xfrm>
            <a:off x="5706679" y="3113112"/>
            <a:ext cx="3226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02F1E2D9-09B0-CA45-91B1-4C48B2E48A5A}"/>
              </a:ext>
            </a:extLst>
          </p:cNvPr>
          <p:cNvCxnSpPr/>
          <p:nvPr/>
        </p:nvCxnSpPr>
        <p:spPr>
          <a:xfrm>
            <a:off x="5665520" y="1756021"/>
            <a:ext cx="3226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EADD3C-0FF4-6B48-BF24-F2559CB34FD2}"/>
              </a:ext>
            </a:extLst>
          </p:cNvPr>
          <p:cNvSpPr txBox="1"/>
          <p:nvPr/>
        </p:nvSpPr>
        <p:spPr>
          <a:xfrm>
            <a:off x="5783060" y="5571974"/>
            <a:ext cx="2729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U … Upper Triangular Matrix</a:t>
            </a:r>
          </a:p>
          <a:p>
            <a:r>
              <a:rPr lang="es-PY" dirty="0"/>
              <a:t>L …  Lower Triangular Matrix</a:t>
            </a:r>
          </a:p>
          <a:p>
            <a:r>
              <a:rPr lang="es-PY" dirty="0"/>
              <a:t>D … Diagonal Matrix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4F248ABF-01FB-564F-81A1-65B99D115F3B}"/>
              </a:ext>
            </a:extLst>
          </p:cNvPr>
          <p:cNvCxnSpPr/>
          <p:nvPr/>
        </p:nvCxnSpPr>
        <p:spPr>
          <a:xfrm>
            <a:off x="5721038" y="5491609"/>
            <a:ext cx="3226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5005409" cy="80130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ELIMINATION (Fatorization A=LU)</a:t>
            </a:r>
            <a:endParaRPr lang="es-ES" sz="3600" dirty="0"/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8C50A7A-3B10-684A-9B81-D4FD77D9A867}"/>
              </a:ext>
            </a:extLst>
          </p:cNvPr>
          <p:cNvGrpSpPr/>
          <p:nvPr/>
        </p:nvGrpSpPr>
        <p:grpSpPr>
          <a:xfrm>
            <a:off x="986980" y="2241897"/>
            <a:ext cx="7084367" cy="433867"/>
            <a:chOff x="986969" y="2554409"/>
            <a:chExt cx="7084367" cy="433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DB8F3313-3193-0C49-9442-46A6CF583F1F}"/>
                    </a:ext>
                  </a:extLst>
                </p:cNvPr>
                <p:cNvSpPr txBox="1"/>
                <p:nvPr/>
              </p:nvSpPr>
              <p:spPr>
                <a:xfrm>
                  <a:off x="986969" y="2649316"/>
                  <a:ext cx="5616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DB8F3313-3193-0C49-9442-46A6CF583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969" y="2649316"/>
                  <a:ext cx="56162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889" r="-6667" b="-869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CEA28D59-BA87-2B4B-909D-DE7F9470C2E2}"/>
                    </a:ext>
                  </a:extLst>
                </p:cNvPr>
                <p:cNvSpPr/>
                <p:nvPr/>
              </p:nvSpPr>
              <p:spPr>
                <a:xfrm>
                  <a:off x="2037595" y="2618944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CEA28D59-BA87-2B4B-909D-DE7F9470C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7595" y="2618944"/>
                  <a:ext cx="4299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E5529950-FF22-6749-B3E8-18EC323DB7BC}"/>
                    </a:ext>
                  </a:extLst>
                </p:cNvPr>
                <p:cNvSpPr/>
                <p:nvPr/>
              </p:nvSpPr>
              <p:spPr>
                <a:xfrm>
                  <a:off x="2552844" y="2575649"/>
                  <a:ext cx="1351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E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Y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s-E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sub>
                            </m:sSub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E5529950-FF22-6749-B3E8-18EC323DB7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844" y="2575649"/>
                  <a:ext cx="135139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E267B2B9-CE56-9E46-9C24-CAE011B04B3D}"/>
                    </a:ext>
                  </a:extLst>
                </p:cNvPr>
                <p:cNvSpPr/>
                <p:nvPr/>
              </p:nvSpPr>
              <p:spPr>
                <a:xfrm>
                  <a:off x="3956649" y="260314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E267B2B9-CE56-9E46-9C24-CAE011B04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49" y="2603149"/>
                  <a:ext cx="42992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B6AF4192-8449-6947-A5DB-33FF7A0D5A2B}"/>
                    </a:ext>
                  </a:extLst>
                </p:cNvPr>
                <p:cNvSpPr/>
                <p:nvPr/>
              </p:nvSpPr>
              <p:spPr>
                <a:xfrm>
                  <a:off x="5919119" y="257564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B6AF4192-8449-6947-A5DB-33FF7A0D5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9119" y="2575649"/>
                  <a:ext cx="42992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3F6FC00B-D67A-0640-A437-456246050EBC}"/>
                    </a:ext>
                  </a:extLst>
                </p:cNvPr>
                <p:cNvSpPr/>
                <p:nvPr/>
              </p:nvSpPr>
              <p:spPr>
                <a:xfrm>
                  <a:off x="4301269" y="2567666"/>
                  <a:ext cx="17136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  <m:r>
                          <a:rPr lang="es-E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E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Y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s-PY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s-E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s-E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sub>
                            </m:sSub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3F6FC00B-D67A-0640-A437-456246050E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269" y="2567666"/>
                  <a:ext cx="17136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id="{D6B72F01-3B3D-DC47-BE75-13865C1E2527}"/>
                    </a:ext>
                  </a:extLst>
                </p:cNvPr>
                <p:cNvSpPr/>
                <p:nvPr/>
              </p:nvSpPr>
              <p:spPr>
                <a:xfrm>
                  <a:off x="6344132" y="2554409"/>
                  <a:ext cx="1727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sSub>
                        <m:sSubPr>
                          <m:ctrlPr>
                            <a:rPr lang="es-PY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sub>
                          </m:sSub>
                          <m:r>
                            <a:rPr lang="es-E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E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s-PY" dirty="0"/>
                    <a:t>=U</a:t>
                  </a:r>
                </a:p>
              </p:txBody>
            </p:sp>
          </mc:Choice>
          <mc:Fallback xmlns=""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id="{D6B72F01-3B3D-DC47-BE75-13865C1E2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132" y="2554409"/>
                  <a:ext cx="172720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3333" r="-1460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73C86076-586A-5A4B-8B43-0819C41815C6}"/>
              </a:ext>
            </a:extLst>
          </p:cNvPr>
          <p:cNvGrpSpPr/>
          <p:nvPr/>
        </p:nvGrpSpPr>
        <p:grpSpPr>
          <a:xfrm>
            <a:off x="337101" y="893732"/>
            <a:ext cx="7665432" cy="1500055"/>
            <a:chOff x="338897" y="1181677"/>
            <a:chExt cx="7665432" cy="1500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0D600D60-AABE-8B46-A34F-63B605C11FB5}"/>
                    </a:ext>
                  </a:extLst>
                </p:cNvPr>
                <p:cNvSpPr/>
                <p:nvPr/>
              </p:nvSpPr>
              <p:spPr>
                <a:xfrm>
                  <a:off x="338897" y="1551009"/>
                  <a:ext cx="7665432" cy="8399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PY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PY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0D600D60-AABE-8B46-A34F-63B605C11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97" y="1551009"/>
                  <a:ext cx="7665432" cy="839974"/>
                </a:xfrm>
                <a:prstGeom prst="rect">
                  <a:avLst/>
                </a:prstGeom>
                <a:blipFill>
                  <a:blip r:embed="rId9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B726A02-3D6E-5C4E-B847-A91A59DE1660}"/>
                </a:ext>
              </a:extLst>
            </p:cNvPr>
            <p:cNvSpPr/>
            <p:nvPr/>
          </p:nvSpPr>
          <p:spPr>
            <a:xfrm>
              <a:off x="482913" y="1505679"/>
              <a:ext cx="386737" cy="33092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269FF1F-FF3D-D547-8973-B76970F54DD3}"/>
                </a:ext>
              </a:extLst>
            </p:cNvPr>
            <p:cNvSpPr/>
            <p:nvPr/>
          </p:nvSpPr>
          <p:spPr>
            <a:xfrm>
              <a:off x="521254" y="1797795"/>
              <a:ext cx="313140" cy="293822"/>
            </a:xfrm>
            <a:prstGeom prst="ellipse">
              <a:avLst/>
            </a:prstGeom>
            <a:solidFill>
              <a:srgbClr val="FFFF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308BBFCB-C7E3-EC49-9DC3-821BE157F1AB}"/>
                </a:ext>
              </a:extLst>
            </p:cNvPr>
            <p:cNvSpPr/>
            <p:nvPr/>
          </p:nvSpPr>
          <p:spPr>
            <a:xfrm>
              <a:off x="2400875" y="1496369"/>
              <a:ext cx="386737" cy="33092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3314A43A-9B84-BC45-9123-05EEB8388ED2}"/>
                </a:ext>
              </a:extLst>
            </p:cNvPr>
            <p:cNvSpPr/>
            <p:nvPr/>
          </p:nvSpPr>
          <p:spPr>
            <a:xfrm>
              <a:off x="2420470" y="2032427"/>
              <a:ext cx="347545" cy="344193"/>
            </a:xfrm>
            <a:prstGeom prst="ellipse">
              <a:avLst/>
            </a:prstGeom>
            <a:solidFill>
              <a:srgbClr val="FFFF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B5D1BFC-BE9F-AD48-8984-A6F4C0899F58}"/>
                </a:ext>
              </a:extLst>
            </p:cNvPr>
            <p:cNvSpPr/>
            <p:nvPr/>
          </p:nvSpPr>
          <p:spPr>
            <a:xfrm>
              <a:off x="4906328" y="1790789"/>
              <a:ext cx="386737" cy="33092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1665B9A-9E60-3344-987E-2478B086E83B}"/>
                </a:ext>
              </a:extLst>
            </p:cNvPr>
            <p:cNvSpPr/>
            <p:nvPr/>
          </p:nvSpPr>
          <p:spPr>
            <a:xfrm>
              <a:off x="4906328" y="2113206"/>
              <a:ext cx="347545" cy="344193"/>
            </a:xfrm>
            <a:prstGeom prst="ellipse">
              <a:avLst/>
            </a:prstGeom>
            <a:solidFill>
              <a:srgbClr val="FFFF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E6D6660A-3B39-604E-B13D-CB8018408649}"/>
                </a:ext>
              </a:extLst>
            </p:cNvPr>
            <p:cNvSpPr/>
            <p:nvPr/>
          </p:nvSpPr>
          <p:spPr>
            <a:xfrm>
              <a:off x="4318837" y="1511810"/>
              <a:ext cx="386737" cy="33092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80679AF-8D8B-4643-9510-A4578BBB5FA7}"/>
                </a:ext>
              </a:extLst>
            </p:cNvPr>
            <p:cNvSpPr/>
            <p:nvPr/>
          </p:nvSpPr>
          <p:spPr>
            <a:xfrm>
              <a:off x="6261959" y="1505679"/>
              <a:ext cx="386737" cy="33092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953E67CE-12F6-6E42-AB12-5F6224BEE2B4}"/>
                </a:ext>
              </a:extLst>
            </p:cNvPr>
            <p:cNvSpPr/>
            <p:nvPr/>
          </p:nvSpPr>
          <p:spPr>
            <a:xfrm>
              <a:off x="6859546" y="1809277"/>
              <a:ext cx="386737" cy="33092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6EE0C18D-8F0D-9248-A834-EE95D73567C7}"/>
                </a:ext>
              </a:extLst>
            </p:cNvPr>
            <p:cNvSpPr/>
            <p:nvPr/>
          </p:nvSpPr>
          <p:spPr>
            <a:xfrm>
              <a:off x="7444855" y="2060054"/>
              <a:ext cx="386737" cy="33092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13A3630-4C8A-934D-8595-E12A339137F3}"/>
                </a:ext>
              </a:extLst>
            </p:cNvPr>
            <p:cNvSpPr txBox="1"/>
            <p:nvPr/>
          </p:nvSpPr>
          <p:spPr>
            <a:xfrm>
              <a:off x="1886095" y="12530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solidFill>
                    <a:srgbClr val="00B050"/>
                  </a:solidFill>
                </a:rPr>
                <a:t>(2,1</a:t>
              </a:r>
              <a:r>
                <a:rPr lang="es-PY" dirty="0"/>
                <a:t>)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28FE5D1-21E3-754B-9172-3E3C443D4F45}"/>
                </a:ext>
              </a:extLst>
            </p:cNvPr>
            <p:cNvSpPr txBox="1"/>
            <p:nvPr/>
          </p:nvSpPr>
          <p:spPr>
            <a:xfrm>
              <a:off x="3867683" y="120769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solidFill>
                    <a:srgbClr val="00B050"/>
                  </a:solidFill>
                </a:rPr>
                <a:t>(3,1</a:t>
              </a:r>
              <a:r>
                <a:rPr lang="es-PY" dirty="0"/>
                <a:t>)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1239102-F065-D145-8A9D-CCC6411487D8}"/>
                </a:ext>
              </a:extLst>
            </p:cNvPr>
            <p:cNvSpPr txBox="1"/>
            <p:nvPr/>
          </p:nvSpPr>
          <p:spPr>
            <a:xfrm>
              <a:off x="5747179" y="11816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solidFill>
                    <a:srgbClr val="00B050"/>
                  </a:solidFill>
                </a:rPr>
                <a:t>(3,2</a:t>
              </a:r>
              <a:r>
                <a:rPr lang="es-PY" dirty="0"/>
                <a:t>)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74EFBA9-B488-4248-83EB-9A8F23FA89BD}"/>
                </a:ext>
              </a:extLst>
            </p:cNvPr>
            <p:cNvSpPr/>
            <p:nvPr/>
          </p:nvSpPr>
          <p:spPr>
            <a:xfrm>
              <a:off x="6894713" y="2305481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Y" dirty="0"/>
                <a:t>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30CB9FE3-333B-B245-B2DA-761A95A4D669}"/>
                    </a:ext>
                  </a:extLst>
                </p:cNvPr>
                <p:cNvSpPr/>
                <p:nvPr/>
              </p:nvSpPr>
              <p:spPr>
                <a:xfrm>
                  <a:off x="1288854" y="2312400"/>
                  <a:ext cx="3840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30CB9FE3-333B-B245-B2DA-761A95A4D6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854" y="2312400"/>
                  <a:ext cx="3840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21C7C95-54EE-5E4B-B133-FC8C06FB9DC9}"/>
                  </a:ext>
                </a:extLst>
              </p:cNvPr>
              <p:cNvSpPr/>
              <p:nvPr/>
            </p:nvSpPr>
            <p:spPr>
              <a:xfrm>
                <a:off x="423225" y="3592900"/>
                <a:ext cx="2414700" cy="493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s-PY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PY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s-PY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PY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𝑬</m:t>
                                            </m:r>
                                          </m:e>
                                          <m:sub>
                                            <m:r>
                                              <a:rPr lang="es-ES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𝟐𝟏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s-E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s-E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E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e>
                      <m:sup>
                        <m:r>
                          <a:rPr lang="es-E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U</a:t>
                </a: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21C7C95-54EE-5E4B-B133-FC8C06FB9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25" y="3592900"/>
                <a:ext cx="2414700" cy="493597"/>
              </a:xfrm>
              <a:prstGeom prst="rect">
                <a:avLst/>
              </a:prstGeom>
              <a:blipFill>
                <a:blip r:embed="rId11"/>
                <a:stretch>
                  <a:fillRect r="-1047" b="-1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EDE6EADA-B7BE-2349-96F4-82260EA2512B}"/>
                  </a:ext>
                </a:extLst>
              </p:cNvPr>
              <p:cNvSpPr/>
              <p:nvPr/>
            </p:nvSpPr>
            <p:spPr>
              <a:xfrm>
                <a:off x="461024" y="2685957"/>
                <a:ext cx="1727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𝟑𝟐</m:t>
                        </m:r>
                      </m:sub>
                    </m:sSub>
                    <m:sSub>
                      <m:sSubPr>
                        <m:ctrlPr>
                          <a:rPr lang="es-PY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  <m:r>
                          <a:rPr lang="es-E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=U</a:t>
                </a:r>
              </a:p>
            </p:txBody>
          </p:sp>
        </mc:Choice>
        <mc:Fallback xmlns="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EDE6EADA-B7BE-2349-96F4-82260EA25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24" y="2685957"/>
                <a:ext cx="1727204" cy="369332"/>
              </a:xfrm>
              <a:prstGeom prst="rect">
                <a:avLst/>
              </a:prstGeom>
              <a:blipFill>
                <a:blip r:embed="rId12"/>
                <a:stretch>
                  <a:fillRect r="-2206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1C630AB2-7219-C846-981D-76BC36AFA0C7}"/>
                  </a:ext>
                </a:extLst>
              </p:cNvPr>
              <p:cNvSpPr/>
              <p:nvPr/>
            </p:nvSpPr>
            <p:spPr>
              <a:xfrm>
                <a:off x="423225" y="4293222"/>
                <a:ext cx="2240870" cy="493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s-PY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PY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s-PY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PY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𝑬</m:t>
                                            </m:r>
                                          </m:e>
                                          <m:sub>
                                            <m:r>
                                              <a:rPr lang="es-ES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𝟐𝟏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s-E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s-E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E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e>
                      <m:sup>
                        <m:r>
                          <a:rPr lang="es-E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1C630AB2-7219-C846-981D-76BC36AFA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25" y="4293222"/>
                <a:ext cx="2240870" cy="493597"/>
              </a:xfrm>
              <a:prstGeom prst="rect">
                <a:avLst/>
              </a:prstGeom>
              <a:blipFill>
                <a:blip r:embed="rId1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A66B5003-324B-104F-9E49-5481D8640A94}"/>
                  </a:ext>
                </a:extLst>
              </p:cNvPr>
              <p:cNvSpPr/>
              <p:nvPr/>
            </p:nvSpPr>
            <p:spPr>
              <a:xfrm>
                <a:off x="472424" y="5135130"/>
                <a:ext cx="820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PY" dirty="0"/>
                  <a:t> U</a:t>
                </a:r>
              </a:p>
            </p:txBody>
          </p:sp>
        </mc:Choice>
        <mc:Fallback xmlns="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A66B5003-324B-104F-9E49-5481D864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4" y="5135130"/>
                <a:ext cx="820033" cy="369332"/>
              </a:xfrm>
              <a:prstGeom prst="rect">
                <a:avLst/>
              </a:prstGeom>
              <a:blipFill>
                <a:blip r:embed="rId14"/>
                <a:stretch>
                  <a:fillRect r="-4545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781F76E2-6B8B-C849-BA21-0FD811AF0E95}"/>
              </a:ext>
            </a:extLst>
          </p:cNvPr>
          <p:cNvSpPr txBox="1"/>
          <p:nvPr/>
        </p:nvSpPr>
        <p:spPr>
          <a:xfrm>
            <a:off x="147717" y="741616"/>
            <a:ext cx="184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No row exchanges !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DA92CD7-6B48-B54C-BBF0-3597ABAF785C}"/>
              </a:ext>
            </a:extLst>
          </p:cNvPr>
          <p:cNvSpPr txBox="1"/>
          <p:nvPr/>
        </p:nvSpPr>
        <p:spPr>
          <a:xfrm>
            <a:off x="464293" y="5529607"/>
            <a:ext cx="259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If no row exchages </a:t>
            </a:r>
          </a:p>
          <a:p>
            <a:r>
              <a:rPr lang="es-PY" dirty="0"/>
              <a:t>Multiplers go directily into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2A2BE34-B203-CC4D-B2F9-6B019D7A5B2F}"/>
                  </a:ext>
                </a:extLst>
              </p:cNvPr>
              <p:cNvSpPr/>
              <p:nvPr/>
            </p:nvSpPr>
            <p:spPr>
              <a:xfrm>
                <a:off x="3362023" y="3391427"/>
                <a:ext cx="43214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2A2BE34-B203-CC4D-B2F9-6B019D7A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023" y="3391427"/>
                <a:ext cx="4321439" cy="824969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399AFFAD-DD8A-5B4E-AEE3-2EF2CC851F67}"/>
                  </a:ext>
                </a:extLst>
              </p:cNvPr>
              <p:cNvSpPr/>
              <p:nvPr/>
            </p:nvSpPr>
            <p:spPr>
              <a:xfrm>
                <a:off x="3845081" y="3041920"/>
                <a:ext cx="649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E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s-E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399AFFAD-DD8A-5B4E-AEE3-2EF2CC851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81" y="3041920"/>
                <a:ext cx="649472" cy="369332"/>
              </a:xfrm>
              <a:prstGeom prst="rect">
                <a:avLst/>
              </a:prstGeom>
              <a:blipFill>
                <a:blip r:embed="rId1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1520D329-5C7D-A54E-9E0A-825736D6DE3D}"/>
                  </a:ext>
                </a:extLst>
              </p:cNvPr>
              <p:cNvSpPr/>
              <p:nvPr/>
            </p:nvSpPr>
            <p:spPr>
              <a:xfrm>
                <a:off x="4953124" y="3002238"/>
                <a:ext cx="598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E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1520D329-5C7D-A54E-9E0A-825736D6D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124" y="3002238"/>
                <a:ext cx="59817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E98B405B-E911-3844-A57C-4E940A9F74D7}"/>
                  </a:ext>
                </a:extLst>
              </p:cNvPr>
              <p:cNvSpPr/>
              <p:nvPr/>
            </p:nvSpPr>
            <p:spPr>
              <a:xfrm>
                <a:off x="6625723" y="305528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E98B405B-E911-3844-A57C-4E940A9F7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723" y="3055289"/>
                <a:ext cx="38664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36AB74E6-595B-5F4D-82BD-2E4D9D292AF9}"/>
                  </a:ext>
                </a:extLst>
              </p:cNvPr>
              <p:cNvSpPr/>
              <p:nvPr/>
            </p:nvSpPr>
            <p:spPr>
              <a:xfrm>
                <a:off x="3441092" y="5091978"/>
                <a:ext cx="3648178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36AB74E6-595B-5F4D-82BD-2E4D9D292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92" y="5091978"/>
                <a:ext cx="3648178" cy="824969"/>
              </a:xfrm>
              <a:prstGeom prst="rect">
                <a:avLst/>
              </a:prstGeom>
              <a:blipFill>
                <a:blip r:embed="rId1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C21EF88E-2ED0-024D-8D01-3029AE62A22A}"/>
                  </a:ext>
                </a:extLst>
              </p:cNvPr>
              <p:cNvSpPr/>
              <p:nvPr/>
            </p:nvSpPr>
            <p:spPr>
              <a:xfrm>
                <a:off x="3701822" y="5916947"/>
                <a:ext cx="827342" cy="385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</m:e>
                        <m:sup>
                          <m:r>
                            <a:rPr lang="es-E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C21EF88E-2ED0-024D-8D01-3029AE62A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22" y="5916947"/>
                <a:ext cx="827342" cy="38536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95BCBAB1-2C7D-304F-8F73-231FA5C1B4F6}"/>
                  </a:ext>
                </a:extLst>
              </p:cNvPr>
              <p:cNvSpPr/>
              <p:nvPr/>
            </p:nvSpPr>
            <p:spPr>
              <a:xfrm>
                <a:off x="4909418" y="5900917"/>
                <a:ext cx="827342" cy="385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𝟑𝟐</m:t>
                              </m:r>
                            </m:sub>
                          </m:sSub>
                        </m:e>
                        <m:sup>
                          <m:r>
                            <a:rPr lang="es-E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95BCBAB1-2C7D-304F-8F73-231FA5C1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18" y="5900917"/>
                <a:ext cx="827342" cy="38536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048DD7FD-7860-9B42-9A8A-E4CBC603F0F3}"/>
                  </a:ext>
                </a:extLst>
              </p:cNvPr>
              <p:cNvSpPr/>
              <p:nvPr/>
            </p:nvSpPr>
            <p:spPr>
              <a:xfrm>
                <a:off x="6326104" y="5924962"/>
                <a:ext cx="364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048DD7FD-7860-9B42-9A8A-E4CBC603F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04" y="5924962"/>
                <a:ext cx="36413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6D3F3C6F-BD64-AA4D-89B4-D557E4A1CA81}"/>
                  </a:ext>
                </a:extLst>
              </p:cNvPr>
              <p:cNvSpPr/>
              <p:nvPr/>
            </p:nvSpPr>
            <p:spPr>
              <a:xfrm>
                <a:off x="3458573" y="4347340"/>
                <a:ext cx="1649491" cy="43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s-PY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PY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E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s-E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e>
                      <m:sup>
                        <m:r>
                          <a:rPr lang="es-E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6D3F3C6F-BD64-AA4D-89B4-D557E4A1C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73" y="4347340"/>
                <a:ext cx="1649491" cy="439479"/>
              </a:xfrm>
              <a:prstGeom prst="rect">
                <a:avLst/>
              </a:prstGeom>
              <a:blipFill>
                <a:blip r:embed="rId23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ángulo 80">
            <a:extLst>
              <a:ext uri="{FF2B5EF4-FFF2-40B4-BE49-F238E27FC236}">
                <a16:creationId xmlns:a16="http://schemas.microsoft.com/office/drawing/2014/main" id="{2ADDE080-AC56-8840-BBAA-A81E734031AE}"/>
              </a:ext>
            </a:extLst>
          </p:cNvPr>
          <p:cNvSpPr/>
          <p:nvPr/>
        </p:nvSpPr>
        <p:spPr>
          <a:xfrm>
            <a:off x="5591722" y="443013"/>
            <a:ext cx="2454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solidFill>
                  <a:srgbClr val="333333"/>
                </a:solidFill>
                <a:latin typeface="arial" panose="020B0604020202020204" pitchFamily="34" charset="0"/>
              </a:rPr>
              <a:t>How is A related to U?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02537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3015413" cy="60600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ELIMINATION 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52CD4F5A-C6E1-A741-BCE4-85709CDA3F63}"/>
                  </a:ext>
                </a:extLst>
              </p:cNvPr>
              <p:cNvSpPr txBox="1"/>
              <p:nvPr/>
            </p:nvSpPr>
            <p:spPr>
              <a:xfrm>
                <a:off x="3417551" y="437451"/>
                <a:ext cx="4501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800" dirty="0"/>
                  <a:t>How many operations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PY" sz="2800" dirty="0"/>
                  <a:t>?</a:t>
                </a: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52CD4F5A-C6E1-A741-BCE4-85709CDA3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51" y="437451"/>
                <a:ext cx="4501425" cy="523220"/>
              </a:xfrm>
              <a:prstGeom prst="rect">
                <a:avLst/>
              </a:prstGeom>
              <a:blipFill>
                <a:blip r:embed="rId2"/>
                <a:stretch>
                  <a:fillRect l="-2528" t="-6977" r="-1685" b="-325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C80237C9-D1BE-1149-B356-BE6732AE88C3}"/>
              </a:ext>
            </a:extLst>
          </p:cNvPr>
          <p:cNvSpPr txBox="1"/>
          <p:nvPr/>
        </p:nvSpPr>
        <p:spPr>
          <a:xfrm>
            <a:off x="6843945" y="2569766"/>
            <a:ext cx="1467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n, n</a:t>
            </a:r>
            <a:r>
              <a:rPr lang="es-PY" sz="2400" baseline="30000" dirty="0"/>
              <a:t>2</a:t>
            </a:r>
            <a:r>
              <a:rPr lang="es-PY" sz="2400" dirty="0"/>
              <a:t>, n</a:t>
            </a:r>
            <a:r>
              <a:rPr lang="es-PY" sz="2400" baseline="30000" dirty="0"/>
              <a:t>3</a:t>
            </a:r>
            <a:r>
              <a:rPr lang="es-PY" sz="2400" dirty="0"/>
              <a:t>, n!</a:t>
            </a:r>
          </a:p>
          <a:p>
            <a:r>
              <a:rPr lang="es-PY" sz="2400" dirty="0"/>
              <a:t>n= 100?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98E5455-3EF6-DD49-A7DC-7192FDE92295}"/>
              </a:ext>
            </a:extLst>
          </p:cNvPr>
          <p:cNvSpPr txBox="1"/>
          <p:nvPr/>
        </p:nvSpPr>
        <p:spPr>
          <a:xfrm>
            <a:off x="3417551" y="1025115"/>
            <a:ext cx="307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Operations = multiply + substract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5C3A74B6-D8DE-844B-9768-2F23BD1C279E}"/>
              </a:ext>
            </a:extLst>
          </p:cNvPr>
          <p:cNvGrpSpPr/>
          <p:nvPr/>
        </p:nvGrpSpPr>
        <p:grpSpPr>
          <a:xfrm>
            <a:off x="323528" y="2245018"/>
            <a:ext cx="5543184" cy="1713798"/>
            <a:chOff x="3163592" y="1107043"/>
            <a:chExt cx="5543184" cy="1713798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FCDA88E9-1576-3A42-8825-D1669C920E73}"/>
                </a:ext>
              </a:extLst>
            </p:cNvPr>
            <p:cNvGrpSpPr/>
            <p:nvPr/>
          </p:nvGrpSpPr>
          <p:grpSpPr>
            <a:xfrm>
              <a:off x="3163592" y="1485547"/>
              <a:ext cx="5543184" cy="1335294"/>
              <a:chOff x="2051720" y="1414734"/>
              <a:chExt cx="5543184" cy="13352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ángulo 55">
                    <a:extLst>
                      <a:ext uri="{FF2B5EF4-FFF2-40B4-BE49-F238E27FC236}">
                        <a16:creationId xmlns:a16="http://schemas.microsoft.com/office/drawing/2014/main" id="{5C398552-15F4-7145-AF65-FBFA9ABCAFD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461021"/>
                    <a:ext cx="5543184" cy="12890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s-E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ES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ES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brk m:alnAt="7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a14:m>
                    <a:endParaRPr lang="es-PY" dirty="0"/>
                  </a:p>
                  <a:p>
                    <a:endParaRPr lang="es-PY" dirty="0"/>
                  </a:p>
                </p:txBody>
              </p:sp>
            </mc:Choice>
            <mc:Fallback xmlns="">
              <p:sp>
                <p:nvSpPr>
                  <p:cNvPr id="56" name="Rectángulo 55">
                    <a:extLst>
                      <a:ext uri="{FF2B5EF4-FFF2-40B4-BE49-F238E27FC236}">
                        <a16:creationId xmlns:a16="http://schemas.microsoft.com/office/drawing/2014/main" id="{5C398552-15F4-7145-AF65-FBFA9ABCAF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1720" y="1461021"/>
                    <a:ext cx="5543184" cy="128900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AA5CBDF4-38F3-D448-8F72-B9AC247EFBEE}"/>
                  </a:ext>
                </a:extLst>
              </p:cNvPr>
              <p:cNvSpPr/>
              <p:nvPr/>
            </p:nvSpPr>
            <p:spPr>
              <a:xfrm>
                <a:off x="3851921" y="1414734"/>
                <a:ext cx="216024" cy="307898"/>
              </a:xfrm>
              <a:prstGeom prst="rect">
                <a:avLst/>
              </a:prstGeom>
              <a:solidFill>
                <a:schemeClr val="accent1"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A5408515-24E7-9D42-93C1-9DAD7F15C7CA}"/>
                  </a:ext>
                </a:extLst>
              </p:cNvPr>
              <p:cNvSpPr/>
              <p:nvPr/>
            </p:nvSpPr>
            <p:spPr>
              <a:xfrm>
                <a:off x="5565974" y="1414734"/>
                <a:ext cx="216024" cy="307898"/>
              </a:xfrm>
              <a:prstGeom prst="rect">
                <a:avLst/>
              </a:prstGeom>
              <a:solidFill>
                <a:schemeClr val="accent1"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BE3B7BF3-D7FC-5146-8C5A-173EDD150EDA}"/>
                  </a:ext>
                </a:extLst>
              </p:cNvPr>
              <p:cNvSpPr/>
              <p:nvPr/>
            </p:nvSpPr>
            <p:spPr>
              <a:xfrm>
                <a:off x="5948595" y="1708002"/>
                <a:ext cx="216024" cy="307898"/>
              </a:xfrm>
              <a:prstGeom prst="rect">
                <a:avLst/>
              </a:prstGeom>
              <a:solidFill>
                <a:schemeClr val="accent1"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41037459-0213-1847-90E7-35A68F8CBC60}"/>
                    </a:ext>
                  </a:extLst>
                </p:cNvPr>
                <p:cNvSpPr txBox="1"/>
                <p:nvPr/>
              </p:nvSpPr>
              <p:spPr>
                <a:xfrm>
                  <a:off x="5569325" y="1231691"/>
                  <a:ext cx="2956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41037459-0213-1847-90E7-35A68F8CB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325" y="1231691"/>
                  <a:ext cx="29565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333" t="-9091" r="-8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>
                  <a:extLst>
                    <a:ext uri="{FF2B5EF4-FFF2-40B4-BE49-F238E27FC236}">
                      <a16:creationId xmlns:a16="http://schemas.microsoft.com/office/drawing/2014/main" id="{DE8869DA-1BD5-4540-8BDC-AD8755515DC7}"/>
                    </a:ext>
                  </a:extLst>
                </p:cNvPr>
                <p:cNvSpPr txBox="1"/>
                <p:nvPr/>
              </p:nvSpPr>
              <p:spPr>
                <a:xfrm>
                  <a:off x="6993775" y="1230402"/>
                  <a:ext cx="8912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1" name="CuadroTexto 80">
                  <a:extLst>
                    <a:ext uri="{FF2B5EF4-FFF2-40B4-BE49-F238E27FC236}">
                      <a16:creationId xmlns:a16="http://schemas.microsoft.com/office/drawing/2014/main" id="{DE8869DA-1BD5-4540-8BDC-AD8755515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775" y="1230402"/>
                  <a:ext cx="891206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4348" r="-140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8D9B1437-AE9A-8A4C-B516-1909B343ED9F}"/>
                    </a:ext>
                  </a:extLst>
                </p:cNvPr>
                <p:cNvSpPr/>
                <p:nvPr/>
              </p:nvSpPr>
              <p:spPr>
                <a:xfrm>
                  <a:off x="8190339" y="1107043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8D9B1437-AE9A-8A4C-B516-1909B343E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339" y="1107043"/>
                  <a:ext cx="4090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1FCEE78F-176C-C046-9022-8CB137581331}"/>
                  </a:ext>
                </a:extLst>
              </p:cNvPr>
              <p:cNvSpPr/>
              <p:nvPr/>
            </p:nvSpPr>
            <p:spPr>
              <a:xfrm>
                <a:off x="1029834" y="5368781"/>
                <a:ext cx="5615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)≈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1FCEE78F-176C-C046-9022-8CB13758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34" y="5368781"/>
                <a:ext cx="5615896" cy="369332"/>
              </a:xfrm>
              <a:prstGeom prst="rect">
                <a:avLst/>
              </a:prstGeom>
              <a:blipFill>
                <a:blip r:embed="rId7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910CF97F-1746-3541-A699-4BF21BF36E5C}"/>
                  </a:ext>
                </a:extLst>
              </p:cNvPr>
              <p:cNvSpPr/>
              <p:nvPr/>
            </p:nvSpPr>
            <p:spPr>
              <a:xfrm>
                <a:off x="962068" y="5738113"/>
                <a:ext cx="158306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910CF97F-1746-3541-A699-4BF21BF36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68" y="5738113"/>
                <a:ext cx="1583062" cy="648126"/>
              </a:xfrm>
              <a:prstGeom prst="rect">
                <a:avLst/>
              </a:prstGeom>
              <a:blipFill>
                <a:blip r:embed="rId8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5A1CA1E0-3B5F-334F-AF23-C3AA79AB7CA5}"/>
                  </a:ext>
                </a:extLst>
              </p:cNvPr>
              <p:cNvSpPr/>
              <p:nvPr/>
            </p:nvSpPr>
            <p:spPr>
              <a:xfrm>
                <a:off x="4772681" y="5967758"/>
                <a:ext cx="1564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𝑠𝑡</m:t>
                      </m:r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5A1CA1E0-3B5F-334F-AF23-C3AA79AB7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681" y="5967758"/>
                <a:ext cx="15642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928F4E3F-101F-8845-8E47-499772AEC80F}"/>
                  </a:ext>
                </a:extLst>
              </p:cNvPr>
              <p:cNvSpPr txBox="1"/>
              <p:nvPr/>
            </p:nvSpPr>
            <p:spPr>
              <a:xfrm>
                <a:off x="295063" y="3811393"/>
                <a:ext cx="771729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Y" dirty="0"/>
                  <a:t>The first stage of elimination, on column1 , produces zeros below the first pivot. To find each entry new below de pivot requires one multiplication and one substraction. We will count this first stage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 multiplication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 substractions.</a:t>
                </a:r>
              </a:p>
              <a:p>
                <a:pPr algn="just"/>
                <a:r>
                  <a:rPr lang="es-PY" dirty="0"/>
                  <a:t>The next step clears out the second column below the second pivot. The working matrix is now of size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s-PY" dirty="0"/>
                  <a:t>. Estimate this stage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b="1" dirty="0"/>
                  <a:t> </a:t>
                </a:r>
                <a:r>
                  <a:rPr lang="es-PY" dirty="0"/>
                  <a:t>multiplications and substractions.</a:t>
                </a:r>
              </a:p>
              <a:p>
                <a:pPr algn="just"/>
                <a:r>
                  <a:rPr lang="es-PY" dirty="0"/>
                  <a:t>…</a:t>
                </a: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928F4E3F-101F-8845-8E47-499772AEC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63" y="3811393"/>
                <a:ext cx="7717295" cy="1754326"/>
              </a:xfrm>
              <a:prstGeom prst="rect">
                <a:avLst/>
              </a:prstGeom>
              <a:blipFill>
                <a:blip r:embed="rId10"/>
                <a:stretch>
                  <a:fillRect l="-493" t="-1449" r="-657" b="-434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4C1A06F-B1B5-DF4A-9896-6DD2B91C1783}"/>
                  </a:ext>
                </a:extLst>
              </p:cNvPr>
              <p:cNvSpPr txBox="1"/>
              <p:nvPr/>
            </p:nvSpPr>
            <p:spPr>
              <a:xfrm>
                <a:off x="421687" y="1418880"/>
                <a:ext cx="7152279" cy="816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b="1" dirty="0"/>
                  <a:t>Elimination on A requires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Y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s-PY" b="1" dirty="0"/>
                  <a:t>  multiplication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Y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b="1" dirty="0"/>
                  <a:t>substractions.</a:t>
                </a:r>
              </a:p>
              <a:p>
                <a:r>
                  <a:rPr lang="es-PY" b="1" dirty="0"/>
                  <a:t>Each righ side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b="1" dirty="0"/>
                  <a:t>multiplications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b="1" dirty="0"/>
                  <a:t>substractions.</a:t>
                </a:r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4C1A06F-B1B5-DF4A-9896-6DD2B91C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7" y="1418880"/>
                <a:ext cx="7152279" cy="816955"/>
              </a:xfrm>
              <a:prstGeom prst="rect">
                <a:avLst/>
              </a:prstGeom>
              <a:blipFill>
                <a:blip r:embed="rId11"/>
                <a:stretch>
                  <a:fillRect l="-532" b="-1076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7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5005409" cy="8013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PERMUTATIONS 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DAC87D8E-7D92-4C4C-B73E-881A80C80F72}"/>
                  </a:ext>
                </a:extLst>
              </p:cNvPr>
              <p:cNvSpPr/>
              <p:nvPr/>
            </p:nvSpPr>
            <p:spPr>
              <a:xfrm>
                <a:off x="4495137" y="187086"/>
                <a:ext cx="1543115" cy="893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DAC87D8E-7D92-4C4C-B73E-881A80C80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137" y="187086"/>
                <a:ext cx="1543115" cy="893578"/>
              </a:xfrm>
              <a:prstGeom prst="rect">
                <a:avLst/>
              </a:prstGeom>
              <a:blipFill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919F9D07-F131-6248-8076-B31B2A8A2E16}"/>
              </a:ext>
            </a:extLst>
          </p:cNvPr>
          <p:cNvSpPr/>
          <p:nvPr/>
        </p:nvSpPr>
        <p:spPr>
          <a:xfrm>
            <a:off x="261286" y="1006211"/>
            <a:ext cx="7479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dirty="0">
                <a:solidFill>
                  <a:srgbClr val="333333"/>
                </a:solidFill>
                <a:latin typeface="arial" panose="020B0604020202020204" pitchFamily="34" charset="0"/>
              </a:rPr>
              <a:t>We need to do row exchanges if a zero shows up in the pivot position.</a:t>
            </a:r>
            <a:endParaRPr lang="es-PY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EC92A7-28FE-E14F-A765-DF5C1B5AD4A7}"/>
              </a:ext>
            </a:extLst>
          </p:cNvPr>
          <p:cNvSpPr/>
          <p:nvPr/>
        </p:nvSpPr>
        <p:spPr>
          <a:xfrm>
            <a:off x="148179" y="1523714"/>
            <a:ext cx="516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dirty="0">
                <a:solidFill>
                  <a:srgbClr val="333333"/>
                </a:solidFill>
                <a:latin typeface="arial" panose="020B0604020202020204" pitchFamily="34" charset="0"/>
              </a:rPr>
              <a:t> List all the three by three permutation matrices.</a:t>
            </a:r>
            <a:endParaRPr lang="es-P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2CFF1698-41F8-704A-AF50-C0ADBE50DF96}"/>
                  </a:ext>
                </a:extLst>
              </p:cNvPr>
              <p:cNvSpPr/>
              <p:nvPr/>
            </p:nvSpPr>
            <p:spPr>
              <a:xfrm>
                <a:off x="295045" y="1960926"/>
                <a:ext cx="2611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Y" dirty="0">
                    <a:solidFill>
                      <a:srgbClr val="FF0000"/>
                    </a:solidFill>
                  </a:rPr>
                  <a:t>= 3 </a:t>
                </a:r>
                <a14:m>
                  <m:oMath xmlns:m="http://schemas.openxmlformats.org/officeDocument/2006/math">
                    <m:r>
                      <a:rPr lang="es-PY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06 </m:t>
                    </m:r>
                    <m:sSup>
                      <m:sSupPr>
                        <m:ctrlP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𝑇h𝑖𝑠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3!</m:t>
                    </m:r>
                  </m:oMath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2CFF1698-41F8-704A-AF50-C0ADBE50D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45" y="1960926"/>
                <a:ext cx="2611356" cy="369332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29232D0A-99ED-844E-99A5-D34C2F683116}"/>
                  </a:ext>
                </a:extLst>
              </p:cNvPr>
              <p:cNvSpPr/>
              <p:nvPr/>
            </p:nvSpPr>
            <p:spPr>
              <a:xfrm>
                <a:off x="143111" y="5789777"/>
                <a:ext cx="2611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Y" dirty="0">
                    <a:solidFill>
                      <a:srgbClr val="FF0000"/>
                    </a:solidFill>
                  </a:rPr>
                  <a:t>= 4 </a:t>
                </a:r>
                <a14:m>
                  <m:oMath xmlns:m="http://schemas.openxmlformats.org/officeDocument/2006/math">
                    <m:r>
                      <a:rPr lang="es-PY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24 </m:t>
                    </m:r>
                    <m:sSup>
                      <m:sSupPr>
                        <m:ctrlP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𝑇h𝑖𝑠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4!</m:t>
                    </m:r>
                  </m:oMath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29232D0A-99ED-844E-99A5-D34C2F683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11" y="5789777"/>
                <a:ext cx="2611356" cy="369332"/>
              </a:xfrm>
              <a:prstGeom prst="rect">
                <a:avLst/>
              </a:prstGeom>
              <a:blipFill>
                <a:blip r:embed="rId5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045DDBD8-88C9-EA48-AD29-6A83E06CD049}"/>
                  </a:ext>
                </a:extLst>
              </p:cNvPr>
              <p:cNvSpPr/>
              <p:nvPr/>
            </p:nvSpPr>
            <p:spPr>
              <a:xfrm>
                <a:off x="6645965" y="449209"/>
                <a:ext cx="9464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P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sz="2800" dirty="0"/>
                  <a:t>=</a:t>
                </a:r>
                <a:r>
                  <a:rPr lang="es-PY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045DDBD8-88C9-EA48-AD29-6A83E06CD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965" y="449209"/>
                <a:ext cx="946413" cy="523220"/>
              </a:xfrm>
              <a:prstGeom prst="rect">
                <a:avLst/>
              </a:prstGeom>
              <a:blipFill>
                <a:blip r:embed="rId17"/>
                <a:stretch>
                  <a:fillRect l="-11842" t="-6977" r="-11842" b="-325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Imagen 35">
            <a:extLst>
              <a:ext uri="{FF2B5EF4-FFF2-40B4-BE49-F238E27FC236}">
                <a16:creationId xmlns:a16="http://schemas.microsoft.com/office/drawing/2014/main" id="{B08A4D19-AE21-7A47-8269-EADB6BB5FE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11" y="3628752"/>
            <a:ext cx="1130300" cy="11684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5B0BAD9-FD81-B448-9CD6-14AFA7E979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94" y="3569444"/>
            <a:ext cx="1143000" cy="1155700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0E2EC6F-6006-0649-8D97-7EF2DD517D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28" y="4110505"/>
            <a:ext cx="1467091" cy="1478735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42122B45-DCBD-BF41-BAE5-4DBBB2DF623B}"/>
              </a:ext>
            </a:extLst>
          </p:cNvPr>
          <p:cNvSpPr txBox="1"/>
          <p:nvPr/>
        </p:nvSpPr>
        <p:spPr>
          <a:xfrm>
            <a:off x="148179" y="4857808"/>
            <a:ext cx="665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/>
              <a:t>A permutation matrix P has the rows of the identity I in any order.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3B14708-3EAB-8040-9355-608D30C30D7A}"/>
                  </a:ext>
                </a:extLst>
              </p:cNvPr>
              <p:cNvSpPr/>
              <p:nvPr/>
            </p:nvSpPr>
            <p:spPr>
              <a:xfrm>
                <a:off x="148179" y="5224894"/>
                <a:ext cx="1002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3B14708-3EAB-8040-9355-608D30C30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9" y="5224894"/>
                <a:ext cx="1002390" cy="369332"/>
              </a:xfrm>
              <a:prstGeom prst="rect">
                <a:avLst/>
              </a:prstGeom>
              <a:blipFill>
                <a:blip r:embed="rId21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7613A624-6D4B-384C-A60E-A9BB960E6F9A}"/>
              </a:ext>
            </a:extLst>
          </p:cNvPr>
          <p:cNvGrpSpPr/>
          <p:nvPr/>
        </p:nvGrpSpPr>
        <p:grpSpPr>
          <a:xfrm>
            <a:off x="244254" y="2294166"/>
            <a:ext cx="7379183" cy="1134834"/>
            <a:chOff x="244254" y="2294166"/>
            <a:chExt cx="7379183" cy="1134834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757FAAA3-F247-6E4B-923E-2B2B827C26A6}"/>
                </a:ext>
              </a:extLst>
            </p:cNvPr>
            <p:cNvGrpSpPr/>
            <p:nvPr/>
          </p:nvGrpSpPr>
          <p:grpSpPr>
            <a:xfrm>
              <a:off x="244254" y="2294166"/>
              <a:ext cx="7379183" cy="1134834"/>
              <a:chOff x="244254" y="2035273"/>
              <a:chExt cx="7379183" cy="11348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ángulo 4">
                    <a:extLst>
                      <a:ext uri="{FF2B5EF4-FFF2-40B4-BE49-F238E27FC236}">
                        <a16:creationId xmlns:a16="http://schemas.microsoft.com/office/drawing/2014/main" id="{FEA487E6-C296-8044-9F9A-CB004DB30C8F}"/>
                      </a:ext>
                    </a:extLst>
                  </p:cNvPr>
                  <p:cNvSpPr/>
                  <p:nvPr/>
                </p:nvSpPr>
                <p:spPr>
                  <a:xfrm>
                    <a:off x="244254" y="2345201"/>
                    <a:ext cx="1274516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5" name="Rectángulo 4">
                    <a:extLst>
                      <a:ext uri="{FF2B5EF4-FFF2-40B4-BE49-F238E27FC236}">
                        <a16:creationId xmlns:a16="http://schemas.microsoft.com/office/drawing/2014/main" id="{FEA487E6-C296-8044-9F9A-CB004DB30C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254" y="2345201"/>
                    <a:ext cx="1274516" cy="82490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F992BD86-48E6-5440-B5A0-381ECC4D1735}"/>
                      </a:ext>
                    </a:extLst>
                  </p:cNvPr>
                  <p:cNvSpPr/>
                  <p:nvPr/>
                </p:nvSpPr>
                <p:spPr>
                  <a:xfrm>
                    <a:off x="1488893" y="2336998"/>
                    <a:ext cx="1266501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F992BD86-48E6-5440-B5A0-381ECC4D17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893" y="2336998"/>
                    <a:ext cx="1266501" cy="82490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ángulo 21">
                    <a:extLst>
                      <a:ext uri="{FF2B5EF4-FFF2-40B4-BE49-F238E27FC236}">
                        <a16:creationId xmlns:a16="http://schemas.microsoft.com/office/drawing/2014/main" id="{2B122D78-EE8F-A94A-81EF-0418AEBF43FB}"/>
                      </a:ext>
                    </a:extLst>
                  </p:cNvPr>
                  <p:cNvSpPr/>
                  <p:nvPr/>
                </p:nvSpPr>
                <p:spPr>
                  <a:xfrm>
                    <a:off x="2702431" y="2336998"/>
                    <a:ext cx="1266501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2" name="Rectángulo 21">
                    <a:extLst>
                      <a:ext uri="{FF2B5EF4-FFF2-40B4-BE49-F238E27FC236}">
                        <a16:creationId xmlns:a16="http://schemas.microsoft.com/office/drawing/2014/main" id="{2B122D78-EE8F-A94A-81EF-0418AEBF4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2431" y="2336998"/>
                    <a:ext cx="1266501" cy="82490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94B591D3-EE6F-434C-90F2-0129BF06AAB7}"/>
                      </a:ext>
                    </a:extLst>
                  </p:cNvPr>
                  <p:cNvSpPr/>
                  <p:nvPr/>
                </p:nvSpPr>
                <p:spPr>
                  <a:xfrm>
                    <a:off x="3939055" y="2336322"/>
                    <a:ext cx="1266501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94B591D3-EE6F-434C-90F2-0129BF06AA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9055" y="2336322"/>
                    <a:ext cx="1266501" cy="82490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A0B40153-3A89-4B46-A038-4ECB52453960}"/>
                      </a:ext>
                    </a:extLst>
                  </p:cNvPr>
                  <p:cNvSpPr/>
                  <p:nvPr/>
                </p:nvSpPr>
                <p:spPr>
                  <a:xfrm>
                    <a:off x="5212788" y="2035273"/>
                    <a:ext cx="87658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A0B40153-3A89-4B46-A038-4ECB524539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2788" y="2035273"/>
                    <a:ext cx="87658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ángulo 26">
                    <a:extLst>
                      <a:ext uri="{FF2B5EF4-FFF2-40B4-BE49-F238E27FC236}">
                        <a16:creationId xmlns:a16="http://schemas.microsoft.com/office/drawing/2014/main" id="{06DF3100-4627-CB4C-8BE9-F1CDD3000E6C}"/>
                      </a:ext>
                    </a:extLst>
                  </p:cNvPr>
                  <p:cNvSpPr/>
                  <p:nvPr/>
                </p:nvSpPr>
                <p:spPr>
                  <a:xfrm>
                    <a:off x="6356936" y="2307610"/>
                    <a:ext cx="1266501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7" name="Rectángulo 26">
                    <a:extLst>
                      <a:ext uri="{FF2B5EF4-FFF2-40B4-BE49-F238E27FC236}">
                        <a16:creationId xmlns:a16="http://schemas.microsoft.com/office/drawing/2014/main" id="{06DF3100-4627-CB4C-8BE9-F1CDD3000E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936" y="2307610"/>
                    <a:ext cx="1266501" cy="82490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0874B8A-0468-144D-81F0-3AD745CBE589}"/>
                  </a:ext>
                </a:extLst>
              </p:cNvPr>
              <p:cNvSpPr/>
              <p:nvPr/>
            </p:nvSpPr>
            <p:spPr>
              <a:xfrm>
                <a:off x="759523" y="2075466"/>
                <a:ext cx="243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I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id="{E067BE17-55A6-2043-B789-52592930E75E}"/>
                      </a:ext>
                    </a:extLst>
                  </p:cNvPr>
                  <p:cNvSpPr/>
                  <p:nvPr/>
                </p:nvSpPr>
                <p:spPr>
                  <a:xfrm>
                    <a:off x="1900799" y="2069343"/>
                    <a:ext cx="553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r>
                      <a:rPr lang="es-PY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id="{E067BE17-55A6-2043-B789-52592930E7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0799" y="2069343"/>
                    <a:ext cx="553613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ángulo 15">
                    <a:extLst>
                      <a:ext uri="{FF2B5EF4-FFF2-40B4-BE49-F238E27FC236}">
                        <a16:creationId xmlns:a16="http://schemas.microsoft.com/office/drawing/2014/main" id="{E3F8440B-60B4-F043-BA55-5A8740F38276}"/>
                      </a:ext>
                    </a:extLst>
                  </p:cNvPr>
                  <p:cNvSpPr/>
                  <p:nvPr/>
                </p:nvSpPr>
                <p:spPr>
                  <a:xfrm>
                    <a:off x="2979036" y="2069343"/>
                    <a:ext cx="553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6" name="Rectángulo 15">
                    <a:extLst>
                      <a:ext uri="{FF2B5EF4-FFF2-40B4-BE49-F238E27FC236}">
                        <a16:creationId xmlns:a16="http://schemas.microsoft.com/office/drawing/2014/main" id="{E3F8440B-60B4-F043-BA55-5A8740F382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036" y="2069343"/>
                    <a:ext cx="553613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040FDFF3-35E0-604B-9366-AB70B3F75138}"/>
                  </a:ext>
                </a:extLst>
              </p:cNvPr>
              <p:cNvSpPr/>
              <p:nvPr/>
            </p:nvSpPr>
            <p:spPr>
              <a:xfrm>
                <a:off x="4084325" y="2041218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PY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ángulo 19">
                    <a:extLst>
                      <a:ext uri="{FF2B5EF4-FFF2-40B4-BE49-F238E27FC236}">
                        <a16:creationId xmlns:a16="http://schemas.microsoft.com/office/drawing/2014/main" id="{423E7012-D51D-E946-8084-CA5EEF9465E0}"/>
                      </a:ext>
                    </a:extLst>
                  </p:cNvPr>
                  <p:cNvSpPr/>
                  <p:nvPr/>
                </p:nvSpPr>
                <p:spPr>
                  <a:xfrm>
                    <a:off x="5155022" y="2316041"/>
                    <a:ext cx="1266501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0" name="Rectángulo 19">
                    <a:extLst>
                      <a:ext uri="{FF2B5EF4-FFF2-40B4-BE49-F238E27FC236}">
                        <a16:creationId xmlns:a16="http://schemas.microsoft.com/office/drawing/2014/main" id="{423E7012-D51D-E946-8084-CA5EEF9465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022" y="2316041"/>
                    <a:ext cx="1266501" cy="82490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3A7B7F7A-1B79-904F-A564-2A1D22AB390B}"/>
                      </a:ext>
                    </a:extLst>
                  </p:cNvPr>
                  <p:cNvSpPr/>
                  <p:nvPr/>
                </p:nvSpPr>
                <p:spPr>
                  <a:xfrm>
                    <a:off x="6479289" y="2035273"/>
                    <a:ext cx="87658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3A7B7F7A-1B79-904F-A564-2A1D22AB39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289" y="2035273"/>
                    <a:ext cx="87658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134ACBA-8519-3542-9233-10A07093A84E}"/>
                    </a:ext>
                  </a:extLst>
                </p:cNvPr>
                <p:cNvSpPr/>
                <p:nvPr/>
              </p:nvSpPr>
              <p:spPr>
                <a:xfrm>
                  <a:off x="4320947" y="2328236"/>
                  <a:ext cx="5589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s-PY" dirty="0"/>
                    <a:t> </a:t>
                  </a:r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134ACBA-8519-3542-9233-10A07093A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47" y="2328236"/>
                  <a:ext cx="558936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14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A308C71-E27A-FD49-BA02-A7A39A97C56A}"/>
              </a:ext>
            </a:extLst>
          </p:cNvPr>
          <p:cNvGrpSpPr/>
          <p:nvPr/>
        </p:nvGrpSpPr>
        <p:grpSpPr>
          <a:xfrm>
            <a:off x="262473" y="2986882"/>
            <a:ext cx="7173841" cy="1096633"/>
            <a:chOff x="262473" y="2770828"/>
            <a:chExt cx="7173841" cy="1096633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08122DA-0CB3-904B-A9EE-504ECAFF304C}"/>
                </a:ext>
              </a:extLst>
            </p:cNvPr>
            <p:cNvSpPr txBox="1"/>
            <p:nvPr/>
          </p:nvSpPr>
          <p:spPr>
            <a:xfrm>
              <a:off x="262473" y="3498129"/>
              <a:ext cx="1845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Prof. Gilbert Strang</a:t>
              </a:r>
              <a:endParaRPr lang="es-PY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AD6E1F2-F981-AA4E-B035-536767D17CBD}"/>
                </a:ext>
              </a:extLst>
            </p:cNvPr>
            <p:cNvSpPr/>
            <p:nvPr/>
          </p:nvSpPr>
          <p:spPr>
            <a:xfrm>
              <a:off x="2150758" y="3552883"/>
              <a:ext cx="24223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http://www-math.mit.edu/~gs/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7189758-71CC-994C-8334-436A4F4EAA67}"/>
                </a:ext>
              </a:extLst>
            </p:cNvPr>
            <p:cNvSpPr/>
            <p:nvPr/>
          </p:nvSpPr>
          <p:spPr>
            <a:xfrm>
              <a:off x="2107722" y="3161306"/>
              <a:ext cx="53285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https://ocw.mit.edu/courses/mathematics/18-06-linear-algebra-spring-2010/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360031A-F4A7-2A40-A363-A73FA832C942}"/>
                </a:ext>
              </a:extLst>
            </p:cNvPr>
            <p:cNvSpPr txBox="1"/>
            <p:nvPr/>
          </p:nvSpPr>
          <p:spPr>
            <a:xfrm>
              <a:off x="264372" y="311207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MIT 18.06</a:t>
              </a:r>
              <a:endParaRPr lang="es-PY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EB25249-D641-C641-81C9-B86C6CF0A544}"/>
                </a:ext>
              </a:extLst>
            </p:cNvPr>
            <p:cNvSpPr/>
            <p:nvPr/>
          </p:nvSpPr>
          <p:spPr>
            <a:xfrm>
              <a:off x="2117683" y="2790742"/>
              <a:ext cx="37669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https://www.youtube.com/watch?v=MsIvs_6vC38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8E5C26C-3CDA-BA40-A5A2-700743782D46}"/>
                </a:ext>
              </a:extLst>
            </p:cNvPr>
            <p:cNvSpPr txBox="1"/>
            <p:nvPr/>
          </p:nvSpPr>
          <p:spPr>
            <a:xfrm>
              <a:off x="262473" y="2770828"/>
              <a:ext cx="182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</a:lstStyle>
            <a:p>
              <a:r>
                <a:rPr lang="es-PY" dirty="0"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Lec 04 –MIT 18.06</a:t>
              </a:r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941967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6153</TotalTime>
  <Words>695</Words>
  <Application>Microsoft Macintosh PowerPoint</Application>
  <PresentationFormat>Presentación en pantalla (4:3)</PresentationFormat>
  <Paragraphs>142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04 Factorization into A=LU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creator>EXPO 3</dc:creator>
  <cp:lastModifiedBy>Gregorio Ariel Guerrero Moral</cp:lastModifiedBy>
  <cp:revision>186</cp:revision>
  <cp:lastPrinted>2020-03-14T02:08:03Z</cp:lastPrinted>
  <dcterms:created xsi:type="dcterms:W3CDTF">2015-03-02T13:24:06Z</dcterms:created>
  <dcterms:modified xsi:type="dcterms:W3CDTF">2020-04-26T13:54:29Z</dcterms:modified>
</cp:coreProperties>
</file>