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5" r:id="rId2"/>
    <p:sldId id="308" r:id="rId3"/>
    <p:sldId id="309" r:id="rId4"/>
    <p:sldId id="311" r:id="rId5"/>
    <p:sldId id="313" r:id="rId6"/>
    <p:sldId id="310" r:id="rId7"/>
    <p:sldId id="314" r:id="rId8"/>
    <p:sldId id="316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6"/>
    <p:restoredTop sz="93741"/>
  </p:normalViewPr>
  <p:slideViewPr>
    <p:cSldViewPr>
      <p:cViewPr varScale="1">
        <p:scale>
          <a:sx n="119" d="100"/>
          <a:sy n="119" d="100"/>
        </p:scale>
        <p:origin x="2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539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7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977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075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583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236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.png"/><Relationship Id="rId3" Type="http://schemas.openxmlformats.org/officeDocument/2006/relationships/image" Target="../media/image4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2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ibVXBElKL0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5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Título"/>
              <p:cNvSpPr>
                <a:spLocks noGrp="1"/>
              </p:cNvSpPr>
              <p:nvPr>
                <p:ph type="ctrTitle"/>
              </p:nvPr>
            </p:nvSpPr>
            <p:spPr>
              <a:xfrm>
                <a:off x="539552" y="1472559"/>
                <a:ext cx="8229600" cy="1470025"/>
              </a:xfrm>
            </p:spPr>
            <p:txBody>
              <a:bodyPr>
                <a:normAutofit fontScale="90000"/>
              </a:bodyPr>
              <a:lstStyle/>
              <a:p>
                <a:r>
                  <a:rPr lang="es-PY" dirty="0"/>
                  <a:t>Lecture 05</a:t>
                </a:r>
                <a:br>
                  <a:rPr lang="es-PY" dirty="0"/>
                </a:br>
                <a:r>
                  <a:rPr lang="es-ES" dirty="0" err="1"/>
                  <a:t>Transposes</a:t>
                </a:r>
                <a:r>
                  <a:rPr lang="es-ES" dirty="0"/>
                  <a:t>, </a:t>
                </a:r>
                <a:r>
                  <a:rPr lang="es-ES" dirty="0" err="1"/>
                  <a:t>Permutations</a:t>
                </a:r>
                <a:r>
                  <a:rPr lang="es-ES" dirty="0"/>
                  <a:t>, </a:t>
                </a:r>
                <a:r>
                  <a:rPr lang="es-ES" dirty="0" err="1"/>
                  <a:t>Spaces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ES" baseline="30000" dirty="0"/>
              </a:p>
            </p:txBody>
          </p:sp>
        </mc:Choice>
        <mc:Fallback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39552" y="1472559"/>
                <a:ext cx="8229600" cy="1470025"/>
              </a:xfrm>
              <a:blipFill>
                <a:blip r:embed="rId2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0097" y="3429000"/>
                <a:ext cx="8572383" cy="24132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None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/>
                  <a:t>Section 2.7 - </a:t>
                </a:r>
                <a14:m>
                  <m:oMath xmlns:m="http://schemas.openxmlformats.org/officeDocument/2006/math"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s-PY" sz="3400" baseline="300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 err="1"/>
                  <a:t>Transposes</a:t>
                </a:r>
                <a:endParaRPr lang="es-ES" sz="34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PY" sz="3600" dirty="0"/>
                  <a:t>Section 3.1 – Vectors Spaces and Subspaces</a:t>
                </a:r>
              </a:p>
            </p:txBody>
          </p:sp>
        </mc:Choice>
        <mc:Fallback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97" y="3429000"/>
                <a:ext cx="8572383" cy="2413248"/>
              </a:xfrm>
              <a:prstGeom prst="rect">
                <a:avLst/>
              </a:prstGeom>
              <a:blipFill>
                <a:blip r:embed="rId4"/>
                <a:stretch>
                  <a:fillRect t="-261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hlinkClick r:id="rId5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11297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5005409" cy="8013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PERMUTATIONS 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2122B45-DCBD-BF41-BAE5-4DBBB2DF623B}"/>
                  </a:ext>
                </a:extLst>
              </p:cNvPr>
              <p:cNvSpPr txBox="1"/>
              <p:nvPr/>
            </p:nvSpPr>
            <p:spPr>
              <a:xfrm>
                <a:off x="156058" y="1388319"/>
                <a:ext cx="722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b="1" dirty="0"/>
                  <a:t>If A is invertible then a permutation P will reorder its rows for  </a:t>
                </a:r>
                <a:r>
                  <a:rPr lang="es-ES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2122B45-DCBD-BF41-BAE5-4DBBB2DF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8" y="1388319"/>
                <a:ext cx="7222811" cy="369332"/>
              </a:xfrm>
              <a:prstGeom prst="rect">
                <a:avLst/>
              </a:prstGeom>
              <a:blipFill>
                <a:blip r:embed="rId3"/>
                <a:stretch>
                  <a:fillRect l="-703" t="-6667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63BF7B5C-BB85-4345-A54C-9082EEDDDEAF}"/>
              </a:ext>
            </a:extLst>
          </p:cNvPr>
          <p:cNvSpPr txBox="1"/>
          <p:nvPr/>
        </p:nvSpPr>
        <p:spPr>
          <a:xfrm>
            <a:off x="143111" y="956347"/>
            <a:ext cx="6207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The PA=LU Factorizations with row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8D81F95-1548-3E47-A4DD-A8B9022C5B91}"/>
                  </a:ext>
                </a:extLst>
              </p:cNvPr>
              <p:cNvSpPr/>
              <p:nvPr/>
            </p:nvSpPr>
            <p:spPr>
              <a:xfrm>
                <a:off x="181345" y="2358251"/>
                <a:ext cx="972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8D81F95-1548-3E47-A4DD-A8B9022C5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45" y="2358251"/>
                <a:ext cx="972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C6749BE8-4771-754B-BF50-E22444CFB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6584"/>
            <a:ext cx="1584176" cy="1428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1D513A8-FA3B-A540-898A-0D694F52C45D}"/>
                  </a:ext>
                </a:extLst>
              </p:cNvPr>
              <p:cNvSpPr txBox="1"/>
              <p:nvPr/>
            </p:nvSpPr>
            <p:spPr>
              <a:xfrm>
                <a:off x="239143" y="3131495"/>
                <a:ext cx="10522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Becomes</a:t>
                </a:r>
              </a:p>
              <a:p>
                <a:r>
                  <a:rPr lang="es-ES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1D513A8-FA3B-A540-898A-0D694F52C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3" y="3131495"/>
                <a:ext cx="1052211" cy="646331"/>
              </a:xfrm>
              <a:prstGeom prst="rect">
                <a:avLst/>
              </a:prstGeom>
              <a:blipFill>
                <a:blip r:embed="rId7"/>
                <a:stretch>
                  <a:fillRect l="-4762" t="-3922" b="-1176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4882A67C-A4CC-C24B-9D8A-49ABE7A1957D}"/>
              </a:ext>
            </a:extLst>
          </p:cNvPr>
          <p:cNvSpPr txBox="1"/>
          <p:nvPr/>
        </p:nvSpPr>
        <p:spPr>
          <a:xfrm>
            <a:off x="1702140" y="3274902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L=Lower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4F68F99-F5A5-1547-B524-A6AE03DF6278}"/>
              </a:ext>
            </a:extLst>
          </p:cNvPr>
          <p:cNvSpPr txBox="1"/>
          <p:nvPr/>
        </p:nvSpPr>
        <p:spPr>
          <a:xfrm>
            <a:off x="3238066" y="32699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U=Upper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5F1ABD7-F433-194D-9E69-264E156CEA70}"/>
                  </a:ext>
                </a:extLst>
              </p:cNvPr>
              <p:cNvSpPr txBox="1"/>
              <p:nvPr/>
            </p:nvSpPr>
            <p:spPr>
              <a:xfrm>
                <a:off x="4601209" y="1757651"/>
                <a:ext cx="422135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Y" dirty="0"/>
                  <a:t>Sometimes row exchanges are needed to produce pivots.</a:t>
                </a:r>
              </a:p>
              <a:p>
                <a:pPr algn="just"/>
                <a:r>
                  <a:rPr lang="es-PY" dirty="0"/>
                  <a:t>Where to collecto the Pij’s:</a:t>
                </a:r>
                <a:endParaRPr lang="es-PY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Tx/>
                  <a:buAutoNum type="arabicParenR"/>
                </a:pPr>
                <a:r>
                  <a:rPr lang="es-PY" dirty="0">
                    <a:solidFill>
                      <a:schemeClr val="tx1"/>
                    </a:solidFill>
                  </a:rPr>
                  <a:t>Row echanges can be done in advance. </a:t>
                </a:r>
                <a:r>
                  <a:rPr lang="es-PY" b="1" dirty="0">
                    <a:solidFill>
                      <a:srgbClr val="FF0000"/>
                    </a:solidFill>
                  </a:rPr>
                  <a:t>Then</a:t>
                </a:r>
                <a:r>
                  <a:rPr lang="es-PY" dirty="0">
                    <a:solidFill>
                      <a:schemeClr val="tx1"/>
                    </a:solidFill>
                  </a:rPr>
                  <a:t> </a:t>
                </a:r>
                <a:r>
                  <a:rPr lang="es-E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𝑳𝑼</m:t>
                    </m:r>
                  </m:oMath>
                </a14:m>
                <a:endParaRPr lang="es-PY" b="1" dirty="0"/>
              </a:p>
              <a:p>
                <a:pPr marL="342900" indent="-342900" algn="just">
                  <a:buFontTx/>
                  <a:buAutoNum type="arabicParenR"/>
                </a:pPr>
                <a:r>
                  <a:rPr lang="es-PY" dirty="0"/>
                  <a:t>If we hold row exchanges until after elimination, the pivot rows are in strange order.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 puts then in correct trinagular order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. </a:t>
                </a:r>
                <a:r>
                  <a:rPr lang="es-PY" b="1" dirty="0">
                    <a:solidFill>
                      <a:srgbClr val="FF0000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s-E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s-E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s-E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s-PY" b="1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5F1ABD7-F433-194D-9E69-264E156C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209" y="1757651"/>
                <a:ext cx="4221359" cy="2585323"/>
              </a:xfrm>
              <a:prstGeom prst="rect">
                <a:avLst/>
              </a:prstGeom>
              <a:blipFill>
                <a:blip r:embed="rId8"/>
                <a:stretch>
                  <a:fillRect l="-898" t="-488" r="-898" b="-292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uadroTexto 38">
            <a:extLst>
              <a:ext uri="{FF2B5EF4-FFF2-40B4-BE49-F238E27FC236}">
                <a16:creationId xmlns:a16="http://schemas.microsoft.com/office/drawing/2014/main" id="{DF115109-A46D-7B4C-A6F2-3B550C06E6A7}"/>
              </a:ext>
            </a:extLst>
          </p:cNvPr>
          <p:cNvSpPr txBox="1"/>
          <p:nvPr/>
        </p:nvSpPr>
        <p:spPr>
          <a:xfrm>
            <a:off x="172320" y="4377554"/>
            <a:ext cx="428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identity</a:t>
            </a:r>
            <a:r>
              <a:rPr lang="es-ES" b="1" dirty="0"/>
              <a:t> </a:t>
            </a:r>
            <a:r>
              <a:rPr lang="es-ES" b="1" dirty="0" err="1"/>
              <a:t>matrix</a:t>
            </a:r>
            <a:r>
              <a:rPr lang="es-ES" b="1" dirty="0"/>
              <a:t> I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rorder</a:t>
            </a:r>
            <a:r>
              <a:rPr lang="es-ES" b="1" dirty="0"/>
              <a:t> </a:t>
            </a:r>
            <a:r>
              <a:rPr lang="es-ES" b="1" dirty="0" err="1"/>
              <a:t>rows</a:t>
            </a:r>
            <a:endParaRPr lang="es-P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27B7772-9DDA-FA4B-ADB2-C4FCA00D4C3A}"/>
                  </a:ext>
                </a:extLst>
              </p:cNvPr>
              <p:cNvSpPr/>
              <p:nvPr/>
            </p:nvSpPr>
            <p:spPr>
              <a:xfrm>
                <a:off x="186956" y="5180320"/>
                <a:ext cx="3761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s-ES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E27B7772-9DDA-FA4B-ADB2-C4FCA00D4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56" y="5180320"/>
                <a:ext cx="37617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8A33787-BC3B-8A49-A06B-B82D3D3F05E5}"/>
                  </a:ext>
                </a:extLst>
              </p:cNvPr>
              <p:cNvSpPr txBox="1"/>
              <p:nvPr/>
            </p:nvSpPr>
            <p:spPr>
              <a:xfrm>
                <a:off x="156058" y="5849538"/>
                <a:ext cx="2676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Counts all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Y" dirty="0"/>
                  <a:t>x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Y" dirty="0"/>
                  <a:t> permutations.</a:t>
                </a: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8A33787-BC3B-8A49-A06B-B82D3D3F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8" y="5849538"/>
                <a:ext cx="2676438" cy="369332"/>
              </a:xfrm>
              <a:prstGeom prst="rect">
                <a:avLst/>
              </a:prstGeom>
              <a:blipFill>
                <a:blip r:embed="rId10"/>
                <a:stretch>
                  <a:fillRect l="-1896" t="-3333" r="-1422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240AFC97-91CD-A848-8C29-A7919E47E82B}"/>
                  </a:ext>
                </a:extLst>
              </p:cNvPr>
              <p:cNvSpPr/>
              <p:nvPr/>
            </p:nvSpPr>
            <p:spPr>
              <a:xfrm>
                <a:off x="4272572" y="5113546"/>
                <a:ext cx="1002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PY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240AFC97-91CD-A848-8C29-A7919E47E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572" y="5113546"/>
                <a:ext cx="1002390" cy="369332"/>
              </a:xfrm>
              <a:prstGeom prst="rect">
                <a:avLst/>
              </a:prstGeom>
              <a:blipFill>
                <a:blip r:embed="rId11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03756A0C-B117-DD4F-A062-374BB5033CFA}"/>
                  </a:ext>
                </a:extLst>
              </p:cNvPr>
              <p:cNvSpPr/>
              <p:nvPr/>
            </p:nvSpPr>
            <p:spPr>
              <a:xfrm>
                <a:off x="4269117" y="5600868"/>
                <a:ext cx="848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PY" i="1" dirty="0">
                    <a:latin typeface="Cambria Math" panose="02040503050406030204" pitchFamily="18" charset="0"/>
                  </a:rPr>
                  <a:t>=I</a:t>
                </a:r>
                <a:endParaRPr lang="es-PY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03756A0C-B117-DD4F-A062-374BB5033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17" y="5600868"/>
                <a:ext cx="848566" cy="369332"/>
              </a:xfrm>
              <a:prstGeom prst="rect">
                <a:avLst/>
              </a:prstGeom>
              <a:blipFill>
                <a:blip r:embed="rId12"/>
                <a:stretch>
                  <a:fillRect t="-10000" r="-4478" b="-2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7EAAA18-AB0A-FE48-B3A4-7B14FD0FA3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26" y="1868085"/>
            <a:ext cx="1521095" cy="13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5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5005409" cy="8013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Transposes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2122B45-DCBD-BF41-BAE5-4DBBB2DF623B}"/>
                  </a:ext>
                </a:extLst>
              </p:cNvPr>
              <p:cNvSpPr txBox="1"/>
              <p:nvPr/>
            </p:nvSpPr>
            <p:spPr>
              <a:xfrm>
                <a:off x="188367" y="1011941"/>
                <a:ext cx="7102906" cy="40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b="1" dirty="0"/>
                  <a:t>The transpose puts rows of A into the columns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b="1" dirty="0"/>
                  <a:t>.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PY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2122B45-DCBD-BF41-BAE5-4DBBB2DF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7" y="1011941"/>
                <a:ext cx="7102906" cy="401264"/>
              </a:xfrm>
              <a:prstGeom prst="rect">
                <a:avLst/>
              </a:prstGeom>
              <a:blipFill>
                <a:blip r:embed="rId3"/>
                <a:stretch>
                  <a:fillRect l="-714" b="-218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468E0AA8-9175-9943-B00B-5365A1C6C878}"/>
              </a:ext>
            </a:extLst>
          </p:cNvPr>
          <p:cNvSpPr txBox="1"/>
          <p:nvPr/>
        </p:nvSpPr>
        <p:spPr>
          <a:xfrm>
            <a:off x="283492" y="2855530"/>
            <a:ext cx="2539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Symetric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1AADBEE-9B54-B747-BC1F-6223EDEED0A6}"/>
                  </a:ext>
                </a:extLst>
              </p:cNvPr>
              <p:cNvSpPr txBox="1"/>
              <p:nvPr/>
            </p:nvSpPr>
            <p:spPr>
              <a:xfrm>
                <a:off x="323528" y="1519092"/>
                <a:ext cx="315663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1AADBEE-9B54-B747-BC1F-6223EDEE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19092"/>
                <a:ext cx="3156633" cy="754630"/>
              </a:xfrm>
              <a:prstGeom prst="rect">
                <a:avLst/>
              </a:prstGeom>
              <a:blipFill>
                <a:blip r:embed="rId4"/>
                <a:stretch>
                  <a:fillRect t="-1695" b="-508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74419D73-4D78-4F4D-9E0F-784C51F0EE7F}"/>
              </a:ext>
            </a:extLst>
          </p:cNvPr>
          <p:cNvSpPr/>
          <p:nvPr/>
        </p:nvSpPr>
        <p:spPr>
          <a:xfrm>
            <a:off x="827584" y="1529789"/>
            <a:ext cx="288032" cy="7200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6635A7D-5F8C-F749-AADF-9B83F37D2B54}"/>
              </a:ext>
            </a:extLst>
          </p:cNvPr>
          <p:cNvSpPr/>
          <p:nvPr/>
        </p:nvSpPr>
        <p:spPr>
          <a:xfrm>
            <a:off x="2362850" y="1635676"/>
            <a:ext cx="985013" cy="17756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893295A-6687-7E48-B9D8-EF4FD6C59DFA}"/>
                  </a:ext>
                </a:extLst>
              </p:cNvPr>
              <p:cNvSpPr/>
              <p:nvPr/>
            </p:nvSpPr>
            <p:spPr>
              <a:xfrm>
                <a:off x="827584" y="2327240"/>
                <a:ext cx="725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893295A-6687-7E48-B9D8-EF4FD6C59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327240"/>
                <a:ext cx="72545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32E8AFB-552E-ED49-83F6-DCB2AA22CC10}"/>
                  </a:ext>
                </a:extLst>
              </p:cNvPr>
              <p:cNvSpPr/>
              <p:nvPr/>
            </p:nvSpPr>
            <p:spPr>
              <a:xfrm>
                <a:off x="2492628" y="2362617"/>
                <a:ext cx="725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32E8AFB-552E-ED49-83F6-DCB2AA22C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628" y="2362617"/>
                <a:ext cx="725455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9AA371A-75AF-2D42-8070-0D6B52791DCF}"/>
                  </a:ext>
                </a:extLst>
              </p:cNvPr>
              <p:cNvSpPr/>
              <p:nvPr/>
            </p:nvSpPr>
            <p:spPr>
              <a:xfrm>
                <a:off x="2855355" y="2932474"/>
                <a:ext cx="738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dirty="0"/>
                  <a:t>=A</a:t>
                </a: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9AA371A-75AF-2D42-8070-0D6B52791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355" y="2932474"/>
                <a:ext cx="738857" cy="369332"/>
              </a:xfrm>
              <a:prstGeom prst="rect">
                <a:avLst/>
              </a:prstGeom>
              <a:blipFill>
                <a:blip r:embed="rId7"/>
                <a:stretch>
                  <a:fillRect t="-3333" r="-5085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D6C696D-D067-8A4D-9A67-41F3512F3712}"/>
                  </a:ext>
                </a:extLst>
              </p:cNvPr>
              <p:cNvSpPr/>
              <p:nvPr/>
            </p:nvSpPr>
            <p:spPr>
              <a:xfrm>
                <a:off x="4157672" y="2476900"/>
                <a:ext cx="12665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D6C696D-D067-8A4D-9A67-41F3512F3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672" y="2476900"/>
                <a:ext cx="1266501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44C1EDA-44C1-8743-B48F-8C9EB270DCC7}"/>
                  </a:ext>
                </a:extLst>
              </p:cNvPr>
              <p:cNvSpPr txBox="1"/>
              <p:nvPr/>
            </p:nvSpPr>
            <p:spPr>
              <a:xfrm>
                <a:off x="395536" y="3603265"/>
                <a:ext cx="2592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PY" b="1" dirty="0"/>
                  <a:t> </a:t>
                </a:r>
                <a:r>
                  <a:rPr lang="es-ES" b="1" dirty="0" err="1"/>
                  <a:t>is</a:t>
                </a:r>
                <a:r>
                  <a:rPr lang="es-ES" b="1" dirty="0"/>
                  <a:t> </a:t>
                </a:r>
                <a:r>
                  <a:rPr lang="es-ES" b="1" dirty="0" err="1"/>
                  <a:t>always</a:t>
                </a:r>
                <a:r>
                  <a:rPr lang="es-ES" b="1" dirty="0"/>
                  <a:t> </a:t>
                </a:r>
                <a:r>
                  <a:rPr lang="es-ES" b="1" dirty="0" err="1"/>
                  <a:t>symetrics</a:t>
                </a:r>
                <a:r>
                  <a:rPr lang="es-PY" b="1" dirty="0"/>
                  <a:t>. </a:t>
                </a:r>
                <a:endParaRPr lang="es-PY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44C1EDA-44C1-8743-B48F-8C9EB270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603265"/>
                <a:ext cx="2592376" cy="369332"/>
              </a:xfrm>
              <a:prstGeom prst="rect">
                <a:avLst/>
              </a:prstGeom>
              <a:blipFill>
                <a:blip r:embed="rId9"/>
                <a:stretch>
                  <a:fillRect t="-3333" r="-976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B9FC594-E0B1-D447-B54E-2F9F80031600}"/>
                  </a:ext>
                </a:extLst>
              </p:cNvPr>
              <p:cNvSpPr/>
              <p:nvPr/>
            </p:nvSpPr>
            <p:spPr>
              <a:xfrm>
                <a:off x="517886" y="4115930"/>
                <a:ext cx="3498009" cy="847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B9FC594-E0B1-D447-B54E-2F9F80031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6" y="4115930"/>
                <a:ext cx="3498009" cy="847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79672D91-280D-7540-857D-240B4E2732E4}"/>
                  </a:ext>
                </a:extLst>
              </p:cNvPr>
              <p:cNvSpPr/>
              <p:nvPr/>
            </p:nvSpPr>
            <p:spPr>
              <a:xfrm>
                <a:off x="4483403" y="4170496"/>
                <a:ext cx="2843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dirty="0"/>
                  <a:t>R</a:t>
                </a:r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79672D91-280D-7540-857D-240B4E273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03" y="4170496"/>
                <a:ext cx="2843664" cy="369332"/>
              </a:xfrm>
              <a:prstGeom prst="rect">
                <a:avLst/>
              </a:prstGeom>
              <a:blipFill>
                <a:blip r:embed="rId11"/>
                <a:stretch>
                  <a:fillRect r="-444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FF40035-D31F-F34E-BCCA-927AA01EA7D7}"/>
              </a:ext>
            </a:extLst>
          </p:cNvPr>
          <p:cNvSpPr txBox="1"/>
          <p:nvPr/>
        </p:nvSpPr>
        <p:spPr>
          <a:xfrm>
            <a:off x="4477001" y="3669202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Why? Take the transpose!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477B19D-6853-C248-BC3F-C1A989017C47}"/>
                  </a:ext>
                </a:extLst>
              </p:cNvPr>
              <p:cNvSpPr/>
              <p:nvPr/>
            </p:nvSpPr>
            <p:spPr>
              <a:xfrm>
                <a:off x="608872" y="5035325"/>
                <a:ext cx="725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5477B19D-6853-C248-BC3F-C1A989017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72" y="5035325"/>
                <a:ext cx="725455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D381685-D0B8-D641-8B66-41830A286B0F}"/>
                  </a:ext>
                </a:extLst>
              </p:cNvPr>
              <p:cNvSpPr/>
              <p:nvPr/>
            </p:nvSpPr>
            <p:spPr>
              <a:xfrm>
                <a:off x="1637395" y="5006818"/>
                <a:ext cx="725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D381685-D0B8-D641-8B66-41830A286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95" y="5006818"/>
                <a:ext cx="72545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8DDA626B-D690-CE46-A03C-F2F90CEF14FF}"/>
                  </a:ext>
                </a:extLst>
              </p:cNvPr>
              <p:cNvSpPr/>
              <p:nvPr/>
            </p:nvSpPr>
            <p:spPr>
              <a:xfrm>
                <a:off x="2754706" y="4975700"/>
                <a:ext cx="725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8DDA626B-D690-CE46-A03C-F2F90CEF1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706" y="4975700"/>
                <a:ext cx="725455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89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5005409" cy="8013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Vector Spaces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2122B45-DCBD-BF41-BAE5-4DBBB2DF623B}"/>
                  </a:ext>
                </a:extLst>
              </p:cNvPr>
              <p:cNvSpPr txBox="1"/>
              <p:nvPr/>
            </p:nvSpPr>
            <p:spPr>
              <a:xfrm>
                <a:off x="216062" y="1024237"/>
                <a:ext cx="6732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dirty="0"/>
                  <a:t>The </a:t>
                </a:r>
                <a:r>
                  <a:rPr lang="es-PY" b="1" i="1" dirty="0">
                    <a:solidFill>
                      <a:srgbClr val="FF0000"/>
                    </a:solidFill>
                  </a:rPr>
                  <a:t>space</a:t>
                </a:r>
                <a:r>
                  <a:rPr lang="es-PY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PY" dirty="0"/>
                  <a:t>consist all of columns vectors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PY" dirty="0"/>
                  <a:t> with n components.</a:t>
                </a: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2122B45-DCBD-BF41-BAE5-4DBBB2DF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2" y="1024237"/>
                <a:ext cx="6732202" cy="369332"/>
              </a:xfrm>
              <a:prstGeom prst="rect">
                <a:avLst/>
              </a:prstGeom>
              <a:blipFill>
                <a:blip r:embed="rId3"/>
                <a:stretch>
                  <a:fillRect l="-753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6BFC4A-C472-2249-81EA-B2A87CD9E9D7}"/>
                  </a:ext>
                </a:extLst>
              </p:cNvPr>
              <p:cNvSpPr txBox="1"/>
              <p:nvPr/>
            </p:nvSpPr>
            <p:spPr>
              <a:xfrm>
                <a:off x="323528" y="2039900"/>
                <a:ext cx="4369786" cy="212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Examples: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PY" dirty="0"/>
                  <a:t>ll the 2-Dim. real vectors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ℯ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PY" dirty="0"/>
                  <a:t>ll the xy-plane.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PY" dirty="0"/>
                  <a:t>ll vector with 3 real components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PY" dirty="0"/>
                  <a:t> all the column vector with n real components.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26BFC4A-C472-2249-81EA-B2A87CD9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039900"/>
                <a:ext cx="4369786" cy="2124043"/>
              </a:xfrm>
              <a:prstGeom prst="rect">
                <a:avLst/>
              </a:prstGeom>
              <a:blipFill>
                <a:blip r:embed="rId4"/>
                <a:stretch>
                  <a:fillRect l="-867" t="-1190" b="-3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B3131E39-0335-0D44-86E0-3F2911AA7C0E}"/>
              </a:ext>
            </a:extLst>
          </p:cNvPr>
          <p:cNvSpPr txBox="1"/>
          <p:nvPr/>
        </p:nvSpPr>
        <p:spPr>
          <a:xfrm>
            <a:off x="216062" y="1393569"/>
            <a:ext cx="862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A </a:t>
            </a:r>
            <a:r>
              <a:rPr lang="es-PY" b="1" dirty="0">
                <a:solidFill>
                  <a:srgbClr val="FF0000"/>
                </a:solidFill>
              </a:rPr>
              <a:t>real vector space </a:t>
            </a:r>
            <a:r>
              <a:rPr lang="es-PY" dirty="0"/>
              <a:t>is a set de “vector” together wiith rules for vector adition and for multiplication</a:t>
            </a:r>
          </a:p>
          <a:p>
            <a:r>
              <a:rPr lang="es-PY" dirty="0"/>
              <a:t>By real numbers. (8 conditions – Problem set 3.1)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8EA0A0-D983-8647-B46B-E6837CA2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14847"/>
            <a:ext cx="2407031" cy="2447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D6665DA-044B-964B-9034-EFEC6E2C758B}"/>
                  </a:ext>
                </a:extLst>
              </p:cNvPr>
              <p:cNvSpPr txBox="1"/>
              <p:nvPr/>
            </p:nvSpPr>
            <p:spPr>
              <a:xfrm>
                <a:off x="467544" y="4483334"/>
                <a:ext cx="49410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s-PY" dirty="0"/>
                  <a:t> The vector spaces  al all real 2 by 2 matrices.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s-PY" dirty="0"/>
                  <a:t> The vector space of all real functions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PY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s-PY" dirty="0"/>
                  <a:t> The vector space that consiss only of a </a:t>
                </a:r>
                <a:r>
                  <a:rPr lang="es-PY" b="1" dirty="0"/>
                  <a:t>zero vector</a:t>
                </a:r>
                <a:r>
                  <a:rPr lang="es-PY" dirty="0"/>
                  <a:t>.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D6665DA-044B-964B-9034-EFEC6E2C7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83334"/>
                <a:ext cx="4941096" cy="923330"/>
              </a:xfrm>
              <a:prstGeom prst="rect">
                <a:avLst/>
              </a:prstGeom>
              <a:blipFill>
                <a:blip r:embed="rId7"/>
                <a:stretch>
                  <a:fillRect t="-1351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7A8D0C2E-FE62-3048-8234-69CE41115778}"/>
                  </a:ext>
                </a:extLst>
              </p:cNvPr>
              <p:cNvSpPr/>
              <p:nvPr/>
            </p:nvSpPr>
            <p:spPr>
              <a:xfrm>
                <a:off x="460069" y="5541389"/>
                <a:ext cx="2353273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s-P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Y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P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7A8D0C2E-FE62-3048-8234-69CE41115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69" y="5541389"/>
                <a:ext cx="2353273" cy="559833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354934E-DFA2-8E40-8F82-464A9CDA5D75}"/>
                  </a:ext>
                </a:extLst>
              </p:cNvPr>
              <p:cNvSpPr txBox="1"/>
              <p:nvPr/>
            </p:nvSpPr>
            <p:spPr>
              <a:xfrm>
                <a:off x="553143" y="6211629"/>
                <a:ext cx="2686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354934E-DFA2-8E40-8F82-464A9CDA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3" y="6211629"/>
                <a:ext cx="2686633" cy="276999"/>
              </a:xfrm>
              <a:prstGeom prst="rect">
                <a:avLst/>
              </a:prstGeom>
              <a:blipFill>
                <a:blip r:embed="rId9"/>
                <a:stretch>
                  <a:fillRect l="-1415" b="-869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E87B03A5-6A8D-B844-B8CE-79D33191EF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87" y="4162056"/>
            <a:ext cx="2160240" cy="21343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A8DC2A-2501-5143-9E0C-73DDB60E06BB}"/>
              </a:ext>
            </a:extLst>
          </p:cNvPr>
          <p:cNvSpPr txBox="1"/>
          <p:nvPr/>
        </p:nvSpPr>
        <p:spPr>
          <a:xfrm>
            <a:off x="6597754" y="635012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Not a vector Space!</a:t>
            </a:r>
          </a:p>
        </p:txBody>
      </p:sp>
    </p:spTree>
    <p:extLst>
      <p:ext uri="{BB962C8B-B14F-4D97-AF65-F5344CB8AC3E}">
        <p14:creationId xmlns:p14="http://schemas.microsoft.com/office/powerpoint/2010/main" val="367599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5005409" cy="8013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Vector Spaces</a:t>
            </a:r>
            <a:endParaRPr lang="es-ES" sz="3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131E39-0335-0D44-86E0-3F2911AA7C0E}"/>
              </a:ext>
            </a:extLst>
          </p:cNvPr>
          <p:cNvSpPr txBox="1"/>
          <p:nvPr/>
        </p:nvSpPr>
        <p:spPr>
          <a:xfrm>
            <a:off x="148179" y="980728"/>
            <a:ext cx="862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A </a:t>
            </a:r>
            <a:r>
              <a:rPr lang="es-PY" b="1" dirty="0">
                <a:solidFill>
                  <a:srgbClr val="FF0000"/>
                </a:solidFill>
              </a:rPr>
              <a:t>real vector space </a:t>
            </a:r>
            <a:r>
              <a:rPr lang="es-PY" dirty="0"/>
              <a:t>is a set de “vector” together wiith rules for vector adition and for multiplication</a:t>
            </a:r>
          </a:p>
          <a:p>
            <a:r>
              <a:rPr lang="es-PY" dirty="0"/>
              <a:t>By real numbers. (8 conditions – Problem set 3.1)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2508C3-EF54-6048-A771-2F9A99169054}"/>
                  </a:ext>
                </a:extLst>
              </p:cNvPr>
              <p:cNvSpPr txBox="1"/>
              <p:nvPr/>
            </p:nvSpPr>
            <p:spPr>
              <a:xfrm>
                <a:off x="395536" y="1782032"/>
                <a:ext cx="7559505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sz="2400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s-ES" sz="24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2400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sz="24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s-E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 dirty="0" err="1"/>
                  <a:t>There</a:t>
                </a:r>
                <a:r>
                  <a:rPr lang="es-ES" sz="2400" dirty="0"/>
                  <a:t> </a:t>
                </a:r>
                <a:r>
                  <a:rPr lang="es-ES" sz="2400" dirty="0" err="1"/>
                  <a:t>is</a:t>
                </a:r>
                <a:r>
                  <a:rPr lang="es-ES" sz="2400" dirty="0"/>
                  <a:t> a </a:t>
                </a:r>
                <a:r>
                  <a:rPr lang="es-ES" sz="2400" dirty="0" err="1"/>
                  <a:t>unique</a:t>
                </a:r>
                <a:r>
                  <a:rPr lang="es-ES" sz="2400" dirty="0"/>
                  <a:t> “</a:t>
                </a:r>
                <a:r>
                  <a:rPr lang="es-ES" sz="2400" dirty="0" err="1"/>
                  <a:t>zero</a:t>
                </a:r>
                <a:r>
                  <a:rPr lang="es-ES" sz="2400" dirty="0"/>
                  <a:t> vector” </a:t>
                </a:r>
                <a:r>
                  <a:rPr lang="es-ES" sz="2400" dirty="0" err="1"/>
                  <a:t>such</a:t>
                </a:r>
                <a:r>
                  <a:rPr lang="es-ES" sz="2400" dirty="0"/>
                  <a:t> </a:t>
                </a:r>
                <a:r>
                  <a:rPr lang="es-ES" sz="2400" dirty="0" err="1"/>
                  <a:t>that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4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s-E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 dirty="0" err="1"/>
                  <a:t>For</a:t>
                </a:r>
                <a:r>
                  <a:rPr lang="es-ES" sz="2400" dirty="0"/>
                  <a:t> </a:t>
                </a:r>
                <a:r>
                  <a:rPr lang="es-ES" sz="2400" dirty="0" err="1"/>
                  <a:t>each</a:t>
                </a:r>
                <a:r>
                  <a:rPr lang="es-ES" sz="2400" dirty="0"/>
                  <a:t> x </a:t>
                </a:r>
                <a:r>
                  <a:rPr lang="es-ES" sz="2400" dirty="0" err="1"/>
                  <a:t>there</a:t>
                </a:r>
                <a:r>
                  <a:rPr lang="es-ES" sz="2400" dirty="0"/>
                  <a:t> </a:t>
                </a:r>
                <a:r>
                  <a:rPr lang="es-ES" sz="2400" dirty="0" err="1"/>
                  <a:t>is</a:t>
                </a:r>
                <a:r>
                  <a:rPr lang="es-ES" sz="2400" dirty="0"/>
                  <a:t> a </a:t>
                </a:r>
                <a:r>
                  <a:rPr lang="es-ES" sz="2400" dirty="0" err="1"/>
                  <a:t>unique</a:t>
                </a:r>
                <a:r>
                  <a:rPr lang="es-ES" sz="2400" dirty="0"/>
                  <a:t> vector –x </a:t>
                </a:r>
                <a:r>
                  <a:rPr lang="es-ES" sz="2400" dirty="0" err="1"/>
                  <a:t>such</a:t>
                </a:r>
                <a:r>
                  <a:rPr lang="es-ES" sz="2400" dirty="0"/>
                  <a:t> </a:t>
                </a:r>
                <a:r>
                  <a:rPr lang="es-ES" sz="2400" dirty="0" err="1"/>
                  <a:t>that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E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400" dirty="0"/>
                  <a:t>1 times times x </a:t>
                </a:r>
                <a:r>
                  <a:rPr lang="es-ES" sz="2400" dirty="0" err="1"/>
                  <a:t>equals</a:t>
                </a:r>
                <a:r>
                  <a:rPr lang="es-ES" sz="2400" dirty="0"/>
                  <a:t> 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24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s-E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sz="24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24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s-E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4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s-E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24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2508C3-EF54-6048-A771-2F9A99169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82032"/>
                <a:ext cx="7559505" cy="3046988"/>
              </a:xfrm>
              <a:prstGeom prst="rect">
                <a:avLst/>
              </a:prstGeom>
              <a:blipFill>
                <a:blip r:embed="rId3"/>
                <a:stretch>
                  <a:fillRect l="-1007" t="-1245" b="-20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28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5005409" cy="8013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Vector Spaces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55DBFF3-DC3B-474D-8CF2-C18ACA6421E3}"/>
                  </a:ext>
                </a:extLst>
              </p:cNvPr>
              <p:cNvSpPr txBox="1"/>
              <p:nvPr/>
            </p:nvSpPr>
            <p:spPr>
              <a:xfrm>
                <a:off x="323528" y="1052736"/>
                <a:ext cx="80306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PY" dirty="0"/>
                  <a:t>A </a:t>
                </a:r>
                <a:r>
                  <a:rPr lang="es-PY" b="1" i="1" dirty="0">
                    <a:solidFill>
                      <a:srgbClr val="FF0000"/>
                    </a:solidFill>
                  </a:rPr>
                  <a:t>subspace</a:t>
                </a:r>
                <a:r>
                  <a:rPr lang="es-PY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PY" dirty="0"/>
                  <a:t>of a vector space is a set of vector (including 0) thas satisfies two requirements: if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PY" dirty="0">
                    <a:solidFill>
                      <a:srgbClr val="FF0000"/>
                    </a:solidFill>
                  </a:rPr>
                  <a:t> a</a:t>
                </a:r>
                <a:r>
                  <a:rPr lang="es-PY" dirty="0"/>
                  <a:t>nd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PY" dirty="0"/>
                  <a:t> are vectors in the subspace and c is any scalar then</a:t>
                </a:r>
              </a:p>
              <a:p>
                <a:pPr marL="400050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ES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PY" dirty="0"/>
                  <a:t>+w is in the subspace.</a:t>
                </a:r>
              </a:p>
              <a:p>
                <a:pPr marL="400050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PY" dirty="0"/>
                  <a:t> is in the subspace.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55DBFF3-DC3B-474D-8CF2-C18ACA64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52736"/>
                <a:ext cx="8030693" cy="1200329"/>
              </a:xfrm>
              <a:prstGeom prst="rect">
                <a:avLst/>
              </a:prstGeom>
              <a:blipFill>
                <a:blip r:embed="rId3"/>
                <a:stretch>
                  <a:fillRect l="-473" t="-1053" r="-473" b="-736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DF1FC8E-08D9-8544-B46B-8B5AB94BFF05}"/>
                  </a:ext>
                </a:extLst>
              </p:cNvPr>
              <p:cNvSpPr/>
              <p:nvPr/>
            </p:nvSpPr>
            <p:spPr>
              <a:xfrm>
                <a:off x="344021" y="2420888"/>
                <a:ext cx="2867588" cy="1212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Y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PY" dirty="0"/>
                  <a:t>ll the 2-Dim. real vectors.</a:t>
                </a:r>
              </a:p>
              <a:p>
                <a:r>
                  <a:rPr lang="es-PY" dirty="0"/>
                  <a:t>Any line trough  (0,0).</a:t>
                </a:r>
              </a:p>
              <a:p>
                <a:r>
                  <a:rPr lang="es-PY" dirty="0"/>
                  <a:t>Zero vector only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DF1FC8E-08D9-8544-B46B-8B5AB94BF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1" y="2420888"/>
                <a:ext cx="2867588" cy="1212768"/>
              </a:xfrm>
              <a:prstGeom prst="rect">
                <a:avLst/>
              </a:prstGeom>
              <a:blipFill>
                <a:blip r:embed="rId4"/>
                <a:stretch>
                  <a:fillRect l="-1322" t="-1042" b="-729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2ADC80-FCAB-6E44-A64C-C6D9BF301C04}"/>
                  </a:ext>
                </a:extLst>
              </p:cNvPr>
              <p:cNvSpPr/>
              <p:nvPr/>
            </p:nvSpPr>
            <p:spPr>
              <a:xfrm>
                <a:off x="323528" y="3635739"/>
                <a:ext cx="2867588" cy="1489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Y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PY" dirty="0"/>
                  <a:t>ll the 3-Dim. real vectors.</a:t>
                </a:r>
              </a:p>
              <a:p>
                <a:r>
                  <a:rPr lang="es-PY" dirty="0"/>
                  <a:t>Any plane trough (0,0,0).</a:t>
                </a:r>
              </a:p>
              <a:p>
                <a:r>
                  <a:rPr lang="es-PY" dirty="0"/>
                  <a:t>Any line trough (0,0,0).</a:t>
                </a:r>
              </a:p>
              <a:p>
                <a:r>
                  <a:rPr lang="es-PY" dirty="0"/>
                  <a:t>Zero vector only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62ADC80-FCAB-6E44-A64C-C6D9BF301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35739"/>
                <a:ext cx="2867588" cy="1489767"/>
              </a:xfrm>
              <a:prstGeom prst="rect">
                <a:avLst/>
              </a:prstGeom>
              <a:blipFill>
                <a:blip r:embed="rId5"/>
                <a:stretch>
                  <a:fillRect l="-1322" b="-420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556173F0-E062-B547-A4DB-B564C8A6E5AB}"/>
                  </a:ext>
                </a:extLst>
              </p:cNvPr>
              <p:cNvSpPr/>
              <p:nvPr/>
            </p:nvSpPr>
            <p:spPr>
              <a:xfrm>
                <a:off x="344021" y="5301208"/>
                <a:ext cx="337515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Subspaces of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PY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s-PY" dirty="0"/>
                  <a:t> All the Upper triangular matrices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s-PY" dirty="0"/>
                  <a:t> All diagonal matrices</a:t>
                </a:r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556173F0-E062-B547-A4DB-B564C8A6E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1" y="5301208"/>
                <a:ext cx="3375155" cy="923330"/>
              </a:xfrm>
              <a:prstGeom prst="rect">
                <a:avLst/>
              </a:prstGeom>
              <a:blipFill>
                <a:blip r:embed="rId7"/>
                <a:stretch>
                  <a:fillRect l="-1124" r="-375" b="-945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8407667-13EC-A242-A07A-2FA65002E2B6}"/>
                  </a:ext>
                </a:extLst>
              </p:cNvPr>
              <p:cNvSpPr/>
              <p:nvPr/>
            </p:nvSpPr>
            <p:spPr>
              <a:xfrm>
                <a:off x="4571999" y="5482988"/>
                <a:ext cx="1175450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B8407667-13EC-A242-A07A-2FA65002E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5482988"/>
                <a:ext cx="1175450" cy="559769"/>
              </a:xfrm>
              <a:prstGeom prst="rect">
                <a:avLst/>
              </a:prstGeom>
              <a:blipFill>
                <a:blip r:embed="rId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5799B735-19B6-EF46-B9F6-F74ECB43559B}"/>
                  </a:ext>
                </a:extLst>
              </p:cNvPr>
              <p:cNvSpPr/>
              <p:nvPr/>
            </p:nvSpPr>
            <p:spPr>
              <a:xfrm>
                <a:off x="6012547" y="5469918"/>
                <a:ext cx="117929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5799B735-19B6-EF46-B9F6-F74ECB43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547" y="5469918"/>
                <a:ext cx="1179297" cy="559769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16D9F4B6-A4A6-2F44-AB24-74BFE5F578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06" y="1919155"/>
            <a:ext cx="341097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8179" y="404664"/>
            <a:ext cx="5005409" cy="8013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The column space of A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55DBFF3-DC3B-474D-8CF2-C18ACA6421E3}"/>
                  </a:ext>
                </a:extLst>
              </p:cNvPr>
              <p:cNvSpPr txBox="1"/>
              <p:nvPr/>
            </p:nvSpPr>
            <p:spPr>
              <a:xfrm>
                <a:off x="323529" y="1052736"/>
                <a:ext cx="7200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/>
                  <a:t>The </a:t>
                </a:r>
                <a:r>
                  <a:rPr lang="es-ES" b="1" dirty="0" err="1">
                    <a:solidFill>
                      <a:srgbClr val="FF0000"/>
                    </a:solidFill>
                  </a:rPr>
                  <a:t>column</a:t>
                </a:r>
                <a:r>
                  <a:rPr lang="es-ES" b="1" dirty="0">
                    <a:solidFill>
                      <a:srgbClr val="FF0000"/>
                    </a:solidFill>
                  </a:rPr>
                  <a:t> </a:t>
                </a:r>
                <a:r>
                  <a:rPr lang="es-ES" b="1" dirty="0" err="1">
                    <a:solidFill>
                      <a:srgbClr val="FF0000"/>
                    </a:solidFill>
                  </a:rPr>
                  <a:t>space</a:t>
                </a:r>
                <a:r>
                  <a:rPr lang="es-ES" b="1" dirty="0">
                    <a:solidFill>
                      <a:srgbClr val="FF0000"/>
                    </a:solidFill>
                  </a:rPr>
                  <a:t> </a:t>
                </a:r>
                <a:r>
                  <a:rPr lang="es-ES" dirty="0" err="1"/>
                  <a:t>consist</a:t>
                </a:r>
                <a:r>
                  <a:rPr lang="es-ES" dirty="0"/>
                  <a:t> of </a:t>
                </a:r>
                <a:r>
                  <a:rPr lang="es-ES" dirty="0" err="1"/>
                  <a:t>all</a:t>
                </a:r>
                <a:r>
                  <a:rPr lang="es-ES" dirty="0"/>
                  <a:t> linear </a:t>
                </a:r>
                <a:r>
                  <a:rPr lang="es-ES" dirty="0" err="1"/>
                  <a:t>combinations</a:t>
                </a:r>
                <a:r>
                  <a:rPr lang="es-ES" dirty="0"/>
                  <a:t> of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columns</a:t>
                </a:r>
                <a:r>
                  <a:rPr lang="es-ES" dirty="0"/>
                  <a:t>.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combinations</a:t>
                </a:r>
                <a:r>
                  <a:rPr lang="es-ES" dirty="0"/>
                  <a:t> are </a:t>
                </a:r>
                <a:r>
                  <a:rPr lang="es-ES" dirty="0" err="1"/>
                  <a:t>all</a:t>
                </a:r>
                <a:r>
                  <a:rPr lang="es-ES" dirty="0"/>
                  <a:t> posible </a:t>
                </a:r>
                <a:r>
                  <a:rPr lang="es-ES" dirty="0" err="1"/>
                  <a:t>vectors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s-ES" dirty="0"/>
                  <a:t>. </a:t>
                </a:r>
                <a:r>
                  <a:rPr lang="es-ES" dirty="0" err="1"/>
                  <a:t>They</a:t>
                </a:r>
                <a:r>
                  <a:rPr lang="es-ES" dirty="0"/>
                  <a:t> </a:t>
                </a:r>
                <a:r>
                  <a:rPr lang="es-ES" dirty="0" err="1"/>
                  <a:t>fill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column</a:t>
                </a:r>
                <a:r>
                  <a:rPr lang="es-ES" dirty="0"/>
                  <a:t> </a:t>
                </a:r>
                <a:r>
                  <a:rPr lang="es-ES" dirty="0" err="1"/>
                  <a:t>space</a:t>
                </a:r>
                <a:r>
                  <a:rPr lang="es-ES" dirty="0"/>
                  <a:t> </a:t>
                </a:r>
                <a:r>
                  <a:rPr lang="es-ES" b="1" dirty="0">
                    <a:solidFill>
                      <a:srgbClr val="FF0000"/>
                    </a:solidFill>
                  </a:rPr>
                  <a:t>C(A</a:t>
                </a:r>
                <a:r>
                  <a:rPr lang="es-ES" dirty="0"/>
                  <a:t>).</a:t>
                </a:r>
                <a:endParaRPr lang="es-PY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55DBFF3-DC3B-474D-8CF2-C18ACA642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1052736"/>
                <a:ext cx="7200800" cy="646331"/>
              </a:xfrm>
              <a:prstGeom prst="rect">
                <a:avLst/>
              </a:prstGeom>
              <a:blipFill>
                <a:blip r:embed="rId3"/>
                <a:stretch>
                  <a:fillRect l="-528" t="-3846" r="-704" b="-1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BF031F0-31DA-0141-AA75-F9CA85370C8F}"/>
                  </a:ext>
                </a:extLst>
              </p:cNvPr>
              <p:cNvSpPr txBox="1"/>
              <p:nvPr/>
            </p:nvSpPr>
            <p:spPr>
              <a:xfrm>
                <a:off x="459155" y="1775822"/>
                <a:ext cx="6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BF031F0-31DA-0141-AA75-F9CA85370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55" y="1775822"/>
                <a:ext cx="656205" cy="276999"/>
              </a:xfrm>
              <a:prstGeom prst="rect">
                <a:avLst/>
              </a:prstGeom>
              <a:blipFill>
                <a:blip r:embed="rId5"/>
                <a:stretch>
                  <a:fillRect l="-7692" b="-2608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22BE90-6F35-C84E-AA9F-C103D309BCA3}"/>
                  </a:ext>
                </a:extLst>
              </p:cNvPr>
              <p:cNvSpPr txBox="1"/>
              <p:nvPr/>
            </p:nvSpPr>
            <p:spPr>
              <a:xfrm>
                <a:off x="1115360" y="1775822"/>
                <a:ext cx="7849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dirty="0"/>
                  <a:t>The column space of  A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s-PY" dirty="0"/>
                  <a:t>.Then column space is “spanned” by the columns.</a:t>
                </a:r>
              </a:p>
              <a:p>
                <a:r>
                  <a:rPr lang="es-PY" dirty="0"/>
                  <a:t>The system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PY" dirty="0"/>
                  <a:t> is solvable if and only if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PY" dirty="0"/>
                  <a:t> is in the column space of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E22BE90-6F35-C84E-AA9F-C103D309B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60" y="1775822"/>
                <a:ext cx="7849128" cy="646331"/>
              </a:xfrm>
              <a:prstGeom prst="rect">
                <a:avLst/>
              </a:prstGeom>
              <a:blipFill>
                <a:blip r:embed="rId6"/>
                <a:stretch>
                  <a:fillRect l="-485" t="-1923" r="-162" b="-1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A2B6A02-23CE-D44A-88D3-EE6CFA5EDFFA}"/>
                  </a:ext>
                </a:extLst>
              </p:cNvPr>
              <p:cNvSpPr/>
              <p:nvPr/>
            </p:nvSpPr>
            <p:spPr>
              <a:xfrm>
                <a:off x="487755" y="2689006"/>
                <a:ext cx="2938946" cy="84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5A2B6A02-23CE-D44A-88D3-EE6CFA5ED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5" y="2689006"/>
                <a:ext cx="2938946" cy="846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0FEC815-7AE2-1843-9593-4EF9106CE653}"/>
                  </a:ext>
                </a:extLst>
              </p:cNvPr>
              <p:cNvSpPr/>
              <p:nvPr/>
            </p:nvSpPr>
            <p:spPr>
              <a:xfrm>
                <a:off x="250916" y="3959817"/>
                <a:ext cx="114787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0FEC815-7AE2-1843-9593-4EF9106CE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16" y="3959817"/>
                <a:ext cx="1147878" cy="824906"/>
              </a:xfrm>
              <a:prstGeom prst="rect">
                <a:avLst/>
              </a:prstGeom>
              <a:blipFill>
                <a:blip r:embed="rId8"/>
                <a:stretch>
                  <a:fillRect l="-4396"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62E4636-1D2F-5F49-AB91-2A902DD1781A}"/>
                  </a:ext>
                </a:extLst>
              </p:cNvPr>
              <p:cNvSpPr/>
              <p:nvPr/>
            </p:nvSpPr>
            <p:spPr>
              <a:xfrm>
                <a:off x="1517144" y="3959817"/>
                <a:ext cx="185108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b=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+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62E4636-1D2F-5F49-AB91-2A902DD17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144" y="3959817"/>
                <a:ext cx="1851084" cy="824906"/>
              </a:xfrm>
              <a:prstGeom prst="rect">
                <a:avLst/>
              </a:prstGeom>
              <a:blipFill>
                <a:blip r:embed="rId9"/>
                <a:stretch>
                  <a:fillRect l="-2041"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B59149E-C44E-E044-9A7C-FA2D13210533}"/>
                  </a:ext>
                </a:extLst>
              </p:cNvPr>
              <p:cNvSpPr/>
              <p:nvPr/>
            </p:nvSpPr>
            <p:spPr>
              <a:xfrm>
                <a:off x="582914" y="5393238"/>
                <a:ext cx="27853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err="1"/>
                  <a:t>Plane</a:t>
                </a:r>
                <a:r>
                  <a:rPr lang="es-ES" dirty="0"/>
                  <a:t> = </a:t>
                </a:r>
                <a:r>
                  <a:rPr lang="es-ES" b="1" dirty="0">
                    <a:solidFill>
                      <a:srgbClr val="FF0000"/>
                    </a:solidFill>
                  </a:rPr>
                  <a:t>C(A</a:t>
                </a:r>
                <a:r>
                  <a:rPr lang="es-ES" dirty="0"/>
                  <a:t>)= </a:t>
                </a:r>
                <a:r>
                  <a:rPr lang="es-ES" dirty="0" err="1"/>
                  <a:t>all</a:t>
                </a:r>
                <a:r>
                  <a:rPr lang="es-ES" dirty="0"/>
                  <a:t> </a:t>
                </a:r>
                <a:r>
                  <a:rPr lang="es-ES" dirty="0" err="1"/>
                  <a:t>vectors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s-ES" dirty="0"/>
                  <a:t> </a:t>
                </a:r>
                <a:endParaRPr lang="es-PY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1B59149E-C44E-E044-9A7C-FA2D13210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4" y="5393238"/>
                <a:ext cx="2785314" cy="369332"/>
              </a:xfrm>
              <a:prstGeom prst="rect">
                <a:avLst/>
              </a:prstGeom>
              <a:blipFill>
                <a:blip r:embed="rId10"/>
                <a:stretch>
                  <a:fillRect l="-1818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BFA549A7-22F5-3348-93CF-C0C28AD825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41"/>
          <a:stretch/>
        </p:blipFill>
        <p:spPr>
          <a:xfrm>
            <a:off x="4499992" y="2759252"/>
            <a:ext cx="3456384" cy="26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0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B086329-466F-7F4B-97A1-C5948A1D933B}"/>
              </a:ext>
            </a:extLst>
          </p:cNvPr>
          <p:cNvGrpSpPr/>
          <p:nvPr/>
        </p:nvGrpSpPr>
        <p:grpSpPr>
          <a:xfrm>
            <a:off x="262473" y="2986882"/>
            <a:ext cx="7173841" cy="1096633"/>
            <a:chOff x="262473" y="2770828"/>
            <a:chExt cx="7173841" cy="1096633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AF14466-0218-8047-8A90-C45C01EB401B}"/>
                </a:ext>
              </a:extLst>
            </p:cNvPr>
            <p:cNvSpPr txBox="1"/>
            <p:nvPr/>
          </p:nvSpPr>
          <p:spPr>
            <a:xfrm>
              <a:off x="262473" y="3498129"/>
              <a:ext cx="1845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Prof. Gilbert Strang</a:t>
              </a:r>
              <a:endParaRPr lang="es-PY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879026E-2282-A547-BD7B-9C080B9A741E}"/>
                </a:ext>
              </a:extLst>
            </p:cNvPr>
            <p:cNvSpPr/>
            <p:nvPr/>
          </p:nvSpPr>
          <p:spPr>
            <a:xfrm>
              <a:off x="2150758" y="3552883"/>
              <a:ext cx="24223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http://www-math.mit.edu/~gs/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FCCA901-BDCF-9A47-A17A-5E25D45065A3}"/>
                </a:ext>
              </a:extLst>
            </p:cNvPr>
            <p:cNvSpPr/>
            <p:nvPr/>
          </p:nvSpPr>
          <p:spPr>
            <a:xfrm>
              <a:off x="2107722" y="3161306"/>
              <a:ext cx="53285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https://ocw.mit.edu/courses/mathematics/18-06-linear-algebra-spring-2010/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214C6A4-6F30-AE43-A941-88677FA9CF69}"/>
                </a:ext>
              </a:extLst>
            </p:cNvPr>
            <p:cNvSpPr txBox="1"/>
            <p:nvPr/>
          </p:nvSpPr>
          <p:spPr>
            <a:xfrm>
              <a:off x="264372" y="311207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MIT 18.06</a:t>
              </a:r>
              <a:endParaRPr lang="es-PY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74EA91D-B5A2-C345-985E-93BC04BACEA8}"/>
                </a:ext>
              </a:extLst>
            </p:cNvPr>
            <p:cNvSpPr/>
            <p:nvPr/>
          </p:nvSpPr>
          <p:spPr>
            <a:xfrm>
              <a:off x="2117683" y="2790742"/>
              <a:ext cx="37669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https://www.youtube.com/watch?v=JibVXBElKL0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08EC05F-25B1-4B41-AA28-80A4235FFC7E}"/>
                </a:ext>
              </a:extLst>
            </p:cNvPr>
            <p:cNvSpPr txBox="1"/>
            <p:nvPr/>
          </p:nvSpPr>
          <p:spPr>
            <a:xfrm>
              <a:off x="262473" y="2770828"/>
              <a:ext cx="182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</a:lstStyle>
            <a:p>
              <a:r>
                <a:rPr lang="es-PY" dirty="0"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Lec 05 –MIT 18.06</a:t>
              </a:r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84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6590</TotalTime>
  <Words>815</Words>
  <Application>Microsoft Macintosh PowerPoint</Application>
  <PresentationFormat>Presentación en pantalla (4:3)</PresentationFormat>
  <Paragraphs>112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05 Transposes, Permutations, Spaces R^n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Guerreo</dc:creator>
  <cp:keywords/>
  <dc:description/>
  <cp:lastModifiedBy>Gregorio Ariel Guerrero Moral</cp:lastModifiedBy>
  <cp:revision>175</cp:revision>
  <cp:lastPrinted>2020-03-18T11:52:27Z</cp:lastPrinted>
  <dcterms:created xsi:type="dcterms:W3CDTF">2015-03-02T13:24:06Z</dcterms:created>
  <dcterms:modified xsi:type="dcterms:W3CDTF">2020-04-26T14:04:12Z</dcterms:modified>
  <cp:category/>
</cp:coreProperties>
</file>