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314" r:id="rId2"/>
    <p:sldId id="305" r:id="rId3"/>
    <p:sldId id="310" r:id="rId4"/>
    <p:sldId id="311" r:id="rId5"/>
    <p:sldId id="312" r:id="rId6"/>
    <p:sldId id="313" r:id="rId7"/>
    <p:sldId id="315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Guerrero" initials="AG" lastIdx="2" clrIdx="0">
    <p:extLst>
      <p:ext uri="{19B8F6BF-5375-455C-9EA6-DF929625EA0E}">
        <p15:presenceInfo xmlns:p15="http://schemas.microsoft.com/office/powerpoint/2012/main" userId="Ariel Guerrer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741"/>
  </p:normalViewPr>
  <p:slideViewPr>
    <p:cSldViewPr>
      <p:cViewPr varScale="1">
        <p:scale>
          <a:sx n="120" d="100"/>
          <a:sy n="120" d="100"/>
        </p:scale>
        <p:origin x="9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18" d="100"/>
          <a:sy n="118" d="100"/>
        </p:scale>
        <p:origin x="154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ES_tradnl" dirty="0"/>
              <a:t>Algebra lineal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76BB3-96B4-D949-BA97-2F034CC20E35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ES_tradnl" dirty="0"/>
              <a:t>Ariel Guerrero </a:t>
            </a:r>
            <a:r>
              <a:rPr lang="es-ES_tradnl" dirty="0" err="1"/>
              <a:t>ariel.guerrero@uc.edu.py</a:t>
            </a:r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A0F2-AFBD-024B-A401-8C555BB443D7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37431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897DA-3038-2943-8BC6-34E6C6DE6379}" type="datetimeFigureOut">
              <a:rPr lang="es-ES_tradnl" smtClean="0"/>
              <a:t>26/4/20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3074F-A04A-334B-ACA3-A5B1880CCD8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8201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12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9 Rectángulo redondeado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Rectángulo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8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Ariel Guerrero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Rectángulo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7 Rectángulo redondeado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5EEBB46-7A81-4557-A313-00D814F92FCC}" type="datetimeFigureOut">
              <a:rPr lang="es-ES" smtClean="0"/>
              <a:pPr/>
              <a:t>26/4/20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s-ES" dirty="0"/>
              <a:t>Ariel </a:t>
            </a:r>
            <a:r>
              <a:rPr lang="es-ES" dirty="0" err="1"/>
              <a:t>Guerero</a:t>
            </a:r>
            <a:r>
              <a:rPr lang="es-ES" dirty="0"/>
              <a:t> </a:t>
            </a:r>
            <a:r>
              <a:rPr lang="es-ES" dirty="0" err="1"/>
              <a:t>ariel.guerrero@uc.edu.py</a:t>
            </a:r>
            <a:endParaRPr lang="es-E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7287F69-1120-4A6A-B09C-9437B6B6383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hyperlink" Target="https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tiff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time_continue=12&amp;v=8o5Cmfpeo6g" TargetMode="External"/><Relationship Id="rId3" Type="http://schemas.openxmlformats.org/officeDocument/2006/relationships/hyperlink" Target="mailto:ariel.guerrero@uc.edu.py" TargetMode="External"/><Relationship Id="rId7" Type="http://schemas.openxmlformats.org/officeDocument/2006/relationships/hyperlink" Target="https://ocw.mit.edu/courses/mathematics/18-06-linear-algebra-spring-2010/" TargetMode="External"/><Relationship Id="rId2" Type="http://schemas.openxmlformats.org/officeDocument/2006/relationships/hyperlink" Target="https://github.com/aegiloru/linearAlgebra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-math.mit.edu/~gs/" TargetMode="External"/><Relationship Id="rId5" Type="http://schemas.openxmlformats.org/officeDocument/2006/relationships/image" Target="../media/image4.tiff"/><Relationship Id="rId4" Type="http://schemas.openxmlformats.org/officeDocument/2006/relationships/hyperlink" Target="https://creativecommons.org/licenses/by-nc-sa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472559"/>
            <a:ext cx="8229600" cy="1470025"/>
          </a:xfrm>
        </p:spPr>
        <p:txBody>
          <a:bodyPr>
            <a:normAutofit/>
          </a:bodyPr>
          <a:lstStyle/>
          <a:p>
            <a:r>
              <a:rPr lang="es-PY" dirty="0"/>
              <a:t>Lecture 06</a:t>
            </a:r>
            <a:br>
              <a:rPr lang="es-PY" dirty="0"/>
            </a:br>
            <a:r>
              <a:rPr lang="es-ES" dirty="0" err="1"/>
              <a:t>Column</a:t>
            </a:r>
            <a:r>
              <a:rPr lang="es-ES" dirty="0"/>
              <a:t> </a:t>
            </a:r>
            <a:r>
              <a:rPr lang="es-ES" dirty="0" err="1"/>
              <a:t>space</a:t>
            </a:r>
            <a:r>
              <a:rPr lang="es-ES" dirty="0"/>
              <a:t> of A, </a:t>
            </a:r>
            <a:r>
              <a:rPr lang="es-ES" dirty="0" err="1"/>
              <a:t>NullSpace</a:t>
            </a:r>
            <a:r>
              <a:rPr lang="es-ES" dirty="0"/>
              <a:t> of A</a:t>
            </a:r>
            <a:endParaRPr lang="es-ES" baseline="30000" dirty="0"/>
          </a:p>
        </p:txBody>
      </p:sp>
      <p:pic>
        <p:nvPicPr>
          <p:cNvPr id="5" name="Picture 2" descr="http://www.ucap.edu.py/templates/ja_university/themes/blue/images/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9058" y="285728"/>
            <a:ext cx="3600450" cy="115252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9552" y="3429000"/>
                <a:ext cx="7762056" cy="2413248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0" indent="0" algn="ctr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None/>
                  <a:defRPr kumimoji="0" sz="26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None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None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None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:r>
                  <a:rPr lang="es-ES" sz="3400" dirty="0" err="1"/>
                  <a:t>Vectors</a:t>
                </a:r>
                <a:r>
                  <a:rPr lang="es-ES" sz="3400" dirty="0"/>
                  <a:t> </a:t>
                </a:r>
                <a:r>
                  <a:rPr lang="es-ES" sz="3400" dirty="0" err="1"/>
                  <a:t>Space</a:t>
                </a:r>
                <a:r>
                  <a:rPr lang="es-ES" sz="3400" dirty="0"/>
                  <a:t> </a:t>
                </a:r>
                <a:r>
                  <a:rPr lang="es-ES" sz="3400" dirty="0" err="1"/>
                  <a:t>requirements</a:t>
                </a:r>
                <a:endParaRPr lang="es-ES" sz="3400" b="0" dirty="0">
                  <a:latin typeface="Cambria Math" panose="02040503050406030204" pitchFamily="18" charset="0"/>
                </a:endParaRPr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3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sz="3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3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s-ES" sz="3400" dirty="0"/>
                  <a:t> </a:t>
                </a:r>
                <a:r>
                  <a:rPr lang="es-ES" sz="3400" dirty="0" err="1"/>
                  <a:t>Columns</a:t>
                </a:r>
                <a:r>
                  <a:rPr lang="es-ES" sz="3400" dirty="0"/>
                  <a:t> </a:t>
                </a:r>
                <a:r>
                  <a:rPr lang="es-ES" sz="3400" dirty="0" err="1"/>
                  <a:t>Space</a:t>
                </a:r>
                <a:r>
                  <a:rPr lang="es-ES" sz="3400" dirty="0"/>
                  <a:t> of A </a:t>
                </a:r>
                <a:endParaRPr lang="es-PY" sz="3400" baseline="30000" dirty="0"/>
              </a:p>
              <a:p>
                <a:pPr lvl="1" algn="l"/>
                <a:r>
                  <a:rPr lang="es-PY" sz="3600" dirty="0"/>
                  <a:t>		Solving </a:t>
                </a:r>
                <a14:m>
                  <m:oMath xmlns:m="http://schemas.openxmlformats.org/officeDocument/2006/math"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s-PY" sz="3600" dirty="0"/>
              </a:p>
              <a:p>
                <a:pPr marL="914400" lvl="1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ES" sz="3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s-E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3600" dirty="0"/>
                  <a:t>NullSpace of A </a:t>
                </a:r>
                <a:endParaRPr lang="es-PY" sz="3600" baseline="30000" dirty="0"/>
              </a:p>
              <a:p>
                <a:pPr lvl="1"/>
                <a:endParaRPr lang="es-PY" sz="3600" dirty="0"/>
              </a:p>
            </p:txBody>
          </p:sp>
        </mc:Choice>
        <mc:Fallback>
          <p:sp>
            <p:nvSpPr>
              <p:cNvPr id="13" name="2 Marcador de contenido">
                <a:extLst>
                  <a:ext uri="{FF2B5EF4-FFF2-40B4-BE49-F238E27FC236}">
                    <a16:creationId xmlns:a16="http://schemas.microsoft.com/office/drawing/2014/main" id="{5B277D83-42EE-D549-A2F7-7CCB3CD94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7762056" cy="2413248"/>
              </a:xfrm>
              <a:prstGeom prst="rect">
                <a:avLst/>
              </a:prstGeom>
              <a:blipFill>
                <a:blip r:embed="rId3"/>
                <a:stretch>
                  <a:fillRect t="-2618" b="-837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n 13">
            <a:hlinkClick r:id="rId4"/>
            <a:extLst>
              <a:ext uri="{FF2B5EF4-FFF2-40B4-BE49-F238E27FC236}">
                <a16:creationId xmlns:a16="http://schemas.microsoft.com/office/drawing/2014/main" id="{4CADC920-92C7-4F44-9DA0-A24E693F9E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342" y="5809903"/>
            <a:ext cx="800100" cy="27940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233C1EB-C5E8-2A45-AA0C-BC434C09C519}"/>
              </a:ext>
            </a:extLst>
          </p:cNvPr>
          <p:cNvSpPr/>
          <p:nvPr/>
        </p:nvSpPr>
        <p:spPr>
          <a:xfrm>
            <a:off x="320097" y="61394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</p:spTree>
    <p:extLst>
      <p:ext uri="{BB962C8B-B14F-4D97-AF65-F5344CB8AC3E}">
        <p14:creationId xmlns:p14="http://schemas.microsoft.com/office/powerpoint/2010/main" val="225497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5" y="255786"/>
            <a:ext cx="5365449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Vector Space requirements.</a:t>
            </a:r>
            <a:endParaRPr lang="es-E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FF769936-45DB-3043-8E11-78E1F8784A69}"/>
                  </a:ext>
                </a:extLst>
              </p:cNvPr>
              <p:cNvSpPr/>
              <p:nvPr/>
            </p:nvSpPr>
            <p:spPr>
              <a:xfrm>
                <a:off x="539552" y="1059994"/>
                <a:ext cx="676875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s-E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E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32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3200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32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32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PY" sz="3200" dirty="0"/>
                  <a:t> are </a:t>
                </a:r>
                <a:r>
                  <a:rPr lang="es-PY" sz="3200" u="sng" dirty="0"/>
                  <a:t>in the space</a:t>
                </a:r>
                <a:r>
                  <a:rPr lang="es-PY" sz="3200" dirty="0"/>
                  <a:t>.</a:t>
                </a:r>
              </a:p>
              <a:p>
                <a:pPr algn="just"/>
                <a:endParaRPr lang="es-PY" sz="3200" dirty="0"/>
              </a:p>
              <a:p>
                <a:pPr algn="just"/>
                <a:r>
                  <a:rPr lang="es-PY" sz="3200" dirty="0"/>
                  <a:t>All combinations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32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s-ES" sz="32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s-ES" sz="32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s-ES" sz="32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3200" dirty="0"/>
                  <a:t>are </a:t>
                </a:r>
                <a:r>
                  <a:rPr lang="es-PY" sz="3200" u="sng" dirty="0"/>
                  <a:t>in the space</a:t>
                </a:r>
                <a:r>
                  <a:rPr lang="es-PY" sz="3200" dirty="0"/>
                  <a:t>.</a:t>
                </a:r>
              </a:p>
            </p:txBody>
          </p:sp>
        </mc:Choice>
        <mc:Fallback xmlns="">
          <p:sp>
            <p:nvSpPr>
              <p:cNvPr id="57" name="Rectángulo 56">
                <a:extLst>
                  <a:ext uri="{FF2B5EF4-FFF2-40B4-BE49-F238E27FC236}">
                    <a16:creationId xmlns:a16="http://schemas.microsoft.com/office/drawing/2014/main" id="{FF769936-45DB-3043-8E11-78E1F8784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9994"/>
                <a:ext cx="6768752" cy="1569660"/>
              </a:xfrm>
              <a:prstGeom prst="rect">
                <a:avLst/>
              </a:prstGeom>
              <a:blipFill>
                <a:blip r:embed="rId2"/>
                <a:stretch>
                  <a:fillRect l="-2060" t="-3200" r="-1311" b="-12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3586177-BBC9-A143-9F1F-4C8C829E42A8}"/>
                  </a:ext>
                </a:extLst>
              </p:cNvPr>
              <p:cNvSpPr/>
              <p:nvPr/>
            </p:nvSpPr>
            <p:spPr>
              <a:xfrm>
                <a:off x="6228184" y="263550"/>
                <a:ext cx="2769989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ES" sz="3200" dirty="0"/>
                  <a:t> </a:t>
                </a:r>
                <a14:m>
                  <m:oMath xmlns:m="http://schemas.openxmlformats.org/officeDocument/2006/math">
                    <m:r>
                      <a:rPr lang="es-E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s-ES" sz="3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s-E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s-ES" sz="32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3200" b="1" i="1" dirty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s-ES" sz="32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s-E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s-ES" sz="3200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s-ES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s-ES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r>
                        <a:rPr lang="es-E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s-E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s-PY" sz="32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A3586177-BBC9-A143-9F1F-4C8C829E42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63550"/>
                <a:ext cx="2769989" cy="1077218"/>
              </a:xfrm>
              <a:prstGeom prst="rect">
                <a:avLst/>
              </a:prstGeom>
              <a:blipFill>
                <a:blip r:embed="rId3"/>
                <a:stretch>
                  <a:fillRect t="-930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09E2323A-FE06-5D40-A983-19EEAFD28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10" y="3426098"/>
            <a:ext cx="6765294" cy="3109559"/>
          </a:xfrm>
          <a:prstGeom prst="rect">
            <a:avLst/>
          </a:prstGeom>
        </p:spPr>
      </p:pic>
      <p:sp>
        <p:nvSpPr>
          <p:cNvPr id="35" name="1 Título">
            <a:extLst>
              <a:ext uri="{FF2B5EF4-FFF2-40B4-BE49-F238E27FC236}">
                <a16:creationId xmlns:a16="http://schemas.microsoft.com/office/drawing/2014/main" id="{3EE116D9-7994-1641-8740-59620AE765FA}"/>
              </a:ext>
            </a:extLst>
          </p:cNvPr>
          <p:cNvSpPr txBox="1">
            <a:spLocks/>
          </p:cNvSpPr>
          <p:nvPr/>
        </p:nvSpPr>
        <p:spPr>
          <a:xfrm>
            <a:off x="323528" y="2629654"/>
            <a:ext cx="6120680" cy="108498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Examples</a:t>
            </a:r>
            <a:endParaRPr lang="es-ES" sz="3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08D834-683B-6F40-9FD1-DE7E51207FB9}"/>
              </a:ext>
            </a:extLst>
          </p:cNvPr>
          <p:cNvSpPr txBox="1"/>
          <p:nvPr/>
        </p:nvSpPr>
        <p:spPr>
          <a:xfrm>
            <a:off x="2825379" y="2780928"/>
            <a:ext cx="274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 is a plane trough the (0,0,0).</a:t>
            </a:r>
          </a:p>
          <a:p>
            <a:r>
              <a:rPr lang="es-PY" dirty="0"/>
              <a:t>L is a line trough the (0,0,0)</a:t>
            </a:r>
          </a:p>
        </p:txBody>
      </p:sp>
    </p:spTree>
    <p:extLst>
      <p:ext uri="{BB962C8B-B14F-4D97-AF65-F5344CB8AC3E}">
        <p14:creationId xmlns:p14="http://schemas.microsoft.com/office/powerpoint/2010/main" val="561215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 Título">
            <a:extLst>
              <a:ext uri="{FF2B5EF4-FFF2-40B4-BE49-F238E27FC236}">
                <a16:creationId xmlns:a16="http://schemas.microsoft.com/office/drawing/2014/main" id="{78093345-92CF-5F44-AAF2-10D38BEB5F91}"/>
              </a:ext>
            </a:extLst>
          </p:cNvPr>
          <p:cNvSpPr txBox="1">
            <a:spLocks/>
          </p:cNvSpPr>
          <p:nvPr/>
        </p:nvSpPr>
        <p:spPr>
          <a:xfrm>
            <a:off x="142655" y="255786"/>
            <a:ext cx="5365449" cy="618302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Y" sz="3600" dirty="0"/>
              <a:t>Examples.</a:t>
            </a:r>
            <a:endParaRPr lang="es-ES" sz="36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E2323A-FE06-5D40-A983-19EEAFD28B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313" y="224752"/>
            <a:ext cx="3524701" cy="16200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ADCEF88D-C0D4-7E42-BBE9-664930DFB225}"/>
              </a:ext>
            </a:extLst>
          </p:cNvPr>
          <p:cNvSpPr txBox="1"/>
          <p:nvPr/>
        </p:nvSpPr>
        <p:spPr>
          <a:xfrm>
            <a:off x="2411760" y="255786"/>
            <a:ext cx="2742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P is a plane trough the (0,0,0).</a:t>
            </a:r>
          </a:p>
          <a:p>
            <a:r>
              <a:rPr lang="es-PY" dirty="0"/>
              <a:t>L is a line trough the (0,0,0)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AA0F30-5127-BE40-ABAC-0E452FA422A3}"/>
                  </a:ext>
                </a:extLst>
              </p:cNvPr>
              <p:cNvSpPr txBox="1"/>
              <p:nvPr/>
            </p:nvSpPr>
            <p:spPr>
              <a:xfrm>
                <a:off x="260685" y="1988840"/>
                <a:ext cx="3824893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</a:rPr>
                        <m:t> ∪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𝑠𝑢𝑏𝑠𝑝𝑎𝑐𝑒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s-ES" sz="28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s-ES" sz="2800" i="1">
                          <a:latin typeface="Cambria Math" panose="02040503050406030204" pitchFamily="18" charset="0"/>
                        </a:rPr>
                        <m:t> ∩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𝑠𝑢𝑏𝑠𝑝𝑎𝑐𝑒</m:t>
                      </m:r>
                      <m:r>
                        <a:rPr lang="es-E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20AA0F30-5127-BE40-ABAC-0E452FA42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85" y="1988840"/>
                <a:ext cx="3824893" cy="861774"/>
              </a:xfrm>
              <a:prstGeom prst="rect">
                <a:avLst/>
              </a:prstGeom>
              <a:blipFill>
                <a:blip r:embed="rId3"/>
                <a:stretch>
                  <a:fillRect l="-1656" t="-5882" r="-1325" b="-1617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uadroTexto 5">
            <a:extLst>
              <a:ext uri="{FF2B5EF4-FFF2-40B4-BE49-F238E27FC236}">
                <a16:creationId xmlns:a16="http://schemas.microsoft.com/office/drawing/2014/main" id="{76BD9AED-B485-0A4F-B439-9B579535E366}"/>
              </a:ext>
            </a:extLst>
          </p:cNvPr>
          <p:cNvSpPr txBox="1"/>
          <p:nvPr/>
        </p:nvSpPr>
        <p:spPr>
          <a:xfrm>
            <a:off x="269813" y="3159079"/>
            <a:ext cx="4056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000" dirty="0"/>
              <a:t>There are other set of vector like P and 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7ED4E1-9B7A-AF45-9CA2-2F0723423B17}"/>
                  </a:ext>
                </a:extLst>
              </p:cNvPr>
              <p:cNvSpPr txBox="1"/>
              <p:nvPr/>
            </p:nvSpPr>
            <p:spPr>
              <a:xfrm>
                <a:off x="269813" y="1126377"/>
                <a:ext cx="3401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∪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s-PY" dirty="0"/>
                  <a:t>All vector in P or L or both.</a:t>
                </a: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967ED4E1-9B7A-AF45-9CA2-2F0723423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3" y="1126377"/>
                <a:ext cx="3401252" cy="369332"/>
              </a:xfrm>
              <a:prstGeom prst="rect">
                <a:avLst/>
              </a:prstGeom>
              <a:blipFill>
                <a:blip r:embed="rId4"/>
                <a:stretch>
                  <a:fillRect t="-3333" r="-372"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B74D74E-74C5-8B46-B166-E3AA9B0E12D6}"/>
                  </a:ext>
                </a:extLst>
              </p:cNvPr>
              <p:cNvSpPr txBox="1"/>
              <p:nvPr/>
            </p:nvSpPr>
            <p:spPr>
              <a:xfrm>
                <a:off x="269813" y="1522160"/>
                <a:ext cx="2848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s-ES" i="1">
                        <a:latin typeface="Cambria Math" panose="02040503050406030204" pitchFamily="18" charset="0"/>
                      </a:rPr>
                      <m:t> ∩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s-E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 = All vector in P and L.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7B74D74E-74C5-8B46-B166-E3AA9B0E1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13" y="1522160"/>
                <a:ext cx="2848472" cy="369332"/>
              </a:xfrm>
              <a:prstGeom prst="rect">
                <a:avLst/>
              </a:prstGeom>
              <a:blipFill>
                <a:blip r:embed="rId5"/>
                <a:stretch>
                  <a:fillRect t="-6897" r="-442" b="-24138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B140AE3-50DA-914D-9EDF-D401A58896BF}"/>
                  </a:ext>
                </a:extLst>
              </p:cNvPr>
              <p:cNvSpPr txBox="1"/>
              <p:nvPr/>
            </p:nvSpPr>
            <p:spPr>
              <a:xfrm>
                <a:off x="4085578" y="2016869"/>
                <a:ext cx="772519" cy="683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es-PY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Y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s-PY" sz="2800" dirty="0"/>
                                  <m:t>No</m:t>
                                </m:r>
                                <m:r>
                                  <m:rPr>
                                    <m:nor/>
                                  </m:rPr>
                                  <a:rPr lang="es-PY" sz="28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s-PY" sz="2800" dirty="0"/>
                                  <m:t>Yes</m:t>
                                </m:r>
                                <m:r>
                                  <m:rPr>
                                    <m:nor/>
                                  </m:rPr>
                                  <a:rPr lang="es-PY" sz="2800" dirty="0"/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8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EB140AE3-50DA-914D-9EDF-D401A5889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578" y="2016869"/>
                <a:ext cx="772519" cy="683200"/>
              </a:xfrm>
              <a:prstGeom prst="rect">
                <a:avLst/>
              </a:prstGeom>
              <a:blipFill>
                <a:blip r:embed="rId6"/>
                <a:stretch>
                  <a:fillRect l="-74194" t="-198182" r="-122581" b="-28909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68B03FE2-02FA-CE46-A5E3-473EC5BF2BC9}"/>
              </a:ext>
            </a:extLst>
          </p:cNvPr>
          <p:cNvSpPr txBox="1"/>
          <p:nvPr/>
        </p:nvSpPr>
        <p:spPr>
          <a:xfrm>
            <a:off x="5061411" y="2127636"/>
            <a:ext cx="893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sz="2400" dirty="0">
                <a:solidFill>
                  <a:srgbClr val="FF0000"/>
                </a:solidFill>
              </a:rPr>
              <a:t>Proof!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F1570F3-E1C1-B64D-9F8E-1F610948B91B}"/>
                  </a:ext>
                </a:extLst>
              </p:cNvPr>
              <p:cNvSpPr txBox="1"/>
              <p:nvPr/>
            </p:nvSpPr>
            <p:spPr>
              <a:xfrm>
                <a:off x="2411760" y="4005064"/>
                <a:ext cx="511794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3200" dirty="0">
                    <a:solidFill>
                      <a:srgbClr val="FF0000"/>
                    </a:solidFill>
                  </a:rPr>
                  <a:t>Subspaces </a:t>
                </a:r>
                <a14:m>
                  <m:oMath xmlns:m="http://schemas.openxmlformats.org/officeDocument/2006/math"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s-PY" sz="3200" dirty="0">
                    <a:solidFill>
                      <a:srgbClr val="FF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s-PY" sz="3200" dirty="0">
                  <a:solidFill>
                    <a:srgbClr val="FF0000"/>
                  </a:solidFill>
                </a:endParaRPr>
              </a:p>
              <a:p>
                <a:r>
                  <a:rPr lang="es-PY" sz="3200" dirty="0">
                    <a:solidFill>
                      <a:srgbClr val="FF0000"/>
                    </a:solidFill>
                  </a:rPr>
                  <a:t>Intersection is a subspace </a:t>
                </a:r>
                <a14:m>
                  <m:oMath xmlns:m="http://schemas.openxmlformats.org/officeDocument/2006/math"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PY" sz="3200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F1570F3-E1C1-B64D-9F8E-1F610948B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05064"/>
                <a:ext cx="5117940" cy="1077218"/>
              </a:xfrm>
              <a:prstGeom prst="rect">
                <a:avLst/>
              </a:prstGeom>
              <a:blipFill>
                <a:blip r:embed="rId7"/>
                <a:stretch>
                  <a:fillRect l="-2723" t="-4651" b="-1860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35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 Título">
                <a:extLst>
                  <a:ext uri="{FF2B5EF4-FFF2-40B4-BE49-F238E27FC236}">
                    <a16:creationId xmlns:a16="http://schemas.microsoft.com/office/drawing/2014/main" id="{78093345-92CF-5F44-AAF2-10D38BEB5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655" y="255786"/>
                <a:ext cx="5365449" cy="618302"/>
              </a:xfrm>
              <a:prstGeom prst="rect">
                <a:avLst/>
              </a:prstGeom>
            </p:spPr>
            <p:txBody>
              <a:bodyPr>
                <a:normAutofit fontScale="97500" lnSpcReduction="1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PY" sz="3600" dirty="0"/>
                  <a:t>Column space of A</a:t>
                </a:r>
                <a:r>
                  <a:rPr lang="es-PY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Y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s-E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3600" dirty="0"/>
                  <a:t>.</a:t>
                </a:r>
                <a:endParaRPr lang="es-ES" sz="3600" dirty="0"/>
              </a:p>
            </p:txBody>
          </p:sp>
        </mc:Choice>
        <mc:Fallback xmlns="">
          <p:sp>
            <p:nvSpPr>
              <p:cNvPr id="11" name="1 Título">
                <a:extLst>
                  <a:ext uri="{FF2B5EF4-FFF2-40B4-BE49-F238E27FC236}">
                    <a16:creationId xmlns:a16="http://schemas.microsoft.com/office/drawing/2014/main" id="{78093345-92CF-5F44-AAF2-10D38BEB5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5" y="255786"/>
                <a:ext cx="5365449" cy="618302"/>
              </a:xfrm>
              <a:prstGeom prst="rect">
                <a:avLst/>
              </a:prstGeom>
              <a:blipFill>
                <a:blip r:embed="rId2"/>
                <a:stretch>
                  <a:fillRect l="-2830" t="-20000" r="-2358" b="-28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2402FFB-26CA-8E43-8379-07A9BBDB0D16}"/>
                  </a:ext>
                </a:extLst>
              </p:cNvPr>
              <p:cNvSpPr txBox="1"/>
              <p:nvPr/>
            </p:nvSpPr>
            <p:spPr>
              <a:xfrm>
                <a:off x="611560" y="874088"/>
                <a:ext cx="654858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>
                    <a:solidFill>
                      <a:srgbClr val="FF0000"/>
                    </a:solidFill>
                  </a:rPr>
                  <a:t>All linear </a:t>
                </a:r>
                <a:r>
                  <a:rPr lang="es-ES" sz="3200" dirty="0" err="1">
                    <a:solidFill>
                      <a:srgbClr val="FF0000"/>
                    </a:solidFill>
                  </a:rPr>
                  <a:t>combinations</a:t>
                </a:r>
                <a:r>
                  <a:rPr lang="es-ES" sz="3200" dirty="0">
                    <a:solidFill>
                      <a:srgbClr val="FF0000"/>
                    </a:solidFill>
                  </a:rPr>
                  <a:t> of </a:t>
                </a:r>
                <a:r>
                  <a:rPr lang="es-ES" sz="3200" dirty="0" err="1">
                    <a:solidFill>
                      <a:srgbClr val="FF0000"/>
                    </a:solidFill>
                  </a:rPr>
                  <a:t>columns</a:t>
                </a:r>
                <a:r>
                  <a:rPr lang="es-ES" sz="3200" dirty="0">
                    <a:solidFill>
                      <a:srgbClr val="FF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sz="3200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s-ES" sz="3200" dirty="0" err="1">
                    <a:solidFill>
                      <a:srgbClr val="FF0000"/>
                    </a:solidFill>
                  </a:rPr>
                  <a:t>If</a:t>
                </a:r>
                <a:r>
                  <a:rPr lang="es-ES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𝑚𝑥𝑛</m:t>
                        </m:r>
                      </m:sub>
                    </m:sSub>
                  </m:oMath>
                </a14:m>
                <a:r>
                  <a:rPr lang="es-PY" sz="3200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32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s-PY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3200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s-PY" sz="32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2402FFB-26CA-8E43-8379-07A9BBDB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74088"/>
                <a:ext cx="6548588" cy="1077218"/>
              </a:xfrm>
              <a:prstGeom prst="rect">
                <a:avLst/>
              </a:prstGeom>
              <a:blipFill>
                <a:blip r:embed="rId3"/>
                <a:stretch>
                  <a:fillRect l="-2326" t="-5814" b="-1744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633EA4F-7D4B-A445-9425-8034687B40A7}"/>
                  </a:ext>
                </a:extLst>
              </p:cNvPr>
              <p:cNvSpPr txBox="1"/>
              <p:nvPr/>
            </p:nvSpPr>
            <p:spPr>
              <a:xfrm>
                <a:off x="611560" y="1984341"/>
                <a:ext cx="2044214" cy="12872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s-E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sz="2400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D633EA4F-7D4B-A445-9425-8034687B4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84341"/>
                <a:ext cx="2044214" cy="1287212"/>
              </a:xfrm>
              <a:prstGeom prst="rect">
                <a:avLst/>
              </a:prstGeom>
              <a:blipFill>
                <a:blip r:embed="rId4"/>
                <a:stretch>
                  <a:fillRect l="-3106" b="-686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7C738B-95FA-AA42-854B-BCAC62F6B3B0}"/>
                  </a:ext>
                </a:extLst>
              </p:cNvPr>
              <p:cNvSpPr txBox="1"/>
              <p:nvPr/>
            </p:nvSpPr>
            <p:spPr>
              <a:xfrm>
                <a:off x="189874" y="3387615"/>
                <a:ext cx="556620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400" b="1" dirty="0"/>
                  <a:t>Does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400" b="1" dirty="0"/>
                  <a:t>have a solution for every </a:t>
                </a:r>
                <a14:m>
                  <m:oMath xmlns:m="http://schemas.openxmlformats.org/officeDocument/2006/math">
                    <m:r>
                      <a:rPr lang="es-ES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400" b="1" dirty="0"/>
                  <a:t>?</a:t>
                </a:r>
              </a:p>
              <a:p>
                <a:r>
                  <a:rPr lang="es-PY" sz="2400" dirty="0"/>
                  <a:t>4 equations, 3 unknows.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A7C738B-95FA-AA42-854B-BCAC62F6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874" y="3387615"/>
                <a:ext cx="5566204" cy="830997"/>
              </a:xfrm>
              <a:prstGeom prst="rect">
                <a:avLst/>
              </a:prstGeom>
              <a:blipFill>
                <a:blip r:embed="rId5"/>
                <a:stretch>
                  <a:fillRect l="-1595" t="-4545" r="-683" b="-1515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/>
              <p:nvPr/>
            </p:nvSpPr>
            <p:spPr>
              <a:xfrm>
                <a:off x="2864447" y="1855620"/>
                <a:ext cx="3846181" cy="15446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400" dirty="0"/>
                  <a:t>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ES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447" y="1855620"/>
                <a:ext cx="3846181" cy="1544654"/>
              </a:xfrm>
              <a:prstGeom prst="rect">
                <a:avLst/>
              </a:prstGeom>
              <a:blipFill>
                <a:blip r:embed="rId6"/>
                <a:stretch>
                  <a:fillRect l="-33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0942F37-F20A-4143-A086-7F12B52D7A88}"/>
                  </a:ext>
                </a:extLst>
              </p:cNvPr>
              <p:cNvSpPr txBox="1"/>
              <p:nvPr/>
            </p:nvSpPr>
            <p:spPr>
              <a:xfrm>
                <a:off x="208647" y="4474571"/>
                <a:ext cx="568200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2400" b="1" dirty="0"/>
                  <a:t>Which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s-ES" sz="2400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400" b="1" dirty="0"/>
                  <a:t>allows this system to be solved?</a:t>
                </a:r>
              </a:p>
              <a:p>
                <a:r>
                  <a:rPr lang="es-PY" sz="2400" dirty="0"/>
                  <a:t>.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10942F37-F20A-4143-A086-7F12B52D7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7" y="4474571"/>
                <a:ext cx="5682005" cy="830997"/>
              </a:xfrm>
              <a:prstGeom prst="rect">
                <a:avLst/>
              </a:prstGeom>
              <a:blipFill>
                <a:blip r:embed="rId7"/>
                <a:stretch>
                  <a:fillRect l="-1336" t="-4478" r="-668" b="-134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B823362-7464-564C-BB3D-018559BAF52E}"/>
                  </a:ext>
                </a:extLst>
              </p:cNvPr>
              <p:cNvSpPr/>
              <p:nvPr/>
            </p:nvSpPr>
            <p:spPr>
              <a:xfrm>
                <a:off x="200870" y="4890069"/>
                <a:ext cx="4852098" cy="1057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ES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Y" dirty="0"/>
                      <m:t>=</m:t>
                    </m:r>
                    <m:r>
                      <m:rPr>
                        <m:nor/>
                      </m:rPr>
                      <a:rPr lang="es-ES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B823362-7464-564C-BB3D-018559BAF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70" y="4890069"/>
                <a:ext cx="4852098" cy="1057918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57B8E5B3-6545-CB4D-9A1E-B98929E4C01C}"/>
              </a:ext>
            </a:extLst>
          </p:cNvPr>
          <p:cNvSpPr txBox="1"/>
          <p:nvPr/>
        </p:nvSpPr>
        <p:spPr>
          <a:xfrm>
            <a:off x="363799" y="6067197"/>
            <a:ext cx="458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Y" dirty="0"/>
              <a:t>I can solve exactly then b is in the column space of 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C8D2E01-ED52-F94E-8877-C8BDCA6B908D}"/>
                  </a:ext>
                </a:extLst>
              </p:cNvPr>
              <p:cNvSpPr/>
              <p:nvPr/>
            </p:nvSpPr>
            <p:spPr>
              <a:xfrm>
                <a:off x="6156176" y="3518042"/>
                <a:ext cx="2289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20" name="Rectángulo 19">
                <a:extLst>
                  <a:ext uri="{FF2B5EF4-FFF2-40B4-BE49-F238E27FC236}">
                    <a16:creationId xmlns:a16="http://schemas.microsoft.com/office/drawing/2014/main" id="{5C8D2E01-ED52-F94E-8877-C8BDCA6B9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518042"/>
                <a:ext cx="2289216" cy="369332"/>
              </a:xfrm>
              <a:prstGeom prst="rect">
                <a:avLst/>
              </a:prstGeom>
              <a:blipFill>
                <a:blip r:embed="rId9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057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 Título">
                <a:extLst>
                  <a:ext uri="{FF2B5EF4-FFF2-40B4-BE49-F238E27FC236}">
                    <a16:creationId xmlns:a16="http://schemas.microsoft.com/office/drawing/2014/main" id="{78093345-92CF-5F44-AAF2-10D38BEB5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655" y="255786"/>
                <a:ext cx="5365449" cy="618302"/>
              </a:xfrm>
              <a:prstGeom prst="rect">
                <a:avLst/>
              </a:prstGeom>
            </p:spPr>
            <p:txBody>
              <a:bodyPr>
                <a:normAutofit fontScale="97500" lnSpcReduction="1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PY" sz="3600" dirty="0"/>
                  <a:t>Nullspace of A</a:t>
                </a:r>
                <a:r>
                  <a:rPr lang="es-PY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Y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3600" dirty="0"/>
                  <a:t>.</a:t>
                </a:r>
                <a:endParaRPr lang="es-ES" sz="3600" dirty="0"/>
              </a:p>
            </p:txBody>
          </p:sp>
        </mc:Choice>
        <mc:Fallback xmlns="">
          <p:sp>
            <p:nvSpPr>
              <p:cNvPr id="11" name="1 Título">
                <a:extLst>
                  <a:ext uri="{FF2B5EF4-FFF2-40B4-BE49-F238E27FC236}">
                    <a16:creationId xmlns:a16="http://schemas.microsoft.com/office/drawing/2014/main" id="{78093345-92CF-5F44-AAF2-10D38BEB5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5" y="255786"/>
                <a:ext cx="5365449" cy="618302"/>
              </a:xfrm>
              <a:prstGeom prst="rect">
                <a:avLst/>
              </a:prstGeom>
              <a:blipFill>
                <a:blip r:embed="rId2"/>
                <a:stretch>
                  <a:fillRect l="-2830" t="-20000" b="-28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2402FFB-26CA-8E43-8379-07A9BBDB0D16}"/>
                  </a:ext>
                </a:extLst>
              </p:cNvPr>
              <p:cNvSpPr txBox="1"/>
              <p:nvPr/>
            </p:nvSpPr>
            <p:spPr>
              <a:xfrm>
                <a:off x="611560" y="874088"/>
                <a:ext cx="6304931" cy="1119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>
                    <a:solidFill>
                      <a:srgbClr val="FF0000"/>
                    </a:solidFill>
                  </a:rPr>
                  <a:t>All </a:t>
                </a:r>
                <a:r>
                  <a:rPr lang="es-ES" sz="3200" dirty="0" err="1">
                    <a:solidFill>
                      <a:srgbClr val="FF0000"/>
                    </a:solidFill>
                  </a:rPr>
                  <a:t>the</a:t>
                </a:r>
                <a:r>
                  <a:rPr lang="es-ES" sz="3200" dirty="0">
                    <a:solidFill>
                      <a:srgbClr val="FF0000"/>
                    </a:solidFill>
                  </a:rPr>
                  <a:t> </a:t>
                </a:r>
                <a:r>
                  <a:rPr lang="es-ES" sz="3200" dirty="0" err="1">
                    <a:solidFill>
                      <a:srgbClr val="FF0000"/>
                    </a:solidFill>
                  </a:rPr>
                  <a:t>solutions</a:t>
                </a:r>
                <a:r>
                  <a:rPr lang="es-ES" sz="3200" dirty="0">
                    <a:solidFill>
                      <a:srgbClr val="FF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s-ES" sz="3200" dirty="0">
                    <a:solidFill>
                      <a:srgbClr val="FF0000"/>
                    </a:solidFill>
                  </a:rPr>
                  <a:t>.</a:t>
                </a:r>
              </a:p>
              <a:p>
                <a:r>
                  <a:rPr lang="es-ES" sz="3200" dirty="0" err="1">
                    <a:solidFill>
                      <a:srgbClr val="FF0000"/>
                    </a:solidFill>
                  </a:rPr>
                  <a:t>If</a:t>
                </a:r>
                <a:r>
                  <a:rPr lang="es-ES" sz="3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𝑚𝑥𝑛</m:t>
                        </m:r>
                      </m:sub>
                    </m:sSub>
                  </m:oMath>
                </a14:m>
                <a:r>
                  <a:rPr lang="es-PY" sz="3200" dirty="0">
                    <a:solidFill>
                      <a:srgbClr val="FF0000"/>
                    </a:solidFill>
                  </a:rPr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32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PY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3200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PY" sz="32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92402FFB-26CA-8E43-8379-07A9BBDB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74088"/>
                <a:ext cx="6304931" cy="1119409"/>
              </a:xfrm>
              <a:prstGeom prst="rect">
                <a:avLst/>
              </a:prstGeom>
              <a:blipFill>
                <a:blip r:embed="rId3"/>
                <a:stretch>
                  <a:fillRect l="-2414" t="-5618" b="-13483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/>
              <p:nvPr/>
            </p:nvSpPr>
            <p:spPr>
              <a:xfrm>
                <a:off x="208647" y="1892627"/>
                <a:ext cx="3709926" cy="13795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24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sz="2400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sz="2400" dirty="0"/>
                  <a:t>=</a:t>
                </a:r>
                <a:r>
                  <a:rPr lang="es-E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sz="240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sz="2400" dirty="0"/>
              </a:p>
            </p:txBody>
          </p:sp>
        </mc:Choice>
        <mc:Fallback xmlns="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40B45C1F-9469-E344-822E-88897B488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647" y="1892627"/>
                <a:ext cx="3709926" cy="1379545"/>
              </a:xfrm>
              <a:prstGeom prst="rect">
                <a:avLst/>
              </a:prstGeom>
              <a:blipFill>
                <a:blip r:embed="rId4"/>
                <a:stretch>
                  <a:fillRect b="-2727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B823362-7464-564C-BB3D-018559BAF52E}"/>
                  </a:ext>
                </a:extLst>
              </p:cNvPr>
              <p:cNvSpPr/>
              <p:nvPr/>
            </p:nvSpPr>
            <p:spPr>
              <a:xfrm>
                <a:off x="248927" y="3434131"/>
                <a:ext cx="4813690" cy="1057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Y" dirty="0"/>
                  <a:t>=</a:t>
                </a:r>
                <a:r>
                  <a:rPr lang="es-E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Y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s-E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s-ES" dirty="0"/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es-E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s-PY" dirty="0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13" name="Rectángulo 12">
                <a:extLst>
                  <a:ext uri="{FF2B5EF4-FFF2-40B4-BE49-F238E27FC236}">
                    <a16:creationId xmlns:a16="http://schemas.microsoft.com/office/drawing/2014/main" id="{6B823362-7464-564C-BB3D-018559BAF5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7" y="3434131"/>
                <a:ext cx="4813690" cy="1057918"/>
              </a:xfrm>
              <a:prstGeom prst="rect">
                <a:avLst/>
              </a:prstGeom>
              <a:blipFill>
                <a:blip r:embed="rId5"/>
                <a:stretch>
                  <a:fillRect b="-117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78A98C4-5E00-7E4C-ABBC-C716AACD6912}"/>
                  </a:ext>
                </a:extLst>
              </p:cNvPr>
              <p:cNvSpPr/>
              <p:nvPr/>
            </p:nvSpPr>
            <p:spPr>
              <a:xfrm>
                <a:off x="6188887" y="571979"/>
                <a:ext cx="1455207" cy="10699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s-ES" sz="2400" i="1" dirty="0">
                    <a:latin typeface="Cambria Math" panose="02040503050406030204" pitchFamily="18" charset="0"/>
                  </a:rPr>
                  <a:t>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s-PY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endParaRPr lang="es-PY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78A98C4-5E00-7E4C-ABBC-C716AACD6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887" y="571979"/>
                <a:ext cx="1455207" cy="1069908"/>
              </a:xfrm>
              <a:prstGeom prst="rect">
                <a:avLst/>
              </a:prstGeom>
              <a:blipFill>
                <a:blip r:embed="rId6"/>
                <a:stretch>
                  <a:fillRect l="-5172" b="-1176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F014F4F3-9543-EB43-9B93-70E37A83D310}"/>
                  </a:ext>
                </a:extLst>
              </p:cNvPr>
              <p:cNvSpPr/>
              <p:nvPr/>
            </p:nvSpPr>
            <p:spPr>
              <a:xfrm>
                <a:off x="7561113" y="874088"/>
                <a:ext cx="152752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>
                    <a:solidFill>
                      <a:srgbClr val="FF0000"/>
                    </a:solidFill>
                  </a:rPr>
                  <a:t> is a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s-PY" dirty="0"/>
              </a:p>
            </p:txBody>
          </p:sp>
        </mc:Choice>
        <mc:Fallback xmlns=""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F014F4F3-9543-EB43-9B93-70E37A83D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113" y="874088"/>
                <a:ext cx="1527527" cy="646331"/>
              </a:xfrm>
              <a:prstGeom prst="rect">
                <a:avLst/>
              </a:prstGeom>
              <a:blipFill>
                <a:blip r:embed="rId7"/>
                <a:stretch>
                  <a:fillRect l="-2459" t="-1923" b="-13462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AAB1557-9F33-BB45-990D-453FD8983ABB}"/>
                  </a:ext>
                </a:extLst>
              </p:cNvPr>
              <p:cNvSpPr/>
              <p:nvPr/>
            </p:nvSpPr>
            <p:spPr>
              <a:xfrm>
                <a:off x="2655772" y="5179393"/>
                <a:ext cx="2483500" cy="10579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3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s-E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s-ES" i="1"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es-ES" dirty="0"/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s-E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r>
                        <a:rPr lang="es-E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s-PY" dirty="0"/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E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Y" dirty="0"/>
              </a:p>
            </p:txBody>
          </p:sp>
        </mc:Choice>
        <mc:Fallback xmlns="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CAAB1557-9F33-BB45-990D-453FD8983A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772" y="5179393"/>
                <a:ext cx="2483500" cy="1057918"/>
              </a:xfrm>
              <a:prstGeom prst="rect">
                <a:avLst/>
              </a:prstGeom>
              <a:blipFill>
                <a:blip r:embed="rId8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1B566FD-3741-0C4C-8C58-93E4CA71021E}"/>
                  </a:ext>
                </a:extLst>
              </p:cNvPr>
              <p:cNvSpPr/>
              <p:nvPr/>
            </p:nvSpPr>
            <p:spPr>
              <a:xfrm>
                <a:off x="4266674" y="2115793"/>
                <a:ext cx="2482859" cy="8249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s-PY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dirty="0">
                    <a:solidFill>
                      <a:srgbClr val="FF0000"/>
                    </a:solidFill>
                  </a:rPr>
                  <a:t> contain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s-E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s-E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s-PY" dirty="0">
                    <a:solidFill>
                      <a:srgbClr val="FF0000"/>
                    </a:solidFill>
                  </a:rPr>
                  <a:t> c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E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E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mr>
                          <m:mr>
                            <m:e>
                              <m:r>
                                <a:rPr lang="es-E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s-PY" dirty="0">
                    <a:solidFill>
                      <a:srgbClr val="FF0000"/>
                    </a:solidFill>
                  </a:rPr>
                  <a:t> </a:t>
                </a:r>
                <a:endParaRPr lang="es-PY" dirty="0"/>
              </a:p>
            </p:txBody>
          </p:sp>
        </mc:Choice>
        <mc:Fallback xmlns="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E1B566FD-3741-0C4C-8C58-93E4CA710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674" y="2115793"/>
                <a:ext cx="2482859" cy="824906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4453C3A4-FA09-EB4E-AC78-BB00FF7048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682" y="3434130"/>
            <a:ext cx="3747308" cy="280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275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1 Título">
                <a:extLst>
                  <a:ext uri="{FF2B5EF4-FFF2-40B4-BE49-F238E27FC236}">
                    <a16:creationId xmlns:a16="http://schemas.microsoft.com/office/drawing/2014/main" id="{78093345-92CF-5F44-AAF2-10D38BEB5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2655" y="255786"/>
                <a:ext cx="5365449" cy="618302"/>
              </a:xfrm>
              <a:prstGeom prst="rect">
                <a:avLst/>
              </a:prstGeom>
            </p:spPr>
            <p:txBody>
              <a:bodyPr>
                <a:normAutofit fontScale="97500" lnSpcReduction="10000"/>
              </a:bodyPr>
              <a:lstStyle>
                <a:lvl1pPr algn="l" rtl="0" eaLnBrk="1" latinLnBrk="0" hangingPunct="1">
                  <a:spcBef>
                    <a:spcPct val="0"/>
                  </a:spcBef>
                  <a:buNone/>
                  <a:defRPr kumimoji="0" sz="40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s-PY" sz="3600" dirty="0"/>
                  <a:t>Nullspace of A</a:t>
                </a:r>
                <a:r>
                  <a:rPr lang="es-PY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PY" sz="3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3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s-E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3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s-PY" sz="3600" dirty="0"/>
                  <a:t>.</a:t>
                </a:r>
                <a:endParaRPr lang="es-ES" sz="3600" dirty="0"/>
              </a:p>
            </p:txBody>
          </p:sp>
        </mc:Choice>
        <mc:Fallback xmlns="">
          <p:sp>
            <p:nvSpPr>
              <p:cNvPr id="11" name="1 Título">
                <a:extLst>
                  <a:ext uri="{FF2B5EF4-FFF2-40B4-BE49-F238E27FC236}">
                    <a16:creationId xmlns:a16="http://schemas.microsoft.com/office/drawing/2014/main" id="{78093345-92CF-5F44-AAF2-10D38BEB5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55" y="255786"/>
                <a:ext cx="5365449" cy="618302"/>
              </a:xfrm>
              <a:prstGeom prst="rect">
                <a:avLst/>
              </a:prstGeom>
              <a:blipFill>
                <a:blip r:embed="rId2"/>
                <a:stretch>
                  <a:fillRect l="-2830" t="-20000" b="-280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58A636-3345-E244-A058-BF1BEA4FC9EB}"/>
                  </a:ext>
                </a:extLst>
              </p:cNvPr>
              <p:cNvSpPr txBox="1"/>
              <p:nvPr/>
            </p:nvSpPr>
            <p:spPr>
              <a:xfrm>
                <a:off x="611560" y="874088"/>
                <a:ext cx="503952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sz="3200" dirty="0">
                    <a:solidFill>
                      <a:srgbClr val="FF0000"/>
                    </a:solidFill>
                  </a:rPr>
                  <a:t>Check that solutions to </a:t>
                </a:r>
                <a14:m>
                  <m:oMath xmlns:m="http://schemas.openxmlformats.org/officeDocument/2006/math">
                    <m:r>
                      <a:rPr lang="es-E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3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endParaRPr lang="es-ES" sz="3200" dirty="0">
                  <a:solidFill>
                    <a:srgbClr val="FF0000"/>
                  </a:solidFill>
                </a:endParaRPr>
              </a:p>
              <a:p>
                <a:r>
                  <a:rPr lang="es-ES" sz="3200" dirty="0">
                    <a:solidFill>
                      <a:srgbClr val="FF0000"/>
                    </a:solidFill>
                  </a:rPr>
                  <a:t>always </a:t>
                </a:r>
                <a:r>
                  <a:rPr lang="es-ES" sz="3200" dirty="0" err="1">
                    <a:solidFill>
                      <a:srgbClr val="FF0000"/>
                    </a:solidFill>
                  </a:rPr>
                  <a:t>give</a:t>
                </a:r>
                <a:r>
                  <a:rPr lang="es-ES" sz="3200" dirty="0">
                    <a:solidFill>
                      <a:srgbClr val="FF0000"/>
                    </a:solidFill>
                  </a:rPr>
                  <a:t> a </a:t>
                </a:r>
                <a:r>
                  <a:rPr lang="es-ES" sz="3200" dirty="0" err="1">
                    <a:solidFill>
                      <a:srgbClr val="FF0000"/>
                    </a:solidFill>
                  </a:rPr>
                  <a:t>subspace</a:t>
                </a:r>
                <a:r>
                  <a:rPr lang="es-ES" sz="3200" dirty="0">
                    <a:solidFill>
                      <a:srgbClr val="FF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AB58A636-3345-E244-A058-BF1BEA4FC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874088"/>
                <a:ext cx="5039521" cy="1077218"/>
              </a:xfrm>
              <a:prstGeom prst="rect">
                <a:avLst/>
              </a:prstGeom>
              <a:blipFill>
                <a:blip r:embed="rId3"/>
                <a:stretch>
                  <a:fillRect l="-3023" t="-5814" r="-1259" b="-1627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531B7781-ECFB-E747-A25E-614F35A12858}"/>
                  </a:ext>
                </a:extLst>
              </p:cNvPr>
              <p:cNvSpPr/>
              <p:nvPr/>
            </p:nvSpPr>
            <p:spPr>
              <a:xfrm>
                <a:off x="7020272" y="564937"/>
                <a:ext cx="1712135" cy="1569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s-ES" sz="3200" dirty="0"/>
                  <a:t> </a:t>
                </a:r>
                <a14:m>
                  <m:oMath xmlns:m="http://schemas.openxmlformats.org/officeDocument/2006/math">
                    <m:r>
                      <a:rPr lang="es-ES" sz="32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s-ES" sz="3200" b="1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</a:p>
              <a:p>
                <a14:m>
                  <m:oMath xmlns:m="http://schemas.openxmlformats.org/officeDocument/2006/math">
                    <m:r>
                      <a:rPr lang="es-ES" sz="3200" b="1" i="1" dirty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sz="32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s-ES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3200" b="1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ES" sz="32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s-PY" sz="3200" dirty="0"/>
                  <a:t>,</a:t>
                </a:r>
              </a:p>
              <a:p>
                <a:r>
                  <a:rPr lang="es-E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 </a:t>
                </a:r>
                <a14:m>
                  <m:oMath xmlns:m="http://schemas.openxmlformats.org/officeDocument/2006/math">
                    <m:r>
                      <a:rPr lang="es-E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s-E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s-PY" sz="3200" dirty="0"/>
              </a:p>
            </p:txBody>
          </p:sp>
        </mc:Choice>
        <mc:Fallback xmlns="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531B7781-ECFB-E747-A25E-614F35A128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564937"/>
                <a:ext cx="1712135" cy="1569660"/>
              </a:xfrm>
              <a:prstGeom prst="rect">
                <a:avLst/>
              </a:prstGeom>
              <a:blipFill>
                <a:blip r:embed="rId4"/>
                <a:stretch>
                  <a:fillRect l="-8824" t="-5600" r="-7353" b="-10400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0D562EF-D7D4-A84D-98BD-05C44A145FBA}"/>
                  </a:ext>
                </a:extLst>
              </p:cNvPr>
              <p:cNvSpPr txBox="1"/>
              <p:nvPr/>
            </p:nvSpPr>
            <p:spPr>
              <a:xfrm>
                <a:off x="755576" y="2537014"/>
                <a:ext cx="559319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PY" sz="2400" b="1" dirty="0"/>
                  <a:t>If  </a:t>
                </a:r>
                <a14:m>
                  <m:oMath xmlns:m="http://schemas.openxmlformats.org/officeDocument/2006/math"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𝑨𝒗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s-ES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PY" sz="2400" b="1" dirty="0"/>
                  <a:t> then </a:t>
                </a:r>
                <a14:m>
                  <m:oMath xmlns:m="http://schemas.openxmlformats.org/officeDocument/2006/math">
                    <m:r>
                      <a:rPr lang="es-ES" sz="2400" b="1" dirty="0"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lang="es-E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1" i="1" dirty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s-ES" sz="2400" b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s-ES" sz="24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s-PY" sz="2400" b="1" dirty="0"/>
                  <a:t>=0</a:t>
                </a:r>
              </a:p>
              <a:p>
                <a:r>
                  <a:rPr lang="es-PY" sz="2400" b="1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s-ES" sz="2400" b="1" dirty="0"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lang="es-ES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s-ES" sz="2400" b="0" i="0" dirty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s-ES" sz="24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s-PY" sz="2400" b="1" dirty="0"/>
                  <a:t>=0</a:t>
                </a:r>
                <a:endParaRPr lang="es-PY" sz="2400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E0D562EF-D7D4-A84D-98BD-05C44A145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537014"/>
                <a:ext cx="5593198" cy="1200329"/>
              </a:xfrm>
              <a:prstGeom prst="rect">
                <a:avLst/>
              </a:prstGeom>
              <a:blipFill>
                <a:blip r:embed="rId5"/>
                <a:stretch>
                  <a:fillRect l="-1584" t="-4211" r="-679" b="-11579"/>
                </a:stretch>
              </a:blipFill>
            </p:spPr>
            <p:txBody>
              <a:bodyPr/>
              <a:lstStyle/>
              <a:p>
                <a:r>
                  <a:rPr lang="es-P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449BA907-894A-C145-890F-3B0E0A250F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1338" y="2362478"/>
            <a:ext cx="774700" cy="7747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9CF782A-9EDD-0B4F-A58B-F9EC6EC60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5056" y="3137179"/>
            <a:ext cx="7747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17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9691-6DDA-6341-9A23-5B641C4F1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Credits</a:t>
            </a:r>
            <a:endParaRPr lang="es-PY" dirty="0"/>
          </a:p>
        </p:txBody>
      </p:sp>
      <p:sp>
        <p:nvSpPr>
          <p:cNvPr id="15" name="2 Subtítulo">
            <a:extLst>
              <a:ext uri="{FF2B5EF4-FFF2-40B4-BE49-F238E27FC236}">
                <a16:creationId xmlns:a16="http://schemas.microsoft.com/office/drawing/2014/main" id="{49E7D5A3-A0F7-D84F-8E05-F623C9A8AA47}"/>
              </a:ext>
            </a:extLst>
          </p:cNvPr>
          <p:cNvSpPr txBox="1">
            <a:spLocks/>
          </p:cNvSpPr>
          <p:nvPr/>
        </p:nvSpPr>
        <p:spPr>
          <a:xfrm>
            <a:off x="2107722" y="2661974"/>
            <a:ext cx="3223167" cy="41596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Y" sz="14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https://github.com/aegiloru/linearAlgebra</a:t>
            </a:r>
            <a:endParaRPr lang="es-PY" sz="1400" dirty="0">
              <a:solidFill>
                <a:srgbClr val="0070C0"/>
              </a:solidFill>
            </a:endParaRPr>
          </a:p>
        </p:txBody>
      </p:sp>
      <p:sp>
        <p:nvSpPr>
          <p:cNvPr id="11" name="2 Subtítulo">
            <a:extLst>
              <a:ext uri="{FF2B5EF4-FFF2-40B4-BE49-F238E27FC236}">
                <a16:creationId xmlns:a16="http://schemas.microsoft.com/office/drawing/2014/main" id="{98F1716A-B1EF-6442-92FD-9848BE0B5064}"/>
              </a:ext>
            </a:extLst>
          </p:cNvPr>
          <p:cNvSpPr txBox="1">
            <a:spLocks/>
          </p:cNvSpPr>
          <p:nvPr/>
        </p:nvSpPr>
        <p:spPr>
          <a:xfrm>
            <a:off x="4772018" y="464859"/>
            <a:ext cx="3649669" cy="1849715"/>
          </a:xfrm>
          <a:prstGeom prst="rect">
            <a:avLst/>
          </a:prstGeom>
        </p:spPr>
        <p:txBody>
          <a:bodyPr anchor="t" anchorCtr="0">
            <a:normAutofit fontScale="62500" lnSpcReduction="20000"/>
          </a:bodyPr>
          <a:lstStyle>
            <a:lvl1pPr marL="0" indent="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None/>
              <a:defRPr kumimoji="0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None/>
              <a:defRPr kumimoji="0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None/>
              <a:defRPr kumimoji="0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PY" sz="2900" b="1" dirty="0">
                <a:solidFill>
                  <a:schemeClr val="tx1"/>
                </a:solidFill>
              </a:rPr>
              <a:t>Ariel Guerrero</a:t>
            </a:r>
          </a:p>
          <a:p>
            <a:pPr algn="ctr"/>
            <a:r>
              <a:rPr lang="es-PY" sz="2900" dirty="0"/>
              <a:t>Lic. Electrónica</a:t>
            </a:r>
          </a:p>
          <a:p>
            <a:pPr algn="ctr"/>
            <a:r>
              <a:rPr lang="es-PY" sz="2900" dirty="0">
                <a:hlinkClick r:id="rId3"/>
              </a:rPr>
              <a:t>ariel.guerrero@uc.edu.py</a:t>
            </a:r>
            <a:endParaRPr lang="es-PY" sz="2900" dirty="0"/>
          </a:p>
          <a:p>
            <a:pPr algn="ctr"/>
            <a:r>
              <a:rPr lang="es-PY" sz="2900" dirty="0"/>
              <a:t>(+595) 981-425 040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Hernandarias – Paraguay</a:t>
            </a:r>
          </a:p>
          <a:p>
            <a:pPr algn="ctr"/>
            <a:r>
              <a:rPr lang="es-PY" sz="2900" b="1" dirty="0">
                <a:solidFill>
                  <a:schemeClr val="tx1"/>
                </a:solidFill>
              </a:rPr>
              <a:t>@2020</a:t>
            </a:r>
            <a:endParaRPr lang="es-PY" sz="2900" dirty="0">
              <a:solidFill>
                <a:schemeClr val="tx1"/>
              </a:solidFill>
            </a:endParaRPr>
          </a:p>
          <a:p>
            <a:endParaRPr lang="es-PY" b="1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9384F80A-B744-1E4A-B4BA-C74FEE4FDC99}"/>
              </a:ext>
            </a:extLst>
          </p:cNvPr>
          <p:cNvSpPr/>
          <p:nvPr/>
        </p:nvSpPr>
        <p:spPr>
          <a:xfrm>
            <a:off x="262473" y="2617550"/>
            <a:ext cx="817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Y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s-PY" dirty="0"/>
          </a:p>
        </p:txBody>
      </p:sp>
      <p:pic>
        <p:nvPicPr>
          <p:cNvPr id="12" name="Imagen 11">
            <a:hlinkClick r:id="rId4"/>
            <a:extLst>
              <a:ext uri="{FF2B5EF4-FFF2-40B4-BE49-F238E27FC236}">
                <a16:creationId xmlns:a16="http://schemas.microsoft.com/office/drawing/2014/main" id="{059B3243-87B1-6D4D-86D2-4DD238DEF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63" y="404815"/>
            <a:ext cx="800100" cy="279400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80752E9B-900B-1941-91BF-12A2ECDE83BE}"/>
              </a:ext>
            </a:extLst>
          </p:cNvPr>
          <p:cNvSpPr/>
          <p:nvPr/>
        </p:nvSpPr>
        <p:spPr>
          <a:xfrm>
            <a:off x="200018" y="7344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PY" dirty="0"/>
              <a:t>Attribution-NonCommercial-ShareAlike 4.0 International (CC BY-NC-SA 4.0)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16652346-EAF9-DE44-9D73-B0A34DD3E9D1}"/>
              </a:ext>
            </a:extLst>
          </p:cNvPr>
          <p:cNvGrpSpPr/>
          <p:nvPr/>
        </p:nvGrpSpPr>
        <p:grpSpPr>
          <a:xfrm>
            <a:off x="262473" y="3003076"/>
            <a:ext cx="7405871" cy="1096633"/>
            <a:chOff x="262473" y="2770828"/>
            <a:chExt cx="7405871" cy="1096633"/>
          </a:xfrm>
        </p:grpSpPr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5F2E8F73-369E-A14F-AAA6-EBB763A4C73C}"/>
                </a:ext>
              </a:extLst>
            </p:cNvPr>
            <p:cNvSpPr txBox="1"/>
            <p:nvPr/>
          </p:nvSpPr>
          <p:spPr>
            <a:xfrm>
              <a:off x="262473" y="3498129"/>
              <a:ext cx="18452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Prof. Gilbert Strang</a:t>
              </a:r>
              <a:endParaRPr lang="es-PY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C149CBC2-99BE-9E40-BA1B-074C0B62BDA0}"/>
                </a:ext>
              </a:extLst>
            </p:cNvPr>
            <p:cNvSpPr/>
            <p:nvPr/>
          </p:nvSpPr>
          <p:spPr>
            <a:xfrm>
              <a:off x="2150758" y="3552883"/>
              <a:ext cx="2422330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http://www-math.mit.edu/~gs/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10FE40AF-CCDA-9B4E-BCCE-7FD77BD9B306}"/>
                </a:ext>
              </a:extLst>
            </p:cNvPr>
            <p:cNvSpPr/>
            <p:nvPr/>
          </p:nvSpPr>
          <p:spPr>
            <a:xfrm>
              <a:off x="2107722" y="3161306"/>
              <a:ext cx="5328592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https://ocw.mit.edu/courses/mathematics/18-06-linear-algebra-spring-2010/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61B59B9D-1DD3-2E4E-890D-EC7A5A87D720}"/>
                </a:ext>
              </a:extLst>
            </p:cNvPr>
            <p:cNvSpPr txBox="1"/>
            <p:nvPr/>
          </p:nvSpPr>
          <p:spPr>
            <a:xfrm>
              <a:off x="264372" y="3112073"/>
              <a:ext cx="10935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Y" dirty="0"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MIT 18.06</a:t>
              </a:r>
              <a:endParaRPr lang="es-PY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E3320C4B-CAD7-374F-BF26-BBA9C6CA7C58}"/>
                </a:ext>
              </a:extLst>
            </p:cNvPr>
            <p:cNvSpPr/>
            <p:nvPr/>
          </p:nvSpPr>
          <p:spPr>
            <a:xfrm>
              <a:off x="2117683" y="2790742"/>
              <a:ext cx="5550661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s-PY" sz="1400" dirty="0">
                  <a:solidFill>
                    <a:srgbClr val="0070C0"/>
                  </a:solidFill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https://www.youtube.com/watch?time_continue=12&amp;v=8o5Cmfpeo6g</a:t>
              </a:r>
              <a:endParaRPr lang="es-PY" sz="1400" dirty="0">
                <a:solidFill>
                  <a:srgbClr val="0070C0"/>
                </a:solidFill>
              </a:endParaRP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F072B0EC-734A-B740-93E8-1D40121D6E23}"/>
                </a:ext>
              </a:extLst>
            </p:cNvPr>
            <p:cNvSpPr txBox="1"/>
            <p:nvPr/>
          </p:nvSpPr>
          <p:spPr>
            <a:xfrm>
              <a:off x="262473" y="2770828"/>
              <a:ext cx="1820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s-ES"/>
              </a:defPPr>
            </a:lstStyle>
            <a:p>
              <a:r>
                <a:rPr lang="es-PY" dirty="0"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Lec 06 –MIT 18.06</a:t>
              </a:r>
              <a:endParaRPr lang="es-PY" dirty="0"/>
            </a:p>
          </p:txBody>
        </p:sp>
      </p:grpSp>
    </p:spTree>
    <p:extLst>
      <p:ext uri="{BB962C8B-B14F-4D97-AF65-F5344CB8AC3E}">
        <p14:creationId xmlns:p14="http://schemas.microsoft.com/office/powerpoint/2010/main" val="34753151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dad">
  <a:themeElements>
    <a:clrScheme name="Equida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dad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dad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6226</TotalTime>
  <Words>487</Words>
  <Application>Microsoft Macintosh PowerPoint</Application>
  <PresentationFormat>Presentación en pantalla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Franklin Gothic Book</vt:lpstr>
      <vt:lpstr>Perpetua</vt:lpstr>
      <vt:lpstr>Wingdings 2</vt:lpstr>
      <vt:lpstr>Equidad</vt:lpstr>
      <vt:lpstr>Lecture 06 Column space of A, NullSpace of 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Álgebra Lineal</dc:title>
  <dc:subject/>
  <dc:creator>Ariel Guerrero</dc:creator>
  <cp:keywords/>
  <dc:description/>
  <cp:lastModifiedBy>Gregorio Ariel Guerrero Moral</cp:lastModifiedBy>
  <cp:revision>196</cp:revision>
  <cp:lastPrinted>2020-04-26T14:11:47Z</cp:lastPrinted>
  <dcterms:created xsi:type="dcterms:W3CDTF">2015-03-02T13:24:06Z</dcterms:created>
  <dcterms:modified xsi:type="dcterms:W3CDTF">2020-04-26T14:12:16Z</dcterms:modified>
  <cp:category/>
</cp:coreProperties>
</file>