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6" r:id="rId3"/>
    <p:sldId id="320" r:id="rId4"/>
    <p:sldId id="319" r:id="rId5"/>
    <p:sldId id="317" r:id="rId6"/>
    <p:sldId id="321" r:id="rId7"/>
    <p:sldId id="324" r:id="rId8"/>
    <p:sldId id="322" r:id="rId9"/>
    <p:sldId id="323" r:id="rId10"/>
    <p:sldId id="290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Guerrero" initials="AG" lastIdx="2" clrIdx="0">
    <p:extLst>
      <p:ext uri="{19B8F6BF-5375-455C-9EA6-DF929625EA0E}">
        <p15:presenceInfo xmlns:p15="http://schemas.microsoft.com/office/powerpoint/2012/main" userId="Ariel Guerre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3741"/>
  </p:normalViewPr>
  <p:slideViewPr>
    <p:cSldViewPr>
      <p:cViewPr varScale="1">
        <p:scale>
          <a:sx n="120" d="100"/>
          <a:sy n="120" d="100"/>
        </p:scale>
        <p:origin x="9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6BB3-96B4-D949-BA97-2F034CC20E35}" type="datetimeFigureOut">
              <a:rPr lang="es-ES_tradnl" smtClean="0"/>
              <a:t>26/4/20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97DA-3038-2943-8BC6-34E6C6DE6379}" type="datetimeFigureOut">
              <a:rPr lang="es-ES_tradnl" smtClean="0"/>
              <a:t>26/4/20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hyperlink" Target="https://creativecommons.org/licenses/by-nc-sa/4.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3" Type="http://schemas.openxmlformats.org/officeDocument/2006/relationships/hyperlink" Target="https://ocw.mit.edu/courses/mathematics/18-06-linear-algebra-spring-2010/" TargetMode="External"/><Relationship Id="rId7" Type="http://schemas.openxmlformats.org/officeDocument/2006/relationships/hyperlink" Target="https://creativecommons.org/licenses/by-nc-sa/4.0/" TargetMode="External"/><Relationship Id="rId2" Type="http://schemas.openxmlformats.org/officeDocument/2006/relationships/hyperlink" Target="http://www-math.mit.edu/~g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riel.guerrero@uc.edu.py" TargetMode="External"/><Relationship Id="rId5" Type="http://schemas.openxmlformats.org/officeDocument/2006/relationships/hyperlink" Target="https://www.youtube.com/watch?v=VqP2tREMvt0" TargetMode="External"/><Relationship Id="rId4" Type="http://schemas.openxmlformats.org/officeDocument/2006/relationships/hyperlink" Target="https://github.com/aegiloru/linearAlgebra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15.png"/><Relationship Id="rId2" Type="http://schemas.openxmlformats.org/officeDocument/2006/relationships/image" Target="../media/image18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4.png"/><Relationship Id="rId18" Type="http://schemas.openxmlformats.org/officeDocument/2006/relationships/image" Target="../media/image60.png"/><Relationship Id="rId3" Type="http://schemas.openxmlformats.org/officeDocument/2006/relationships/image" Target="../media/image46.png"/><Relationship Id="rId21" Type="http://schemas.openxmlformats.org/officeDocument/2006/relationships/image" Target="../media/image63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59.png"/><Relationship Id="rId2" Type="http://schemas.openxmlformats.org/officeDocument/2006/relationships/image" Target="../media/image45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7.png"/><Relationship Id="rId10" Type="http://schemas.openxmlformats.org/officeDocument/2006/relationships/image" Target="../media/image53.png"/><Relationship Id="rId19" Type="http://schemas.openxmlformats.org/officeDocument/2006/relationships/image" Target="../media/image61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6.png"/><Relationship Id="rId22" Type="http://schemas.openxmlformats.org/officeDocument/2006/relationships/image" Target="../media/image3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8" Type="http://schemas.openxmlformats.org/officeDocument/2006/relationships/image" Target="../media/image73.png"/><Relationship Id="rId3" Type="http://schemas.openxmlformats.org/officeDocument/2006/relationships/image" Target="../media/image65.png"/><Relationship Id="rId21" Type="http://schemas.openxmlformats.org/officeDocument/2006/relationships/image" Target="../media/image75.png"/><Relationship Id="rId7" Type="http://schemas.openxmlformats.org/officeDocument/2006/relationships/image" Target="../media/image69.png"/><Relationship Id="rId17" Type="http://schemas.openxmlformats.org/officeDocument/2006/relationships/image" Target="../media/image300.png"/><Relationship Id="rId2" Type="http://schemas.openxmlformats.org/officeDocument/2006/relationships/image" Target="../media/image64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19" Type="http://schemas.openxmlformats.org/officeDocument/2006/relationships/image" Target="../media/image74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5.png"/><Relationship Id="rId3" Type="http://schemas.openxmlformats.org/officeDocument/2006/relationships/image" Target="../media/image77.png"/><Relationship Id="rId7" Type="http://schemas.openxmlformats.org/officeDocument/2006/relationships/image" Target="../media/image80.png"/><Relationship Id="rId12" Type="http://schemas.openxmlformats.org/officeDocument/2006/relationships/image" Target="../media/image84.png"/><Relationship Id="rId17" Type="http://schemas.openxmlformats.org/officeDocument/2006/relationships/image" Target="../media/image88.png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3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2.png"/><Relationship Id="rId4" Type="http://schemas.openxmlformats.org/officeDocument/2006/relationships/image" Target="../media/image10.png"/><Relationship Id="rId9" Type="http://schemas.openxmlformats.org/officeDocument/2006/relationships/image" Target="../media/image55.png"/><Relationship Id="rId14" Type="http://schemas.openxmlformats.org/officeDocument/2006/relationships/image" Target="../media/image7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3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2.png"/><Relationship Id="rId2" Type="http://schemas.openxmlformats.org/officeDocument/2006/relationships/image" Target="../media/image89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5.png"/><Relationship Id="rId10" Type="http://schemas.openxmlformats.org/officeDocument/2006/relationships/image" Target="../media/image97.png"/><Relationship Id="rId19" Type="http://schemas.openxmlformats.org/officeDocument/2006/relationships/image" Target="../media/image104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5.png"/><Relationship Id="rId18" Type="http://schemas.openxmlformats.org/officeDocument/2006/relationships/image" Target="../media/image117.png"/><Relationship Id="rId3" Type="http://schemas.openxmlformats.org/officeDocument/2006/relationships/image" Target="../media/image107.png"/><Relationship Id="rId21" Type="http://schemas.openxmlformats.org/officeDocument/2006/relationships/image" Target="../media/image120.png"/><Relationship Id="rId7" Type="http://schemas.openxmlformats.org/officeDocument/2006/relationships/image" Target="../media/image111.png"/><Relationship Id="rId12" Type="http://schemas.openxmlformats.org/officeDocument/2006/relationships/image" Target="../media/image114.png"/><Relationship Id="rId17" Type="http://schemas.openxmlformats.org/officeDocument/2006/relationships/image" Target="../media/image300.png"/><Relationship Id="rId2" Type="http://schemas.openxmlformats.org/officeDocument/2006/relationships/image" Target="../media/image106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5.png"/><Relationship Id="rId5" Type="http://schemas.openxmlformats.org/officeDocument/2006/relationships/image" Target="../media/image109.png"/><Relationship Id="rId10" Type="http://schemas.openxmlformats.org/officeDocument/2006/relationships/image" Target="../media/image82.png"/><Relationship Id="rId19" Type="http://schemas.openxmlformats.org/officeDocument/2006/relationships/image" Target="../media/image118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Título"/>
              <p:cNvSpPr>
                <a:spLocks noGrp="1"/>
              </p:cNvSpPr>
              <p:nvPr>
                <p:ph type="ctrTitle"/>
              </p:nvPr>
            </p:nvSpPr>
            <p:spPr>
              <a:xfrm>
                <a:off x="539552" y="1472559"/>
                <a:ext cx="8229600" cy="1470025"/>
              </a:xfrm>
            </p:spPr>
            <p:txBody>
              <a:bodyPr>
                <a:normAutofit fontScale="90000"/>
              </a:bodyPr>
              <a:lstStyle/>
              <a:p>
                <a:r>
                  <a:rPr lang="es-PY" dirty="0"/>
                  <a:t>Lecture 07</a:t>
                </a:r>
                <a:br>
                  <a:rPr lang="es-PY" dirty="0"/>
                </a:br>
                <a:r>
                  <a:rPr lang="es-PY" dirty="0"/>
                  <a:t>Solving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s-PY" dirty="0"/>
                  <a:t>: </a:t>
                </a:r>
                <a:br>
                  <a:rPr lang="es-PY" dirty="0"/>
                </a:br>
                <a:r>
                  <a:rPr lang="es-PY" dirty="0"/>
                  <a:t>pivot variables, special solutions</a:t>
                </a:r>
                <a:endParaRPr lang="es-ES" baseline="30000" dirty="0"/>
              </a:p>
            </p:txBody>
          </p:sp>
        </mc:Choice>
        <mc:Fallback xmlns="">
          <p:sp>
            <p:nvSpPr>
              <p:cNvPr id="2" name="1 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539552" y="1472559"/>
                <a:ext cx="8229600" cy="1470025"/>
              </a:xfrm>
              <a:blipFill>
                <a:blip r:embed="rId2"/>
                <a:stretch>
                  <a:fillRect t="-16239" b="-2136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://www.ucap.edu.py/templates/ja_university/themes/blue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285728"/>
            <a:ext cx="3600450" cy="115252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2 Marcador de contenido">
                <a:extLst>
                  <a:ext uri="{FF2B5EF4-FFF2-40B4-BE49-F238E27FC236}">
                    <a16:creationId xmlns:a16="http://schemas.microsoft.com/office/drawing/2014/main" id="{5B277D83-42EE-D549-A2F7-7CCB3CD944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3429000"/>
                <a:ext cx="7762056" cy="241324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None/>
                  <a:defRPr kumimoji="0" sz="2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None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None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s-PY" sz="3400" dirty="0"/>
                  <a:t>Computing the nullspace</a:t>
                </a:r>
                <a:r>
                  <a:rPr lang="es-ES" sz="3200" dirty="0"/>
                  <a:t> </a:t>
                </a:r>
                <a14:m>
                  <m:oMath xmlns:m="http://schemas.openxmlformats.org/officeDocument/2006/math">
                    <m:r>
                      <a:rPr lang="es-ES" sz="3200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s-ES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Y" sz="3400" dirty="0"/>
                  <a:t> </a:t>
                </a:r>
                <a:endParaRPr lang="es-PY" sz="3400" baseline="30000" dirty="0"/>
              </a:p>
              <a:p>
                <a:pPr marL="1028700" lvl="1" indent="-571500" algn="l">
                  <a:buFont typeface="Arial" panose="020B0604020202020204" pitchFamily="34" charset="0"/>
                  <a:buChar char="•"/>
                </a:pPr>
                <a:r>
                  <a:rPr lang="es-PY" sz="3600" dirty="0"/>
                  <a:t>Pivot variables – free variables</a:t>
                </a:r>
              </a:p>
              <a:p>
                <a:pPr marL="1028700" lvl="1" indent="-571500" algn="l">
                  <a:buFont typeface="Arial" panose="020B0604020202020204" pitchFamily="34" charset="0"/>
                  <a:buChar char="•"/>
                </a:pPr>
                <a:r>
                  <a:rPr lang="es-PY" sz="3600" dirty="0"/>
                  <a:t>Special solutions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360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s-ES" sz="360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sz="3600" dirty="0" smtClean="0">
                        <a:latin typeface="Cambria Math" panose="02040503050406030204" pitchFamily="18" charset="0"/>
                      </a:rPr>
                      <m:t>rref</m:t>
                    </m:r>
                    <m:d>
                      <m:dPr>
                        <m:ctrlPr>
                          <a:rPr lang="es-PY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PY" sz="3600" dirty="0">
                    <a:solidFill>
                      <a:srgbClr val="FF0000"/>
                    </a:solidFill>
                  </a:rPr>
                  <a:t> </a:t>
                </a:r>
                <a:endParaRPr lang="es-PY" sz="3600" dirty="0"/>
              </a:p>
              <a:p>
                <a:pPr lvl="1"/>
                <a:endParaRPr lang="es-PY" sz="3600" dirty="0"/>
              </a:p>
            </p:txBody>
          </p:sp>
        </mc:Choice>
        <mc:Fallback xmlns="">
          <p:sp>
            <p:nvSpPr>
              <p:cNvPr id="13" name="2 Marcador de contenido">
                <a:extLst>
                  <a:ext uri="{FF2B5EF4-FFF2-40B4-BE49-F238E27FC236}">
                    <a16:creationId xmlns:a16="http://schemas.microsoft.com/office/drawing/2014/main" id="{5B277D83-42EE-D549-A2F7-7CCB3CD94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429000"/>
                <a:ext cx="7762056" cy="2413248"/>
              </a:xfrm>
              <a:prstGeom prst="rect">
                <a:avLst/>
              </a:prstGeom>
              <a:blipFill>
                <a:blip r:embed="rId4"/>
                <a:stretch>
                  <a:fillRect t="-261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n 13">
            <a:hlinkClick r:id="rId5"/>
            <a:extLst>
              <a:ext uri="{FF2B5EF4-FFF2-40B4-BE49-F238E27FC236}">
                <a16:creationId xmlns:a16="http://schemas.microsoft.com/office/drawing/2014/main" id="{4CADC920-92C7-4F44-9DA0-A24E693F9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342" y="5809903"/>
            <a:ext cx="800100" cy="2794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233C1EB-C5E8-2A45-AA0C-BC434C09C519}"/>
              </a:ext>
            </a:extLst>
          </p:cNvPr>
          <p:cNvSpPr/>
          <p:nvPr/>
        </p:nvSpPr>
        <p:spPr>
          <a:xfrm>
            <a:off x="320097" y="6139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Credits</a:t>
            </a:r>
            <a:endParaRPr lang="es-PY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646E89-A32E-3544-839D-38917B488731}"/>
              </a:ext>
            </a:extLst>
          </p:cNvPr>
          <p:cNvSpPr txBox="1"/>
          <p:nvPr/>
        </p:nvSpPr>
        <p:spPr>
          <a:xfrm>
            <a:off x="262473" y="3779748"/>
            <a:ext cx="18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Gilbert Strang</a:t>
            </a:r>
            <a:endParaRPr lang="es-PY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D4973C-2188-8849-8499-538F607B783B}"/>
              </a:ext>
            </a:extLst>
          </p:cNvPr>
          <p:cNvSpPr/>
          <p:nvPr/>
        </p:nvSpPr>
        <p:spPr>
          <a:xfrm>
            <a:off x="2149670" y="3841303"/>
            <a:ext cx="24223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http://www-math.mit.edu/~gs/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93F2592-B4A6-7345-8710-CC7282E127A9}"/>
              </a:ext>
            </a:extLst>
          </p:cNvPr>
          <p:cNvSpPr/>
          <p:nvPr/>
        </p:nvSpPr>
        <p:spPr>
          <a:xfrm>
            <a:off x="2149670" y="3429000"/>
            <a:ext cx="53285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https://ocw.mit.edu/courses/mathematics/18-06-linear-algebra-spring-2010/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1F9A78-62A8-3943-8099-5BB420F042B4}"/>
              </a:ext>
            </a:extLst>
          </p:cNvPr>
          <p:cNvSpPr txBox="1"/>
          <p:nvPr/>
        </p:nvSpPr>
        <p:spPr>
          <a:xfrm>
            <a:off x="264372" y="339369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 18.06</a:t>
            </a:r>
            <a:endParaRPr lang="es-PY" dirty="0"/>
          </a:p>
        </p:txBody>
      </p:sp>
      <p:sp>
        <p:nvSpPr>
          <p:cNvPr id="15" name="2 Subtítulo">
            <a:extLst>
              <a:ext uri="{FF2B5EF4-FFF2-40B4-BE49-F238E27FC236}">
                <a16:creationId xmlns:a16="http://schemas.microsoft.com/office/drawing/2014/main" id="{49E7D5A3-A0F7-D84F-8E05-F623C9A8AA47}"/>
              </a:ext>
            </a:extLst>
          </p:cNvPr>
          <p:cNvSpPr txBox="1">
            <a:spLocks/>
          </p:cNvSpPr>
          <p:nvPr/>
        </p:nvSpPr>
        <p:spPr>
          <a:xfrm>
            <a:off x="2107722" y="2661974"/>
            <a:ext cx="3223167" cy="4159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1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https://github.com/aegiloru/linearAlgebra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820B6DA-C8E3-6D44-BABB-A24E45F3180A}"/>
              </a:ext>
            </a:extLst>
          </p:cNvPr>
          <p:cNvSpPr/>
          <p:nvPr/>
        </p:nvSpPr>
        <p:spPr>
          <a:xfrm>
            <a:off x="2149670" y="3041172"/>
            <a:ext cx="37669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https://www.youtube.com/watch?v=VqP2tREMvt0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7979421-F064-A840-9758-3E3D14BF1207}"/>
              </a:ext>
            </a:extLst>
          </p:cNvPr>
          <p:cNvSpPr txBox="1"/>
          <p:nvPr/>
        </p:nvSpPr>
        <p:spPr>
          <a:xfrm>
            <a:off x="262473" y="3052447"/>
            <a:ext cx="18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PY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 07 –MIT 18.06</a:t>
            </a:r>
            <a:endParaRPr lang="es-PY" dirty="0"/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4772018" y="464859"/>
            <a:ext cx="3649669" cy="1849715"/>
          </a:xfrm>
          <a:prstGeom prst="rect">
            <a:avLst/>
          </a:prstGeom>
        </p:spPr>
        <p:txBody>
          <a:bodyPr anchor="t" anchorCtr="0">
            <a:normAutofit fontScale="625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/>
              <a:t>Lic. Electrónica</a:t>
            </a:r>
          </a:p>
          <a:p>
            <a:pPr algn="ctr"/>
            <a:r>
              <a:rPr lang="es-PY" sz="2900" dirty="0">
                <a:hlinkClick r:id="rId6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Hernandarias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@2020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84F80A-B744-1E4A-B4BA-C74FEE4FDC99}"/>
              </a:ext>
            </a:extLst>
          </p:cNvPr>
          <p:cNvSpPr/>
          <p:nvPr/>
        </p:nvSpPr>
        <p:spPr>
          <a:xfrm>
            <a:off x="262473" y="261755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PY" dirty="0"/>
          </a:p>
        </p:txBody>
      </p:sp>
      <p:pic>
        <p:nvPicPr>
          <p:cNvPr id="12" name="Imagen 11">
            <a:hlinkClick r:id="rId7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263" y="404815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200018" y="73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  <p:extLst>
      <p:ext uri="{BB962C8B-B14F-4D97-AF65-F5344CB8AC3E}">
        <p14:creationId xmlns:p14="http://schemas.microsoft.com/office/powerpoint/2010/main" val="423911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40B45C1F-9469-E344-822E-88897B488AC9}"/>
                  </a:ext>
                </a:extLst>
              </p:cNvPr>
              <p:cNvSpPr/>
              <p:nvPr/>
            </p:nvSpPr>
            <p:spPr>
              <a:xfrm>
                <a:off x="199991" y="992966"/>
                <a:ext cx="3763081" cy="11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sz="2000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40B45C1F-9469-E344-822E-88897B488A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91" y="992966"/>
                <a:ext cx="3763081" cy="1162947"/>
              </a:xfrm>
              <a:prstGeom prst="rect">
                <a:avLst/>
              </a:prstGeom>
              <a:blipFill>
                <a:blip r:embed="rId2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DBD680B-10C1-5445-B705-4CE31CCCB1E2}"/>
                  </a:ext>
                </a:extLst>
              </p:cNvPr>
              <p:cNvSpPr txBox="1"/>
              <p:nvPr/>
            </p:nvSpPr>
            <p:spPr>
              <a:xfrm>
                <a:off x="4722766" y="1302137"/>
                <a:ext cx="1514389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 4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s-PY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sz="20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DBD680B-10C1-5445-B705-4CE31CCCB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766" y="1302137"/>
                <a:ext cx="1514389" cy="686535"/>
              </a:xfrm>
              <a:prstGeom prst="rect">
                <a:avLst/>
              </a:prstGeom>
              <a:blipFill>
                <a:blip r:embed="rId3"/>
                <a:stretch>
                  <a:fillRect l="-42857" t="-223636" r="-29412" b="-32545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EE4F495C-D2E7-1D48-9E84-7E61D0619A46}"/>
                  </a:ext>
                </a:extLst>
              </p:cNvPr>
              <p:cNvSpPr/>
              <p:nvPr/>
            </p:nvSpPr>
            <p:spPr>
              <a:xfrm>
                <a:off x="4669635" y="2105128"/>
                <a:ext cx="341047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s-PY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PY" sz="2400" dirty="0">
                    <a:solidFill>
                      <a:srgbClr val="FF0000"/>
                    </a:solidFill>
                  </a:rPr>
                  <a:t>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Y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EE4F495C-D2E7-1D48-9E84-7E61D0619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635" y="2105128"/>
                <a:ext cx="3410474" cy="461665"/>
              </a:xfrm>
              <a:prstGeom prst="rect">
                <a:avLst/>
              </a:prstGeom>
              <a:blipFill>
                <a:blip r:embed="rId4"/>
                <a:stretch>
                  <a:fillRect l="-372" t="-10811" b="-297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92C96F0-FFB5-D34E-8F17-700671D3DD84}"/>
                  </a:ext>
                </a:extLst>
              </p:cNvPr>
              <p:cNvSpPr txBox="1"/>
              <p:nvPr/>
            </p:nvSpPr>
            <p:spPr>
              <a:xfrm>
                <a:off x="1886768" y="5149589"/>
                <a:ext cx="29304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sz="2000" b="1" dirty="0"/>
                  <a:t>Rank of A </a:t>
                </a:r>
                <a:r>
                  <a:rPr lang="es-PY" sz="2000" dirty="0"/>
                  <a:t>= </a:t>
                </a:r>
                <a:r>
                  <a:rPr lang="es-PY" sz="2000" b="1" dirty="0"/>
                  <a:t># Pivots</a:t>
                </a: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92C96F0-FFB5-D34E-8F17-700671D3D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768" y="5149589"/>
                <a:ext cx="2930482" cy="400110"/>
              </a:xfrm>
              <a:prstGeom prst="rect">
                <a:avLst/>
              </a:prstGeom>
              <a:blipFill>
                <a:blip r:embed="rId5"/>
                <a:stretch>
                  <a:fillRect t="-3030" r="-1299" b="-2727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47C34F5-5271-7E4A-BD46-40483F67222D}"/>
                  </a:ext>
                </a:extLst>
              </p:cNvPr>
              <p:cNvSpPr txBox="1"/>
              <p:nvPr/>
            </p:nvSpPr>
            <p:spPr>
              <a:xfrm>
                <a:off x="1886768" y="5615136"/>
                <a:ext cx="49749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2000" b="1" dirty="0"/>
                  <a:t># Free Variables</a:t>
                </a:r>
                <a:r>
                  <a:rPr lang="es-PY" sz="2000" dirty="0"/>
                  <a:t>=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sz="2000" b="1" dirty="0"/>
                  <a:t>#Special Solutions</a:t>
                </a: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47C34F5-5271-7E4A-BD46-40483F672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768" y="5615136"/>
                <a:ext cx="4974952" cy="400110"/>
              </a:xfrm>
              <a:prstGeom prst="rect">
                <a:avLst/>
              </a:prstGeom>
              <a:blipFill>
                <a:blip r:embed="rId6"/>
                <a:stretch>
                  <a:fillRect l="-1276" t="-3030" r="-255" b="-2424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upo 39">
            <a:extLst>
              <a:ext uri="{FF2B5EF4-FFF2-40B4-BE49-F238E27FC236}">
                <a16:creationId xmlns:a16="http://schemas.microsoft.com/office/drawing/2014/main" id="{FDECB791-8B8B-6945-A7CB-24E081A15534}"/>
              </a:ext>
            </a:extLst>
          </p:cNvPr>
          <p:cNvGrpSpPr/>
          <p:nvPr/>
        </p:nvGrpSpPr>
        <p:grpSpPr>
          <a:xfrm>
            <a:off x="327792" y="3242154"/>
            <a:ext cx="7483652" cy="1641944"/>
            <a:chOff x="233210" y="2793638"/>
            <a:chExt cx="7483652" cy="16419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705A972B-EF09-F745-900A-AFB6792B089E}"/>
                    </a:ext>
                  </a:extLst>
                </p:cNvPr>
                <p:cNvSpPr/>
                <p:nvPr/>
              </p:nvSpPr>
              <p:spPr>
                <a:xfrm>
                  <a:off x="233210" y="2857873"/>
                  <a:ext cx="7483652" cy="9449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sz="2000" dirty="0">
                      <a:ea typeface="Cambria Math" panose="02040503050406030204" pitchFamily="18" charset="0"/>
                    </a:rPr>
                    <a:t> 		</a:t>
                  </a:r>
                  <a:r>
                    <a:rPr lang="es-ES" sz="20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sz="2000" dirty="0">
                      <a:ea typeface="Cambria Math" panose="02040503050406030204" pitchFamily="18" charset="0"/>
                    </a:rPr>
                    <a:t> 		</a:t>
                  </a:r>
                  <a:r>
                    <a:rPr lang="es-ES" sz="20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sz="2000" dirty="0">
                      <a:ea typeface="Cambria Math" panose="02040503050406030204" pitchFamily="18" charset="0"/>
                    </a:rPr>
                    <a:t> </a:t>
                  </a:r>
                  <a:endParaRPr lang="es-PY" sz="2000" dirty="0"/>
                </a:p>
              </p:txBody>
            </p:sp>
          </mc:Choice>
          <mc:Fallback xmlns=""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705A972B-EF09-F745-900A-AFB6792B08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210" y="2857873"/>
                  <a:ext cx="7483652" cy="94493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6E6107A-01C9-0E47-8030-5D8C189F1362}"/>
                </a:ext>
              </a:extLst>
            </p:cNvPr>
            <p:cNvSpPr/>
            <p:nvPr/>
          </p:nvSpPr>
          <p:spPr>
            <a:xfrm>
              <a:off x="300558" y="2793638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DF62F3A7-EC0B-554D-9651-FB6CC75F0D56}"/>
                </a:ext>
              </a:extLst>
            </p:cNvPr>
            <p:cNvSpPr/>
            <p:nvPr/>
          </p:nvSpPr>
          <p:spPr>
            <a:xfrm>
              <a:off x="3077407" y="2814422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9E73974E-BA7B-1B44-B29B-77CD77EBC49D}"/>
                </a:ext>
              </a:extLst>
            </p:cNvPr>
            <p:cNvSpPr/>
            <p:nvPr/>
          </p:nvSpPr>
          <p:spPr>
            <a:xfrm>
              <a:off x="3889598" y="3133677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9372C2B-4F1F-8F43-B7C9-52882E5E75E3}"/>
                </a:ext>
              </a:extLst>
            </p:cNvPr>
            <p:cNvSpPr/>
            <p:nvPr/>
          </p:nvSpPr>
          <p:spPr>
            <a:xfrm>
              <a:off x="5782533" y="2837449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DAE4608D-A0A8-C141-BB58-88772E072A05}"/>
                </a:ext>
              </a:extLst>
            </p:cNvPr>
            <p:cNvSpPr/>
            <p:nvPr/>
          </p:nvSpPr>
          <p:spPr>
            <a:xfrm>
              <a:off x="6665306" y="3170502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ángulo 28">
                  <a:extLst>
                    <a:ext uri="{FF2B5EF4-FFF2-40B4-BE49-F238E27FC236}">
                      <a16:creationId xmlns:a16="http://schemas.microsoft.com/office/drawing/2014/main" id="{C05415C5-45A3-8544-BFCB-97E466829580}"/>
                    </a:ext>
                  </a:extLst>
                </p:cNvPr>
                <p:cNvSpPr/>
                <p:nvPr/>
              </p:nvSpPr>
              <p:spPr>
                <a:xfrm>
                  <a:off x="480578" y="3973917"/>
                  <a:ext cx="119205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29" name="Rectángulo 28">
                  <a:extLst>
                    <a:ext uri="{FF2B5EF4-FFF2-40B4-BE49-F238E27FC236}">
                      <a16:creationId xmlns:a16="http://schemas.microsoft.com/office/drawing/2014/main" id="{C05415C5-45A3-8544-BFCB-97E4668295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578" y="3973917"/>
                  <a:ext cx="1192057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BB8D663C-8E07-D54C-AB17-C3DBAC54B8A1}"/>
                    </a:ext>
                  </a:extLst>
                </p:cNvPr>
                <p:cNvSpPr/>
                <p:nvPr/>
              </p:nvSpPr>
              <p:spPr>
                <a:xfrm>
                  <a:off x="3257427" y="3973916"/>
                  <a:ext cx="12080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𝑈𝑥</m:t>
                        </m:r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BB8D663C-8E07-D54C-AB17-C3DBAC54B8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427" y="3973916"/>
                  <a:ext cx="1208088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ángulo 35">
                  <a:extLst>
                    <a:ext uri="{FF2B5EF4-FFF2-40B4-BE49-F238E27FC236}">
                      <a16:creationId xmlns:a16="http://schemas.microsoft.com/office/drawing/2014/main" id="{7257D0B0-A828-3546-B7BA-522770920ACB}"/>
                    </a:ext>
                  </a:extLst>
                </p:cNvPr>
                <p:cNvSpPr/>
                <p:nvPr/>
              </p:nvSpPr>
              <p:spPr>
                <a:xfrm>
                  <a:off x="2232163" y="3032052"/>
                  <a:ext cx="5116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36" name="Rectángulo 35">
                  <a:extLst>
                    <a:ext uri="{FF2B5EF4-FFF2-40B4-BE49-F238E27FC236}">
                      <a16:creationId xmlns:a16="http://schemas.microsoft.com/office/drawing/2014/main" id="{7257D0B0-A828-3546-B7BA-522770920A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2163" y="3032052"/>
                  <a:ext cx="511679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ángulo 36">
                  <a:extLst>
                    <a:ext uri="{FF2B5EF4-FFF2-40B4-BE49-F238E27FC236}">
                      <a16:creationId xmlns:a16="http://schemas.microsoft.com/office/drawing/2014/main" id="{9CBBAE84-B4E4-0D46-AD22-A49DAE16F929}"/>
                    </a:ext>
                  </a:extLst>
                </p:cNvPr>
                <p:cNvSpPr/>
                <p:nvPr/>
              </p:nvSpPr>
              <p:spPr>
                <a:xfrm>
                  <a:off x="4854540" y="3018761"/>
                  <a:ext cx="5116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37" name="Rectángulo 36">
                  <a:extLst>
                    <a:ext uri="{FF2B5EF4-FFF2-40B4-BE49-F238E27FC236}">
                      <a16:creationId xmlns:a16="http://schemas.microsoft.com/office/drawing/2014/main" id="{9CBBAE84-B4E4-0D46-AD22-A49DAE16F9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540" y="3018761"/>
                  <a:ext cx="511679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AA4D2FB9-EAC0-E94D-824C-A534A96992A2}"/>
                    </a:ext>
                  </a:extLst>
                </p:cNvPr>
                <p:cNvSpPr/>
                <p:nvPr/>
              </p:nvSpPr>
              <p:spPr>
                <a:xfrm>
                  <a:off x="6142573" y="3935396"/>
                  <a:ext cx="111030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sz="2400" dirty="0">
                      <a:ea typeface="Cambria Math" panose="02040503050406030204" pitchFamily="18" charset="0"/>
                    </a:rPr>
                    <a:t>R</a:t>
                  </a:r>
                  <a14:m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AA4D2FB9-EAC0-E94D-824C-A534A96992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573" y="3935396"/>
                  <a:ext cx="1110304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7865" t="-7895" b="-26316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71C7A51C-72C4-3145-AE98-FA1DF688E57D}"/>
                  </a:ext>
                </a:extLst>
              </p:cNvPr>
              <p:cNvSpPr/>
              <p:nvPr/>
            </p:nvSpPr>
            <p:spPr>
              <a:xfrm>
                <a:off x="4560097" y="748325"/>
                <a:ext cx="39249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=0 →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71C7A51C-72C4-3145-AE98-FA1DF688E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097" y="748325"/>
                <a:ext cx="3924921" cy="461665"/>
              </a:xfrm>
              <a:prstGeom prst="rect">
                <a:avLst/>
              </a:prstGeom>
              <a:blipFill>
                <a:blip r:embed="rId1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1 Título">
            <a:extLst>
              <a:ext uri="{FF2B5EF4-FFF2-40B4-BE49-F238E27FC236}">
                <a16:creationId xmlns:a16="http://schemas.microsoft.com/office/drawing/2014/main" id="{1D9AF027-92BB-E94E-BC61-617914C3CEEB}"/>
              </a:ext>
            </a:extLst>
          </p:cNvPr>
          <p:cNvSpPr txBox="1">
            <a:spLocks/>
          </p:cNvSpPr>
          <p:nvPr/>
        </p:nvSpPr>
        <p:spPr>
          <a:xfrm>
            <a:off x="155699" y="121984"/>
            <a:ext cx="7191760" cy="10849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Example 1 -Computing NullSpace</a:t>
            </a:r>
            <a:endParaRPr lang="es-ES" sz="3600" dirty="0"/>
          </a:p>
        </p:txBody>
      </p:sp>
      <p:sp>
        <p:nvSpPr>
          <p:cNvPr id="21" name="1 Título">
            <a:extLst>
              <a:ext uri="{FF2B5EF4-FFF2-40B4-BE49-F238E27FC236}">
                <a16:creationId xmlns:a16="http://schemas.microsoft.com/office/drawing/2014/main" id="{300D25E9-25C2-E446-864A-186B9A29F8E9}"/>
              </a:ext>
            </a:extLst>
          </p:cNvPr>
          <p:cNvSpPr txBox="1">
            <a:spLocks/>
          </p:cNvSpPr>
          <p:nvPr/>
        </p:nvSpPr>
        <p:spPr>
          <a:xfrm>
            <a:off x="186605" y="2550712"/>
            <a:ext cx="6675115" cy="10849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Pivot Variables, Free Variables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65780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40B45C1F-9469-E344-822E-88897B488AC9}"/>
                  </a:ext>
                </a:extLst>
              </p:cNvPr>
              <p:cNvSpPr/>
              <p:nvPr/>
            </p:nvSpPr>
            <p:spPr>
              <a:xfrm>
                <a:off x="102221" y="1167833"/>
                <a:ext cx="3763081" cy="11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sz="2000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40B45C1F-9469-E344-822E-88897B488A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1" y="1167833"/>
                <a:ext cx="3763081" cy="1162947"/>
              </a:xfrm>
              <a:prstGeom prst="rect">
                <a:avLst/>
              </a:prstGeom>
              <a:blipFill>
                <a:blip r:embed="rId2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DBD680B-10C1-5445-B705-4CE31CCCB1E2}"/>
                  </a:ext>
                </a:extLst>
              </p:cNvPr>
              <p:cNvSpPr txBox="1"/>
              <p:nvPr/>
            </p:nvSpPr>
            <p:spPr>
              <a:xfrm>
                <a:off x="4397396" y="1400999"/>
                <a:ext cx="1514389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 4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s-PY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sz="20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DBD680B-10C1-5445-B705-4CE31CCCB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396" y="1400999"/>
                <a:ext cx="1514389" cy="686535"/>
              </a:xfrm>
              <a:prstGeom prst="rect">
                <a:avLst/>
              </a:prstGeom>
              <a:blipFill>
                <a:blip r:embed="rId3"/>
                <a:stretch>
                  <a:fillRect l="-40833" t="-221818" r="-29167" b="-32545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EE4F495C-D2E7-1D48-9E84-7E61D0619A46}"/>
                  </a:ext>
                </a:extLst>
              </p:cNvPr>
              <p:cNvSpPr/>
              <p:nvPr/>
            </p:nvSpPr>
            <p:spPr>
              <a:xfrm>
                <a:off x="6479458" y="1327064"/>
                <a:ext cx="19833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s-PY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PY" sz="2400" dirty="0">
                    <a:solidFill>
                      <a:srgbClr val="FF0000"/>
                    </a:solidFill>
                  </a:rPr>
                  <a:t>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Y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EE4F495C-D2E7-1D48-9E84-7E61D0619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458" y="1327064"/>
                <a:ext cx="1983300" cy="830997"/>
              </a:xfrm>
              <a:prstGeom prst="rect">
                <a:avLst/>
              </a:prstGeom>
              <a:blipFill>
                <a:blip r:embed="rId4"/>
                <a:stretch>
                  <a:fillRect l="-4459" t="-4478" b="-1492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o 21">
            <a:extLst>
              <a:ext uri="{FF2B5EF4-FFF2-40B4-BE49-F238E27FC236}">
                <a16:creationId xmlns:a16="http://schemas.microsoft.com/office/drawing/2014/main" id="{ABA15994-CE27-9F4D-B9A0-C3A77FBCED92}"/>
              </a:ext>
            </a:extLst>
          </p:cNvPr>
          <p:cNvGrpSpPr/>
          <p:nvPr/>
        </p:nvGrpSpPr>
        <p:grpSpPr>
          <a:xfrm>
            <a:off x="204185" y="2716205"/>
            <a:ext cx="7599645" cy="969720"/>
            <a:chOff x="1013235" y="2369561"/>
            <a:chExt cx="7599645" cy="9697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705A972B-EF09-F745-900A-AFB6792B089E}"/>
                    </a:ext>
                  </a:extLst>
                </p:cNvPr>
                <p:cNvSpPr/>
                <p:nvPr/>
              </p:nvSpPr>
              <p:spPr>
                <a:xfrm>
                  <a:off x="1013235" y="2420888"/>
                  <a:ext cx="7599645" cy="9183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sz="2000" dirty="0">
                      <a:ea typeface="Cambria Math" panose="02040503050406030204" pitchFamily="18" charset="0"/>
                    </a:rPr>
                    <a:t> 		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sz="2000" dirty="0">
                      <a:ea typeface="Cambria Math" panose="02040503050406030204" pitchFamily="18" charset="0"/>
                    </a:rPr>
                    <a:t>		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sz="2000" dirty="0">
                      <a:ea typeface="Cambria Math" panose="02040503050406030204" pitchFamily="18" charset="0"/>
                    </a:rPr>
                    <a:t> </a:t>
                  </a:r>
                  <a:endParaRPr lang="es-PY" sz="2000" dirty="0"/>
                </a:p>
              </p:txBody>
            </p:sp>
          </mc:Choice>
          <mc:Fallback xmlns=""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705A972B-EF09-F745-900A-AFB6792B08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235" y="2420888"/>
                  <a:ext cx="7599645" cy="918393"/>
                </a:xfrm>
                <a:prstGeom prst="rect">
                  <a:avLst/>
                </a:prstGeom>
                <a:blipFill>
                  <a:blip r:embed="rId5"/>
                  <a:stretch>
                    <a:fillRect b="-274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6E6107A-01C9-0E47-8030-5D8C189F1362}"/>
                </a:ext>
              </a:extLst>
            </p:cNvPr>
            <p:cNvSpPr/>
            <p:nvPr/>
          </p:nvSpPr>
          <p:spPr>
            <a:xfrm>
              <a:off x="1138107" y="2420888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DF62F3A7-EC0B-554D-9651-FB6CC75F0D56}"/>
                </a:ext>
              </a:extLst>
            </p:cNvPr>
            <p:cNvSpPr/>
            <p:nvPr/>
          </p:nvSpPr>
          <p:spPr>
            <a:xfrm>
              <a:off x="3821614" y="2369561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9E73974E-BA7B-1B44-B29B-77CD77EBC49D}"/>
                </a:ext>
              </a:extLst>
            </p:cNvPr>
            <p:cNvSpPr/>
            <p:nvPr/>
          </p:nvSpPr>
          <p:spPr>
            <a:xfrm>
              <a:off x="4662063" y="2713182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9372C2B-4F1F-8F43-B7C9-52882E5E75E3}"/>
                </a:ext>
              </a:extLst>
            </p:cNvPr>
            <p:cNvSpPr/>
            <p:nvPr/>
          </p:nvSpPr>
          <p:spPr>
            <a:xfrm>
              <a:off x="6928468" y="2381646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DAE4608D-A0A8-C141-BB58-88772E072A05}"/>
                </a:ext>
              </a:extLst>
            </p:cNvPr>
            <p:cNvSpPr/>
            <p:nvPr/>
          </p:nvSpPr>
          <p:spPr>
            <a:xfrm>
              <a:off x="7660112" y="2714724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B0691C69-7BCE-CE4B-86B2-1B1F0A79D404}"/>
                  </a:ext>
                </a:extLst>
              </p:cNvPr>
              <p:cNvSpPr/>
              <p:nvPr/>
            </p:nvSpPr>
            <p:spPr>
              <a:xfrm>
                <a:off x="238512" y="4328553"/>
                <a:ext cx="96116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Pivot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B0691C69-7BCE-CE4B-86B2-1B1F0A79D4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12" y="4328553"/>
                <a:ext cx="961161" cy="710194"/>
              </a:xfrm>
              <a:prstGeom prst="rect">
                <a:avLst/>
              </a:prstGeom>
              <a:blipFill>
                <a:blip r:embed="rId6"/>
                <a:stretch>
                  <a:fillRect l="-65789" t="-189474" r="-76316" b="-27543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782F0DF9-4937-5344-8B14-870DBB522DD8}"/>
                  </a:ext>
                </a:extLst>
              </p:cNvPr>
              <p:cNvSpPr/>
              <p:nvPr/>
            </p:nvSpPr>
            <p:spPr>
              <a:xfrm>
                <a:off x="2806809" y="4280289"/>
                <a:ext cx="195002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ree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Variables</m:t>
                    </m:r>
                    <m:d>
                      <m:dPr>
                        <m:begChr m:val="{"/>
                        <m:endChr m:val="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782F0DF9-4937-5344-8B14-870DBB522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809" y="4280289"/>
                <a:ext cx="1950021" cy="710194"/>
              </a:xfrm>
              <a:prstGeom prst="rect">
                <a:avLst/>
              </a:prstGeom>
              <a:blipFill>
                <a:blip r:embed="rId7"/>
                <a:stretch>
                  <a:fillRect l="-2581" t="-189474" r="-36129" b="-27719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B5BB1A11-7812-E64C-A038-B8B82EA07E28}"/>
                  </a:ext>
                </a:extLst>
              </p:cNvPr>
              <p:cNvSpPr/>
              <p:nvPr/>
            </p:nvSpPr>
            <p:spPr>
              <a:xfrm>
                <a:off x="2806809" y="5326414"/>
                <a:ext cx="3202351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sz="2000" dirty="0"/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B5BB1A11-7812-E64C-A038-B8B82EA07E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809" y="5326414"/>
                <a:ext cx="3202351" cy="778868"/>
              </a:xfrm>
              <a:prstGeom prst="rect">
                <a:avLst/>
              </a:prstGeom>
              <a:blipFill>
                <a:blip r:embed="rId8"/>
                <a:stretch>
                  <a:fillRect l="-34783" t="-190476" b="-27777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C05415C5-45A3-8544-BFCB-97E466829580}"/>
                  </a:ext>
                </a:extLst>
              </p:cNvPr>
              <p:cNvSpPr/>
              <p:nvPr/>
            </p:nvSpPr>
            <p:spPr>
              <a:xfrm>
                <a:off x="102221" y="3818753"/>
                <a:ext cx="11920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C05415C5-45A3-8544-BFCB-97E4668295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1" y="3818753"/>
                <a:ext cx="119205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540FA76-3A5A-F443-AE26-61DF66DE230C}"/>
                  </a:ext>
                </a:extLst>
              </p:cNvPr>
              <p:cNvSpPr/>
              <p:nvPr/>
            </p:nvSpPr>
            <p:spPr>
              <a:xfrm>
                <a:off x="102221" y="5246187"/>
                <a:ext cx="1787156" cy="9183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sz="2000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540FA76-3A5A-F443-AE26-61DF66DE2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1" y="5246187"/>
                <a:ext cx="1787156" cy="918393"/>
              </a:xfrm>
              <a:prstGeom prst="rect">
                <a:avLst/>
              </a:prstGeom>
              <a:blipFill>
                <a:blip r:embed="rId10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ángulo 33">
            <a:extLst>
              <a:ext uri="{FF2B5EF4-FFF2-40B4-BE49-F238E27FC236}">
                <a16:creationId xmlns:a16="http://schemas.microsoft.com/office/drawing/2014/main" id="{BEE96CD0-A33A-5248-A67A-CCD15DF85A96}"/>
              </a:ext>
            </a:extLst>
          </p:cNvPr>
          <p:cNvSpPr/>
          <p:nvPr/>
        </p:nvSpPr>
        <p:spPr>
          <a:xfrm>
            <a:off x="204185" y="5178843"/>
            <a:ext cx="360040" cy="36004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FCFBAB20-6E27-0644-861D-620206920620}"/>
              </a:ext>
            </a:extLst>
          </p:cNvPr>
          <p:cNvSpPr/>
          <p:nvPr/>
        </p:nvSpPr>
        <p:spPr>
          <a:xfrm>
            <a:off x="1019653" y="5511844"/>
            <a:ext cx="360040" cy="36004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BB8D663C-8E07-D54C-AB17-C3DBAC54B8A1}"/>
                  </a:ext>
                </a:extLst>
              </p:cNvPr>
              <p:cNvSpPr/>
              <p:nvPr/>
            </p:nvSpPr>
            <p:spPr>
              <a:xfrm>
                <a:off x="6128196" y="3730289"/>
                <a:ext cx="12080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𝑈𝑥</m:t>
                      </m:r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BB8D663C-8E07-D54C-AB17-C3DBAC54B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196" y="3730289"/>
                <a:ext cx="120808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7257D0B0-A828-3546-B7BA-522770920ACB}"/>
                  </a:ext>
                </a:extLst>
              </p:cNvPr>
              <p:cNvSpPr/>
              <p:nvPr/>
            </p:nvSpPr>
            <p:spPr>
              <a:xfrm>
                <a:off x="2232163" y="3032052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7257D0B0-A828-3546-B7BA-522770920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163" y="3032052"/>
                <a:ext cx="51167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9CBBAE84-B4E4-0D46-AD22-A49DAE16F929}"/>
                  </a:ext>
                </a:extLst>
              </p:cNvPr>
              <p:cNvSpPr/>
              <p:nvPr/>
            </p:nvSpPr>
            <p:spPr>
              <a:xfrm>
                <a:off x="4854540" y="3018761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9CBBAE84-B4E4-0D46-AD22-A49DAE16F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540" y="3018761"/>
                <a:ext cx="511679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0F94EB4A-9448-1E4A-B968-61246F33725D}"/>
                  </a:ext>
                </a:extLst>
              </p:cNvPr>
              <p:cNvSpPr txBox="1"/>
              <p:nvPr/>
            </p:nvSpPr>
            <p:spPr>
              <a:xfrm>
                <a:off x="5625422" y="4318811"/>
                <a:ext cx="2163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sz="2000" b="1" dirty="0"/>
                  <a:t>Rank of A </a:t>
                </a:r>
                <a:r>
                  <a:rPr lang="es-PY" sz="2000" dirty="0"/>
                  <a:t>= </a:t>
                </a:r>
                <a:r>
                  <a:rPr lang="es-PY" sz="2000" b="1" dirty="0"/>
                  <a:t>2</a:t>
                </a: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0F94EB4A-9448-1E4A-B968-61246F337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422" y="4318811"/>
                <a:ext cx="2163669" cy="400110"/>
              </a:xfrm>
              <a:prstGeom prst="rect">
                <a:avLst/>
              </a:prstGeom>
              <a:blipFill>
                <a:blip r:embed="rId14"/>
                <a:stretch>
                  <a:fillRect t="-3030" r="-1754" b="-2727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37C483BB-0E80-2E45-ABA3-A07540D7DF89}"/>
                  </a:ext>
                </a:extLst>
              </p:cNvPr>
              <p:cNvSpPr txBox="1"/>
              <p:nvPr/>
            </p:nvSpPr>
            <p:spPr>
              <a:xfrm>
                <a:off x="5645334" y="4748414"/>
                <a:ext cx="3131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2000" b="1" dirty="0"/>
                  <a:t># Free Variables</a:t>
                </a:r>
                <a:r>
                  <a:rPr lang="es-PY" sz="2000" dirty="0"/>
                  <a:t>=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sz="2000" b="1" dirty="0"/>
                  <a:t> 2</a:t>
                </a: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37C483BB-0E80-2E45-ABA3-A07540D7D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334" y="4748414"/>
                <a:ext cx="3131498" cy="400110"/>
              </a:xfrm>
              <a:prstGeom prst="rect">
                <a:avLst/>
              </a:prstGeom>
              <a:blipFill>
                <a:blip r:embed="rId15"/>
                <a:stretch>
                  <a:fillRect l="-2024" t="-3125" r="-810" b="-2812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034A9522-8056-3148-A1AE-936F186D5604}"/>
                  </a:ext>
                </a:extLst>
              </p:cNvPr>
              <p:cNvSpPr/>
              <p:nvPr/>
            </p:nvSpPr>
            <p:spPr>
              <a:xfrm>
                <a:off x="4727015" y="295058"/>
                <a:ext cx="39249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=0 →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𝑈𝑥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Y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034A9522-8056-3148-A1AE-936F186D5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015" y="295058"/>
                <a:ext cx="3924921" cy="461665"/>
              </a:xfrm>
              <a:prstGeom prst="rect">
                <a:avLst/>
              </a:prstGeom>
              <a:blipFill>
                <a:blip r:embed="rId16"/>
                <a:stretch>
                  <a:fillRect l="-324" b="-1315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1 Título">
            <a:extLst>
              <a:ext uri="{FF2B5EF4-FFF2-40B4-BE49-F238E27FC236}">
                <a16:creationId xmlns:a16="http://schemas.microsoft.com/office/drawing/2014/main" id="{314EEC82-9374-224A-A188-EDC3BB893D35}"/>
              </a:ext>
            </a:extLst>
          </p:cNvPr>
          <p:cNvSpPr txBox="1">
            <a:spLocks/>
          </p:cNvSpPr>
          <p:nvPr/>
        </p:nvSpPr>
        <p:spPr>
          <a:xfrm>
            <a:off x="155699" y="121984"/>
            <a:ext cx="5365449" cy="10849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Example 1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33820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40B45C1F-9469-E344-822E-88897B488AC9}"/>
                  </a:ext>
                </a:extLst>
              </p:cNvPr>
              <p:cNvSpPr/>
              <p:nvPr/>
            </p:nvSpPr>
            <p:spPr>
              <a:xfrm>
                <a:off x="142655" y="771644"/>
                <a:ext cx="3763081" cy="11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sz="2000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40B45C1F-9469-E344-822E-88897B488A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55" y="771644"/>
                <a:ext cx="3763081" cy="1162947"/>
              </a:xfrm>
              <a:prstGeom prst="rect">
                <a:avLst/>
              </a:prstGeom>
              <a:blipFill>
                <a:blip r:embed="rId2"/>
                <a:stretch>
                  <a:fillRect b="-326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B0691C69-7BCE-CE4B-86B2-1B1F0A79D404}"/>
                  </a:ext>
                </a:extLst>
              </p:cNvPr>
              <p:cNvSpPr/>
              <p:nvPr/>
            </p:nvSpPr>
            <p:spPr>
              <a:xfrm>
                <a:off x="4174450" y="998020"/>
                <a:ext cx="96116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Pivot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B0691C69-7BCE-CE4B-86B2-1B1F0A79D4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450" y="998020"/>
                <a:ext cx="961161" cy="710194"/>
              </a:xfrm>
              <a:prstGeom prst="rect">
                <a:avLst/>
              </a:prstGeom>
              <a:blipFill>
                <a:blip r:embed="rId3"/>
                <a:stretch>
                  <a:fillRect l="-67105" t="-189474" r="-76316" b="-27543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782F0DF9-4937-5344-8B14-870DBB522DD8}"/>
                  </a:ext>
                </a:extLst>
              </p:cNvPr>
              <p:cNvSpPr/>
              <p:nvPr/>
            </p:nvSpPr>
            <p:spPr>
              <a:xfrm>
                <a:off x="5238266" y="986551"/>
                <a:ext cx="195002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ree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Variables</m:t>
                    </m:r>
                    <m:d>
                      <m:dPr>
                        <m:begChr m:val="{"/>
                        <m:endChr m:val="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782F0DF9-4937-5344-8B14-870DBB522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266" y="986551"/>
                <a:ext cx="1950021" cy="710194"/>
              </a:xfrm>
              <a:prstGeom prst="rect">
                <a:avLst/>
              </a:prstGeom>
              <a:blipFill>
                <a:blip r:embed="rId4"/>
                <a:stretch>
                  <a:fillRect l="-1935" t="-187719" r="-36774" b="-27543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B5BB1A11-7812-E64C-A038-B8B82EA07E28}"/>
                  </a:ext>
                </a:extLst>
              </p:cNvPr>
              <p:cNvSpPr/>
              <p:nvPr/>
            </p:nvSpPr>
            <p:spPr>
              <a:xfrm>
                <a:off x="2573274" y="2065074"/>
                <a:ext cx="3202351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sz="2000" dirty="0"/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B5BB1A11-7812-E64C-A038-B8B82EA07E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274" y="2065074"/>
                <a:ext cx="3202351" cy="778868"/>
              </a:xfrm>
              <a:prstGeom prst="rect">
                <a:avLst/>
              </a:prstGeom>
              <a:blipFill>
                <a:blip r:embed="rId5"/>
                <a:stretch>
                  <a:fillRect l="-34783" t="-195161" b="-28225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>
            <a:extLst>
              <a:ext uri="{FF2B5EF4-FFF2-40B4-BE49-F238E27FC236}">
                <a16:creationId xmlns:a16="http://schemas.microsoft.com/office/drawing/2014/main" id="{4420BF2A-12E5-0F47-89C2-4554FDB827F0}"/>
              </a:ext>
            </a:extLst>
          </p:cNvPr>
          <p:cNvGrpSpPr/>
          <p:nvPr/>
        </p:nvGrpSpPr>
        <p:grpSpPr>
          <a:xfrm>
            <a:off x="237039" y="1967352"/>
            <a:ext cx="2303323" cy="952976"/>
            <a:chOff x="102221" y="5211604"/>
            <a:chExt cx="2303323" cy="9529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4540FA76-3A5A-F443-AE26-61DF66DE230C}"/>
                    </a:ext>
                  </a:extLst>
                </p:cNvPr>
                <p:cNvSpPr/>
                <p:nvPr/>
              </p:nvSpPr>
              <p:spPr>
                <a:xfrm>
                  <a:off x="102221" y="5246187"/>
                  <a:ext cx="2303323" cy="9183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s-E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sz="2000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4540FA76-3A5A-F443-AE26-61DF66DE23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21" y="5246187"/>
                  <a:ext cx="2303323" cy="918393"/>
                </a:xfrm>
                <a:prstGeom prst="rect">
                  <a:avLst/>
                </a:prstGeom>
                <a:blipFill>
                  <a:blip r:embed="rId6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BEE96CD0-A33A-5248-A67A-CCD15DF85A96}"/>
                </a:ext>
              </a:extLst>
            </p:cNvPr>
            <p:cNvSpPr/>
            <p:nvPr/>
          </p:nvSpPr>
          <p:spPr>
            <a:xfrm>
              <a:off x="632954" y="5211604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FCFBAB20-6E27-0644-861D-620206920620}"/>
                </a:ext>
              </a:extLst>
            </p:cNvPr>
            <p:cNvSpPr/>
            <p:nvPr/>
          </p:nvSpPr>
          <p:spPr>
            <a:xfrm>
              <a:off x="1300497" y="5525363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9BAC1FD1-9838-7C4F-AFEF-353B7F029379}"/>
                  </a:ext>
                </a:extLst>
              </p:cNvPr>
              <p:cNvSpPr/>
              <p:nvPr/>
            </p:nvSpPr>
            <p:spPr>
              <a:xfrm>
                <a:off x="2670013" y="3005176"/>
                <a:ext cx="2841804" cy="10545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PY" i="1" dirty="0">
                    <a:latin typeface="Cambria Math" panose="02040503050406030204" pitchFamily="18" charset="0"/>
                  </a:rPr>
                  <a:t>=</a:t>
                </a:r>
                <a:r>
                  <a:rPr lang="es-ES" i="1" dirty="0">
                    <a:latin typeface="Cambria Math" panose="02040503050406030204" pitchFamily="18" charset="0"/>
                  </a:rPr>
                  <a:t>c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9BAC1FD1-9838-7C4F-AFEF-353B7F0293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013" y="3005176"/>
                <a:ext cx="2841804" cy="1054584"/>
              </a:xfrm>
              <a:prstGeom prst="rect">
                <a:avLst/>
              </a:prstGeom>
              <a:blipFill>
                <a:blip r:embed="rId7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6BB2D197-340B-9746-8A5F-3A50055531DE}"/>
                  </a:ext>
                </a:extLst>
              </p:cNvPr>
              <p:cNvSpPr/>
              <p:nvPr/>
            </p:nvSpPr>
            <p:spPr>
              <a:xfrm>
                <a:off x="2657254" y="4133022"/>
                <a:ext cx="2877583" cy="10545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PY" i="1" dirty="0">
                    <a:latin typeface="Cambria Math" panose="02040503050406030204" pitchFamily="18" charset="0"/>
                  </a:rPr>
                  <a:t>=</a:t>
                </a:r>
                <a:r>
                  <a:rPr lang="es-ES" i="1" dirty="0">
                    <a:latin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6BB2D197-340B-9746-8A5F-3A5005553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254" y="4133022"/>
                <a:ext cx="2877583" cy="1054584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9DB99B15-B71A-0E4E-B445-A23EC86E140E}"/>
                  </a:ext>
                </a:extLst>
              </p:cNvPr>
              <p:cNvSpPr txBox="1"/>
              <p:nvPr/>
            </p:nvSpPr>
            <p:spPr>
              <a:xfrm>
                <a:off x="444800" y="3052302"/>
                <a:ext cx="107798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9DB99B15-B71A-0E4E-B445-A23EC86E1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00" y="3052302"/>
                <a:ext cx="1077987" cy="923330"/>
              </a:xfrm>
              <a:prstGeom prst="rect">
                <a:avLst/>
              </a:prstGeom>
              <a:blipFill>
                <a:blip r:embed="rId9"/>
                <a:stretch>
                  <a:fillRect l="-3488" t="-274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7B696FF3-40A4-464C-8F56-0B0B5AED4B42}"/>
                  </a:ext>
                </a:extLst>
              </p:cNvPr>
              <p:cNvSpPr txBox="1"/>
              <p:nvPr/>
            </p:nvSpPr>
            <p:spPr>
              <a:xfrm>
                <a:off x="439672" y="4172890"/>
                <a:ext cx="10162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PY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7B696FF3-40A4-464C-8F56-0B0B5AED4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2" y="4172890"/>
                <a:ext cx="1016240" cy="923330"/>
              </a:xfrm>
              <a:prstGeom prst="rect">
                <a:avLst/>
              </a:prstGeom>
              <a:blipFill>
                <a:blip r:embed="rId10"/>
                <a:stretch>
                  <a:fillRect l="-4938" t="-274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C23F10D-C017-8743-99C3-5284847E8946}"/>
                  </a:ext>
                </a:extLst>
              </p:cNvPr>
              <p:cNvSpPr txBox="1"/>
              <p:nvPr/>
            </p:nvSpPr>
            <p:spPr>
              <a:xfrm>
                <a:off x="633985" y="5425452"/>
                <a:ext cx="4007187" cy="961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+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PY" dirty="0"/>
                  <a:t>=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+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C23F10D-C017-8743-99C3-5284847E8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85" y="5425452"/>
                <a:ext cx="4007187" cy="961866"/>
              </a:xfrm>
              <a:prstGeom prst="rect">
                <a:avLst/>
              </a:prstGeom>
              <a:blipFill>
                <a:blip r:embed="rId11"/>
                <a:stretch>
                  <a:fillRect l="-1899" b="-649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AD9D656-B22C-8D48-8FE4-683C4D8F60B7}"/>
                  </a:ext>
                </a:extLst>
              </p:cNvPr>
              <p:cNvSpPr txBox="1"/>
              <p:nvPr/>
            </p:nvSpPr>
            <p:spPr>
              <a:xfrm>
                <a:off x="6506754" y="3507098"/>
                <a:ext cx="1363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AD9D656-B22C-8D48-8FE4-683C4D8F6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54" y="3507098"/>
                <a:ext cx="1363065" cy="276999"/>
              </a:xfrm>
              <a:prstGeom prst="rect">
                <a:avLst/>
              </a:prstGeom>
              <a:blipFill>
                <a:blip r:embed="rId12"/>
                <a:stretch>
                  <a:fillRect l="-183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0A991AB1-7C19-9543-92EC-B8DE59DC3583}"/>
                  </a:ext>
                </a:extLst>
              </p:cNvPr>
              <p:cNvSpPr/>
              <p:nvPr/>
            </p:nvSpPr>
            <p:spPr>
              <a:xfrm>
                <a:off x="6430002" y="4244635"/>
                <a:ext cx="1733360" cy="1054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0A991AB1-7C19-9543-92EC-B8DE59DC35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002" y="4244635"/>
                <a:ext cx="1733360" cy="1054199"/>
              </a:xfrm>
              <a:prstGeom prst="rect">
                <a:avLst/>
              </a:prstGeom>
              <a:blipFill>
                <a:blip r:embed="rId1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F3E23CC-766D-374A-972A-B17D646541C5}"/>
                  </a:ext>
                </a:extLst>
              </p:cNvPr>
              <p:cNvSpPr/>
              <p:nvPr/>
            </p:nvSpPr>
            <p:spPr>
              <a:xfrm>
                <a:off x="6450164" y="5871449"/>
                <a:ext cx="11572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F3E23CC-766D-374A-972A-B17D64654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164" y="5871449"/>
                <a:ext cx="11572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24CB722F-7DD0-E44C-980A-9224AC1D6513}"/>
                  </a:ext>
                </a:extLst>
              </p:cNvPr>
              <p:cNvSpPr/>
              <p:nvPr/>
            </p:nvSpPr>
            <p:spPr>
              <a:xfrm>
                <a:off x="4676381" y="173493"/>
                <a:ext cx="39249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=0 →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𝑈𝑥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Y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24CB722F-7DD0-E44C-980A-9224AC1D6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381" y="173493"/>
                <a:ext cx="3924921" cy="461665"/>
              </a:xfrm>
              <a:prstGeom prst="rect">
                <a:avLst/>
              </a:prstGeom>
              <a:blipFill>
                <a:blip r:embed="rId15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1 Título">
            <a:extLst>
              <a:ext uri="{FF2B5EF4-FFF2-40B4-BE49-F238E27FC236}">
                <a16:creationId xmlns:a16="http://schemas.microsoft.com/office/drawing/2014/main" id="{66F95DEC-B80E-954E-B8BA-72488C3CE7A4}"/>
              </a:ext>
            </a:extLst>
          </p:cNvPr>
          <p:cNvSpPr txBox="1">
            <a:spLocks/>
          </p:cNvSpPr>
          <p:nvPr/>
        </p:nvSpPr>
        <p:spPr>
          <a:xfrm>
            <a:off x="6582375" y="2070874"/>
            <a:ext cx="2660812" cy="1084982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Special </a:t>
            </a:r>
          </a:p>
          <a:p>
            <a:r>
              <a:rPr lang="es-PY" sz="3600" dirty="0"/>
              <a:t>Solutions</a:t>
            </a:r>
            <a:endParaRPr lang="es-ES" sz="3600" dirty="0"/>
          </a:p>
        </p:txBody>
      </p:sp>
      <p:sp>
        <p:nvSpPr>
          <p:cNvPr id="22" name="1 Título">
            <a:extLst>
              <a:ext uri="{FF2B5EF4-FFF2-40B4-BE49-F238E27FC236}">
                <a16:creationId xmlns:a16="http://schemas.microsoft.com/office/drawing/2014/main" id="{ED7B8B89-92DD-804B-B6D4-CDAC6BB0D442}"/>
              </a:ext>
            </a:extLst>
          </p:cNvPr>
          <p:cNvSpPr txBox="1">
            <a:spLocks/>
          </p:cNvSpPr>
          <p:nvPr/>
        </p:nvSpPr>
        <p:spPr>
          <a:xfrm>
            <a:off x="155699" y="121984"/>
            <a:ext cx="5365449" cy="10849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Example 1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94027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C05415C5-45A3-8544-BFCB-97E466829580}"/>
                  </a:ext>
                </a:extLst>
              </p:cNvPr>
              <p:cNvSpPr/>
              <p:nvPr/>
            </p:nvSpPr>
            <p:spPr>
              <a:xfrm>
                <a:off x="4800259" y="241125"/>
                <a:ext cx="39249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=0 →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s-E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C05415C5-45A3-8544-BFCB-97E4668295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259" y="241125"/>
                <a:ext cx="3924921" cy="461665"/>
              </a:xfrm>
              <a:prstGeom prst="rect">
                <a:avLst/>
              </a:prstGeom>
              <a:blipFill>
                <a:blip r:embed="rId2"/>
                <a:stretch>
                  <a:fillRect l="-323" b="-1351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AED876C8-1310-BE4A-8ADD-4692195F6F9F}"/>
                  </a:ext>
                </a:extLst>
              </p:cNvPr>
              <p:cNvSpPr/>
              <p:nvPr/>
            </p:nvSpPr>
            <p:spPr>
              <a:xfrm>
                <a:off x="1523488" y="4711417"/>
                <a:ext cx="1407693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AED876C8-1310-BE4A-8ADD-4692195F6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488" y="4711417"/>
                <a:ext cx="1407693" cy="710194"/>
              </a:xfrm>
              <a:prstGeom prst="rect">
                <a:avLst/>
              </a:prstGeom>
              <a:blipFill>
                <a:blip r:embed="rId3"/>
                <a:stretch>
                  <a:fillRect l="-76577" t="-189474" b="-27543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ángulo 59">
                <a:extLst>
                  <a:ext uri="{FF2B5EF4-FFF2-40B4-BE49-F238E27FC236}">
                    <a16:creationId xmlns:a16="http://schemas.microsoft.com/office/drawing/2014/main" id="{7621731F-17CA-A94C-9357-3145341580D4}"/>
                  </a:ext>
                </a:extLst>
              </p:cNvPr>
              <p:cNvSpPr/>
              <p:nvPr/>
            </p:nvSpPr>
            <p:spPr>
              <a:xfrm>
                <a:off x="1431356" y="5832656"/>
                <a:ext cx="1413016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+2=0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60" name="Rectángulo 59">
                <a:extLst>
                  <a:ext uri="{FF2B5EF4-FFF2-40B4-BE49-F238E27FC236}">
                    <a16:creationId xmlns:a16="http://schemas.microsoft.com/office/drawing/2014/main" id="{7621731F-17CA-A94C-9357-314534158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356" y="5832656"/>
                <a:ext cx="1413016" cy="710194"/>
              </a:xfrm>
              <a:prstGeom prst="rect">
                <a:avLst/>
              </a:prstGeom>
              <a:blipFill>
                <a:blip r:embed="rId4"/>
                <a:stretch>
                  <a:fillRect l="-75893" t="-189474" b="-27543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B678DE57-EEB0-6B4C-9AB9-0EF6E6276448}"/>
                  </a:ext>
                </a:extLst>
              </p:cNvPr>
              <p:cNvSpPr/>
              <p:nvPr/>
            </p:nvSpPr>
            <p:spPr>
              <a:xfrm>
                <a:off x="2931181" y="4747847"/>
                <a:ext cx="1233928" cy="630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B678DE57-EEB0-6B4C-9AB9-0EF6E6276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181" y="4747847"/>
                <a:ext cx="1233928" cy="6306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id="{8515CE8C-B938-C447-9F4E-56B652262E4F}"/>
                  </a:ext>
                </a:extLst>
              </p:cNvPr>
              <p:cNvSpPr/>
              <p:nvPr/>
            </p:nvSpPr>
            <p:spPr>
              <a:xfrm>
                <a:off x="2931181" y="5832656"/>
                <a:ext cx="1233928" cy="606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</m:m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id="{8515CE8C-B938-C447-9F4E-56B652262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181" y="5832656"/>
                <a:ext cx="1233928" cy="606769"/>
              </a:xfrm>
              <a:prstGeom prst="rect">
                <a:avLst/>
              </a:prstGeom>
              <a:blipFill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98EF12C2-909E-7A4E-B4DA-0352EE8BB7C9}"/>
                  </a:ext>
                </a:extLst>
              </p:cNvPr>
              <p:cNvSpPr/>
              <p:nvPr/>
            </p:nvSpPr>
            <p:spPr>
              <a:xfrm>
                <a:off x="4750525" y="741523"/>
                <a:ext cx="19354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𝑟𝑟𝑒𝑓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98EF12C2-909E-7A4E-B4DA-0352EE8BB7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525" y="741523"/>
                <a:ext cx="1935402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F18ED051-1E3D-CF46-9348-1260AE2BF2FC}"/>
                  </a:ext>
                </a:extLst>
              </p:cNvPr>
              <p:cNvSpPr/>
              <p:nvPr/>
            </p:nvSpPr>
            <p:spPr>
              <a:xfrm>
                <a:off x="242545" y="811398"/>
                <a:ext cx="414753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𝑟𝑟𝑒</m:t>
                    </m:r>
                  </m:oMath>
                </a14:m>
                <a:r>
                  <a:rPr lang="es-ES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𝑜𝑤</m:t>
                    </m:r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𝑅𝑒𝑑𝑢𝑐𝑒𝑑</m:t>
                    </m:r>
                  </m:oMath>
                </a14:m>
                <a:r>
                  <a:rPr lang="es-PY" sz="2000" b="0" dirty="0">
                    <a:solidFill>
                      <a:srgbClr val="FF0000"/>
                    </a:solidFill>
                  </a:rPr>
                  <a:t> </a:t>
                </a:r>
                <a:r>
                  <a:rPr lang="es-PY" sz="20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Echelon Form</a:t>
                </a:r>
                <a:endParaRPr lang="es-ES" sz="20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F18ED051-1E3D-CF46-9348-1260AE2BF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45" y="811398"/>
                <a:ext cx="4147532" cy="400110"/>
              </a:xfrm>
              <a:prstGeom prst="rect">
                <a:avLst/>
              </a:prstGeom>
              <a:blipFill>
                <a:blip r:embed="rId8"/>
                <a:stretch>
                  <a:fillRect t="-9375" b="-2187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upo 54">
            <a:extLst>
              <a:ext uri="{FF2B5EF4-FFF2-40B4-BE49-F238E27FC236}">
                <a16:creationId xmlns:a16="http://schemas.microsoft.com/office/drawing/2014/main" id="{C4FF4601-146E-4349-923F-6EF6BE188B0C}"/>
              </a:ext>
            </a:extLst>
          </p:cNvPr>
          <p:cNvGrpSpPr/>
          <p:nvPr/>
        </p:nvGrpSpPr>
        <p:grpSpPr>
          <a:xfrm>
            <a:off x="139076" y="1571265"/>
            <a:ext cx="1787156" cy="940568"/>
            <a:chOff x="102221" y="5224012"/>
            <a:chExt cx="1787156" cy="9405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E01136FC-1542-9A43-8C1D-D5EF24DDE9A9}"/>
                    </a:ext>
                  </a:extLst>
                </p:cNvPr>
                <p:cNvSpPr/>
                <p:nvPr/>
              </p:nvSpPr>
              <p:spPr>
                <a:xfrm>
                  <a:off x="102221" y="5246187"/>
                  <a:ext cx="1787156" cy="9183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sz="2000" dirty="0"/>
                </a:p>
              </p:txBody>
            </p:sp>
          </mc:Choice>
          <mc:Fallback xmlns=""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E01136FC-1542-9A43-8C1D-D5EF24DDE9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21" y="5246187"/>
                  <a:ext cx="1787156" cy="918393"/>
                </a:xfrm>
                <a:prstGeom prst="rect">
                  <a:avLst/>
                </a:prstGeom>
                <a:blipFill>
                  <a:blip r:embed="rId9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686DF864-B9D8-2B43-847F-DCE29786A717}"/>
                </a:ext>
              </a:extLst>
            </p:cNvPr>
            <p:cNvSpPr/>
            <p:nvPr/>
          </p:nvSpPr>
          <p:spPr>
            <a:xfrm>
              <a:off x="241492" y="5224012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602C2A94-5590-E740-9D54-F825AF1A6F78}"/>
                </a:ext>
              </a:extLst>
            </p:cNvPr>
            <p:cNvSpPr/>
            <p:nvPr/>
          </p:nvSpPr>
          <p:spPr>
            <a:xfrm>
              <a:off x="1034461" y="5533575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E8FF25EA-1DE5-C746-9B02-07DC851A20D6}"/>
              </a:ext>
            </a:extLst>
          </p:cNvPr>
          <p:cNvGrpSpPr/>
          <p:nvPr/>
        </p:nvGrpSpPr>
        <p:grpSpPr>
          <a:xfrm>
            <a:off x="3132411" y="1563086"/>
            <a:ext cx="1787156" cy="940568"/>
            <a:chOff x="102221" y="5224012"/>
            <a:chExt cx="1787156" cy="9405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ángulo 69">
                  <a:extLst>
                    <a:ext uri="{FF2B5EF4-FFF2-40B4-BE49-F238E27FC236}">
                      <a16:creationId xmlns:a16="http://schemas.microsoft.com/office/drawing/2014/main" id="{792D7C7A-80A8-EF40-B77B-27CFF8A84A64}"/>
                    </a:ext>
                  </a:extLst>
                </p:cNvPr>
                <p:cNvSpPr/>
                <p:nvPr/>
              </p:nvSpPr>
              <p:spPr>
                <a:xfrm>
                  <a:off x="102221" y="5246187"/>
                  <a:ext cx="1787156" cy="9183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E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sz="2000" dirty="0"/>
                </a:p>
              </p:txBody>
            </p:sp>
          </mc:Choice>
          <mc:Fallback xmlns="">
            <p:sp>
              <p:nvSpPr>
                <p:cNvPr id="70" name="Rectángulo 69">
                  <a:extLst>
                    <a:ext uri="{FF2B5EF4-FFF2-40B4-BE49-F238E27FC236}">
                      <a16:creationId xmlns:a16="http://schemas.microsoft.com/office/drawing/2014/main" id="{792D7C7A-80A8-EF40-B77B-27CFF8A84A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21" y="5246187"/>
                  <a:ext cx="1787156" cy="918393"/>
                </a:xfrm>
                <a:prstGeom prst="rect">
                  <a:avLst/>
                </a:prstGeom>
                <a:blipFill>
                  <a:blip r:embed="rId10"/>
                  <a:stretch>
                    <a:fillRect b="-274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2590C86F-3A99-074B-9E25-D40659F26563}"/>
                </a:ext>
              </a:extLst>
            </p:cNvPr>
            <p:cNvSpPr/>
            <p:nvPr/>
          </p:nvSpPr>
          <p:spPr>
            <a:xfrm>
              <a:off x="241492" y="5224012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AD9844E0-2DDB-9342-A857-0AB57DD3D8DA}"/>
                </a:ext>
              </a:extLst>
            </p:cNvPr>
            <p:cNvSpPr/>
            <p:nvPr/>
          </p:nvSpPr>
          <p:spPr>
            <a:xfrm>
              <a:off x="990976" y="5561395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72AC44AE-8C9F-9E49-97FF-89EE228B50BD}"/>
              </a:ext>
            </a:extLst>
          </p:cNvPr>
          <p:cNvGrpSpPr/>
          <p:nvPr/>
        </p:nvGrpSpPr>
        <p:grpSpPr>
          <a:xfrm>
            <a:off x="6279265" y="1563554"/>
            <a:ext cx="1979516" cy="940568"/>
            <a:chOff x="102221" y="5224012"/>
            <a:chExt cx="1979516" cy="9405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ángulo 73">
                  <a:extLst>
                    <a:ext uri="{FF2B5EF4-FFF2-40B4-BE49-F238E27FC236}">
                      <a16:creationId xmlns:a16="http://schemas.microsoft.com/office/drawing/2014/main" id="{6934728A-B5F9-1645-B0D8-9B528F7772C2}"/>
                    </a:ext>
                  </a:extLst>
                </p:cNvPr>
                <p:cNvSpPr/>
                <p:nvPr/>
              </p:nvSpPr>
              <p:spPr>
                <a:xfrm>
                  <a:off x="102221" y="5246187"/>
                  <a:ext cx="1979516" cy="9183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E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sz="2000" dirty="0"/>
                </a:p>
              </p:txBody>
            </p:sp>
          </mc:Choice>
          <mc:Fallback xmlns="">
            <p:sp>
              <p:nvSpPr>
                <p:cNvPr id="74" name="Rectángulo 73">
                  <a:extLst>
                    <a:ext uri="{FF2B5EF4-FFF2-40B4-BE49-F238E27FC236}">
                      <a16:creationId xmlns:a16="http://schemas.microsoft.com/office/drawing/2014/main" id="{6934728A-B5F9-1645-B0D8-9B528F7772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21" y="5246187"/>
                  <a:ext cx="1979516" cy="918393"/>
                </a:xfrm>
                <a:prstGeom prst="rect">
                  <a:avLst/>
                </a:prstGeom>
                <a:blipFill>
                  <a:blip r:embed="rId11"/>
                  <a:stretch>
                    <a:fillRect b="-274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62390FB3-549F-8647-ABDA-B8036ABA4A9B}"/>
                </a:ext>
              </a:extLst>
            </p:cNvPr>
            <p:cNvSpPr/>
            <p:nvPr/>
          </p:nvSpPr>
          <p:spPr>
            <a:xfrm>
              <a:off x="241492" y="5224012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32A9DF90-9871-C549-BF94-7F736606873C}"/>
                </a:ext>
              </a:extLst>
            </p:cNvPr>
            <p:cNvSpPr/>
            <p:nvPr/>
          </p:nvSpPr>
          <p:spPr>
            <a:xfrm>
              <a:off x="1056527" y="5541286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ángulo 76">
                <a:extLst>
                  <a:ext uri="{FF2B5EF4-FFF2-40B4-BE49-F238E27FC236}">
                    <a16:creationId xmlns:a16="http://schemas.microsoft.com/office/drawing/2014/main" id="{BEE15E69-737C-8341-9344-1B9605953500}"/>
                  </a:ext>
                </a:extLst>
              </p:cNvPr>
              <p:cNvSpPr/>
              <p:nvPr/>
            </p:nvSpPr>
            <p:spPr>
              <a:xfrm>
                <a:off x="2247847" y="1821803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77" name="Rectángulo 76">
                <a:extLst>
                  <a:ext uri="{FF2B5EF4-FFF2-40B4-BE49-F238E27FC236}">
                    <a16:creationId xmlns:a16="http://schemas.microsoft.com/office/drawing/2014/main" id="{BEE15E69-737C-8341-9344-1B9605953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847" y="1821803"/>
                <a:ext cx="51167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ángulo 77">
                <a:extLst>
                  <a:ext uri="{FF2B5EF4-FFF2-40B4-BE49-F238E27FC236}">
                    <a16:creationId xmlns:a16="http://schemas.microsoft.com/office/drawing/2014/main" id="{833C084B-BA08-C44D-8FBA-EC73781C617A}"/>
                  </a:ext>
                </a:extLst>
              </p:cNvPr>
              <p:cNvSpPr/>
              <p:nvPr/>
            </p:nvSpPr>
            <p:spPr>
              <a:xfrm>
                <a:off x="5245542" y="1803411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78" name="Rectángulo 77">
                <a:extLst>
                  <a:ext uri="{FF2B5EF4-FFF2-40B4-BE49-F238E27FC236}">
                    <a16:creationId xmlns:a16="http://schemas.microsoft.com/office/drawing/2014/main" id="{833C084B-BA08-C44D-8FBA-EC73781C6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542" y="1803411"/>
                <a:ext cx="511679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14AD8A0B-02D1-C243-B669-BC0635094C56}"/>
                  </a:ext>
                </a:extLst>
              </p:cNvPr>
              <p:cNvSpPr/>
              <p:nvPr/>
            </p:nvSpPr>
            <p:spPr>
              <a:xfrm>
                <a:off x="458367" y="2511833"/>
                <a:ext cx="12080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𝑈𝑥</m:t>
                      </m:r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14AD8A0B-02D1-C243-B669-BC0635094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67" y="2511833"/>
                <a:ext cx="1208088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73E5EB02-9AC8-094C-B99B-3F8066C8EE1F}"/>
                  </a:ext>
                </a:extLst>
              </p:cNvPr>
              <p:cNvSpPr/>
              <p:nvPr/>
            </p:nvSpPr>
            <p:spPr>
              <a:xfrm>
                <a:off x="6762720" y="2511833"/>
                <a:ext cx="11920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s-E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E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Y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73E5EB02-9AC8-094C-B99B-3F8066C8E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720" y="2511833"/>
                <a:ext cx="1192058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73BB5141-2184-0B49-ACEF-4BD3D567F2AC}"/>
                  </a:ext>
                </a:extLst>
              </p:cNvPr>
              <p:cNvSpPr/>
              <p:nvPr/>
            </p:nvSpPr>
            <p:spPr>
              <a:xfrm>
                <a:off x="259580" y="3159261"/>
                <a:ext cx="2485360" cy="9183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s-E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sz="2000" dirty="0"/>
              </a:p>
            </p:txBody>
          </p:sp>
        </mc:Choice>
        <mc:Fallback xmlns=""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73BB5141-2184-0B49-ACEF-4BD3D567F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80" y="3159261"/>
                <a:ext cx="2485360" cy="918393"/>
              </a:xfrm>
              <a:prstGeom prst="rect">
                <a:avLst/>
              </a:prstGeom>
              <a:blipFill>
                <a:blip r:embed="rId16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ángulo 82">
                <a:extLst>
                  <a:ext uri="{FF2B5EF4-FFF2-40B4-BE49-F238E27FC236}">
                    <a16:creationId xmlns:a16="http://schemas.microsoft.com/office/drawing/2014/main" id="{B8944581-7B4B-EC44-8C27-EFC4409103FE}"/>
                  </a:ext>
                </a:extLst>
              </p:cNvPr>
              <p:cNvSpPr/>
              <p:nvPr/>
            </p:nvSpPr>
            <p:spPr>
              <a:xfrm>
                <a:off x="4760446" y="4268896"/>
                <a:ext cx="2841804" cy="10545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PY" i="1" dirty="0">
                    <a:latin typeface="Cambria Math" panose="02040503050406030204" pitchFamily="18" charset="0"/>
                  </a:rPr>
                  <a:t>=</a:t>
                </a:r>
                <a:r>
                  <a:rPr lang="es-ES" i="1" dirty="0">
                    <a:latin typeface="Cambria Math" panose="02040503050406030204" pitchFamily="18" charset="0"/>
                  </a:rPr>
                  <a:t>c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83" name="Rectángulo 82">
                <a:extLst>
                  <a:ext uri="{FF2B5EF4-FFF2-40B4-BE49-F238E27FC236}">
                    <a16:creationId xmlns:a16="http://schemas.microsoft.com/office/drawing/2014/main" id="{B8944581-7B4B-EC44-8C27-EFC440910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446" y="4268896"/>
                <a:ext cx="2841804" cy="1054584"/>
              </a:xfrm>
              <a:prstGeom prst="rect">
                <a:avLst/>
              </a:prstGeom>
              <a:blipFill>
                <a:blip r:embed="rId17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ángulo 83">
                <a:extLst>
                  <a:ext uri="{FF2B5EF4-FFF2-40B4-BE49-F238E27FC236}">
                    <a16:creationId xmlns:a16="http://schemas.microsoft.com/office/drawing/2014/main" id="{8C5C5E65-0074-8547-8FAC-DB78A32DD70C}"/>
                  </a:ext>
                </a:extLst>
              </p:cNvPr>
              <p:cNvSpPr/>
              <p:nvPr/>
            </p:nvSpPr>
            <p:spPr>
              <a:xfrm>
                <a:off x="4750525" y="5406280"/>
                <a:ext cx="2877583" cy="10545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PY" i="1" dirty="0">
                    <a:latin typeface="Cambria Math" panose="02040503050406030204" pitchFamily="18" charset="0"/>
                  </a:rPr>
                  <a:t>=</a:t>
                </a:r>
                <a:r>
                  <a:rPr lang="es-ES" i="1" dirty="0">
                    <a:latin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84" name="Rectángulo 83">
                <a:extLst>
                  <a:ext uri="{FF2B5EF4-FFF2-40B4-BE49-F238E27FC236}">
                    <a16:creationId xmlns:a16="http://schemas.microsoft.com/office/drawing/2014/main" id="{8C5C5E65-0074-8547-8FAC-DB78A32DD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525" y="5406280"/>
                <a:ext cx="2877583" cy="1054584"/>
              </a:xfrm>
              <a:prstGeom prst="rect">
                <a:avLst/>
              </a:prstGeom>
              <a:blipFill>
                <a:blip r:embed="rId18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846B0111-6F12-CC46-8FCE-9AEF0D7AF4B1}"/>
                  </a:ext>
                </a:extLst>
              </p:cNvPr>
              <p:cNvSpPr txBox="1"/>
              <p:nvPr/>
            </p:nvSpPr>
            <p:spPr>
              <a:xfrm>
                <a:off x="375051" y="4433808"/>
                <a:ext cx="107798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846B0111-6F12-CC46-8FCE-9AEF0D7AF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51" y="4433808"/>
                <a:ext cx="1077987" cy="923330"/>
              </a:xfrm>
              <a:prstGeom prst="rect">
                <a:avLst/>
              </a:prstGeom>
              <a:blipFill>
                <a:blip r:embed="rId19"/>
                <a:stretch>
                  <a:fillRect l="-4706" t="-135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422B4F62-F804-294D-A171-AA84873A8E39}"/>
                  </a:ext>
                </a:extLst>
              </p:cNvPr>
              <p:cNvSpPr txBox="1"/>
              <p:nvPr/>
            </p:nvSpPr>
            <p:spPr>
              <a:xfrm>
                <a:off x="369923" y="5554396"/>
                <a:ext cx="10162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PY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422B4F62-F804-294D-A171-AA84873A8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23" y="5554396"/>
                <a:ext cx="1016240" cy="923330"/>
              </a:xfrm>
              <a:prstGeom prst="rect">
                <a:avLst/>
              </a:prstGeom>
              <a:blipFill>
                <a:blip r:embed="rId20"/>
                <a:stretch>
                  <a:fillRect l="-4938" t="-135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6228CD18-7B7F-2649-B8D3-2E03CD6BC693}"/>
                  </a:ext>
                </a:extLst>
              </p:cNvPr>
              <p:cNvSpPr/>
              <p:nvPr/>
            </p:nvSpPr>
            <p:spPr>
              <a:xfrm>
                <a:off x="2970824" y="3229023"/>
                <a:ext cx="2499915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sz="2000" dirty="0"/>
              </a:p>
            </p:txBody>
          </p:sp>
        </mc:Choice>
        <mc:Fallback xmlns="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6228CD18-7B7F-2649-B8D3-2E03CD6BC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824" y="3229023"/>
                <a:ext cx="2499915" cy="778868"/>
              </a:xfrm>
              <a:prstGeom prst="rect">
                <a:avLst/>
              </a:prstGeom>
              <a:blipFill>
                <a:blip r:embed="rId21"/>
                <a:stretch>
                  <a:fillRect l="-44444" t="-190476" b="-27777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ángulo 87">
            <a:extLst>
              <a:ext uri="{FF2B5EF4-FFF2-40B4-BE49-F238E27FC236}">
                <a16:creationId xmlns:a16="http://schemas.microsoft.com/office/drawing/2014/main" id="{11BE072F-90A5-0841-AC68-8013E142BEF9}"/>
              </a:ext>
            </a:extLst>
          </p:cNvPr>
          <p:cNvSpPr/>
          <p:nvPr/>
        </p:nvSpPr>
        <p:spPr>
          <a:xfrm>
            <a:off x="882391" y="3149632"/>
            <a:ext cx="360040" cy="36004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CB7BBDF4-0779-5348-BEDB-2DC717D4AC5D}"/>
              </a:ext>
            </a:extLst>
          </p:cNvPr>
          <p:cNvSpPr/>
          <p:nvPr/>
        </p:nvSpPr>
        <p:spPr>
          <a:xfrm>
            <a:off x="1813307" y="3452100"/>
            <a:ext cx="360040" cy="36004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grpSp>
        <p:nvGrpSpPr>
          <p:cNvPr id="90" name="Grupo 89">
            <a:extLst>
              <a:ext uri="{FF2B5EF4-FFF2-40B4-BE49-F238E27FC236}">
                <a16:creationId xmlns:a16="http://schemas.microsoft.com/office/drawing/2014/main" id="{E5E8CBBD-0AA4-3541-9F92-7A30E387A921}"/>
              </a:ext>
            </a:extLst>
          </p:cNvPr>
          <p:cNvGrpSpPr/>
          <p:nvPr/>
        </p:nvGrpSpPr>
        <p:grpSpPr>
          <a:xfrm>
            <a:off x="5198408" y="3155868"/>
            <a:ext cx="3465694" cy="952504"/>
            <a:chOff x="4479953" y="5707733"/>
            <a:chExt cx="3465694" cy="9525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uadroTexto 90">
                  <a:extLst>
                    <a:ext uri="{FF2B5EF4-FFF2-40B4-BE49-F238E27FC236}">
                      <a16:creationId xmlns:a16="http://schemas.microsoft.com/office/drawing/2014/main" id="{A107DFC3-2E20-734E-974C-90F0CB64B07B}"/>
                    </a:ext>
                  </a:extLst>
                </p:cNvPr>
                <p:cNvSpPr txBox="1"/>
                <p:nvPr/>
              </p:nvSpPr>
              <p:spPr>
                <a:xfrm>
                  <a:off x="5166881" y="5764880"/>
                  <a:ext cx="1317155" cy="5112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e>
                                  <m:r>
                                    <a:rPr lang="es-ES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sz="2000" dirty="0"/>
                </a:p>
              </p:txBody>
            </p:sp>
          </mc:Choice>
          <mc:Fallback xmlns="">
            <p:sp>
              <p:nvSpPr>
                <p:cNvPr id="51" name="CuadroTexto 50">
                  <a:extLst>
                    <a:ext uri="{FF2B5EF4-FFF2-40B4-BE49-F238E27FC236}">
                      <a16:creationId xmlns:a16="http://schemas.microsoft.com/office/drawing/2014/main" id="{AE150BFE-7CF4-4446-A77A-A1280A1E8D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881" y="5764880"/>
                  <a:ext cx="1317155" cy="511230"/>
                </a:xfrm>
                <a:prstGeom prst="rect">
                  <a:avLst/>
                </a:prstGeom>
                <a:blipFill>
                  <a:blip r:embed="rId22"/>
                  <a:stretch>
                    <a:fillRect l="-2857" b="-1707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C6AD66BB-6827-1E48-AB18-C0D9F9948FFF}"/>
                </a:ext>
              </a:extLst>
            </p:cNvPr>
            <p:cNvSpPr txBox="1"/>
            <p:nvPr/>
          </p:nvSpPr>
          <p:spPr>
            <a:xfrm>
              <a:off x="4479953" y="6290905"/>
              <a:ext cx="1185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r pivots cols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E4CC2E4-BAEA-3F4D-B143-B6D62458D2FD}"/>
                </a:ext>
              </a:extLst>
            </p:cNvPr>
            <p:cNvSpPr txBox="1"/>
            <p:nvPr/>
          </p:nvSpPr>
          <p:spPr>
            <a:xfrm>
              <a:off x="6679851" y="5707733"/>
              <a:ext cx="1265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r pivots rows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6062E928-F988-9041-869F-A70E3C570F3B}"/>
                </a:ext>
              </a:extLst>
            </p:cNvPr>
            <p:cNvSpPr txBox="1"/>
            <p:nvPr/>
          </p:nvSpPr>
          <p:spPr>
            <a:xfrm>
              <a:off x="6738655" y="6266384"/>
              <a:ext cx="1190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n-r free cols</a:t>
              </a:r>
            </a:p>
          </p:txBody>
        </p:sp>
        <p:cxnSp>
          <p:nvCxnSpPr>
            <p:cNvPr id="95" name="Conector angular 94">
              <a:extLst>
                <a:ext uri="{FF2B5EF4-FFF2-40B4-BE49-F238E27FC236}">
                  <a16:creationId xmlns:a16="http://schemas.microsoft.com/office/drawing/2014/main" id="{7030AEEC-014A-884A-B2D9-6636279FD0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7771" y="6276110"/>
              <a:ext cx="160373" cy="19946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angular 95">
              <a:extLst>
                <a:ext uri="{FF2B5EF4-FFF2-40B4-BE49-F238E27FC236}">
                  <a16:creationId xmlns:a16="http://schemas.microsoft.com/office/drawing/2014/main" id="{A7CB235C-7363-434F-9944-3F778305A81F}"/>
                </a:ext>
              </a:extLst>
            </p:cNvPr>
            <p:cNvCxnSpPr>
              <a:stCxn id="94" idx="1"/>
            </p:cNvCxnSpPr>
            <p:nvPr/>
          </p:nvCxnSpPr>
          <p:spPr>
            <a:xfrm rot="10800000">
              <a:off x="6300863" y="6266384"/>
              <a:ext cx="437792" cy="184666"/>
            </a:xfrm>
            <a:prstGeom prst="bentConnector3">
              <a:avLst>
                <a:gd name="adj1" fmla="val 996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de flecha 96">
              <a:extLst>
                <a:ext uri="{FF2B5EF4-FFF2-40B4-BE49-F238E27FC236}">
                  <a16:creationId xmlns:a16="http://schemas.microsoft.com/office/drawing/2014/main" id="{579FCA0A-25C8-5B49-A4BF-08CBB26B46B7}"/>
                </a:ext>
              </a:extLst>
            </p:cNvPr>
            <p:cNvCxnSpPr>
              <a:stCxn id="93" idx="1"/>
            </p:cNvCxnSpPr>
            <p:nvPr/>
          </p:nvCxnSpPr>
          <p:spPr>
            <a:xfrm flipH="1">
              <a:off x="6484036" y="5892399"/>
              <a:ext cx="1958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1 Título">
            <a:extLst>
              <a:ext uri="{FF2B5EF4-FFF2-40B4-BE49-F238E27FC236}">
                <a16:creationId xmlns:a16="http://schemas.microsoft.com/office/drawing/2014/main" id="{8B205FB0-86EF-0446-996D-05C201914D0B}"/>
              </a:ext>
            </a:extLst>
          </p:cNvPr>
          <p:cNvSpPr txBox="1">
            <a:spLocks/>
          </p:cNvSpPr>
          <p:nvPr/>
        </p:nvSpPr>
        <p:spPr>
          <a:xfrm>
            <a:off x="155699" y="121984"/>
            <a:ext cx="5365449" cy="10849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Example 1</a:t>
            </a:r>
            <a:endParaRPr lang="es-ES" sz="3600" dirty="0"/>
          </a:p>
        </p:txBody>
      </p:sp>
      <p:sp>
        <p:nvSpPr>
          <p:cNvPr id="42" name="1 Título">
            <a:extLst>
              <a:ext uri="{FF2B5EF4-FFF2-40B4-BE49-F238E27FC236}">
                <a16:creationId xmlns:a16="http://schemas.microsoft.com/office/drawing/2014/main" id="{539BE016-1E30-EC4F-B9F5-1EA33AEE39B0}"/>
              </a:ext>
            </a:extLst>
          </p:cNvPr>
          <p:cNvSpPr txBox="1">
            <a:spLocks/>
          </p:cNvSpPr>
          <p:nvPr/>
        </p:nvSpPr>
        <p:spPr>
          <a:xfrm>
            <a:off x="3044030" y="2543424"/>
            <a:ext cx="3432831" cy="74607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Special Solutions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97089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C05415C5-45A3-8544-BFCB-97E466829580}"/>
                  </a:ext>
                </a:extLst>
              </p:cNvPr>
              <p:cNvSpPr/>
              <p:nvPr/>
            </p:nvSpPr>
            <p:spPr>
              <a:xfrm>
                <a:off x="5158119" y="208258"/>
                <a:ext cx="39249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=0 →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s-E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C05415C5-45A3-8544-BFCB-97E4668295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119" y="208258"/>
                <a:ext cx="3924921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98EF12C2-909E-7A4E-B4DA-0352EE8BB7C9}"/>
                  </a:ext>
                </a:extLst>
              </p:cNvPr>
              <p:cNvSpPr/>
              <p:nvPr/>
            </p:nvSpPr>
            <p:spPr>
              <a:xfrm>
                <a:off x="5142792" y="926132"/>
                <a:ext cx="19354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𝑟𝑟𝑒𝑓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98EF12C2-909E-7A4E-B4DA-0352EE8BB7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792" y="926132"/>
                <a:ext cx="1935402" cy="461665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F18ED051-1E3D-CF46-9348-1260AE2BF2FC}"/>
                  </a:ext>
                </a:extLst>
              </p:cNvPr>
              <p:cNvSpPr/>
              <p:nvPr/>
            </p:nvSpPr>
            <p:spPr>
              <a:xfrm>
                <a:off x="263801" y="960438"/>
                <a:ext cx="414753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𝑟𝑟𝑒</m:t>
                    </m:r>
                  </m:oMath>
                </a14:m>
                <a:r>
                  <a:rPr lang="es-ES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𝑜𝑤</m:t>
                    </m:r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𝑅𝑒𝑑𝑢𝑐𝑒𝑑</m:t>
                    </m:r>
                  </m:oMath>
                </a14:m>
                <a:r>
                  <a:rPr lang="es-PY" sz="2000" b="0" dirty="0">
                    <a:solidFill>
                      <a:srgbClr val="FF0000"/>
                    </a:solidFill>
                  </a:rPr>
                  <a:t> </a:t>
                </a:r>
                <a:r>
                  <a:rPr lang="es-PY" sz="20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Echelon Form</a:t>
                </a:r>
                <a:endParaRPr lang="es-ES" sz="20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F18ED051-1E3D-CF46-9348-1260AE2BF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01" y="960438"/>
                <a:ext cx="4147532" cy="400110"/>
              </a:xfrm>
              <a:prstGeom prst="rect">
                <a:avLst/>
              </a:prstGeom>
              <a:blipFill>
                <a:blip r:embed="rId4"/>
                <a:stretch>
                  <a:fillRect t="-9375" b="-2187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73BB5141-2184-0B49-ACEF-4BD3D567F2AC}"/>
                  </a:ext>
                </a:extLst>
              </p:cNvPr>
              <p:cNvSpPr/>
              <p:nvPr/>
            </p:nvSpPr>
            <p:spPr>
              <a:xfrm>
                <a:off x="133128" y="1527625"/>
                <a:ext cx="2485360" cy="9183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s-E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sz="2000" dirty="0"/>
              </a:p>
            </p:txBody>
          </p:sp>
        </mc:Choice>
        <mc:Fallback xmlns=""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73BB5141-2184-0B49-ACEF-4BD3D567F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28" y="1527625"/>
                <a:ext cx="2485360" cy="918393"/>
              </a:xfrm>
              <a:prstGeom prst="rect">
                <a:avLst/>
              </a:prstGeom>
              <a:blipFill>
                <a:blip r:embed="rId5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ángulo 82">
                <a:extLst>
                  <a:ext uri="{FF2B5EF4-FFF2-40B4-BE49-F238E27FC236}">
                    <a16:creationId xmlns:a16="http://schemas.microsoft.com/office/drawing/2014/main" id="{B8944581-7B4B-EC44-8C27-EFC4409103FE}"/>
                  </a:ext>
                </a:extLst>
              </p:cNvPr>
              <p:cNvSpPr/>
              <p:nvPr/>
            </p:nvSpPr>
            <p:spPr>
              <a:xfrm>
                <a:off x="1723809" y="3944516"/>
                <a:ext cx="2841804" cy="10545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PY" i="1" dirty="0">
                    <a:latin typeface="Cambria Math" panose="02040503050406030204" pitchFamily="18" charset="0"/>
                  </a:rPr>
                  <a:t>=</a:t>
                </a:r>
                <a:r>
                  <a:rPr lang="es-ES" i="1" dirty="0">
                    <a:latin typeface="Cambria Math" panose="02040503050406030204" pitchFamily="18" charset="0"/>
                  </a:rPr>
                  <a:t>c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83" name="Rectángulo 82">
                <a:extLst>
                  <a:ext uri="{FF2B5EF4-FFF2-40B4-BE49-F238E27FC236}">
                    <a16:creationId xmlns:a16="http://schemas.microsoft.com/office/drawing/2014/main" id="{B8944581-7B4B-EC44-8C27-EFC440910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809" y="3944516"/>
                <a:ext cx="2841804" cy="1054584"/>
              </a:xfrm>
              <a:prstGeom prst="rect">
                <a:avLst/>
              </a:prstGeom>
              <a:blipFill>
                <a:blip r:embed="rId6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ángulo 83">
                <a:extLst>
                  <a:ext uri="{FF2B5EF4-FFF2-40B4-BE49-F238E27FC236}">
                    <a16:creationId xmlns:a16="http://schemas.microsoft.com/office/drawing/2014/main" id="{8C5C5E65-0074-8547-8FAC-DB78A32DD70C}"/>
                  </a:ext>
                </a:extLst>
              </p:cNvPr>
              <p:cNvSpPr/>
              <p:nvPr/>
            </p:nvSpPr>
            <p:spPr>
              <a:xfrm>
                <a:off x="1723809" y="5119504"/>
                <a:ext cx="2877583" cy="10545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PY" i="1" dirty="0">
                    <a:latin typeface="Cambria Math" panose="02040503050406030204" pitchFamily="18" charset="0"/>
                  </a:rPr>
                  <a:t>=</a:t>
                </a:r>
                <a:r>
                  <a:rPr lang="es-ES" i="1" dirty="0">
                    <a:latin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84" name="Rectángulo 83">
                <a:extLst>
                  <a:ext uri="{FF2B5EF4-FFF2-40B4-BE49-F238E27FC236}">
                    <a16:creationId xmlns:a16="http://schemas.microsoft.com/office/drawing/2014/main" id="{8C5C5E65-0074-8547-8FAC-DB78A32DD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809" y="5119504"/>
                <a:ext cx="2877583" cy="1054584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846B0111-6F12-CC46-8FCE-9AEF0D7AF4B1}"/>
                  </a:ext>
                </a:extLst>
              </p:cNvPr>
              <p:cNvSpPr txBox="1"/>
              <p:nvPr/>
            </p:nvSpPr>
            <p:spPr>
              <a:xfrm>
                <a:off x="213104" y="3939500"/>
                <a:ext cx="107798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846B0111-6F12-CC46-8FCE-9AEF0D7AF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04" y="3939500"/>
                <a:ext cx="1077987" cy="923330"/>
              </a:xfrm>
              <a:prstGeom prst="rect">
                <a:avLst/>
              </a:prstGeom>
              <a:blipFill>
                <a:blip r:embed="rId8"/>
                <a:stretch>
                  <a:fillRect l="-4651" t="-135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422B4F62-F804-294D-A171-AA84873A8E39}"/>
                  </a:ext>
                </a:extLst>
              </p:cNvPr>
              <p:cNvSpPr txBox="1"/>
              <p:nvPr/>
            </p:nvSpPr>
            <p:spPr>
              <a:xfrm>
                <a:off x="274851" y="5077844"/>
                <a:ext cx="10162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PY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422B4F62-F804-294D-A171-AA84873A8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51" y="5077844"/>
                <a:ext cx="1016240" cy="923330"/>
              </a:xfrm>
              <a:prstGeom prst="rect">
                <a:avLst/>
              </a:prstGeom>
              <a:blipFill>
                <a:blip r:embed="rId9"/>
                <a:stretch>
                  <a:fillRect l="-4938" t="-270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6228CD18-7B7F-2649-B8D3-2E03CD6BC693}"/>
                  </a:ext>
                </a:extLst>
              </p:cNvPr>
              <p:cNvSpPr/>
              <p:nvPr/>
            </p:nvSpPr>
            <p:spPr>
              <a:xfrm>
                <a:off x="144156" y="2614459"/>
                <a:ext cx="2499915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sz="2000" dirty="0"/>
              </a:p>
            </p:txBody>
          </p:sp>
        </mc:Choice>
        <mc:Fallback xmlns="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6228CD18-7B7F-2649-B8D3-2E03CD6BC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56" y="2614459"/>
                <a:ext cx="2499915" cy="778868"/>
              </a:xfrm>
              <a:prstGeom prst="rect">
                <a:avLst/>
              </a:prstGeom>
              <a:blipFill>
                <a:blip r:embed="rId10"/>
                <a:stretch>
                  <a:fillRect l="-43939" t="-193548" b="-28225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ángulo 87">
            <a:extLst>
              <a:ext uri="{FF2B5EF4-FFF2-40B4-BE49-F238E27FC236}">
                <a16:creationId xmlns:a16="http://schemas.microsoft.com/office/drawing/2014/main" id="{11BE072F-90A5-0841-AC68-8013E142BEF9}"/>
              </a:ext>
            </a:extLst>
          </p:cNvPr>
          <p:cNvSpPr/>
          <p:nvPr/>
        </p:nvSpPr>
        <p:spPr>
          <a:xfrm>
            <a:off x="755939" y="1517996"/>
            <a:ext cx="360040" cy="66250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CB7BBDF4-0779-5348-BEDB-2DC717D4AC5D}"/>
              </a:ext>
            </a:extLst>
          </p:cNvPr>
          <p:cNvSpPr/>
          <p:nvPr/>
        </p:nvSpPr>
        <p:spPr>
          <a:xfrm>
            <a:off x="1558770" y="1578741"/>
            <a:ext cx="360040" cy="59631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grpSp>
        <p:nvGrpSpPr>
          <p:cNvPr id="90" name="Grupo 89">
            <a:extLst>
              <a:ext uri="{FF2B5EF4-FFF2-40B4-BE49-F238E27FC236}">
                <a16:creationId xmlns:a16="http://schemas.microsoft.com/office/drawing/2014/main" id="{E5E8CBBD-0AA4-3541-9F92-7A30E387A921}"/>
              </a:ext>
            </a:extLst>
          </p:cNvPr>
          <p:cNvGrpSpPr/>
          <p:nvPr/>
        </p:nvGrpSpPr>
        <p:grpSpPr>
          <a:xfrm>
            <a:off x="4903889" y="3094250"/>
            <a:ext cx="3465694" cy="952504"/>
            <a:chOff x="4479953" y="5707733"/>
            <a:chExt cx="3465694" cy="9525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uadroTexto 90">
                  <a:extLst>
                    <a:ext uri="{FF2B5EF4-FFF2-40B4-BE49-F238E27FC236}">
                      <a16:creationId xmlns:a16="http://schemas.microsoft.com/office/drawing/2014/main" id="{A107DFC3-2E20-734E-974C-90F0CB64B07B}"/>
                    </a:ext>
                  </a:extLst>
                </p:cNvPr>
                <p:cNvSpPr txBox="1"/>
                <p:nvPr/>
              </p:nvSpPr>
              <p:spPr>
                <a:xfrm>
                  <a:off x="5166881" y="5764880"/>
                  <a:ext cx="1317155" cy="5112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e>
                                  <m:r>
                                    <a:rPr lang="es-ES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sz="2000" dirty="0"/>
                </a:p>
              </p:txBody>
            </p:sp>
          </mc:Choice>
          <mc:Fallback xmlns="">
            <p:sp>
              <p:nvSpPr>
                <p:cNvPr id="51" name="CuadroTexto 50">
                  <a:extLst>
                    <a:ext uri="{FF2B5EF4-FFF2-40B4-BE49-F238E27FC236}">
                      <a16:creationId xmlns:a16="http://schemas.microsoft.com/office/drawing/2014/main" id="{AE150BFE-7CF4-4446-A77A-A1280A1E8D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881" y="5764880"/>
                  <a:ext cx="1317155" cy="511230"/>
                </a:xfrm>
                <a:prstGeom prst="rect">
                  <a:avLst/>
                </a:prstGeom>
                <a:blipFill>
                  <a:blip r:embed="rId17"/>
                  <a:stretch>
                    <a:fillRect l="-2857" b="-1707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C6AD66BB-6827-1E48-AB18-C0D9F9948FFF}"/>
                </a:ext>
              </a:extLst>
            </p:cNvPr>
            <p:cNvSpPr txBox="1"/>
            <p:nvPr/>
          </p:nvSpPr>
          <p:spPr>
            <a:xfrm>
              <a:off x="4479953" y="6290905"/>
              <a:ext cx="1185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r pivots cols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E4CC2E4-BAEA-3F4D-B143-B6D62458D2FD}"/>
                </a:ext>
              </a:extLst>
            </p:cNvPr>
            <p:cNvSpPr txBox="1"/>
            <p:nvPr/>
          </p:nvSpPr>
          <p:spPr>
            <a:xfrm>
              <a:off x="6679851" y="5707733"/>
              <a:ext cx="1265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r pivots rows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6062E928-F988-9041-869F-A70E3C570F3B}"/>
                </a:ext>
              </a:extLst>
            </p:cNvPr>
            <p:cNvSpPr txBox="1"/>
            <p:nvPr/>
          </p:nvSpPr>
          <p:spPr>
            <a:xfrm>
              <a:off x="6738655" y="6266384"/>
              <a:ext cx="1190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n-r free cols</a:t>
              </a:r>
            </a:p>
          </p:txBody>
        </p:sp>
        <p:cxnSp>
          <p:nvCxnSpPr>
            <p:cNvPr id="95" name="Conector angular 94">
              <a:extLst>
                <a:ext uri="{FF2B5EF4-FFF2-40B4-BE49-F238E27FC236}">
                  <a16:creationId xmlns:a16="http://schemas.microsoft.com/office/drawing/2014/main" id="{7030AEEC-014A-884A-B2D9-6636279FD0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7771" y="6276110"/>
              <a:ext cx="160373" cy="19946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angular 95">
              <a:extLst>
                <a:ext uri="{FF2B5EF4-FFF2-40B4-BE49-F238E27FC236}">
                  <a16:creationId xmlns:a16="http://schemas.microsoft.com/office/drawing/2014/main" id="{A7CB235C-7363-434F-9944-3F778305A81F}"/>
                </a:ext>
              </a:extLst>
            </p:cNvPr>
            <p:cNvCxnSpPr>
              <a:stCxn id="94" idx="1"/>
            </p:cNvCxnSpPr>
            <p:nvPr/>
          </p:nvCxnSpPr>
          <p:spPr>
            <a:xfrm rot="10800000">
              <a:off x="6300863" y="6266384"/>
              <a:ext cx="437792" cy="184666"/>
            </a:xfrm>
            <a:prstGeom prst="bentConnector3">
              <a:avLst>
                <a:gd name="adj1" fmla="val 996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de flecha 96">
              <a:extLst>
                <a:ext uri="{FF2B5EF4-FFF2-40B4-BE49-F238E27FC236}">
                  <a16:creationId xmlns:a16="http://schemas.microsoft.com/office/drawing/2014/main" id="{579FCA0A-25C8-5B49-A4BF-08CBB26B46B7}"/>
                </a:ext>
              </a:extLst>
            </p:cNvPr>
            <p:cNvCxnSpPr>
              <a:stCxn id="93" idx="1"/>
            </p:cNvCxnSpPr>
            <p:nvPr/>
          </p:nvCxnSpPr>
          <p:spPr>
            <a:xfrm flipH="1">
              <a:off x="6484036" y="5892399"/>
              <a:ext cx="1958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922FFAD-F792-0C41-965A-44E0E9C08D6B}"/>
                  </a:ext>
                </a:extLst>
              </p:cNvPr>
              <p:cNvSpPr/>
              <p:nvPr/>
            </p:nvSpPr>
            <p:spPr>
              <a:xfrm>
                <a:off x="5055408" y="4374506"/>
                <a:ext cx="3421258" cy="557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s-E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𝑖𝑣𝑜𝑡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𝑉𝑎𝑟𝑖𝑎𝑏𝑙𝑒𝑠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𝐹𝑟𝑒𝑒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𝑉𝑎𝑟𝑖𝑎𝑏𝑙𝑒𝑠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922FFAD-F792-0C41-965A-44E0E9C08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408" y="4374506"/>
                <a:ext cx="3421258" cy="557973"/>
              </a:xfrm>
              <a:prstGeom prst="rect">
                <a:avLst/>
              </a:prstGeom>
              <a:blipFill>
                <a:blip r:embed="rId1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201A71-BB41-9A42-8B75-86AED31380C9}"/>
                  </a:ext>
                </a:extLst>
              </p:cNvPr>
              <p:cNvSpPr txBox="1"/>
              <p:nvPr/>
            </p:nvSpPr>
            <p:spPr>
              <a:xfrm>
                <a:off x="5165022" y="5442627"/>
                <a:ext cx="3202030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𝑃𝑖𝑣𝑜𝑡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𝑉𝑎𝑟𝑖𝑎𝑏𝑙𝑒𝑠</m:t>
                              </m:r>
                            </m:e>
                          </m:eqAr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𝐹𝑟𝑒𝑒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𝑉𝑎𝑟𝑖𝑎𝑏𝑙𝑒𝑠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201A71-BB41-9A42-8B75-86AED3138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022" y="5442627"/>
                <a:ext cx="3202030" cy="460126"/>
              </a:xfrm>
              <a:prstGeom prst="rect">
                <a:avLst/>
              </a:prstGeom>
              <a:blipFill>
                <a:blip r:embed="rId19"/>
                <a:stretch>
                  <a:fillRect l="-1186" t="-13514" b="-1351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E2197E6-CB90-714A-9956-78DBA6D147DA}"/>
                  </a:ext>
                </a:extLst>
              </p:cNvPr>
              <p:cNvSpPr/>
              <p:nvPr/>
            </p:nvSpPr>
            <p:spPr>
              <a:xfrm>
                <a:off x="5886136" y="1484717"/>
                <a:ext cx="11920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𝑅𝑥</m:t>
                      </m:r>
                      <m:r>
                        <a:rPr lang="es-E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E2197E6-CB90-714A-9956-78DBA6D14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136" y="1484717"/>
                <a:ext cx="1192058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E2C979FF-AAAC-654A-89B2-DE43743AB966}"/>
              </a:ext>
            </a:extLst>
          </p:cNvPr>
          <p:cNvSpPr txBox="1"/>
          <p:nvPr/>
        </p:nvSpPr>
        <p:spPr>
          <a:xfrm>
            <a:off x="5133252" y="2180504"/>
            <a:ext cx="3123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Suppose the first r columns are the </a:t>
            </a:r>
          </a:p>
          <a:p>
            <a:r>
              <a:rPr lang="es-PY" dirty="0"/>
              <a:t>pivot colums. The R looks like: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E020BD8A-14AA-944F-966A-17FB411F2044}"/>
                  </a:ext>
                </a:extLst>
              </p:cNvPr>
              <p:cNvSpPr txBox="1"/>
              <p:nvPr/>
            </p:nvSpPr>
            <p:spPr>
              <a:xfrm>
                <a:off x="2668709" y="1542230"/>
                <a:ext cx="2188869" cy="831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Notice the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  <a:p>
                <a:r>
                  <a:rPr lang="es-PY" dirty="0"/>
                  <a:t>in the </a:t>
                </a:r>
                <a:r>
                  <a:rPr lang="es-PY" b="1" dirty="0"/>
                  <a:t>Pivots</a:t>
                </a:r>
                <a:r>
                  <a:rPr lang="es-PY" dirty="0"/>
                  <a:t> rows/cols</a:t>
                </a:r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E020BD8A-14AA-944F-966A-17FB411F2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709" y="1542230"/>
                <a:ext cx="2188869" cy="831253"/>
              </a:xfrm>
              <a:prstGeom prst="rect">
                <a:avLst/>
              </a:prstGeom>
              <a:blipFill>
                <a:blip r:embed="rId21"/>
                <a:stretch>
                  <a:fillRect l="-2312" r="-1156" b="-895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1 Título">
            <a:extLst>
              <a:ext uri="{FF2B5EF4-FFF2-40B4-BE49-F238E27FC236}">
                <a16:creationId xmlns:a16="http://schemas.microsoft.com/office/drawing/2014/main" id="{2779C71E-FD79-694C-99AC-49C4E2874BB7}"/>
              </a:ext>
            </a:extLst>
          </p:cNvPr>
          <p:cNvSpPr txBox="1">
            <a:spLocks/>
          </p:cNvSpPr>
          <p:nvPr/>
        </p:nvSpPr>
        <p:spPr>
          <a:xfrm>
            <a:off x="149015" y="57393"/>
            <a:ext cx="5365449" cy="10849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Example 1</a:t>
            </a:r>
            <a:endParaRPr lang="es-ES" sz="3600" dirty="0"/>
          </a:p>
        </p:txBody>
      </p:sp>
      <p:sp>
        <p:nvSpPr>
          <p:cNvPr id="28" name="1 Título">
            <a:extLst>
              <a:ext uri="{FF2B5EF4-FFF2-40B4-BE49-F238E27FC236}">
                <a16:creationId xmlns:a16="http://schemas.microsoft.com/office/drawing/2014/main" id="{2899F11C-E810-BE4F-B88B-E863F7419D5E}"/>
              </a:ext>
            </a:extLst>
          </p:cNvPr>
          <p:cNvSpPr txBox="1">
            <a:spLocks/>
          </p:cNvSpPr>
          <p:nvPr/>
        </p:nvSpPr>
        <p:spPr>
          <a:xfrm>
            <a:off x="268047" y="3289591"/>
            <a:ext cx="3432831" cy="74607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Special Solutions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35909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92C96F0-FFB5-D34E-8F17-700671D3DD84}"/>
                  </a:ext>
                </a:extLst>
              </p:cNvPr>
              <p:cNvSpPr txBox="1"/>
              <p:nvPr/>
            </p:nvSpPr>
            <p:spPr>
              <a:xfrm>
                <a:off x="1958076" y="5016683"/>
                <a:ext cx="29304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sz="2000" b="1" dirty="0"/>
                  <a:t>Rank of A </a:t>
                </a:r>
                <a:r>
                  <a:rPr lang="es-PY" sz="2000" dirty="0"/>
                  <a:t>= </a:t>
                </a:r>
                <a:r>
                  <a:rPr lang="es-PY" sz="2000" b="1" dirty="0"/>
                  <a:t># Pivots</a:t>
                </a: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92C96F0-FFB5-D34E-8F17-700671D3D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76" y="5016683"/>
                <a:ext cx="2930482" cy="400110"/>
              </a:xfrm>
              <a:prstGeom prst="rect">
                <a:avLst/>
              </a:prstGeom>
              <a:blipFill>
                <a:blip r:embed="rId3"/>
                <a:stretch>
                  <a:fillRect t="-3030" r="-862" b="-2424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47C34F5-5271-7E4A-BD46-40483F67222D}"/>
                  </a:ext>
                </a:extLst>
              </p:cNvPr>
              <p:cNvSpPr txBox="1"/>
              <p:nvPr/>
            </p:nvSpPr>
            <p:spPr>
              <a:xfrm>
                <a:off x="1886768" y="5615136"/>
                <a:ext cx="49749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2000" b="1" dirty="0"/>
                  <a:t># Free Variables</a:t>
                </a:r>
                <a:r>
                  <a:rPr lang="es-PY" sz="2000" dirty="0"/>
                  <a:t>=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sz="2000" b="1" dirty="0"/>
                  <a:t>#Special Solutions</a:t>
                </a: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47C34F5-5271-7E4A-BD46-40483F672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768" y="5615136"/>
                <a:ext cx="4974952" cy="400110"/>
              </a:xfrm>
              <a:prstGeom prst="rect">
                <a:avLst/>
              </a:prstGeom>
              <a:blipFill>
                <a:blip r:embed="rId4"/>
                <a:stretch>
                  <a:fillRect l="-1276" t="-3030" r="-255" b="-2424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71C7A51C-72C4-3145-AE98-FA1DF688E57D}"/>
                  </a:ext>
                </a:extLst>
              </p:cNvPr>
              <p:cNvSpPr/>
              <p:nvPr/>
            </p:nvSpPr>
            <p:spPr>
              <a:xfrm>
                <a:off x="249807" y="693293"/>
                <a:ext cx="39249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=0 →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71C7A51C-72C4-3145-AE98-FA1DF688E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07" y="693293"/>
                <a:ext cx="3924921" cy="461665"/>
              </a:xfrm>
              <a:prstGeom prst="rect">
                <a:avLst/>
              </a:prstGeom>
              <a:blipFill>
                <a:blip r:embed="rId5"/>
                <a:stretch>
                  <a:fillRect l="-323" b="-1351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68654268-E3D7-394B-BC78-8A31E8924F44}"/>
              </a:ext>
            </a:extLst>
          </p:cNvPr>
          <p:cNvGrpSpPr/>
          <p:nvPr/>
        </p:nvGrpSpPr>
        <p:grpSpPr>
          <a:xfrm>
            <a:off x="353347" y="2984649"/>
            <a:ext cx="8041793" cy="1820383"/>
            <a:chOff x="323528" y="2780928"/>
            <a:chExt cx="8041793" cy="18203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ADC22A5C-D525-B349-83B0-1DEBDE6C11FB}"/>
                    </a:ext>
                  </a:extLst>
                </p:cNvPr>
                <p:cNvSpPr/>
                <p:nvPr/>
              </p:nvSpPr>
              <p:spPr>
                <a:xfrm>
                  <a:off x="323528" y="2999070"/>
                  <a:ext cx="1277401" cy="9727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ES" dirty="0"/>
                    <a:t> </a:t>
                  </a:r>
                  <a:endParaRPr lang="es-PY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ADC22A5C-D525-B349-83B0-1DEBDE6C11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28" y="2999070"/>
                  <a:ext cx="1277401" cy="97270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ED152753-8C1B-AB4E-AD39-E7821C1B38C2}"/>
                    </a:ext>
                  </a:extLst>
                </p:cNvPr>
                <p:cNvSpPr/>
                <p:nvPr/>
              </p:nvSpPr>
              <p:spPr>
                <a:xfrm>
                  <a:off x="3635896" y="2867073"/>
                  <a:ext cx="1278683" cy="10637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ES" dirty="0"/>
                    <a:t> </a:t>
                  </a:r>
                  <a:endParaRPr lang="es-PY" dirty="0"/>
                </a:p>
              </p:txBody>
            </p:sp>
          </mc:Choice>
          <mc:Fallback xmlns="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ED152753-8C1B-AB4E-AD39-E7821C1B3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2867073"/>
                  <a:ext cx="1278683" cy="106375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ángulo 21">
                  <a:extLst>
                    <a:ext uri="{FF2B5EF4-FFF2-40B4-BE49-F238E27FC236}">
                      <a16:creationId xmlns:a16="http://schemas.microsoft.com/office/drawing/2014/main" id="{0494614D-A8F1-C74E-9CDC-83FEB75B070D}"/>
                    </a:ext>
                  </a:extLst>
                </p:cNvPr>
                <p:cNvSpPr/>
                <p:nvPr/>
              </p:nvSpPr>
              <p:spPr>
                <a:xfrm>
                  <a:off x="7092280" y="2780928"/>
                  <a:ext cx="1273041" cy="10559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ES" dirty="0"/>
                    <a:t> </a:t>
                  </a:r>
                  <a:endParaRPr lang="es-PY" dirty="0"/>
                </a:p>
              </p:txBody>
            </p:sp>
          </mc:Choice>
          <mc:Fallback xmlns="">
            <p:sp>
              <p:nvSpPr>
                <p:cNvPr id="22" name="Rectángulo 21">
                  <a:extLst>
                    <a:ext uri="{FF2B5EF4-FFF2-40B4-BE49-F238E27FC236}">
                      <a16:creationId xmlns:a16="http://schemas.microsoft.com/office/drawing/2014/main" id="{0494614D-A8F1-C74E-9CDC-83FEB75B07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2280" y="2780928"/>
                  <a:ext cx="1273041" cy="1055995"/>
                </a:xfrm>
                <a:prstGeom prst="rect">
                  <a:avLst/>
                </a:prstGeom>
                <a:blipFill>
                  <a:blip r:embed="rId8"/>
                  <a:stretch>
                    <a:fillRect b="-119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24BF8727-D514-3F48-BD8C-2F87B8033512}"/>
                </a:ext>
              </a:extLst>
            </p:cNvPr>
            <p:cNvSpPr/>
            <p:nvPr/>
          </p:nvSpPr>
          <p:spPr>
            <a:xfrm>
              <a:off x="395536" y="2999070"/>
              <a:ext cx="288428" cy="25885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F86CC000-566E-404A-BD66-BDAD19C216C6}"/>
                </a:ext>
              </a:extLst>
            </p:cNvPr>
            <p:cNvSpPr/>
            <p:nvPr/>
          </p:nvSpPr>
          <p:spPr>
            <a:xfrm>
              <a:off x="3707904" y="2866967"/>
              <a:ext cx="288428" cy="25885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886B9CCC-73BC-134A-8C1E-6768ADB6FFEC}"/>
                </a:ext>
              </a:extLst>
            </p:cNvPr>
            <p:cNvSpPr/>
            <p:nvPr/>
          </p:nvSpPr>
          <p:spPr>
            <a:xfrm>
              <a:off x="4121788" y="3137020"/>
              <a:ext cx="288428" cy="25885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871A82D4-FA9C-CB49-8A1E-1A2B404BCE49}"/>
                </a:ext>
              </a:extLst>
            </p:cNvPr>
            <p:cNvSpPr/>
            <p:nvPr/>
          </p:nvSpPr>
          <p:spPr>
            <a:xfrm>
              <a:off x="7164288" y="2780928"/>
              <a:ext cx="288428" cy="25885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5AE17D89-D802-8D49-96EF-8232FE1BF60F}"/>
                </a:ext>
              </a:extLst>
            </p:cNvPr>
            <p:cNvSpPr/>
            <p:nvPr/>
          </p:nvSpPr>
          <p:spPr>
            <a:xfrm>
              <a:off x="7570847" y="3050071"/>
              <a:ext cx="288428" cy="25885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ángulo 30">
                  <a:extLst>
                    <a:ext uri="{FF2B5EF4-FFF2-40B4-BE49-F238E27FC236}">
                      <a16:creationId xmlns:a16="http://schemas.microsoft.com/office/drawing/2014/main" id="{A93C9603-710C-B847-AEFF-7FE484BCE488}"/>
                    </a:ext>
                  </a:extLst>
                </p:cNvPr>
                <p:cNvSpPr/>
                <p:nvPr/>
              </p:nvSpPr>
              <p:spPr>
                <a:xfrm>
                  <a:off x="2207252" y="3217441"/>
                  <a:ext cx="5116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31" name="Rectángulo 30">
                  <a:extLst>
                    <a:ext uri="{FF2B5EF4-FFF2-40B4-BE49-F238E27FC236}">
                      <a16:creationId xmlns:a16="http://schemas.microsoft.com/office/drawing/2014/main" id="{A93C9603-710C-B847-AEFF-7FE484BCE4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7252" y="3217441"/>
                  <a:ext cx="511679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ángulo 31">
                  <a:extLst>
                    <a:ext uri="{FF2B5EF4-FFF2-40B4-BE49-F238E27FC236}">
                      <a16:creationId xmlns:a16="http://schemas.microsoft.com/office/drawing/2014/main" id="{0A57CC10-EB60-7241-A591-50330A5A1435}"/>
                    </a:ext>
                  </a:extLst>
                </p:cNvPr>
                <p:cNvSpPr/>
                <p:nvPr/>
              </p:nvSpPr>
              <p:spPr>
                <a:xfrm>
                  <a:off x="5695034" y="3125821"/>
                  <a:ext cx="5116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32" name="Rectángulo 31">
                  <a:extLst>
                    <a:ext uri="{FF2B5EF4-FFF2-40B4-BE49-F238E27FC236}">
                      <a16:creationId xmlns:a16="http://schemas.microsoft.com/office/drawing/2014/main" id="{0A57CC10-EB60-7241-A591-50330A5A14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5034" y="3125821"/>
                  <a:ext cx="511679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BE68C9EC-A414-204C-97B8-724769788CEF}"/>
                    </a:ext>
                  </a:extLst>
                </p:cNvPr>
                <p:cNvSpPr/>
                <p:nvPr/>
              </p:nvSpPr>
              <p:spPr>
                <a:xfrm>
                  <a:off x="323528" y="4119005"/>
                  <a:ext cx="119205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BE68C9EC-A414-204C-97B8-724769788C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28" y="4119005"/>
                  <a:ext cx="1192057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ángulo 33">
                  <a:extLst>
                    <a:ext uri="{FF2B5EF4-FFF2-40B4-BE49-F238E27FC236}">
                      <a16:creationId xmlns:a16="http://schemas.microsoft.com/office/drawing/2014/main" id="{53ECF7C6-93BA-5040-A466-827FDF9DBCBE}"/>
                    </a:ext>
                  </a:extLst>
                </p:cNvPr>
                <p:cNvSpPr/>
                <p:nvPr/>
              </p:nvSpPr>
              <p:spPr>
                <a:xfrm>
                  <a:off x="3680470" y="4139646"/>
                  <a:ext cx="12080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𝑈𝑥</m:t>
                        </m:r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34" name="Rectángulo 33">
                  <a:extLst>
                    <a:ext uri="{FF2B5EF4-FFF2-40B4-BE49-F238E27FC236}">
                      <a16:creationId xmlns:a16="http://schemas.microsoft.com/office/drawing/2014/main" id="{53ECF7C6-93BA-5040-A466-827FDF9DBC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0470" y="4139646"/>
                  <a:ext cx="1208088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ángulo 34">
                  <a:extLst>
                    <a:ext uri="{FF2B5EF4-FFF2-40B4-BE49-F238E27FC236}">
                      <a16:creationId xmlns:a16="http://schemas.microsoft.com/office/drawing/2014/main" id="{FF5CDF4D-EA86-B94B-B38C-36802F5329E0}"/>
                    </a:ext>
                  </a:extLst>
                </p:cNvPr>
                <p:cNvSpPr/>
                <p:nvPr/>
              </p:nvSpPr>
              <p:spPr>
                <a:xfrm>
                  <a:off x="7188621" y="4106066"/>
                  <a:ext cx="111030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sz="2400" dirty="0">
                      <a:ea typeface="Cambria Math" panose="02040503050406030204" pitchFamily="18" charset="0"/>
                    </a:rPr>
                    <a:t>R</a:t>
                  </a:r>
                  <a14:m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35" name="Rectángulo 34">
                  <a:extLst>
                    <a:ext uri="{FF2B5EF4-FFF2-40B4-BE49-F238E27FC236}">
                      <a16:creationId xmlns:a16="http://schemas.microsoft.com/office/drawing/2014/main" id="{FF5CDF4D-EA86-B94B-B38C-36802F532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8621" y="4106066"/>
                  <a:ext cx="1110304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7865" t="-7895" b="-26316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AE78979F-67BE-5344-9BD4-20039E39C1F5}"/>
                  </a:ext>
                </a:extLst>
              </p:cNvPr>
              <p:cNvSpPr/>
              <p:nvPr/>
            </p:nvSpPr>
            <p:spPr>
              <a:xfrm>
                <a:off x="2785997" y="1184166"/>
                <a:ext cx="1848583" cy="1055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AE78979F-67BE-5344-9BD4-20039E39C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997" y="1184166"/>
                <a:ext cx="1848583" cy="1055995"/>
              </a:xfrm>
              <a:prstGeom prst="rect">
                <a:avLst/>
              </a:prstGeom>
              <a:blipFill>
                <a:blip r:embed="rId1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3A6A3CD3-8213-7446-A1D3-F4880A916F50}"/>
                  </a:ext>
                </a:extLst>
              </p:cNvPr>
              <p:cNvSpPr txBox="1"/>
              <p:nvPr/>
            </p:nvSpPr>
            <p:spPr>
              <a:xfrm>
                <a:off x="4967658" y="1150978"/>
                <a:ext cx="1514389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4 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s-PY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sz="2000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3A6A3CD3-8213-7446-A1D3-F4880A916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658" y="1150978"/>
                <a:ext cx="1514389" cy="686535"/>
              </a:xfrm>
              <a:prstGeom prst="rect">
                <a:avLst/>
              </a:prstGeom>
              <a:blipFill>
                <a:blip r:embed="rId15"/>
                <a:stretch>
                  <a:fillRect l="-41667" t="-223636" r="-29167" b="-32545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ángulo 42">
                <a:extLst>
                  <a:ext uri="{FF2B5EF4-FFF2-40B4-BE49-F238E27FC236}">
                    <a16:creationId xmlns:a16="http://schemas.microsoft.com/office/drawing/2014/main" id="{C789735A-BD16-2D43-AD6C-FA91AF164A10}"/>
                  </a:ext>
                </a:extLst>
              </p:cNvPr>
              <p:cNvSpPr/>
              <p:nvPr/>
            </p:nvSpPr>
            <p:spPr>
              <a:xfrm>
                <a:off x="155699" y="1231311"/>
                <a:ext cx="2489849" cy="1055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43" name="Rectángulo 42">
                <a:extLst>
                  <a:ext uri="{FF2B5EF4-FFF2-40B4-BE49-F238E27FC236}">
                    <a16:creationId xmlns:a16="http://schemas.microsoft.com/office/drawing/2014/main" id="{C789735A-BD16-2D43-AD6C-FA91AF164A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99" y="1231311"/>
                <a:ext cx="2489849" cy="1055995"/>
              </a:xfrm>
              <a:prstGeom prst="rect">
                <a:avLst/>
              </a:prstGeom>
              <a:blipFill>
                <a:blip r:embed="rId16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1 Título">
            <a:extLst>
              <a:ext uri="{FF2B5EF4-FFF2-40B4-BE49-F238E27FC236}">
                <a16:creationId xmlns:a16="http://schemas.microsoft.com/office/drawing/2014/main" id="{814245A0-6EE6-364D-A9F0-E45D49A9B997}"/>
              </a:ext>
            </a:extLst>
          </p:cNvPr>
          <p:cNvSpPr txBox="1">
            <a:spLocks/>
          </p:cNvSpPr>
          <p:nvPr/>
        </p:nvSpPr>
        <p:spPr>
          <a:xfrm>
            <a:off x="155699" y="121984"/>
            <a:ext cx="6864573" cy="10849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Example 2 - Computing NullSpace </a:t>
            </a:r>
            <a:endParaRPr lang="es-ES" sz="3600" dirty="0"/>
          </a:p>
        </p:txBody>
      </p:sp>
      <p:sp>
        <p:nvSpPr>
          <p:cNvPr id="36" name="1 Título">
            <a:extLst>
              <a:ext uri="{FF2B5EF4-FFF2-40B4-BE49-F238E27FC236}">
                <a16:creationId xmlns:a16="http://schemas.microsoft.com/office/drawing/2014/main" id="{0B12E6AE-E516-4848-AA3B-6384B899BA62}"/>
              </a:ext>
            </a:extLst>
          </p:cNvPr>
          <p:cNvSpPr txBox="1">
            <a:spLocks/>
          </p:cNvSpPr>
          <p:nvPr/>
        </p:nvSpPr>
        <p:spPr>
          <a:xfrm>
            <a:off x="186605" y="2550712"/>
            <a:ext cx="6675115" cy="10849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Pivot Variables, Free Variables</a:t>
            </a:r>
            <a:endParaRPr lang="es-E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03EBF1F1-1EAF-7B45-AEC1-30EE5D1A675C}"/>
                  </a:ext>
                </a:extLst>
              </p:cNvPr>
              <p:cNvSpPr/>
              <p:nvPr/>
            </p:nvSpPr>
            <p:spPr>
              <a:xfrm>
                <a:off x="4963093" y="1976381"/>
                <a:ext cx="341047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s-PY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PY" sz="2400" dirty="0">
                    <a:solidFill>
                      <a:srgbClr val="FF0000"/>
                    </a:solidFill>
                  </a:rPr>
                  <a:t>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Y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03EBF1F1-1EAF-7B45-AEC1-30EE5D1A6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093" y="1976381"/>
                <a:ext cx="3410474" cy="461665"/>
              </a:xfrm>
              <a:prstGeom prst="rect">
                <a:avLst/>
              </a:prstGeom>
              <a:blipFill>
                <a:blip r:embed="rId17"/>
                <a:stretch>
                  <a:fillRect l="-372" t="-13889" b="-3055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76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9862498D-493C-274B-B589-54E424F347E5}"/>
                  </a:ext>
                </a:extLst>
              </p:cNvPr>
              <p:cNvSpPr txBox="1"/>
              <p:nvPr/>
            </p:nvSpPr>
            <p:spPr>
              <a:xfrm>
                <a:off x="3085903" y="1038749"/>
                <a:ext cx="1514389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4 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s-PY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sz="2000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9862498D-493C-274B-B589-54E424F34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903" y="1038749"/>
                <a:ext cx="1514389" cy="686535"/>
              </a:xfrm>
              <a:prstGeom prst="rect">
                <a:avLst/>
              </a:prstGeom>
              <a:blipFill>
                <a:blip r:embed="rId2"/>
                <a:stretch>
                  <a:fillRect l="-41667" t="-223636" r="-29167" b="-32363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144984C-3F6D-7C4E-90B9-CE1370881D66}"/>
                  </a:ext>
                </a:extLst>
              </p:cNvPr>
              <p:cNvSpPr/>
              <p:nvPr/>
            </p:nvSpPr>
            <p:spPr>
              <a:xfrm>
                <a:off x="198800" y="931739"/>
                <a:ext cx="2489849" cy="1055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144984C-3F6D-7C4E-90B9-CE1370881D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00" y="931739"/>
                <a:ext cx="2489849" cy="1055995"/>
              </a:xfrm>
              <a:prstGeom prst="rect">
                <a:avLst/>
              </a:prstGeom>
              <a:blipFill>
                <a:blip r:embed="rId3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C9393D48-E1A0-034D-A05D-7BEAB47B7256}"/>
                  </a:ext>
                </a:extLst>
              </p:cNvPr>
              <p:cNvSpPr/>
              <p:nvPr/>
            </p:nvSpPr>
            <p:spPr>
              <a:xfrm>
                <a:off x="4910984" y="260278"/>
                <a:ext cx="39249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=0 →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s-E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C9393D48-E1A0-034D-A05D-7BEAB47B7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984" y="260278"/>
                <a:ext cx="3924921" cy="461665"/>
              </a:xfrm>
              <a:prstGeom prst="rect">
                <a:avLst/>
              </a:prstGeom>
              <a:blipFill>
                <a:blip r:embed="rId4"/>
                <a:stretch>
                  <a:fillRect l="-323" b="-1315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o 8">
            <a:extLst>
              <a:ext uri="{FF2B5EF4-FFF2-40B4-BE49-F238E27FC236}">
                <a16:creationId xmlns:a16="http://schemas.microsoft.com/office/drawing/2014/main" id="{3964B016-DAE5-3241-A2E5-08E1B4DD3FD8}"/>
              </a:ext>
            </a:extLst>
          </p:cNvPr>
          <p:cNvGrpSpPr/>
          <p:nvPr/>
        </p:nvGrpSpPr>
        <p:grpSpPr>
          <a:xfrm>
            <a:off x="285111" y="2325026"/>
            <a:ext cx="8255636" cy="1638822"/>
            <a:chOff x="323528" y="4504230"/>
            <a:chExt cx="8255636" cy="16388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 7">
                  <a:extLst>
                    <a:ext uri="{FF2B5EF4-FFF2-40B4-BE49-F238E27FC236}">
                      <a16:creationId xmlns:a16="http://schemas.microsoft.com/office/drawing/2014/main" id="{0EAE4B0C-C32A-934A-9EA9-92549F1095E7}"/>
                    </a:ext>
                  </a:extLst>
                </p:cNvPr>
                <p:cNvSpPr/>
                <p:nvPr/>
              </p:nvSpPr>
              <p:spPr>
                <a:xfrm>
                  <a:off x="323528" y="4581128"/>
                  <a:ext cx="1399101" cy="10559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ES" dirty="0"/>
                    <a:t> </a:t>
                  </a:r>
                  <a:endParaRPr lang="es-PY" dirty="0"/>
                </a:p>
              </p:txBody>
            </p:sp>
          </mc:Choice>
          <mc:Fallback xmlns="">
            <p:sp>
              <p:nvSpPr>
                <p:cNvPr id="8" name="Rectángulo 7">
                  <a:extLst>
                    <a:ext uri="{FF2B5EF4-FFF2-40B4-BE49-F238E27FC236}">
                      <a16:creationId xmlns:a16="http://schemas.microsoft.com/office/drawing/2014/main" id="{0EAE4B0C-C32A-934A-9EA9-92549F1095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28" y="4581128"/>
                  <a:ext cx="1399101" cy="1055995"/>
                </a:xfrm>
                <a:prstGeom prst="rect">
                  <a:avLst/>
                </a:prstGeom>
                <a:blipFill>
                  <a:blip r:embed="rId5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ángulo 36">
                  <a:extLst>
                    <a:ext uri="{FF2B5EF4-FFF2-40B4-BE49-F238E27FC236}">
                      <a16:creationId xmlns:a16="http://schemas.microsoft.com/office/drawing/2014/main" id="{F3A4DC8C-6B4B-BB43-8D7E-D2A6484DA598}"/>
                    </a:ext>
                  </a:extLst>
                </p:cNvPr>
                <p:cNvSpPr/>
                <p:nvPr/>
              </p:nvSpPr>
              <p:spPr>
                <a:xfrm>
                  <a:off x="2108345" y="4567910"/>
                  <a:ext cx="1270861" cy="10559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ES" dirty="0"/>
                    <a:t> </a:t>
                  </a:r>
                  <a:endParaRPr lang="es-PY" dirty="0"/>
                </a:p>
              </p:txBody>
            </p:sp>
          </mc:Choice>
          <mc:Fallback xmlns="">
            <p:sp>
              <p:nvSpPr>
                <p:cNvPr id="37" name="Rectángulo 36">
                  <a:extLst>
                    <a:ext uri="{FF2B5EF4-FFF2-40B4-BE49-F238E27FC236}">
                      <a16:creationId xmlns:a16="http://schemas.microsoft.com/office/drawing/2014/main" id="{F3A4DC8C-6B4B-BB43-8D7E-D2A6484DA5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8345" y="4567910"/>
                  <a:ext cx="1270861" cy="1055995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94685E27-7BC4-7C48-9D6A-4F683EB08CE4}"/>
                    </a:ext>
                  </a:extLst>
                </p:cNvPr>
                <p:cNvSpPr/>
                <p:nvPr/>
              </p:nvSpPr>
              <p:spPr>
                <a:xfrm>
                  <a:off x="3741313" y="4567910"/>
                  <a:ext cx="1270861" cy="10559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ES" dirty="0"/>
                    <a:t> </a:t>
                  </a:r>
                  <a:endParaRPr lang="es-PY" dirty="0"/>
                </a:p>
              </p:txBody>
            </p:sp>
          </mc:Choice>
          <mc:Fallback xmlns=""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94685E27-7BC4-7C48-9D6A-4F683EB08C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313" y="4567910"/>
                  <a:ext cx="1270861" cy="1055995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ángulo 40">
                  <a:extLst>
                    <a:ext uri="{FF2B5EF4-FFF2-40B4-BE49-F238E27FC236}">
                      <a16:creationId xmlns:a16="http://schemas.microsoft.com/office/drawing/2014/main" id="{5178C217-5990-8E44-BCF9-8B3218D53C91}"/>
                    </a:ext>
                  </a:extLst>
                </p:cNvPr>
                <p:cNvSpPr/>
                <p:nvPr/>
              </p:nvSpPr>
              <p:spPr>
                <a:xfrm>
                  <a:off x="5524808" y="4567907"/>
                  <a:ext cx="1270861" cy="10559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ES" dirty="0"/>
                    <a:t> </a:t>
                  </a:r>
                  <a:endParaRPr lang="es-PY" dirty="0"/>
                </a:p>
              </p:txBody>
            </p:sp>
          </mc:Choice>
          <mc:Fallback xmlns="">
            <p:sp>
              <p:nvSpPr>
                <p:cNvPr id="41" name="Rectángulo 40">
                  <a:extLst>
                    <a:ext uri="{FF2B5EF4-FFF2-40B4-BE49-F238E27FC236}">
                      <a16:creationId xmlns:a16="http://schemas.microsoft.com/office/drawing/2014/main" id="{5178C217-5990-8E44-BCF9-8B3218D53C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4808" y="4567907"/>
                  <a:ext cx="1270861" cy="1055995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ángulo 41">
                  <a:extLst>
                    <a:ext uri="{FF2B5EF4-FFF2-40B4-BE49-F238E27FC236}">
                      <a16:creationId xmlns:a16="http://schemas.microsoft.com/office/drawing/2014/main" id="{4D25B0FB-BB2F-704B-A2DC-35A5AD5241C7}"/>
                    </a:ext>
                  </a:extLst>
                </p:cNvPr>
                <p:cNvSpPr/>
                <p:nvPr/>
              </p:nvSpPr>
              <p:spPr>
                <a:xfrm>
                  <a:off x="7308303" y="4567908"/>
                  <a:ext cx="1270861" cy="10559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ES" dirty="0"/>
                    <a:t> </a:t>
                  </a:r>
                  <a:endParaRPr lang="es-PY" dirty="0"/>
                </a:p>
              </p:txBody>
            </p:sp>
          </mc:Choice>
          <mc:Fallback xmlns="">
            <p:sp>
              <p:nvSpPr>
                <p:cNvPr id="42" name="Rectángulo 41">
                  <a:extLst>
                    <a:ext uri="{FF2B5EF4-FFF2-40B4-BE49-F238E27FC236}">
                      <a16:creationId xmlns:a16="http://schemas.microsoft.com/office/drawing/2014/main" id="{4D25B0FB-BB2F-704B-A2DC-35A5AD5241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8303" y="4567908"/>
                  <a:ext cx="1270861" cy="1055995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ángulo 42">
                  <a:extLst>
                    <a:ext uri="{FF2B5EF4-FFF2-40B4-BE49-F238E27FC236}">
                      <a16:creationId xmlns:a16="http://schemas.microsoft.com/office/drawing/2014/main" id="{B9160D03-39B1-664F-8933-55FC979E3D7A}"/>
                    </a:ext>
                  </a:extLst>
                </p:cNvPr>
                <p:cNvSpPr/>
                <p:nvPr/>
              </p:nvSpPr>
              <p:spPr>
                <a:xfrm>
                  <a:off x="530572" y="5681387"/>
                  <a:ext cx="119205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43" name="Rectángulo 42">
                  <a:extLst>
                    <a:ext uri="{FF2B5EF4-FFF2-40B4-BE49-F238E27FC236}">
                      <a16:creationId xmlns:a16="http://schemas.microsoft.com/office/drawing/2014/main" id="{B9160D03-39B1-664F-8933-55FC979E3D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72" y="5681387"/>
                  <a:ext cx="1192057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ángulo 43">
                  <a:extLst>
                    <a:ext uri="{FF2B5EF4-FFF2-40B4-BE49-F238E27FC236}">
                      <a16:creationId xmlns:a16="http://schemas.microsoft.com/office/drawing/2014/main" id="{CD314A9E-DD49-5946-A6CB-31B038CB8E34}"/>
                    </a:ext>
                  </a:extLst>
                </p:cNvPr>
                <p:cNvSpPr/>
                <p:nvPr/>
              </p:nvSpPr>
              <p:spPr>
                <a:xfrm>
                  <a:off x="3741313" y="5678411"/>
                  <a:ext cx="12080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𝑈𝑥</m:t>
                        </m:r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44" name="Rectángulo 43">
                  <a:extLst>
                    <a:ext uri="{FF2B5EF4-FFF2-40B4-BE49-F238E27FC236}">
                      <a16:creationId xmlns:a16="http://schemas.microsoft.com/office/drawing/2014/main" id="{CD314A9E-DD49-5946-A6CB-31B038CB8E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313" y="5678411"/>
                  <a:ext cx="1208088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ángulo 44">
                  <a:extLst>
                    <a:ext uri="{FF2B5EF4-FFF2-40B4-BE49-F238E27FC236}">
                      <a16:creationId xmlns:a16="http://schemas.microsoft.com/office/drawing/2014/main" id="{A2700E76-6D57-EF4B-B4A3-6827B6DE61D2}"/>
                    </a:ext>
                  </a:extLst>
                </p:cNvPr>
                <p:cNvSpPr/>
                <p:nvPr/>
              </p:nvSpPr>
              <p:spPr>
                <a:xfrm>
                  <a:off x="7388581" y="5637123"/>
                  <a:ext cx="111030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sz="2400" dirty="0">
                      <a:ea typeface="Cambria Math" panose="02040503050406030204" pitchFamily="18" charset="0"/>
                    </a:rPr>
                    <a:t>R</a:t>
                  </a:r>
                  <a14:m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45" name="Rectángulo 44">
                  <a:extLst>
                    <a:ext uri="{FF2B5EF4-FFF2-40B4-BE49-F238E27FC236}">
                      <a16:creationId xmlns:a16="http://schemas.microsoft.com/office/drawing/2014/main" id="{A2700E76-6D57-EF4B-B4A3-6827B6DE61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8581" y="5637123"/>
                  <a:ext cx="1110304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7955" t="-7895" b="-26316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17927950-21C4-AB47-8FAA-04B555DA3296}"/>
                </a:ext>
              </a:extLst>
            </p:cNvPr>
            <p:cNvSpPr/>
            <p:nvPr/>
          </p:nvSpPr>
          <p:spPr>
            <a:xfrm>
              <a:off x="384816" y="4536864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0D622625-C768-C340-8DB7-EB3FED42DC26}"/>
                </a:ext>
              </a:extLst>
            </p:cNvPr>
            <p:cNvSpPr/>
            <p:nvPr/>
          </p:nvSpPr>
          <p:spPr>
            <a:xfrm>
              <a:off x="2128452" y="4536864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9EB175CF-81BD-C244-8F29-076615FD1A90}"/>
                </a:ext>
              </a:extLst>
            </p:cNvPr>
            <p:cNvSpPr/>
            <p:nvPr/>
          </p:nvSpPr>
          <p:spPr>
            <a:xfrm>
              <a:off x="3797118" y="4513404"/>
              <a:ext cx="347842" cy="35087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F863DD20-3C0B-FA46-90F6-ED5617A0E565}"/>
                </a:ext>
              </a:extLst>
            </p:cNvPr>
            <p:cNvSpPr/>
            <p:nvPr/>
          </p:nvSpPr>
          <p:spPr>
            <a:xfrm>
              <a:off x="4171423" y="4864274"/>
              <a:ext cx="347842" cy="23163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668F3B40-06D7-E54D-9634-462E2BB49691}"/>
                </a:ext>
              </a:extLst>
            </p:cNvPr>
            <p:cNvSpPr/>
            <p:nvPr/>
          </p:nvSpPr>
          <p:spPr>
            <a:xfrm>
              <a:off x="5544669" y="4513918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5A3A4EC4-AE97-194C-BF71-A231AB6C8FF3}"/>
                </a:ext>
              </a:extLst>
            </p:cNvPr>
            <p:cNvSpPr/>
            <p:nvPr/>
          </p:nvSpPr>
          <p:spPr>
            <a:xfrm>
              <a:off x="5986317" y="4896701"/>
              <a:ext cx="347842" cy="23163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8FE2C8B4-2321-424A-B06A-F0F4D584E30F}"/>
                </a:ext>
              </a:extLst>
            </p:cNvPr>
            <p:cNvSpPr/>
            <p:nvPr/>
          </p:nvSpPr>
          <p:spPr>
            <a:xfrm>
              <a:off x="7741934" y="4864270"/>
              <a:ext cx="347842" cy="23163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05D161B4-2B67-564B-9BF3-DE23DC91713C}"/>
                </a:ext>
              </a:extLst>
            </p:cNvPr>
            <p:cNvSpPr/>
            <p:nvPr/>
          </p:nvSpPr>
          <p:spPr>
            <a:xfrm>
              <a:off x="7345099" y="4504230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843D098A-606E-B84B-B690-875AAC262F0F}"/>
                    </a:ext>
                  </a:extLst>
                </p:cNvPr>
                <p:cNvSpPr/>
                <p:nvPr/>
              </p:nvSpPr>
              <p:spPr>
                <a:xfrm>
                  <a:off x="1646835" y="4936598"/>
                  <a:ext cx="5116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843D098A-606E-B84B-B690-875AAC262F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835" y="4936598"/>
                  <a:ext cx="511679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ángulo 57">
                  <a:extLst>
                    <a:ext uri="{FF2B5EF4-FFF2-40B4-BE49-F238E27FC236}">
                      <a16:creationId xmlns:a16="http://schemas.microsoft.com/office/drawing/2014/main" id="{8372C1C2-E42A-2648-8E01-E86ECC895837}"/>
                    </a:ext>
                  </a:extLst>
                </p:cNvPr>
                <p:cNvSpPr/>
                <p:nvPr/>
              </p:nvSpPr>
              <p:spPr>
                <a:xfrm>
                  <a:off x="3251925" y="4907095"/>
                  <a:ext cx="5116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58" name="Rectángulo 57">
                  <a:extLst>
                    <a:ext uri="{FF2B5EF4-FFF2-40B4-BE49-F238E27FC236}">
                      <a16:creationId xmlns:a16="http://schemas.microsoft.com/office/drawing/2014/main" id="{8372C1C2-E42A-2648-8E01-E86ECC895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925" y="4907095"/>
                  <a:ext cx="511679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B8843CC6-476B-F949-9AD5-BB899EAB0A8C}"/>
                    </a:ext>
                  </a:extLst>
                </p:cNvPr>
                <p:cNvSpPr/>
                <p:nvPr/>
              </p:nvSpPr>
              <p:spPr>
                <a:xfrm>
                  <a:off x="4950283" y="4896701"/>
                  <a:ext cx="5116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B8843CC6-476B-F949-9AD5-BB899EAB0A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0283" y="4896701"/>
                  <a:ext cx="511679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ángulo 59">
                  <a:extLst>
                    <a:ext uri="{FF2B5EF4-FFF2-40B4-BE49-F238E27FC236}">
                      <a16:creationId xmlns:a16="http://schemas.microsoft.com/office/drawing/2014/main" id="{97F09C7D-8AF2-3B49-AFAB-F40E7ED3E185}"/>
                    </a:ext>
                  </a:extLst>
                </p:cNvPr>
                <p:cNvSpPr/>
                <p:nvPr/>
              </p:nvSpPr>
              <p:spPr>
                <a:xfrm>
                  <a:off x="6783947" y="4980087"/>
                  <a:ext cx="5116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60" name="Rectángulo 59">
                  <a:extLst>
                    <a:ext uri="{FF2B5EF4-FFF2-40B4-BE49-F238E27FC236}">
                      <a16:creationId xmlns:a16="http://schemas.microsoft.com/office/drawing/2014/main" id="{97F09C7D-8AF2-3B49-AFAB-F40E7ED3E1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947" y="4980087"/>
                  <a:ext cx="511679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id="{E787719D-497F-9F48-9BAF-95E0BFA42BE7}"/>
                  </a:ext>
                </a:extLst>
              </p:cNvPr>
              <p:cNvSpPr/>
              <p:nvPr/>
            </p:nvSpPr>
            <p:spPr>
              <a:xfrm>
                <a:off x="5205691" y="1038749"/>
                <a:ext cx="96116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Pivot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id="{E787719D-497F-9F48-9BAF-95E0BFA42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691" y="1038749"/>
                <a:ext cx="961161" cy="710194"/>
              </a:xfrm>
              <a:prstGeom prst="rect">
                <a:avLst/>
              </a:prstGeom>
              <a:blipFill>
                <a:blip r:embed="rId17"/>
                <a:stretch>
                  <a:fillRect l="-66234" t="-187719" r="-74026" b="-27543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ángulo 61">
                <a:extLst>
                  <a:ext uri="{FF2B5EF4-FFF2-40B4-BE49-F238E27FC236}">
                    <a16:creationId xmlns:a16="http://schemas.microsoft.com/office/drawing/2014/main" id="{B3A1D270-87DE-274F-8DA0-E331C83ED003}"/>
                  </a:ext>
                </a:extLst>
              </p:cNvPr>
              <p:cNvSpPr/>
              <p:nvPr/>
            </p:nvSpPr>
            <p:spPr>
              <a:xfrm>
                <a:off x="6514551" y="1158865"/>
                <a:ext cx="1945917" cy="403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ree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Variables</m:t>
                    </m:r>
                    <m:d>
                      <m:dPr>
                        <m:begChr m:val="{"/>
                        <m:endChr m:val="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2" name="Rectángulo 61">
                <a:extLst>
                  <a:ext uri="{FF2B5EF4-FFF2-40B4-BE49-F238E27FC236}">
                    <a16:creationId xmlns:a16="http://schemas.microsoft.com/office/drawing/2014/main" id="{B3A1D270-87DE-274F-8DA0-E331C83ED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551" y="1158865"/>
                <a:ext cx="1945917" cy="403637"/>
              </a:xfrm>
              <a:prstGeom prst="rect">
                <a:avLst/>
              </a:prstGeom>
              <a:blipFill>
                <a:blip r:embed="rId18"/>
                <a:stretch>
                  <a:fillRect l="-2597" t="-148485" r="-3896" b="-22121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477BCCF5-F9EA-BF49-B915-693CB8F55F81}"/>
                  </a:ext>
                </a:extLst>
              </p:cNvPr>
              <p:cNvSpPr txBox="1"/>
              <p:nvPr/>
            </p:nvSpPr>
            <p:spPr>
              <a:xfrm>
                <a:off x="492155" y="4511959"/>
                <a:ext cx="2163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sz="2000" b="1" dirty="0"/>
                  <a:t>Rank of A </a:t>
                </a:r>
                <a:r>
                  <a:rPr lang="es-PY" sz="2000" dirty="0"/>
                  <a:t>= </a:t>
                </a:r>
                <a:r>
                  <a:rPr lang="es-PY" sz="2000" b="1" dirty="0"/>
                  <a:t>2</a:t>
                </a:r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477BCCF5-F9EA-BF49-B915-693CB8F55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55" y="4511959"/>
                <a:ext cx="2163669" cy="400110"/>
              </a:xfrm>
              <a:prstGeom prst="rect">
                <a:avLst/>
              </a:prstGeom>
              <a:blipFill>
                <a:blip r:embed="rId19"/>
                <a:stretch>
                  <a:fillRect t="-3030" r="-1754" b="-2727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5873AB8-CF85-B447-8D42-5DC418BB7ECF}"/>
                  </a:ext>
                </a:extLst>
              </p:cNvPr>
              <p:cNvSpPr txBox="1"/>
              <p:nvPr/>
            </p:nvSpPr>
            <p:spPr>
              <a:xfrm>
                <a:off x="571398" y="5122945"/>
                <a:ext cx="3131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2000" b="1" dirty="0"/>
                  <a:t># Free Variables</a:t>
                </a:r>
                <a:r>
                  <a:rPr lang="es-PY" sz="2000" dirty="0"/>
                  <a:t>=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sz="2000" b="1" dirty="0"/>
                  <a:t> 1</a:t>
                </a:r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5873AB8-CF85-B447-8D42-5DC418BB7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98" y="5122945"/>
                <a:ext cx="3131498" cy="400110"/>
              </a:xfrm>
              <a:prstGeom prst="rect">
                <a:avLst/>
              </a:prstGeom>
              <a:blipFill>
                <a:blip r:embed="rId20"/>
                <a:stretch>
                  <a:fillRect l="-2016" t="-3030" r="-806" b="-2727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1 Título">
            <a:extLst>
              <a:ext uri="{FF2B5EF4-FFF2-40B4-BE49-F238E27FC236}">
                <a16:creationId xmlns:a16="http://schemas.microsoft.com/office/drawing/2014/main" id="{ED05313E-4215-6C46-99CA-D5EF9C3A6318}"/>
              </a:ext>
            </a:extLst>
          </p:cNvPr>
          <p:cNvSpPr txBox="1">
            <a:spLocks/>
          </p:cNvSpPr>
          <p:nvPr/>
        </p:nvSpPr>
        <p:spPr>
          <a:xfrm>
            <a:off x="114786" y="123709"/>
            <a:ext cx="5365449" cy="10849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Example 2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55996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9862498D-493C-274B-B589-54E424F347E5}"/>
                  </a:ext>
                </a:extLst>
              </p:cNvPr>
              <p:cNvSpPr txBox="1"/>
              <p:nvPr/>
            </p:nvSpPr>
            <p:spPr>
              <a:xfrm>
                <a:off x="3066467" y="913335"/>
                <a:ext cx="1514389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4 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s-PY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sz="2000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9862498D-493C-274B-B589-54E424F34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467" y="913335"/>
                <a:ext cx="1514389" cy="686535"/>
              </a:xfrm>
              <a:prstGeom prst="rect">
                <a:avLst/>
              </a:prstGeom>
              <a:blipFill>
                <a:blip r:embed="rId2"/>
                <a:stretch>
                  <a:fillRect l="-40496" t="-229630" r="-28926" b="-33148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144984C-3F6D-7C4E-90B9-CE1370881D66}"/>
                  </a:ext>
                </a:extLst>
              </p:cNvPr>
              <p:cNvSpPr/>
              <p:nvPr/>
            </p:nvSpPr>
            <p:spPr>
              <a:xfrm>
                <a:off x="239997" y="784942"/>
                <a:ext cx="2489849" cy="1055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144984C-3F6D-7C4E-90B9-CE1370881D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97" y="784942"/>
                <a:ext cx="2489849" cy="1055995"/>
              </a:xfrm>
              <a:prstGeom prst="rect">
                <a:avLst/>
              </a:prstGeom>
              <a:blipFill>
                <a:blip r:embed="rId3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o 2">
            <a:extLst>
              <a:ext uri="{FF2B5EF4-FFF2-40B4-BE49-F238E27FC236}">
                <a16:creationId xmlns:a16="http://schemas.microsoft.com/office/drawing/2014/main" id="{B053FE13-3F2F-1445-AFAE-3862E0303B93}"/>
              </a:ext>
            </a:extLst>
          </p:cNvPr>
          <p:cNvGrpSpPr/>
          <p:nvPr/>
        </p:nvGrpSpPr>
        <p:grpSpPr>
          <a:xfrm>
            <a:off x="302957" y="2092101"/>
            <a:ext cx="8430008" cy="1729420"/>
            <a:chOff x="302957" y="2092101"/>
            <a:chExt cx="8430008" cy="17294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 7">
                  <a:extLst>
                    <a:ext uri="{FF2B5EF4-FFF2-40B4-BE49-F238E27FC236}">
                      <a16:creationId xmlns:a16="http://schemas.microsoft.com/office/drawing/2014/main" id="{0EAE4B0C-C32A-934A-9EA9-92549F1095E7}"/>
                    </a:ext>
                  </a:extLst>
                </p:cNvPr>
                <p:cNvSpPr/>
                <p:nvPr/>
              </p:nvSpPr>
              <p:spPr>
                <a:xfrm>
                  <a:off x="302957" y="2259597"/>
                  <a:ext cx="1399101" cy="10559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ES" dirty="0"/>
                    <a:t> </a:t>
                  </a:r>
                  <a:endParaRPr lang="es-PY" dirty="0"/>
                </a:p>
              </p:txBody>
            </p:sp>
          </mc:Choice>
          <mc:Fallback xmlns="">
            <p:sp>
              <p:nvSpPr>
                <p:cNvPr id="8" name="Rectángulo 7">
                  <a:extLst>
                    <a:ext uri="{FF2B5EF4-FFF2-40B4-BE49-F238E27FC236}">
                      <a16:creationId xmlns:a16="http://schemas.microsoft.com/office/drawing/2014/main" id="{0EAE4B0C-C32A-934A-9EA9-92549F1095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957" y="2259597"/>
                  <a:ext cx="1399101" cy="1055995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94685E27-7BC4-7C48-9D6A-4F683EB08CE4}"/>
                    </a:ext>
                  </a:extLst>
                </p:cNvPr>
                <p:cNvSpPr/>
                <p:nvPr/>
              </p:nvSpPr>
              <p:spPr>
                <a:xfrm>
                  <a:off x="4008771" y="2206273"/>
                  <a:ext cx="1270861" cy="10559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ES" dirty="0"/>
                    <a:t> </a:t>
                  </a:r>
                  <a:endParaRPr lang="es-PY" dirty="0"/>
                </a:p>
              </p:txBody>
            </p:sp>
          </mc:Choice>
          <mc:Fallback xmlns=""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94685E27-7BC4-7C48-9D6A-4F683EB08C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8771" y="2206273"/>
                  <a:ext cx="1270861" cy="1055995"/>
                </a:xfrm>
                <a:prstGeom prst="rect">
                  <a:avLst/>
                </a:prstGeom>
                <a:blipFill>
                  <a:blip r:embed="rId5"/>
                  <a:stretch>
                    <a:fillRect b="-119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ángulo 41">
                  <a:extLst>
                    <a:ext uri="{FF2B5EF4-FFF2-40B4-BE49-F238E27FC236}">
                      <a16:creationId xmlns:a16="http://schemas.microsoft.com/office/drawing/2014/main" id="{4D25B0FB-BB2F-704B-A2DC-35A5AD5241C7}"/>
                    </a:ext>
                  </a:extLst>
                </p:cNvPr>
                <p:cNvSpPr/>
                <p:nvPr/>
              </p:nvSpPr>
              <p:spPr>
                <a:xfrm>
                  <a:off x="7462104" y="2155779"/>
                  <a:ext cx="1270861" cy="10559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ES" dirty="0"/>
                    <a:t> </a:t>
                  </a:r>
                  <a:endParaRPr lang="es-PY" dirty="0"/>
                </a:p>
              </p:txBody>
            </p:sp>
          </mc:Choice>
          <mc:Fallback xmlns="">
            <p:sp>
              <p:nvSpPr>
                <p:cNvPr id="42" name="Rectángulo 41">
                  <a:extLst>
                    <a:ext uri="{FF2B5EF4-FFF2-40B4-BE49-F238E27FC236}">
                      <a16:creationId xmlns:a16="http://schemas.microsoft.com/office/drawing/2014/main" id="{4D25B0FB-BB2F-704B-A2DC-35A5AD5241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2104" y="2155779"/>
                  <a:ext cx="1270861" cy="1055995"/>
                </a:xfrm>
                <a:prstGeom prst="rect">
                  <a:avLst/>
                </a:prstGeom>
                <a:blipFill>
                  <a:blip r:embed="rId6"/>
                  <a:stretch>
                    <a:fillRect b="-119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ángulo 42">
                  <a:extLst>
                    <a:ext uri="{FF2B5EF4-FFF2-40B4-BE49-F238E27FC236}">
                      <a16:creationId xmlns:a16="http://schemas.microsoft.com/office/drawing/2014/main" id="{B9160D03-39B1-664F-8933-55FC979E3D7A}"/>
                    </a:ext>
                  </a:extLst>
                </p:cNvPr>
                <p:cNvSpPr/>
                <p:nvPr/>
              </p:nvSpPr>
              <p:spPr>
                <a:xfrm>
                  <a:off x="510001" y="3359856"/>
                  <a:ext cx="119205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43" name="Rectángulo 42">
                  <a:extLst>
                    <a:ext uri="{FF2B5EF4-FFF2-40B4-BE49-F238E27FC236}">
                      <a16:creationId xmlns:a16="http://schemas.microsoft.com/office/drawing/2014/main" id="{B9160D03-39B1-664F-8933-55FC979E3D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01" y="3359856"/>
                  <a:ext cx="1192057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ángulo 43">
                  <a:extLst>
                    <a:ext uri="{FF2B5EF4-FFF2-40B4-BE49-F238E27FC236}">
                      <a16:creationId xmlns:a16="http://schemas.microsoft.com/office/drawing/2014/main" id="{CD314A9E-DD49-5946-A6CB-31B038CB8E34}"/>
                    </a:ext>
                  </a:extLst>
                </p:cNvPr>
                <p:cNvSpPr/>
                <p:nvPr/>
              </p:nvSpPr>
              <p:spPr>
                <a:xfrm>
                  <a:off x="3980804" y="3312558"/>
                  <a:ext cx="12080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𝑈𝑥</m:t>
                        </m:r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44" name="Rectángulo 43">
                  <a:extLst>
                    <a:ext uri="{FF2B5EF4-FFF2-40B4-BE49-F238E27FC236}">
                      <a16:creationId xmlns:a16="http://schemas.microsoft.com/office/drawing/2014/main" id="{CD314A9E-DD49-5946-A6CB-31B038CB8E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0804" y="3312558"/>
                  <a:ext cx="1208088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ángulo 44">
                  <a:extLst>
                    <a:ext uri="{FF2B5EF4-FFF2-40B4-BE49-F238E27FC236}">
                      <a16:creationId xmlns:a16="http://schemas.microsoft.com/office/drawing/2014/main" id="{A2700E76-6D57-EF4B-B4A3-6827B6DE61D2}"/>
                    </a:ext>
                  </a:extLst>
                </p:cNvPr>
                <p:cNvSpPr/>
                <p:nvPr/>
              </p:nvSpPr>
              <p:spPr>
                <a:xfrm>
                  <a:off x="7524007" y="3312558"/>
                  <a:ext cx="111030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sz="2400" dirty="0">
                      <a:ea typeface="Cambria Math" panose="02040503050406030204" pitchFamily="18" charset="0"/>
                    </a:rPr>
                    <a:t>R</a:t>
                  </a:r>
                  <a14:m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45" name="Rectángulo 44">
                  <a:extLst>
                    <a:ext uri="{FF2B5EF4-FFF2-40B4-BE49-F238E27FC236}">
                      <a16:creationId xmlns:a16="http://schemas.microsoft.com/office/drawing/2014/main" id="{A2700E76-6D57-EF4B-B4A3-6827B6DE61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4007" y="3312558"/>
                  <a:ext cx="1110304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6742" t="-10811" b="-2973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17927950-21C4-AB47-8FAA-04B555DA3296}"/>
                </a:ext>
              </a:extLst>
            </p:cNvPr>
            <p:cNvSpPr/>
            <p:nvPr/>
          </p:nvSpPr>
          <p:spPr>
            <a:xfrm>
              <a:off x="364245" y="2215333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9EB175CF-81BD-C244-8F29-076615FD1A90}"/>
                </a:ext>
              </a:extLst>
            </p:cNvPr>
            <p:cNvSpPr/>
            <p:nvPr/>
          </p:nvSpPr>
          <p:spPr>
            <a:xfrm>
              <a:off x="4064576" y="2151767"/>
              <a:ext cx="347842" cy="35087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F863DD20-3C0B-FA46-90F6-ED5617A0E565}"/>
                </a:ext>
              </a:extLst>
            </p:cNvPr>
            <p:cNvSpPr/>
            <p:nvPr/>
          </p:nvSpPr>
          <p:spPr>
            <a:xfrm>
              <a:off x="4438881" y="2502637"/>
              <a:ext cx="347842" cy="23163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8FE2C8B4-2321-424A-B06A-F0F4D584E30F}"/>
                </a:ext>
              </a:extLst>
            </p:cNvPr>
            <p:cNvSpPr/>
            <p:nvPr/>
          </p:nvSpPr>
          <p:spPr>
            <a:xfrm>
              <a:off x="7895735" y="2452141"/>
              <a:ext cx="347842" cy="23163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05D161B4-2B67-564B-9BF3-DE23DC91713C}"/>
                </a:ext>
              </a:extLst>
            </p:cNvPr>
            <p:cNvSpPr/>
            <p:nvPr/>
          </p:nvSpPr>
          <p:spPr>
            <a:xfrm>
              <a:off x="7498900" y="2092101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ángulo 57">
                  <a:extLst>
                    <a:ext uri="{FF2B5EF4-FFF2-40B4-BE49-F238E27FC236}">
                      <a16:creationId xmlns:a16="http://schemas.microsoft.com/office/drawing/2014/main" id="{8372C1C2-E42A-2648-8E01-E86ECC895837}"/>
                    </a:ext>
                  </a:extLst>
                </p:cNvPr>
                <p:cNvSpPr/>
                <p:nvPr/>
              </p:nvSpPr>
              <p:spPr>
                <a:xfrm>
                  <a:off x="2474007" y="2632070"/>
                  <a:ext cx="5116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58" name="Rectángulo 57">
                  <a:extLst>
                    <a:ext uri="{FF2B5EF4-FFF2-40B4-BE49-F238E27FC236}">
                      <a16:creationId xmlns:a16="http://schemas.microsoft.com/office/drawing/2014/main" id="{8372C1C2-E42A-2648-8E01-E86ECC895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007" y="2632070"/>
                  <a:ext cx="511679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B8843CC6-476B-F949-9AD5-BB899EAB0A8C}"/>
                    </a:ext>
                  </a:extLst>
                </p:cNvPr>
                <p:cNvSpPr/>
                <p:nvPr/>
              </p:nvSpPr>
              <p:spPr>
                <a:xfrm>
                  <a:off x="6055354" y="2502637"/>
                  <a:ext cx="5116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B8843CC6-476B-F949-9AD5-BB899EAB0A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354" y="2502637"/>
                  <a:ext cx="511679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886A7441-097A-3842-B947-34FBCC639052}"/>
                  </a:ext>
                </a:extLst>
              </p:cNvPr>
              <p:cNvSpPr/>
              <p:nvPr/>
            </p:nvSpPr>
            <p:spPr>
              <a:xfrm>
                <a:off x="1781470" y="5297704"/>
                <a:ext cx="3672737" cy="825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i="1" dirty="0">
                    <a:latin typeface="Cambria Math" panose="02040503050406030204" pitchFamily="18" charset="0"/>
                  </a:rPr>
                  <a:t>=</a:t>
                </a:r>
                <a:r>
                  <a:rPr lang="es-ES" i="1" dirty="0">
                    <a:latin typeface="Cambria Math" panose="02040503050406030204" pitchFamily="18" charset="0"/>
                  </a:rPr>
                  <a:t>c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</a:t>
                </a:r>
                <a:r>
                  <a:rPr lang="es-ES" i="1" dirty="0">
                    <a:latin typeface="Cambria Math" panose="02040503050406030204" pitchFamily="18" charset="0"/>
                  </a:rPr>
                  <a:t> c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886A7441-097A-3842-B947-34FBCC6390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470" y="5297704"/>
                <a:ext cx="3672737" cy="825611"/>
              </a:xfrm>
              <a:prstGeom prst="rect">
                <a:avLst/>
              </a:prstGeom>
              <a:blipFill>
                <a:blip r:embed="rId1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B7E87F60-95A8-DD4C-87E2-B8EA21DB43AE}"/>
                  </a:ext>
                </a:extLst>
              </p:cNvPr>
              <p:cNvSpPr txBox="1"/>
              <p:nvPr/>
            </p:nvSpPr>
            <p:spPr>
              <a:xfrm>
                <a:off x="364245" y="5350688"/>
                <a:ext cx="10162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endParaRPr lang="es-PY" dirty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B7E87F60-95A8-DD4C-87E2-B8EA21DB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45" y="5350688"/>
                <a:ext cx="1016240" cy="923330"/>
              </a:xfrm>
              <a:prstGeom prst="rect">
                <a:avLst/>
              </a:prstGeom>
              <a:blipFill>
                <a:blip r:embed="rId13"/>
                <a:stretch>
                  <a:fillRect l="-4938" t="-135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6E673DF7-D1C7-9541-A582-585B2CE01890}"/>
                  </a:ext>
                </a:extLst>
              </p:cNvPr>
              <p:cNvSpPr/>
              <p:nvPr/>
            </p:nvSpPr>
            <p:spPr>
              <a:xfrm>
                <a:off x="151036" y="4311015"/>
                <a:ext cx="1725792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sz="2000" dirty="0"/>
              </a:p>
            </p:txBody>
          </p:sp>
        </mc:Choice>
        <mc:Fallback xmlns=""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6E673DF7-D1C7-9541-A582-585B2CE01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36" y="4311015"/>
                <a:ext cx="1725792" cy="778868"/>
              </a:xfrm>
              <a:prstGeom prst="rect">
                <a:avLst/>
              </a:prstGeom>
              <a:blipFill>
                <a:blip r:embed="rId14"/>
                <a:stretch>
                  <a:fillRect l="-61765" t="-190476" b="-27777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upo 60">
            <a:extLst>
              <a:ext uri="{FF2B5EF4-FFF2-40B4-BE49-F238E27FC236}">
                <a16:creationId xmlns:a16="http://schemas.microsoft.com/office/drawing/2014/main" id="{4A0A9D29-071E-F845-8BB5-96C60969DFEA}"/>
              </a:ext>
            </a:extLst>
          </p:cNvPr>
          <p:cNvGrpSpPr/>
          <p:nvPr/>
        </p:nvGrpSpPr>
        <p:grpSpPr>
          <a:xfrm>
            <a:off x="3000119" y="4193828"/>
            <a:ext cx="3465694" cy="952504"/>
            <a:chOff x="4479953" y="5707733"/>
            <a:chExt cx="3465694" cy="9525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>
                  <a:extLst>
                    <a:ext uri="{FF2B5EF4-FFF2-40B4-BE49-F238E27FC236}">
                      <a16:creationId xmlns:a16="http://schemas.microsoft.com/office/drawing/2014/main" id="{AD1AE94E-E63A-6643-BBD3-4F2E9FD4019C}"/>
                    </a:ext>
                  </a:extLst>
                </p:cNvPr>
                <p:cNvSpPr txBox="1"/>
                <p:nvPr/>
              </p:nvSpPr>
              <p:spPr>
                <a:xfrm>
                  <a:off x="5166881" y="5764880"/>
                  <a:ext cx="1317155" cy="5112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e>
                                  <m:r>
                                    <a:rPr lang="es-ES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sz="2000" dirty="0"/>
                </a:p>
              </p:txBody>
            </p:sp>
          </mc:Choice>
          <mc:Fallback xmlns="">
            <p:sp>
              <p:nvSpPr>
                <p:cNvPr id="51" name="CuadroTexto 50">
                  <a:extLst>
                    <a:ext uri="{FF2B5EF4-FFF2-40B4-BE49-F238E27FC236}">
                      <a16:creationId xmlns:a16="http://schemas.microsoft.com/office/drawing/2014/main" id="{AE150BFE-7CF4-4446-A77A-A1280A1E8D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881" y="5764880"/>
                  <a:ext cx="1317155" cy="511230"/>
                </a:xfrm>
                <a:prstGeom prst="rect">
                  <a:avLst/>
                </a:prstGeom>
                <a:blipFill>
                  <a:blip r:embed="rId17"/>
                  <a:stretch>
                    <a:fillRect l="-2857" b="-1707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510C5891-F751-A24D-9C59-A468C038DC1D}"/>
                </a:ext>
              </a:extLst>
            </p:cNvPr>
            <p:cNvSpPr txBox="1"/>
            <p:nvPr/>
          </p:nvSpPr>
          <p:spPr>
            <a:xfrm>
              <a:off x="4479953" y="6290905"/>
              <a:ext cx="1185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r pivots cols</a:t>
              </a:r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AE7286F5-8C3D-DB43-AA36-04F057514560}"/>
                </a:ext>
              </a:extLst>
            </p:cNvPr>
            <p:cNvSpPr txBox="1"/>
            <p:nvPr/>
          </p:nvSpPr>
          <p:spPr>
            <a:xfrm>
              <a:off x="6679851" y="5707733"/>
              <a:ext cx="1265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r pivots rows</a:t>
              </a:r>
            </a:p>
          </p:txBody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B4D1253A-1ED6-474E-BC9E-532CEED67565}"/>
                </a:ext>
              </a:extLst>
            </p:cNvPr>
            <p:cNvSpPr txBox="1"/>
            <p:nvPr/>
          </p:nvSpPr>
          <p:spPr>
            <a:xfrm>
              <a:off x="6738655" y="6266384"/>
              <a:ext cx="1190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n-r free cols</a:t>
              </a:r>
            </a:p>
          </p:txBody>
        </p:sp>
        <p:cxnSp>
          <p:nvCxnSpPr>
            <p:cNvPr id="66" name="Conector angular 65">
              <a:extLst>
                <a:ext uri="{FF2B5EF4-FFF2-40B4-BE49-F238E27FC236}">
                  <a16:creationId xmlns:a16="http://schemas.microsoft.com/office/drawing/2014/main" id="{8F4DA5B5-8138-6D41-ABAC-B352BBB31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7771" y="6276110"/>
              <a:ext cx="160373" cy="19946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angular 66">
              <a:extLst>
                <a:ext uri="{FF2B5EF4-FFF2-40B4-BE49-F238E27FC236}">
                  <a16:creationId xmlns:a16="http://schemas.microsoft.com/office/drawing/2014/main" id="{1A5A5D7D-FE96-5C4E-AB05-4DD2C1AF5BBE}"/>
                </a:ext>
              </a:extLst>
            </p:cNvPr>
            <p:cNvCxnSpPr>
              <a:stCxn id="65" idx="1"/>
            </p:cNvCxnSpPr>
            <p:nvPr/>
          </p:nvCxnSpPr>
          <p:spPr>
            <a:xfrm rot="10800000">
              <a:off x="6300863" y="6266384"/>
              <a:ext cx="437792" cy="184666"/>
            </a:xfrm>
            <a:prstGeom prst="bentConnector3">
              <a:avLst>
                <a:gd name="adj1" fmla="val 996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20ECD11E-B54D-3A4F-B774-0A599F04275B}"/>
                </a:ext>
              </a:extLst>
            </p:cNvPr>
            <p:cNvCxnSpPr>
              <a:stCxn id="64" idx="1"/>
            </p:cNvCxnSpPr>
            <p:nvPr/>
          </p:nvCxnSpPr>
          <p:spPr>
            <a:xfrm flipH="1">
              <a:off x="6484036" y="5892399"/>
              <a:ext cx="1958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E970ACD3-AAED-904A-8D7D-C6039E15E44B}"/>
                  </a:ext>
                </a:extLst>
              </p:cNvPr>
              <p:cNvSpPr/>
              <p:nvPr/>
            </p:nvSpPr>
            <p:spPr>
              <a:xfrm>
                <a:off x="5094193" y="877846"/>
                <a:ext cx="96116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Pivot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E970ACD3-AAED-904A-8D7D-C6039E15E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193" y="877846"/>
                <a:ext cx="961161" cy="710194"/>
              </a:xfrm>
              <a:prstGeom prst="rect">
                <a:avLst/>
              </a:prstGeom>
              <a:blipFill>
                <a:blip r:embed="rId18"/>
                <a:stretch>
                  <a:fillRect l="-66234" t="-187719" r="-74026" b="-27719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7E2F7501-C18F-FD46-877E-3EF8DF6E9895}"/>
                  </a:ext>
                </a:extLst>
              </p:cNvPr>
              <p:cNvSpPr/>
              <p:nvPr/>
            </p:nvSpPr>
            <p:spPr>
              <a:xfrm>
                <a:off x="6567033" y="903792"/>
                <a:ext cx="1945917" cy="403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ree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Variables</m:t>
                    </m:r>
                    <m:d>
                      <m:dPr>
                        <m:begChr m:val="{"/>
                        <m:endChr m:val="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7E2F7501-C18F-FD46-877E-3EF8DF6E9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033" y="903792"/>
                <a:ext cx="1945917" cy="403637"/>
              </a:xfrm>
              <a:prstGeom prst="rect">
                <a:avLst/>
              </a:prstGeom>
              <a:blipFill>
                <a:blip r:embed="rId19"/>
                <a:stretch>
                  <a:fillRect l="-1948" t="-148485" r="-3896" b="-22121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B647D05C-F0BC-1244-8E35-3E22190B836F}"/>
                  </a:ext>
                </a:extLst>
              </p:cNvPr>
              <p:cNvSpPr/>
              <p:nvPr/>
            </p:nvSpPr>
            <p:spPr>
              <a:xfrm>
                <a:off x="7462104" y="4458434"/>
                <a:ext cx="11572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B647D05C-F0BC-1244-8E35-3E22190B8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104" y="4458434"/>
                <a:ext cx="115724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B54B3BA2-D63C-B34A-BB43-A47C166F44E6}"/>
                  </a:ext>
                </a:extLst>
              </p:cNvPr>
              <p:cNvSpPr/>
              <p:nvPr/>
            </p:nvSpPr>
            <p:spPr>
              <a:xfrm>
                <a:off x="4709390" y="156908"/>
                <a:ext cx="39249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=0 →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s-E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B54B3BA2-D63C-B34A-BB43-A47C166F44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390" y="156908"/>
                <a:ext cx="3924921" cy="461665"/>
              </a:xfrm>
              <a:prstGeom prst="rect">
                <a:avLst/>
              </a:prstGeom>
              <a:blipFill>
                <a:blip r:embed="rId21"/>
                <a:stretch>
                  <a:fillRect l="-323" b="-1351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1 Título">
            <a:extLst>
              <a:ext uri="{FF2B5EF4-FFF2-40B4-BE49-F238E27FC236}">
                <a16:creationId xmlns:a16="http://schemas.microsoft.com/office/drawing/2014/main" id="{0A554AA7-A410-1044-A12D-7DC9605A0257}"/>
              </a:ext>
            </a:extLst>
          </p:cNvPr>
          <p:cNvSpPr txBox="1">
            <a:spLocks/>
          </p:cNvSpPr>
          <p:nvPr/>
        </p:nvSpPr>
        <p:spPr>
          <a:xfrm>
            <a:off x="239997" y="28367"/>
            <a:ext cx="5365449" cy="10849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Example 2</a:t>
            </a:r>
            <a:endParaRPr lang="es-ES" sz="3600" dirty="0"/>
          </a:p>
        </p:txBody>
      </p:sp>
      <p:sp>
        <p:nvSpPr>
          <p:cNvPr id="35" name="1 Título">
            <a:extLst>
              <a:ext uri="{FF2B5EF4-FFF2-40B4-BE49-F238E27FC236}">
                <a16:creationId xmlns:a16="http://schemas.microsoft.com/office/drawing/2014/main" id="{0863DAA2-12EA-5247-B9B6-8C4F5D85E030}"/>
              </a:ext>
            </a:extLst>
          </p:cNvPr>
          <p:cNvSpPr txBox="1">
            <a:spLocks/>
          </p:cNvSpPr>
          <p:nvPr/>
        </p:nvSpPr>
        <p:spPr>
          <a:xfrm>
            <a:off x="185007" y="3677399"/>
            <a:ext cx="3432831" cy="74607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Special Solutions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288650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14981</TotalTime>
  <Words>782</Words>
  <Application>Microsoft Macintosh PowerPoint</Application>
  <PresentationFormat>Presentación en pantalla (4:3)</PresentationFormat>
  <Paragraphs>189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Franklin Gothic Book</vt:lpstr>
      <vt:lpstr>Perpetua</vt:lpstr>
      <vt:lpstr>Wingdings 2</vt:lpstr>
      <vt:lpstr>Equidad</vt:lpstr>
      <vt:lpstr>Lecture 07 Solving Ax=0 :  pivot variables, special solutions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Credits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Lineal</dc:title>
  <dc:subject/>
  <dc:creator>Ariel Guerrero</dc:creator>
  <cp:keywords/>
  <dc:description/>
  <cp:lastModifiedBy>Gregorio Ariel Guerrero Moral</cp:lastModifiedBy>
  <cp:revision>207</cp:revision>
  <cp:lastPrinted>2020-03-18T11:52:27Z</cp:lastPrinted>
  <dcterms:created xsi:type="dcterms:W3CDTF">2015-03-02T13:24:06Z</dcterms:created>
  <dcterms:modified xsi:type="dcterms:W3CDTF">2020-04-26T14:29:55Z</dcterms:modified>
  <cp:category/>
</cp:coreProperties>
</file>