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325" r:id="rId3"/>
    <p:sldId id="327" r:id="rId4"/>
    <p:sldId id="328" r:id="rId5"/>
    <p:sldId id="326" r:id="rId6"/>
    <p:sldId id="290" r:id="rId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iel Guerrero" initials="AG" lastIdx="2" clrIdx="0">
    <p:extLst>
      <p:ext uri="{19B8F6BF-5375-455C-9EA6-DF929625EA0E}">
        <p15:presenceInfo xmlns:p15="http://schemas.microsoft.com/office/powerpoint/2012/main" userId="Ariel Guerre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82109"/>
  </p:normalViewPr>
  <p:slideViewPr>
    <p:cSldViewPr>
      <p:cViewPr varScale="1">
        <p:scale>
          <a:sx n="104" d="100"/>
          <a:sy n="104" d="100"/>
        </p:scale>
        <p:origin x="141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_tradnl" dirty="0"/>
              <a:t>Algebra lineal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B76BB3-96B4-D949-BA97-2F034CC20E35}" type="datetimeFigureOut">
              <a:rPr lang="es-ES_tradnl" smtClean="0"/>
              <a:t>6/5/20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_tradnl" dirty="0"/>
              <a:t>Ariel Guerrero </a:t>
            </a:r>
            <a:r>
              <a:rPr lang="es-ES_tradnl" dirty="0" err="1"/>
              <a:t>ariel.guerrero@uc.edu.py</a:t>
            </a:r>
            <a:endParaRPr lang="es-ES_tradnl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EA0F2-AFBD-024B-A401-8C555BB443D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374313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3897DA-3038-2943-8BC6-34E6C6DE6379}" type="datetimeFigureOut">
              <a:rPr lang="es-ES_tradnl" smtClean="0"/>
              <a:t>6/5/20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3074F-A04A-334B-ACA3-A5B1880CCD8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82016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6/5/20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6/5/20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6/5/20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6/5/20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6/5/20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6/5/20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6/5/20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6/5/20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6/5/20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6/5/20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6/5/20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Rectángulo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5EEBB46-7A81-4557-A313-00D814F92FCC}" type="datetimeFigureOut">
              <a:rPr lang="es-ES" smtClean="0"/>
              <a:pPr/>
              <a:t>6/5/20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s-ES" dirty="0"/>
              <a:t>Ariel </a:t>
            </a:r>
            <a:r>
              <a:rPr lang="es-ES" dirty="0" err="1"/>
              <a:t>Guerero</a:t>
            </a:r>
            <a:r>
              <a:rPr lang="es-ES" dirty="0"/>
              <a:t>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4.0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26" Type="http://schemas.openxmlformats.org/officeDocument/2006/relationships/image" Target="../media/image39.png"/><Relationship Id="rId3" Type="http://schemas.openxmlformats.org/officeDocument/2006/relationships/image" Target="../media/image16.png"/><Relationship Id="rId21" Type="http://schemas.openxmlformats.org/officeDocument/2006/relationships/image" Target="../media/image34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5" Type="http://schemas.openxmlformats.org/officeDocument/2006/relationships/image" Target="../media/image38.pn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29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24" Type="http://schemas.openxmlformats.org/officeDocument/2006/relationships/image" Target="../media/image37.png"/><Relationship Id="rId32" Type="http://schemas.openxmlformats.org/officeDocument/2006/relationships/image" Target="../media/image45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23" Type="http://schemas.openxmlformats.org/officeDocument/2006/relationships/image" Target="../media/image36.png"/><Relationship Id="rId28" Type="http://schemas.openxmlformats.org/officeDocument/2006/relationships/image" Target="../media/image41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31" Type="http://schemas.openxmlformats.org/officeDocument/2006/relationships/image" Target="../media/image44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Relationship Id="rId22" Type="http://schemas.openxmlformats.org/officeDocument/2006/relationships/image" Target="../media/image35.png"/><Relationship Id="rId27" Type="http://schemas.openxmlformats.org/officeDocument/2006/relationships/image" Target="../media/image40.png"/><Relationship Id="rId30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8" Type="http://schemas.openxmlformats.org/officeDocument/2006/relationships/image" Target="../media/image56.png"/><Relationship Id="rId26" Type="http://schemas.openxmlformats.org/officeDocument/2006/relationships/image" Target="../media/image62.png"/><Relationship Id="rId21" Type="http://schemas.openxmlformats.org/officeDocument/2006/relationships/image" Target="../media/image59.png"/><Relationship Id="rId34" Type="http://schemas.openxmlformats.org/officeDocument/2006/relationships/image" Target="../media/image68.png"/><Relationship Id="rId7" Type="http://schemas.openxmlformats.org/officeDocument/2006/relationships/image" Target="../media/image47.png"/><Relationship Id="rId12" Type="http://schemas.openxmlformats.org/officeDocument/2006/relationships/image" Target="../media/image51.png"/><Relationship Id="rId17" Type="http://schemas.openxmlformats.org/officeDocument/2006/relationships/image" Target="../media/image55.png"/><Relationship Id="rId25" Type="http://schemas.openxmlformats.org/officeDocument/2006/relationships/image" Target="../media/image45.png"/><Relationship Id="rId33" Type="http://schemas.openxmlformats.org/officeDocument/2006/relationships/image" Target="../media/image67.png"/><Relationship Id="rId2" Type="http://schemas.openxmlformats.org/officeDocument/2006/relationships/image" Target="../media/image15.png"/><Relationship Id="rId16" Type="http://schemas.openxmlformats.org/officeDocument/2006/relationships/image" Target="../media/image54.png"/><Relationship Id="rId20" Type="http://schemas.openxmlformats.org/officeDocument/2006/relationships/image" Target="../media/image58.png"/><Relationship Id="rId29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11" Type="http://schemas.openxmlformats.org/officeDocument/2006/relationships/image" Target="../media/image24.png"/><Relationship Id="rId24" Type="http://schemas.openxmlformats.org/officeDocument/2006/relationships/image" Target="../media/image37.png"/><Relationship Id="rId32" Type="http://schemas.openxmlformats.org/officeDocument/2006/relationships/image" Target="../media/image66.png"/><Relationship Id="rId37" Type="http://schemas.openxmlformats.org/officeDocument/2006/relationships/image" Target="../media/image71.png"/><Relationship Id="rId5" Type="http://schemas.openxmlformats.org/officeDocument/2006/relationships/image" Target="../media/image18.png"/><Relationship Id="rId15" Type="http://schemas.openxmlformats.org/officeDocument/2006/relationships/image" Target="../media/image53.png"/><Relationship Id="rId23" Type="http://schemas.openxmlformats.org/officeDocument/2006/relationships/image" Target="../media/image61.png"/><Relationship Id="rId28" Type="http://schemas.openxmlformats.org/officeDocument/2006/relationships/image" Target="../media/image64.png"/><Relationship Id="rId36" Type="http://schemas.openxmlformats.org/officeDocument/2006/relationships/image" Target="../media/image70.png"/><Relationship Id="rId10" Type="http://schemas.openxmlformats.org/officeDocument/2006/relationships/image" Target="../media/image50.png"/><Relationship Id="rId19" Type="http://schemas.openxmlformats.org/officeDocument/2006/relationships/image" Target="../media/image57.png"/><Relationship Id="rId31" Type="http://schemas.openxmlformats.org/officeDocument/2006/relationships/image" Target="../media/image630.png"/><Relationship Id="rId4" Type="http://schemas.openxmlformats.org/officeDocument/2006/relationships/image" Target="../media/image17.png"/><Relationship Id="rId9" Type="http://schemas.openxmlformats.org/officeDocument/2006/relationships/image" Target="../media/image49.png"/><Relationship Id="rId14" Type="http://schemas.openxmlformats.org/officeDocument/2006/relationships/image" Target="../media/image52.png"/><Relationship Id="rId22" Type="http://schemas.openxmlformats.org/officeDocument/2006/relationships/image" Target="../media/image60.png"/><Relationship Id="rId27" Type="http://schemas.openxmlformats.org/officeDocument/2006/relationships/image" Target="../media/image63.png"/><Relationship Id="rId30" Type="http://schemas.openxmlformats.org/officeDocument/2006/relationships/image" Target="../media/image620.png"/><Relationship Id="rId35" Type="http://schemas.openxmlformats.org/officeDocument/2006/relationships/image" Target="../media/image69.png"/><Relationship Id="rId8" Type="http://schemas.openxmlformats.org/officeDocument/2006/relationships/image" Target="../media/image48.png"/><Relationship Id="rId3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tiff"/><Relationship Id="rId3" Type="http://schemas.openxmlformats.org/officeDocument/2006/relationships/hyperlink" Target="https://ocw.mit.edu/courses/mathematics/18-06-linear-algebra-spring-2010/" TargetMode="External"/><Relationship Id="rId7" Type="http://schemas.openxmlformats.org/officeDocument/2006/relationships/hyperlink" Target="https://creativecommons.org/licenses/by-nc-sa/4.0/" TargetMode="External"/><Relationship Id="rId2" Type="http://schemas.openxmlformats.org/officeDocument/2006/relationships/hyperlink" Target="http://www-math.mit.edu/~gs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mailto:ariel.guerrero@uc.edu.py" TargetMode="External"/><Relationship Id="rId5" Type="http://schemas.openxmlformats.org/officeDocument/2006/relationships/hyperlink" Target="https://www.youtube.com/watch?time_continue=2&amp;v=osh80YCg_GM" TargetMode="External"/><Relationship Id="rId4" Type="http://schemas.openxmlformats.org/officeDocument/2006/relationships/hyperlink" Target="https://github.com/aegiloru/linearAlgebr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0097" y="1472559"/>
            <a:ext cx="8449055" cy="1470025"/>
          </a:xfrm>
        </p:spPr>
        <p:txBody>
          <a:bodyPr>
            <a:normAutofit fontScale="90000"/>
          </a:bodyPr>
          <a:lstStyle/>
          <a:p>
            <a:r>
              <a:rPr lang="es-PY" dirty="0"/>
              <a:t>Lecture 16</a:t>
            </a:r>
            <a:br>
              <a:rPr lang="es-PY" dirty="0"/>
            </a:br>
            <a:r>
              <a:rPr lang="es-ES" dirty="0" err="1"/>
              <a:t>Projections</a:t>
            </a:r>
            <a:r>
              <a:rPr lang="es-ES" dirty="0"/>
              <a:t> matrices and </a:t>
            </a:r>
            <a:r>
              <a:rPr lang="es-ES" dirty="0" err="1"/>
              <a:t>Least</a:t>
            </a:r>
            <a:r>
              <a:rPr lang="es-ES" dirty="0"/>
              <a:t> </a:t>
            </a:r>
            <a:r>
              <a:rPr lang="es-ES" dirty="0" err="1"/>
              <a:t>Squares</a:t>
            </a:r>
            <a:endParaRPr lang="es-ES" baseline="30000" dirty="0"/>
          </a:p>
        </p:txBody>
      </p:sp>
      <p:pic>
        <p:nvPicPr>
          <p:cNvPr id="5" name="Picture 2" descr="http://www.ucap.edu.py/templates/ja_university/themes/blue/images/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9058" y="285728"/>
            <a:ext cx="3600450" cy="1152526"/>
          </a:xfrm>
          <a:prstGeom prst="rect">
            <a:avLst/>
          </a:prstGeom>
          <a:noFill/>
        </p:spPr>
      </p:pic>
      <p:sp>
        <p:nvSpPr>
          <p:cNvPr id="13" name="2 Marcador de contenido">
            <a:extLst>
              <a:ext uri="{FF2B5EF4-FFF2-40B4-BE49-F238E27FC236}">
                <a16:creationId xmlns:a16="http://schemas.microsoft.com/office/drawing/2014/main" id="{5B277D83-42EE-D549-A2F7-7CCB3CD944D1}"/>
              </a:ext>
            </a:extLst>
          </p:cNvPr>
          <p:cNvSpPr txBox="1">
            <a:spLocks/>
          </p:cNvSpPr>
          <p:nvPr/>
        </p:nvSpPr>
        <p:spPr>
          <a:xfrm>
            <a:off x="539552" y="3231002"/>
            <a:ext cx="7762056" cy="280831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s-ES" sz="3400" dirty="0" err="1"/>
              <a:t>Projection</a:t>
            </a:r>
            <a:r>
              <a:rPr lang="es-ES" sz="3400" dirty="0"/>
              <a:t> </a:t>
            </a:r>
            <a:r>
              <a:rPr lang="es-ES" sz="3400" dirty="0" err="1"/>
              <a:t>Matrix</a:t>
            </a:r>
            <a:endParaRPr lang="es-ES" sz="34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s-ES" sz="3400" dirty="0" err="1"/>
              <a:t>Least</a:t>
            </a:r>
            <a:r>
              <a:rPr lang="es-ES" sz="3400" dirty="0"/>
              <a:t> </a:t>
            </a:r>
            <a:r>
              <a:rPr lang="es-ES" sz="3400" dirty="0" err="1"/>
              <a:t>Squares</a:t>
            </a:r>
            <a:r>
              <a:rPr lang="es-PY" sz="3400" dirty="0"/>
              <a:t> and best straight line</a:t>
            </a:r>
            <a:endParaRPr lang="es-ES" sz="3400" dirty="0"/>
          </a:p>
        </p:txBody>
      </p:sp>
      <p:pic>
        <p:nvPicPr>
          <p:cNvPr id="14" name="Imagen 13">
            <a:hlinkClick r:id="rId3"/>
            <a:extLst>
              <a:ext uri="{FF2B5EF4-FFF2-40B4-BE49-F238E27FC236}">
                <a16:creationId xmlns:a16="http://schemas.microsoft.com/office/drawing/2014/main" id="{4CADC920-92C7-4F44-9DA0-A24E693F9E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342" y="5809903"/>
            <a:ext cx="800100" cy="279400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B233C1EB-C5E8-2A45-AA0C-BC434C09C519}"/>
              </a:ext>
            </a:extLst>
          </p:cNvPr>
          <p:cNvSpPr/>
          <p:nvPr/>
        </p:nvSpPr>
        <p:spPr>
          <a:xfrm>
            <a:off x="320097" y="613948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Y" dirty="0"/>
              <a:t>Attribution-NonCommercial-ShareAlike 4.0 International (CC BY-NC-SA 4.0)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1 Título">
            <a:extLst>
              <a:ext uri="{FF2B5EF4-FFF2-40B4-BE49-F238E27FC236}">
                <a16:creationId xmlns:a16="http://schemas.microsoft.com/office/drawing/2014/main" id="{27FBE4B1-2C73-4F4F-B19E-011EAF0C7E8F}"/>
              </a:ext>
            </a:extLst>
          </p:cNvPr>
          <p:cNvSpPr txBox="1">
            <a:spLocks/>
          </p:cNvSpPr>
          <p:nvPr/>
        </p:nvSpPr>
        <p:spPr>
          <a:xfrm>
            <a:off x="135589" y="370799"/>
            <a:ext cx="4003143" cy="70220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 err="1"/>
              <a:t>Projection</a:t>
            </a:r>
            <a:r>
              <a:rPr lang="es-ES" sz="3200" dirty="0"/>
              <a:t> </a:t>
            </a:r>
            <a:r>
              <a:rPr lang="es-ES" sz="3200" dirty="0" err="1"/>
              <a:t>Matrix</a:t>
            </a:r>
            <a:endParaRPr lang="es-PY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ctángulo 108">
                <a:extLst>
                  <a:ext uri="{FF2B5EF4-FFF2-40B4-BE49-F238E27FC236}">
                    <a16:creationId xmlns:a16="http://schemas.microsoft.com/office/drawing/2014/main" id="{42080212-BB20-1741-BD79-512514BA8630}"/>
                  </a:ext>
                </a:extLst>
              </p:cNvPr>
              <p:cNvSpPr/>
              <p:nvPr/>
            </p:nvSpPr>
            <p:spPr>
              <a:xfrm>
                <a:off x="228932" y="1215516"/>
                <a:ext cx="19765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nor/>
                        </m:rPr>
                        <a:rPr lang="es-ES" dirty="0"/>
                        <m:t> </m:t>
                      </m:r>
                      <m:sSup>
                        <m:sSup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109" name="Rectángulo 108">
                <a:extLst>
                  <a:ext uri="{FF2B5EF4-FFF2-40B4-BE49-F238E27FC236}">
                    <a16:creationId xmlns:a16="http://schemas.microsoft.com/office/drawing/2014/main" id="{42080212-BB20-1741-BD79-512514BA86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32" y="1215516"/>
                <a:ext cx="1976567" cy="369332"/>
              </a:xfrm>
              <a:prstGeom prst="rect">
                <a:avLst/>
              </a:prstGeom>
              <a:blipFill>
                <a:blip r:embed="rId2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A89AEC48-C70B-5149-A1FB-C39237677A75}"/>
                  </a:ext>
                </a:extLst>
              </p:cNvPr>
              <p:cNvSpPr txBox="1"/>
              <p:nvPr/>
            </p:nvSpPr>
            <p:spPr>
              <a:xfrm>
                <a:off x="262031" y="1645982"/>
                <a:ext cx="312027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Y" dirty="0"/>
                  <a:t>If </a:t>
                </a:r>
                <a14:m>
                  <m:oMath xmlns:m="http://schemas.openxmlformats.org/officeDocument/2006/math">
                    <m:r>
                      <a:rPr lang="es-PY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s-PY" dirty="0"/>
                  <a:t> is in column space </a:t>
                </a:r>
                <a14:m>
                  <m:oMath xmlns:m="http://schemas.openxmlformats.org/officeDocument/2006/math">
                    <m:r>
                      <a:rPr lang="es-PY" i="1" dirty="0" smtClean="0">
                        <a:latin typeface="Cambria Math" panose="02040503050406030204" pitchFamily="18" charset="0"/>
                      </a:rPr>
                      <m:t>𝑃𝑏</m:t>
                    </m:r>
                    <m:r>
                      <a:rPr lang="es-PY" i="1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s-PY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s-PY" dirty="0"/>
              </a:p>
              <a:p>
                <a:r>
                  <a:rPr lang="es-PY" dirty="0"/>
                  <a:t>If </a:t>
                </a:r>
                <a14:m>
                  <m:oMath xmlns:m="http://schemas.openxmlformats.org/officeDocument/2006/math">
                    <m:r>
                      <a:rPr lang="es-PY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s-PY" dirty="0"/>
                  <a:t> is </a:t>
                </a:r>
                <a14:m>
                  <m:oMath xmlns:m="http://schemas.openxmlformats.org/officeDocument/2006/math">
                    <m:r>
                      <a:rPr lang="es-PY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es-PY" dirty="0"/>
                  <a:t> to column space </a:t>
                </a:r>
                <a14:m>
                  <m:oMath xmlns:m="http://schemas.openxmlformats.org/officeDocument/2006/math">
                    <m:r>
                      <a:rPr lang="es-PY" i="1" dirty="0" smtClean="0">
                        <a:latin typeface="Cambria Math" panose="02040503050406030204" pitchFamily="18" charset="0"/>
                      </a:rPr>
                      <m:t>𝑃𝑏</m:t>
                    </m:r>
                    <m:r>
                      <a:rPr lang="es-PY" i="1" dirty="0" smtClean="0">
                        <a:latin typeface="Cambria Math" panose="02040503050406030204" pitchFamily="18" charset="0"/>
                      </a:rPr>
                      <m:t> = 0</m:t>
                    </m:r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A89AEC48-C70B-5149-A1FB-C3923767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031" y="1645982"/>
                <a:ext cx="3120278" cy="646331"/>
              </a:xfrm>
              <a:prstGeom prst="rect">
                <a:avLst/>
              </a:prstGeom>
              <a:blipFill>
                <a:blip r:embed="rId3"/>
                <a:stretch>
                  <a:fillRect l="-1626" t="-1961" b="-13725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upo 39">
            <a:extLst>
              <a:ext uri="{FF2B5EF4-FFF2-40B4-BE49-F238E27FC236}">
                <a16:creationId xmlns:a16="http://schemas.microsoft.com/office/drawing/2014/main" id="{ED56EB1B-79AD-2048-BEAA-E2039D7E3D03}"/>
              </a:ext>
            </a:extLst>
          </p:cNvPr>
          <p:cNvGrpSpPr/>
          <p:nvPr/>
        </p:nvGrpSpPr>
        <p:grpSpPr>
          <a:xfrm>
            <a:off x="5238362" y="470014"/>
            <a:ext cx="3017457" cy="3797853"/>
            <a:chOff x="1124686" y="2342945"/>
            <a:chExt cx="1730936" cy="26586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CuadroTexto 83">
                  <a:extLst>
                    <a:ext uri="{FF2B5EF4-FFF2-40B4-BE49-F238E27FC236}">
                      <a16:creationId xmlns:a16="http://schemas.microsoft.com/office/drawing/2014/main" id="{2725CF62-AD8A-2744-A857-67A504B8B92A}"/>
                    </a:ext>
                  </a:extLst>
                </p:cNvPr>
                <p:cNvSpPr txBox="1"/>
                <p:nvPr/>
              </p:nvSpPr>
              <p:spPr>
                <a:xfrm rot="21330395">
                  <a:off x="1916101" y="3145239"/>
                  <a:ext cx="140005" cy="2292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84" name="CuadroTexto 83">
                  <a:extLst>
                    <a:ext uri="{FF2B5EF4-FFF2-40B4-BE49-F238E27FC236}">
                      <a16:creationId xmlns:a16="http://schemas.microsoft.com/office/drawing/2014/main" id="{2725CF62-AD8A-2744-A857-67A504B8B9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330395">
                  <a:off x="1916101" y="3145239"/>
                  <a:ext cx="140005" cy="229255"/>
                </a:xfrm>
                <a:prstGeom prst="rect">
                  <a:avLst/>
                </a:prstGeom>
                <a:blipFill>
                  <a:blip r:embed="rId4"/>
                  <a:stretch>
                    <a:fillRect l="-9091" r="-9091" b="-3571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CuadroTexto 84">
                  <a:extLst>
                    <a:ext uri="{FF2B5EF4-FFF2-40B4-BE49-F238E27FC236}">
                      <a16:creationId xmlns:a16="http://schemas.microsoft.com/office/drawing/2014/main" id="{080CBC06-1366-B242-84E4-181A56CBB7CC}"/>
                    </a:ext>
                  </a:extLst>
                </p:cNvPr>
                <p:cNvSpPr txBox="1"/>
                <p:nvPr/>
              </p:nvSpPr>
              <p:spPr>
                <a:xfrm>
                  <a:off x="2137264" y="3758880"/>
                  <a:ext cx="130652" cy="2292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85" name="CuadroTexto 84">
                  <a:extLst>
                    <a:ext uri="{FF2B5EF4-FFF2-40B4-BE49-F238E27FC236}">
                      <a16:creationId xmlns:a16="http://schemas.microsoft.com/office/drawing/2014/main" id="{080CBC06-1366-B242-84E4-181A56CBB7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7264" y="3758880"/>
                  <a:ext cx="130652" cy="22925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CuadroTexto 85">
                  <a:extLst>
                    <a:ext uri="{FF2B5EF4-FFF2-40B4-BE49-F238E27FC236}">
                      <a16:creationId xmlns:a16="http://schemas.microsoft.com/office/drawing/2014/main" id="{A057FFDD-557C-7C48-8BDC-8B3833D8DF72}"/>
                    </a:ext>
                  </a:extLst>
                </p:cNvPr>
                <p:cNvSpPr txBox="1"/>
                <p:nvPr/>
              </p:nvSpPr>
              <p:spPr>
                <a:xfrm rot="21426817">
                  <a:off x="1728222" y="3410972"/>
                  <a:ext cx="150130" cy="212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86" name="CuadroTexto 85">
                  <a:extLst>
                    <a:ext uri="{FF2B5EF4-FFF2-40B4-BE49-F238E27FC236}">
                      <a16:creationId xmlns:a16="http://schemas.microsoft.com/office/drawing/2014/main" id="{A057FFDD-557C-7C48-8BDC-8B3833D8DF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26817">
                  <a:off x="1728222" y="3410972"/>
                  <a:ext cx="150130" cy="212666"/>
                </a:xfrm>
                <a:prstGeom prst="rect">
                  <a:avLst/>
                </a:prstGeom>
                <a:blipFill>
                  <a:blip r:embed="rId6"/>
                  <a:stretch>
                    <a:fillRect l="-9091" r="-4545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EC986AE5-2488-A041-A647-1C57833E2610}"/>
                </a:ext>
              </a:extLst>
            </p:cNvPr>
            <p:cNvGrpSpPr/>
            <p:nvPr/>
          </p:nvGrpSpPr>
          <p:grpSpPr>
            <a:xfrm rot="18487655">
              <a:off x="1027552" y="2779550"/>
              <a:ext cx="1925203" cy="1730936"/>
              <a:chOff x="1062621" y="2780928"/>
              <a:chExt cx="1925203" cy="1730936"/>
            </a:xfrm>
          </p:grpSpPr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3DC7B743-41A4-2C40-A1BE-4DF4AFBA708E}"/>
                  </a:ext>
                </a:extLst>
              </p:cNvPr>
              <p:cNvSpPr/>
              <p:nvPr/>
            </p:nvSpPr>
            <p:spPr>
              <a:xfrm>
                <a:off x="2137160" y="2780928"/>
                <a:ext cx="850664" cy="108012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Y" dirty="0"/>
              </a:p>
            </p:txBody>
          </p:sp>
          <p:sp>
            <p:nvSpPr>
              <p:cNvPr id="93" name="Rectángulo 92">
                <a:extLst>
                  <a:ext uri="{FF2B5EF4-FFF2-40B4-BE49-F238E27FC236}">
                    <a16:creationId xmlns:a16="http://schemas.microsoft.com/office/drawing/2014/main" id="{F37675E1-A090-3345-B823-5A9DC97463DC}"/>
                  </a:ext>
                </a:extLst>
              </p:cNvPr>
              <p:cNvSpPr/>
              <p:nvPr/>
            </p:nvSpPr>
            <p:spPr>
              <a:xfrm rot="5400000">
                <a:off x="1279515" y="3648638"/>
                <a:ext cx="646332" cy="108012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Y" dirty="0"/>
              </a:p>
            </p:txBody>
          </p:sp>
        </p:grpSp>
        <p:cxnSp>
          <p:nvCxnSpPr>
            <p:cNvPr id="94" name="Conector recto de flecha 93">
              <a:extLst>
                <a:ext uri="{FF2B5EF4-FFF2-40B4-BE49-F238E27FC236}">
                  <a16:creationId xmlns:a16="http://schemas.microsoft.com/office/drawing/2014/main" id="{2F0158E4-3812-5240-9001-7065FA2AC0B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92071" y="3623084"/>
              <a:ext cx="621236" cy="94271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uadroTexto 9">
                  <a:extLst>
                    <a:ext uri="{FF2B5EF4-FFF2-40B4-BE49-F238E27FC236}">
                      <a16:creationId xmlns:a16="http://schemas.microsoft.com/office/drawing/2014/main" id="{74AA3EDD-FB46-8549-A72B-756E8EF2A658}"/>
                    </a:ext>
                  </a:extLst>
                </p:cNvPr>
                <p:cNvSpPr txBox="1"/>
                <p:nvPr/>
              </p:nvSpPr>
              <p:spPr>
                <a:xfrm>
                  <a:off x="1471006" y="2342945"/>
                  <a:ext cx="7244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PY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s-PY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PY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PY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10" name="CuadroTexto 9">
                  <a:extLst>
                    <a:ext uri="{FF2B5EF4-FFF2-40B4-BE49-F238E27FC236}">
                      <a16:creationId xmlns:a16="http://schemas.microsoft.com/office/drawing/2014/main" id="{74AA3EDD-FB46-8549-A72B-756E8EF2A6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1006" y="2342945"/>
                  <a:ext cx="724429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CuadroTexto 95">
                  <a:extLst>
                    <a:ext uri="{FF2B5EF4-FFF2-40B4-BE49-F238E27FC236}">
                      <a16:creationId xmlns:a16="http://schemas.microsoft.com/office/drawing/2014/main" id="{93E123BF-9A4F-B84B-AFB4-AD435EB0F7D2}"/>
                    </a:ext>
                  </a:extLst>
                </p:cNvPr>
                <p:cNvSpPr txBox="1"/>
                <p:nvPr/>
              </p:nvSpPr>
              <p:spPr>
                <a:xfrm>
                  <a:off x="1723929" y="4632234"/>
                  <a:ext cx="8445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s-PY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PY" i="1" dirty="0" smtClean="0">
                            <a:latin typeface="Cambria Math" panose="02040503050406030204" pitchFamily="18" charset="0"/>
                          </a:rPr>
                          <m:t>𝐴𝑇</m:t>
                        </m:r>
                        <m:r>
                          <a:rPr lang="es-PY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96" name="CuadroTexto 95">
                  <a:extLst>
                    <a:ext uri="{FF2B5EF4-FFF2-40B4-BE49-F238E27FC236}">
                      <a16:creationId xmlns:a16="http://schemas.microsoft.com/office/drawing/2014/main" id="{93E123BF-9A4F-B84B-AFB4-AD435EB0F7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3929" y="4632234"/>
                  <a:ext cx="84459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4D6201D7-FB3B-144B-9A36-1731CCF192F7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 flipV="1">
              <a:off x="1592420" y="3311785"/>
              <a:ext cx="198390" cy="313084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9A769AA7-79AC-3543-9A74-BBBD8E9AD3A3}"/>
                </a:ext>
              </a:extLst>
            </p:cNvPr>
            <p:cNvCxnSpPr>
              <a:cxnSpLocks/>
            </p:cNvCxnSpPr>
            <p:nvPr/>
          </p:nvCxnSpPr>
          <p:spPr>
            <a:xfrm>
              <a:off x="1592070" y="3624867"/>
              <a:ext cx="428765" cy="385339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Elipse 101">
              <a:extLst>
                <a:ext uri="{FF2B5EF4-FFF2-40B4-BE49-F238E27FC236}">
                  <a16:creationId xmlns:a16="http://schemas.microsoft.com/office/drawing/2014/main" id="{D56358AE-5109-9248-ADEB-A6E458C46DD0}"/>
                </a:ext>
              </a:extLst>
            </p:cNvPr>
            <p:cNvSpPr/>
            <p:nvPr/>
          </p:nvSpPr>
          <p:spPr>
            <a:xfrm>
              <a:off x="2203196" y="3700520"/>
              <a:ext cx="26846" cy="3276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 dirty="0"/>
            </a:p>
          </p:txBody>
        </p:sp>
        <p:cxnSp>
          <p:nvCxnSpPr>
            <p:cNvPr id="32" name="Conector recto de flecha 31">
              <a:extLst>
                <a:ext uri="{FF2B5EF4-FFF2-40B4-BE49-F238E27FC236}">
                  <a16:creationId xmlns:a16="http://schemas.microsoft.com/office/drawing/2014/main" id="{C9E1AFD7-C60E-2444-83A0-EC8D035E787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84980" y="3312109"/>
              <a:ext cx="428327" cy="405247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de flecha 35">
              <a:extLst>
                <a:ext uri="{FF2B5EF4-FFF2-40B4-BE49-F238E27FC236}">
                  <a16:creationId xmlns:a16="http://schemas.microsoft.com/office/drawing/2014/main" id="{85DEF539-B5D0-D34D-8E65-B0DA659456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6322" y="3727535"/>
              <a:ext cx="186985" cy="290912"/>
            </a:xfrm>
            <a:prstGeom prst="straightConnector1">
              <a:avLst/>
            </a:prstGeom>
            <a:ln w="2222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uadroTexto 96">
                <a:extLst>
                  <a:ext uri="{FF2B5EF4-FFF2-40B4-BE49-F238E27FC236}">
                    <a16:creationId xmlns:a16="http://schemas.microsoft.com/office/drawing/2014/main" id="{71B78887-9030-B644-8F0D-D92E9CFC31F4}"/>
                  </a:ext>
                </a:extLst>
              </p:cNvPr>
              <p:cNvSpPr txBox="1"/>
              <p:nvPr/>
            </p:nvSpPr>
            <p:spPr>
              <a:xfrm>
                <a:off x="3903618" y="2179118"/>
                <a:ext cx="10084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97" name="CuadroTexto 96">
                <a:extLst>
                  <a:ext uri="{FF2B5EF4-FFF2-40B4-BE49-F238E27FC236}">
                    <a16:creationId xmlns:a16="http://schemas.microsoft.com/office/drawing/2014/main" id="{71B78887-9030-B644-8F0D-D92E9CFC3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618" y="2179118"/>
                <a:ext cx="1008418" cy="276999"/>
              </a:xfrm>
              <a:prstGeom prst="rect">
                <a:avLst/>
              </a:prstGeom>
              <a:blipFill>
                <a:blip r:embed="rId9"/>
                <a:stretch>
                  <a:fillRect l="-4938" t="-4545" r="-3704" b="-22727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CuadroTexto 110">
                <a:extLst>
                  <a:ext uri="{FF2B5EF4-FFF2-40B4-BE49-F238E27FC236}">
                    <a16:creationId xmlns:a16="http://schemas.microsoft.com/office/drawing/2014/main" id="{A5318604-C34D-0B4B-A696-5378D7415223}"/>
                  </a:ext>
                </a:extLst>
              </p:cNvPr>
              <p:cNvSpPr txBox="1"/>
              <p:nvPr/>
            </p:nvSpPr>
            <p:spPr>
              <a:xfrm>
                <a:off x="4264824" y="1690971"/>
                <a:ext cx="7564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𝑃𝑏</m:t>
                      </m:r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111" name="CuadroTexto 110">
                <a:extLst>
                  <a:ext uri="{FF2B5EF4-FFF2-40B4-BE49-F238E27FC236}">
                    <a16:creationId xmlns:a16="http://schemas.microsoft.com/office/drawing/2014/main" id="{A5318604-C34D-0B4B-A696-5378D74152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4824" y="1690971"/>
                <a:ext cx="756489" cy="276999"/>
              </a:xfrm>
              <a:prstGeom prst="rect">
                <a:avLst/>
              </a:prstGeom>
              <a:blipFill>
                <a:blip r:embed="rId10"/>
                <a:stretch>
                  <a:fillRect l="-8475" r="-6780" b="-17391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ctángulo 102">
                <a:extLst>
                  <a:ext uri="{FF2B5EF4-FFF2-40B4-BE49-F238E27FC236}">
                    <a16:creationId xmlns:a16="http://schemas.microsoft.com/office/drawing/2014/main" id="{E3C08F07-A079-9C41-AAC0-C286E9C7EE0D}"/>
                  </a:ext>
                </a:extLst>
              </p:cNvPr>
              <p:cNvSpPr/>
              <p:nvPr/>
            </p:nvSpPr>
            <p:spPr>
              <a:xfrm>
                <a:off x="4237831" y="2667039"/>
                <a:ext cx="14973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103" name="Rectángulo 102">
                <a:extLst>
                  <a:ext uri="{FF2B5EF4-FFF2-40B4-BE49-F238E27FC236}">
                    <a16:creationId xmlns:a16="http://schemas.microsoft.com/office/drawing/2014/main" id="{E3C08F07-A079-9C41-AAC0-C286E9C7EE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7831" y="2667039"/>
                <a:ext cx="149739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Rectángulo 122">
                <a:extLst>
                  <a:ext uri="{FF2B5EF4-FFF2-40B4-BE49-F238E27FC236}">
                    <a16:creationId xmlns:a16="http://schemas.microsoft.com/office/drawing/2014/main" id="{77F9AEC1-5E94-984B-9BE2-1FD4E22AC3BE}"/>
                  </a:ext>
                </a:extLst>
              </p:cNvPr>
              <p:cNvSpPr/>
              <p:nvPr/>
            </p:nvSpPr>
            <p:spPr>
              <a:xfrm>
                <a:off x="3447788" y="3074082"/>
                <a:ext cx="19200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PY" dirty="0"/>
                  <a:t>Project onto </a:t>
                </a:r>
                <a14:m>
                  <m:oMath xmlns:m="http://schemas.openxmlformats.org/officeDocument/2006/math">
                    <m:r>
                      <a:rPr lang="es-PY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es-PY" dirty="0"/>
                  <a:t> space</a:t>
                </a:r>
              </a:p>
            </p:txBody>
          </p:sp>
        </mc:Choice>
        <mc:Fallback xmlns="">
          <p:sp>
            <p:nvSpPr>
              <p:cNvPr id="123" name="Rectángulo 122">
                <a:extLst>
                  <a:ext uri="{FF2B5EF4-FFF2-40B4-BE49-F238E27FC236}">
                    <a16:creationId xmlns:a16="http://schemas.microsoft.com/office/drawing/2014/main" id="{77F9AEC1-5E94-984B-9BE2-1FD4E22AC3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7788" y="3074082"/>
                <a:ext cx="1920077" cy="369332"/>
              </a:xfrm>
              <a:prstGeom prst="rect">
                <a:avLst/>
              </a:prstGeom>
              <a:blipFill>
                <a:blip r:embed="rId12"/>
                <a:stretch>
                  <a:fillRect l="-1961" t="-3333" r="-1307" b="-23333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Conector curvado 124">
            <a:extLst>
              <a:ext uri="{FF2B5EF4-FFF2-40B4-BE49-F238E27FC236}">
                <a16:creationId xmlns:a16="http://schemas.microsoft.com/office/drawing/2014/main" id="{64CA17E3-C94B-4C43-820C-841B6776CF0D}"/>
              </a:ext>
            </a:extLst>
          </p:cNvPr>
          <p:cNvCxnSpPr/>
          <p:nvPr/>
        </p:nvCxnSpPr>
        <p:spPr>
          <a:xfrm rot="5400000" flipH="1" flipV="1">
            <a:off x="4707490" y="2933471"/>
            <a:ext cx="322349" cy="30529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572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1 Título">
            <a:extLst>
              <a:ext uri="{FF2B5EF4-FFF2-40B4-BE49-F238E27FC236}">
                <a16:creationId xmlns:a16="http://schemas.microsoft.com/office/drawing/2014/main" id="{27FBE4B1-2C73-4F4F-B19E-011EAF0C7E8F}"/>
              </a:ext>
            </a:extLst>
          </p:cNvPr>
          <p:cNvSpPr txBox="1">
            <a:spLocks/>
          </p:cNvSpPr>
          <p:nvPr/>
        </p:nvSpPr>
        <p:spPr>
          <a:xfrm>
            <a:off x="135589" y="370799"/>
            <a:ext cx="4003143" cy="70220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 err="1"/>
              <a:t>Least</a:t>
            </a:r>
            <a:r>
              <a:rPr lang="es-ES" sz="3200" dirty="0"/>
              <a:t> </a:t>
            </a:r>
            <a:r>
              <a:rPr lang="es-ES" sz="3200" dirty="0" err="1"/>
              <a:t>Squares</a:t>
            </a:r>
            <a:endParaRPr lang="es-PY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CFF536EC-EF2E-9A48-A3E2-16099DD7FF61}"/>
                  </a:ext>
                </a:extLst>
              </p:cNvPr>
              <p:cNvSpPr txBox="1"/>
              <p:nvPr/>
            </p:nvSpPr>
            <p:spPr>
              <a:xfrm>
                <a:off x="266508" y="1192238"/>
                <a:ext cx="1955985" cy="7618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mr>
                        <m:mr>
                          <m:e>
                            <m:r>
                              <m:rPr>
                                <m:brk m:alnAt="7"/>
                              </m:rPr>
                              <a:rPr lang="es-E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</m:mr>
                        <m:mr>
                          <m:e>
                            <m:r>
                              <m:rPr>
                                <m:brk m:alnAt="7"/>
                              </m:rPr>
                              <a:rPr lang="es-E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CFF536EC-EF2E-9A48-A3E2-16099DD7F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508" y="1192238"/>
                <a:ext cx="1955985" cy="761875"/>
              </a:xfrm>
              <a:prstGeom prst="rect">
                <a:avLst/>
              </a:prstGeom>
              <a:blipFill>
                <a:blip r:embed="rId2"/>
                <a:stretch>
                  <a:fillRect l="-645" r="-645" b="-4918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14C26423-3F67-3740-907F-67EA19D79A58}"/>
                  </a:ext>
                </a:extLst>
              </p:cNvPr>
              <p:cNvSpPr txBox="1"/>
              <p:nvPr/>
            </p:nvSpPr>
            <p:spPr>
              <a:xfrm>
                <a:off x="2640450" y="1233957"/>
                <a:ext cx="1710660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14C26423-3F67-3740-907F-67EA19D79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0450" y="1233957"/>
                <a:ext cx="1710660" cy="732573"/>
              </a:xfrm>
              <a:prstGeom prst="rect">
                <a:avLst/>
              </a:prstGeom>
              <a:blipFill>
                <a:blip r:embed="rId3"/>
                <a:stretch>
                  <a:fillRect b="-8475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ángulo 39">
                <a:extLst>
                  <a:ext uri="{FF2B5EF4-FFF2-40B4-BE49-F238E27FC236}">
                    <a16:creationId xmlns:a16="http://schemas.microsoft.com/office/drawing/2014/main" id="{8959C875-D507-7243-AF92-4272B896DC22}"/>
                  </a:ext>
                </a:extLst>
              </p:cNvPr>
              <p:cNvSpPr/>
              <p:nvPr/>
            </p:nvSpPr>
            <p:spPr>
              <a:xfrm>
                <a:off x="3320796" y="747118"/>
                <a:ext cx="9437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s-PY" dirty="0"/>
                  <a:t> </a:t>
                </a:r>
              </a:p>
            </p:txBody>
          </p:sp>
        </mc:Choice>
        <mc:Fallback xmlns="">
          <p:sp>
            <p:nvSpPr>
              <p:cNvPr id="40" name="Rectángulo 39">
                <a:extLst>
                  <a:ext uri="{FF2B5EF4-FFF2-40B4-BE49-F238E27FC236}">
                    <a16:creationId xmlns:a16="http://schemas.microsoft.com/office/drawing/2014/main" id="{8959C875-D507-7243-AF92-4272B896DC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0796" y="747118"/>
                <a:ext cx="94372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3A95521B-5210-9448-872C-1A5715A92D02}"/>
                  </a:ext>
                </a:extLst>
              </p:cNvPr>
              <p:cNvSpPr txBox="1"/>
              <p:nvPr/>
            </p:nvSpPr>
            <p:spPr>
              <a:xfrm>
                <a:off x="4363994" y="709908"/>
                <a:ext cx="361041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Y" dirty="0"/>
                  <a:t>Minimize</a:t>
                </a:r>
              </a:p>
              <a:p>
                <a:r>
                  <a:rPr lang="es-PY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s-PY" dirty="0"/>
                      <m:t>+</m:t>
                    </m:r>
                    <m:sSup>
                      <m:sSupPr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s-PY" dirty="0"/>
                      <m:t>+</m:t>
                    </m:r>
                    <m:sSup>
                      <m:sSupPr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3A95521B-5210-9448-872C-1A5715A92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994" y="709908"/>
                <a:ext cx="3610412" cy="646331"/>
              </a:xfrm>
              <a:prstGeom prst="rect">
                <a:avLst/>
              </a:prstGeom>
              <a:blipFill>
                <a:blip r:embed="rId5"/>
                <a:stretch>
                  <a:fillRect l="-1404" t="-3846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4">
            <a:extLst>
              <a:ext uri="{FF2B5EF4-FFF2-40B4-BE49-F238E27FC236}">
                <a16:creationId xmlns:a16="http://schemas.microsoft.com/office/drawing/2014/main" id="{DBC2999F-0D2F-B14B-81A7-648A06720BBC}"/>
              </a:ext>
            </a:extLst>
          </p:cNvPr>
          <p:cNvSpPr txBox="1"/>
          <p:nvPr/>
        </p:nvSpPr>
        <p:spPr>
          <a:xfrm>
            <a:off x="7733910" y="2766049"/>
            <a:ext cx="139969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s-PY" dirty="0"/>
          </a:p>
          <a:p>
            <a:endParaRPr lang="es-PY" dirty="0"/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F8CA4E35-4A1F-CB4E-B46B-DD88EE8FDEE5}"/>
              </a:ext>
            </a:extLst>
          </p:cNvPr>
          <p:cNvGrpSpPr/>
          <p:nvPr/>
        </p:nvGrpSpPr>
        <p:grpSpPr>
          <a:xfrm>
            <a:off x="164336" y="2329873"/>
            <a:ext cx="4777186" cy="3910265"/>
            <a:chOff x="323528" y="2821426"/>
            <a:chExt cx="4777186" cy="3910265"/>
          </a:xfrm>
        </p:grpSpPr>
        <p:cxnSp>
          <p:nvCxnSpPr>
            <p:cNvPr id="58" name="Conector recto 57">
              <a:extLst>
                <a:ext uri="{FF2B5EF4-FFF2-40B4-BE49-F238E27FC236}">
                  <a16:creationId xmlns:a16="http://schemas.microsoft.com/office/drawing/2014/main" id="{8779C7B8-9245-434E-9B70-D23851BF81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1202" y="3825482"/>
              <a:ext cx="3299550" cy="1845822"/>
            </a:xfrm>
            <a:prstGeom prst="line">
              <a:avLst/>
            </a:prstGeom>
            <a:ln w="2857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de flecha 50">
              <a:extLst>
                <a:ext uri="{FF2B5EF4-FFF2-40B4-BE49-F238E27FC236}">
                  <a16:creationId xmlns:a16="http://schemas.microsoft.com/office/drawing/2014/main" id="{FBA9B0A6-D612-3140-BE21-C1D658DC8F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528" y="6226535"/>
              <a:ext cx="380768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96EB849E-1FE9-8B49-A5F5-D117826E6398}"/>
                </a:ext>
              </a:extLst>
            </p:cNvPr>
            <p:cNvGrpSpPr/>
            <p:nvPr/>
          </p:nvGrpSpPr>
          <p:grpSpPr>
            <a:xfrm>
              <a:off x="1572997" y="6131787"/>
              <a:ext cx="2134907" cy="180436"/>
              <a:chOff x="1572997" y="6131787"/>
              <a:chExt cx="2134907" cy="180436"/>
            </a:xfrm>
          </p:grpSpPr>
          <p:cxnSp>
            <p:nvCxnSpPr>
              <p:cNvPr id="87" name="Conector recto 86">
                <a:extLst>
                  <a:ext uri="{FF2B5EF4-FFF2-40B4-BE49-F238E27FC236}">
                    <a16:creationId xmlns:a16="http://schemas.microsoft.com/office/drawing/2014/main" id="{30EE492C-5F2D-1940-A8F1-0D29F424FC30}"/>
                  </a:ext>
                </a:extLst>
              </p:cNvPr>
              <p:cNvCxnSpPr/>
              <p:nvPr/>
            </p:nvCxnSpPr>
            <p:spPr>
              <a:xfrm>
                <a:off x="1572997" y="6154009"/>
                <a:ext cx="0" cy="1582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ector recto 88">
                <a:extLst>
                  <a:ext uri="{FF2B5EF4-FFF2-40B4-BE49-F238E27FC236}">
                    <a16:creationId xmlns:a16="http://schemas.microsoft.com/office/drawing/2014/main" id="{2D540511-B165-3043-8AFF-F9EEFBDD1006}"/>
                  </a:ext>
                </a:extLst>
              </p:cNvPr>
              <p:cNvCxnSpPr/>
              <p:nvPr/>
            </p:nvCxnSpPr>
            <p:spPr>
              <a:xfrm>
                <a:off x="3707904" y="6137876"/>
                <a:ext cx="0" cy="1582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ector recto 89">
                <a:extLst>
                  <a:ext uri="{FF2B5EF4-FFF2-40B4-BE49-F238E27FC236}">
                    <a16:creationId xmlns:a16="http://schemas.microsoft.com/office/drawing/2014/main" id="{F9EDF518-52C0-224C-B850-A1E601AD73E3}"/>
                  </a:ext>
                </a:extLst>
              </p:cNvPr>
              <p:cNvCxnSpPr/>
              <p:nvPr/>
            </p:nvCxnSpPr>
            <p:spPr>
              <a:xfrm>
                <a:off x="2640451" y="6131787"/>
                <a:ext cx="0" cy="1582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D4ACDEEC-8612-2047-8617-DBD4AF98B99B}"/>
                </a:ext>
              </a:extLst>
            </p:cNvPr>
            <p:cNvSpPr/>
            <p:nvPr/>
          </p:nvSpPr>
          <p:spPr>
            <a:xfrm>
              <a:off x="1544607" y="5179258"/>
              <a:ext cx="46800" cy="46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D9E02B63-79FC-DE49-999E-458DE1BF9303}"/>
                </a:ext>
              </a:extLst>
            </p:cNvPr>
            <p:cNvSpPr/>
            <p:nvPr/>
          </p:nvSpPr>
          <p:spPr>
            <a:xfrm>
              <a:off x="2521607" y="4628891"/>
              <a:ext cx="46800" cy="4849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57" name="Elipse 56">
              <a:extLst>
                <a:ext uri="{FF2B5EF4-FFF2-40B4-BE49-F238E27FC236}">
                  <a16:creationId xmlns:a16="http://schemas.microsoft.com/office/drawing/2014/main" id="{F39288FF-940F-0140-9B14-880F46907834}"/>
                </a:ext>
              </a:extLst>
            </p:cNvPr>
            <p:cNvSpPr/>
            <p:nvPr/>
          </p:nvSpPr>
          <p:spPr>
            <a:xfrm>
              <a:off x="3660711" y="3986457"/>
              <a:ext cx="46800" cy="4849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59" name="CuadroTexto 58">
              <a:extLst>
                <a:ext uri="{FF2B5EF4-FFF2-40B4-BE49-F238E27FC236}">
                  <a16:creationId xmlns:a16="http://schemas.microsoft.com/office/drawing/2014/main" id="{98A86239-4BDB-424C-A60F-2837F3817DF1}"/>
                </a:ext>
              </a:extLst>
            </p:cNvPr>
            <p:cNvSpPr txBox="1"/>
            <p:nvPr/>
          </p:nvSpPr>
          <p:spPr>
            <a:xfrm>
              <a:off x="1428157" y="6294395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dirty="0"/>
                <a:t>1</a:t>
              </a:r>
            </a:p>
          </p:txBody>
        </p:sp>
        <p:sp>
          <p:nvSpPr>
            <p:cNvPr id="60" name="CuadroTexto 59">
              <a:extLst>
                <a:ext uri="{FF2B5EF4-FFF2-40B4-BE49-F238E27FC236}">
                  <a16:creationId xmlns:a16="http://schemas.microsoft.com/office/drawing/2014/main" id="{FD12CE43-4784-FA4D-A20C-1330828C738B}"/>
                </a:ext>
              </a:extLst>
            </p:cNvPr>
            <p:cNvSpPr txBox="1"/>
            <p:nvPr/>
          </p:nvSpPr>
          <p:spPr>
            <a:xfrm>
              <a:off x="2495218" y="6284781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dirty="0"/>
                <a:t>2</a:t>
              </a:r>
            </a:p>
          </p:txBody>
        </p:sp>
        <p:sp>
          <p:nvSpPr>
            <p:cNvPr id="65" name="CuadroTexto 64">
              <a:extLst>
                <a:ext uri="{FF2B5EF4-FFF2-40B4-BE49-F238E27FC236}">
                  <a16:creationId xmlns:a16="http://schemas.microsoft.com/office/drawing/2014/main" id="{3BCF44AD-40A4-C447-9237-910F6E67427D}"/>
                </a:ext>
              </a:extLst>
            </p:cNvPr>
            <p:cNvSpPr txBox="1"/>
            <p:nvPr/>
          </p:nvSpPr>
          <p:spPr>
            <a:xfrm>
              <a:off x="3562279" y="6284781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dirty="0"/>
                <a:t>3</a:t>
              </a:r>
            </a:p>
          </p:txBody>
        </p:sp>
        <p:sp>
          <p:nvSpPr>
            <p:cNvPr id="67" name="CuadroTexto 66">
              <a:extLst>
                <a:ext uri="{FF2B5EF4-FFF2-40B4-BE49-F238E27FC236}">
                  <a16:creationId xmlns:a16="http://schemas.microsoft.com/office/drawing/2014/main" id="{939A29F0-2482-5D42-BB68-CA2AC1389158}"/>
                </a:ext>
              </a:extLst>
            </p:cNvPr>
            <p:cNvSpPr txBox="1"/>
            <p:nvPr/>
          </p:nvSpPr>
          <p:spPr>
            <a:xfrm>
              <a:off x="391914" y="5265412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dirty="0"/>
                <a:t>1</a:t>
              </a:r>
            </a:p>
          </p:txBody>
        </p:sp>
        <p:sp>
          <p:nvSpPr>
            <p:cNvPr id="68" name="CuadroTexto 67">
              <a:extLst>
                <a:ext uri="{FF2B5EF4-FFF2-40B4-BE49-F238E27FC236}">
                  <a16:creationId xmlns:a16="http://schemas.microsoft.com/office/drawing/2014/main" id="{87665CE3-22E1-514F-A86F-0A838C550C90}"/>
                </a:ext>
              </a:extLst>
            </p:cNvPr>
            <p:cNvSpPr txBox="1"/>
            <p:nvPr/>
          </p:nvSpPr>
          <p:spPr>
            <a:xfrm>
              <a:off x="375513" y="4191609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dirty="0"/>
                <a:t>2</a:t>
              </a:r>
            </a:p>
          </p:txBody>
        </p:sp>
        <p:sp>
          <p:nvSpPr>
            <p:cNvPr id="75" name="CuadroTexto 74">
              <a:extLst>
                <a:ext uri="{FF2B5EF4-FFF2-40B4-BE49-F238E27FC236}">
                  <a16:creationId xmlns:a16="http://schemas.microsoft.com/office/drawing/2014/main" id="{C0DA6F08-681A-CD44-B3C8-EE0A555FF701}"/>
                </a:ext>
              </a:extLst>
            </p:cNvPr>
            <p:cNvSpPr txBox="1"/>
            <p:nvPr/>
          </p:nvSpPr>
          <p:spPr>
            <a:xfrm>
              <a:off x="375513" y="3116837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dirty="0"/>
                <a:t>3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ángulo 47">
                  <a:extLst>
                    <a:ext uri="{FF2B5EF4-FFF2-40B4-BE49-F238E27FC236}">
                      <a16:creationId xmlns:a16="http://schemas.microsoft.com/office/drawing/2014/main" id="{49103BF0-7AC3-C145-97CA-250D5680AEDD}"/>
                    </a:ext>
                  </a:extLst>
                </p:cNvPr>
                <p:cNvSpPr/>
                <p:nvPr/>
              </p:nvSpPr>
              <p:spPr>
                <a:xfrm>
                  <a:off x="379023" y="2821426"/>
                  <a:ext cx="36606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i="1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48" name="Rectángulo 47">
                  <a:extLst>
                    <a:ext uri="{FF2B5EF4-FFF2-40B4-BE49-F238E27FC236}">
                      <a16:creationId xmlns:a16="http://schemas.microsoft.com/office/drawing/2014/main" id="{49103BF0-7AC3-C145-97CA-250D5680AE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023" y="2821426"/>
                  <a:ext cx="366061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ángulo 48">
                  <a:extLst>
                    <a:ext uri="{FF2B5EF4-FFF2-40B4-BE49-F238E27FC236}">
                      <a16:creationId xmlns:a16="http://schemas.microsoft.com/office/drawing/2014/main" id="{A445A715-3C39-4548-8F99-C7E53039E00D}"/>
                    </a:ext>
                  </a:extLst>
                </p:cNvPr>
                <p:cNvSpPr/>
                <p:nvPr/>
              </p:nvSpPr>
              <p:spPr>
                <a:xfrm>
                  <a:off x="4020752" y="6115047"/>
                  <a:ext cx="3329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i="1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49" name="Rectángulo 48">
                  <a:extLst>
                    <a:ext uri="{FF2B5EF4-FFF2-40B4-BE49-F238E27FC236}">
                      <a16:creationId xmlns:a16="http://schemas.microsoft.com/office/drawing/2014/main" id="{A445A715-3C39-4548-8F99-C7E53039E0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0752" y="6115047"/>
                  <a:ext cx="332975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1" name="Conector recto de flecha 90">
              <a:extLst>
                <a:ext uri="{FF2B5EF4-FFF2-40B4-BE49-F238E27FC236}">
                  <a16:creationId xmlns:a16="http://schemas.microsoft.com/office/drawing/2014/main" id="{39C0904F-CEAB-4A42-94EE-7586F5FFEEA5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-1204777" y="4827850"/>
              <a:ext cx="380768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Grupo 91">
              <a:extLst>
                <a:ext uri="{FF2B5EF4-FFF2-40B4-BE49-F238E27FC236}">
                  <a16:creationId xmlns:a16="http://schemas.microsoft.com/office/drawing/2014/main" id="{0120D965-DA81-D149-8B3D-CB9FB495AC2A}"/>
                </a:ext>
              </a:extLst>
            </p:cNvPr>
            <p:cNvGrpSpPr/>
            <p:nvPr/>
          </p:nvGrpSpPr>
          <p:grpSpPr>
            <a:xfrm rot="5400000">
              <a:off x="-390098" y="4279132"/>
              <a:ext cx="2134907" cy="180436"/>
              <a:chOff x="1572997" y="6131787"/>
              <a:chExt cx="2134907" cy="180436"/>
            </a:xfrm>
          </p:grpSpPr>
          <p:cxnSp>
            <p:nvCxnSpPr>
              <p:cNvPr id="93" name="Conector recto 92">
                <a:extLst>
                  <a:ext uri="{FF2B5EF4-FFF2-40B4-BE49-F238E27FC236}">
                    <a16:creationId xmlns:a16="http://schemas.microsoft.com/office/drawing/2014/main" id="{F32759FB-CF25-974F-B19E-6B604D0D5731}"/>
                  </a:ext>
                </a:extLst>
              </p:cNvPr>
              <p:cNvCxnSpPr/>
              <p:nvPr/>
            </p:nvCxnSpPr>
            <p:spPr>
              <a:xfrm>
                <a:off x="1572997" y="6154009"/>
                <a:ext cx="0" cy="1582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Conector recto 93">
                <a:extLst>
                  <a:ext uri="{FF2B5EF4-FFF2-40B4-BE49-F238E27FC236}">
                    <a16:creationId xmlns:a16="http://schemas.microsoft.com/office/drawing/2014/main" id="{B700CF95-5020-D144-9576-9438276A2FE2}"/>
                  </a:ext>
                </a:extLst>
              </p:cNvPr>
              <p:cNvCxnSpPr/>
              <p:nvPr/>
            </p:nvCxnSpPr>
            <p:spPr>
              <a:xfrm>
                <a:off x="3707904" y="6137876"/>
                <a:ext cx="0" cy="1582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onector recto 94">
                <a:extLst>
                  <a:ext uri="{FF2B5EF4-FFF2-40B4-BE49-F238E27FC236}">
                    <a16:creationId xmlns:a16="http://schemas.microsoft.com/office/drawing/2014/main" id="{5DE804CA-E57B-CE41-9A96-B800B5AD46DE}"/>
                  </a:ext>
                </a:extLst>
              </p:cNvPr>
              <p:cNvCxnSpPr/>
              <p:nvPr/>
            </p:nvCxnSpPr>
            <p:spPr>
              <a:xfrm>
                <a:off x="2640451" y="6131787"/>
                <a:ext cx="0" cy="1582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DA059E9F-3729-9443-8787-EB9B913C2F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68007" y="5216698"/>
              <a:ext cx="0" cy="1947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95">
              <a:extLst>
                <a:ext uri="{FF2B5EF4-FFF2-40B4-BE49-F238E27FC236}">
                  <a16:creationId xmlns:a16="http://schemas.microsoft.com/office/drawing/2014/main" id="{F9D31B9C-B574-C540-9392-BBDDFB577E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5007" y="4366221"/>
              <a:ext cx="0" cy="2869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96">
              <a:extLst>
                <a:ext uri="{FF2B5EF4-FFF2-40B4-BE49-F238E27FC236}">
                  <a16:creationId xmlns:a16="http://schemas.microsoft.com/office/drawing/2014/main" id="{A05CE5E6-8628-934E-A014-D5B8B724FE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84111" y="4032624"/>
              <a:ext cx="0" cy="3406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ángulo 18">
                  <a:extLst>
                    <a:ext uri="{FF2B5EF4-FFF2-40B4-BE49-F238E27FC236}">
                      <a16:creationId xmlns:a16="http://schemas.microsoft.com/office/drawing/2014/main" id="{4ACEEE86-7E0B-B247-A2F2-0FDD85BD2B32}"/>
                    </a:ext>
                  </a:extLst>
                </p:cNvPr>
                <p:cNvSpPr/>
                <p:nvPr/>
              </p:nvSpPr>
              <p:spPr>
                <a:xfrm>
                  <a:off x="1496092" y="5080746"/>
                  <a:ext cx="4450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PY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s-E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19" name="Rectángulo 18">
                  <a:extLst>
                    <a:ext uri="{FF2B5EF4-FFF2-40B4-BE49-F238E27FC236}">
                      <a16:creationId xmlns:a16="http://schemas.microsoft.com/office/drawing/2014/main" id="{4ACEEE86-7E0B-B247-A2F2-0FDD85BD2B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6092" y="5080746"/>
                  <a:ext cx="445057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Rectángulo 97">
                  <a:extLst>
                    <a:ext uri="{FF2B5EF4-FFF2-40B4-BE49-F238E27FC236}">
                      <a16:creationId xmlns:a16="http://schemas.microsoft.com/office/drawing/2014/main" id="{0C94F565-18FF-FE40-9ED3-92CD5A490983}"/>
                    </a:ext>
                  </a:extLst>
                </p:cNvPr>
                <p:cNvSpPr/>
                <p:nvPr/>
              </p:nvSpPr>
              <p:spPr>
                <a:xfrm>
                  <a:off x="2216255" y="4291024"/>
                  <a:ext cx="45038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PY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s-E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98" name="Rectángulo 97">
                  <a:extLst>
                    <a:ext uri="{FF2B5EF4-FFF2-40B4-BE49-F238E27FC236}">
                      <a16:creationId xmlns:a16="http://schemas.microsoft.com/office/drawing/2014/main" id="{0C94F565-18FF-FE40-9ED3-92CD5A4909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6255" y="4291024"/>
                  <a:ext cx="450380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Rectángulo 98">
                  <a:extLst>
                    <a:ext uri="{FF2B5EF4-FFF2-40B4-BE49-F238E27FC236}">
                      <a16:creationId xmlns:a16="http://schemas.microsoft.com/office/drawing/2014/main" id="{DEA41E22-65F4-D744-97E4-63F1856B7501}"/>
                    </a:ext>
                  </a:extLst>
                </p:cNvPr>
                <p:cNvSpPr/>
                <p:nvPr/>
              </p:nvSpPr>
              <p:spPr>
                <a:xfrm>
                  <a:off x="3578148" y="3977360"/>
                  <a:ext cx="45038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PY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s-E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99" name="Rectángulo 98">
                  <a:extLst>
                    <a:ext uri="{FF2B5EF4-FFF2-40B4-BE49-F238E27FC236}">
                      <a16:creationId xmlns:a16="http://schemas.microsoft.com/office/drawing/2014/main" id="{DEA41E22-65F4-D744-97E4-63F1856B75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8148" y="3977360"/>
                  <a:ext cx="450380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CuadroTexto 19">
                  <a:extLst>
                    <a:ext uri="{FF2B5EF4-FFF2-40B4-BE49-F238E27FC236}">
                      <a16:creationId xmlns:a16="http://schemas.microsoft.com/office/drawing/2014/main" id="{D2C672F8-3102-AB48-9323-FAFC776CD309}"/>
                    </a:ext>
                  </a:extLst>
                </p:cNvPr>
                <p:cNvSpPr txBox="1"/>
                <p:nvPr/>
              </p:nvSpPr>
              <p:spPr>
                <a:xfrm>
                  <a:off x="3576250" y="4230516"/>
                  <a:ext cx="21640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PY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s-PY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CuadroTexto 19">
                  <a:extLst>
                    <a:ext uri="{FF2B5EF4-FFF2-40B4-BE49-F238E27FC236}">
                      <a16:creationId xmlns:a16="http://schemas.microsoft.com/office/drawing/2014/main" id="{D2C672F8-3102-AB48-9323-FAFC776CD3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6250" y="4230516"/>
                  <a:ext cx="216406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16667" r="-16667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CuadroTexto 99">
                  <a:extLst>
                    <a:ext uri="{FF2B5EF4-FFF2-40B4-BE49-F238E27FC236}">
                      <a16:creationId xmlns:a16="http://schemas.microsoft.com/office/drawing/2014/main" id="{FF574363-BCB2-D946-81C0-69ADFB899B68}"/>
                    </a:ext>
                  </a:extLst>
                </p:cNvPr>
                <p:cNvSpPr txBox="1"/>
                <p:nvPr/>
              </p:nvSpPr>
              <p:spPr>
                <a:xfrm>
                  <a:off x="2441445" y="4213685"/>
                  <a:ext cx="21640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PY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s-PY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0" name="CuadroTexto 99">
                  <a:extLst>
                    <a:ext uri="{FF2B5EF4-FFF2-40B4-BE49-F238E27FC236}">
                      <a16:creationId xmlns:a16="http://schemas.microsoft.com/office/drawing/2014/main" id="{FF574363-BCB2-D946-81C0-69ADFB899B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1445" y="4213685"/>
                  <a:ext cx="216406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23529" r="-11765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CuadroTexto 100">
                  <a:extLst>
                    <a:ext uri="{FF2B5EF4-FFF2-40B4-BE49-F238E27FC236}">
                      <a16:creationId xmlns:a16="http://schemas.microsoft.com/office/drawing/2014/main" id="{9FDB55CA-446D-7243-9187-3432DE4462AD}"/>
                    </a:ext>
                  </a:extLst>
                </p:cNvPr>
                <p:cNvSpPr txBox="1"/>
                <p:nvPr/>
              </p:nvSpPr>
              <p:spPr>
                <a:xfrm>
                  <a:off x="1463470" y="5299301"/>
                  <a:ext cx="21640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PY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s-PY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CuadroTexto 100">
                  <a:extLst>
                    <a:ext uri="{FF2B5EF4-FFF2-40B4-BE49-F238E27FC236}">
                      <a16:creationId xmlns:a16="http://schemas.microsoft.com/office/drawing/2014/main" id="{9FDB55CA-446D-7243-9187-3432DE4462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3470" y="5299301"/>
                  <a:ext cx="216406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16667" r="-11111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5" name="Grupo 24">
              <a:extLst>
                <a:ext uri="{FF2B5EF4-FFF2-40B4-BE49-F238E27FC236}">
                  <a16:creationId xmlns:a16="http://schemas.microsoft.com/office/drawing/2014/main" id="{BCAB4A0B-A747-A04D-9501-9AD1CAA4AFEA}"/>
                </a:ext>
              </a:extLst>
            </p:cNvPr>
            <p:cNvGrpSpPr/>
            <p:nvPr/>
          </p:nvGrpSpPr>
          <p:grpSpPr>
            <a:xfrm>
              <a:off x="3465076" y="4912549"/>
              <a:ext cx="746884" cy="967484"/>
              <a:chOff x="3465076" y="4912549"/>
              <a:chExt cx="746884" cy="967484"/>
            </a:xfrm>
          </p:grpSpPr>
          <p:grpSp>
            <p:nvGrpSpPr>
              <p:cNvPr id="22" name="Grupo 21">
                <a:extLst>
                  <a:ext uri="{FF2B5EF4-FFF2-40B4-BE49-F238E27FC236}">
                    <a16:creationId xmlns:a16="http://schemas.microsoft.com/office/drawing/2014/main" id="{880DCC7E-FB0F-0649-B7C7-EB465882D161}"/>
                  </a:ext>
                </a:extLst>
              </p:cNvPr>
              <p:cNvGrpSpPr/>
              <p:nvPr/>
            </p:nvGrpSpPr>
            <p:grpSpPr>
              <a:xfrm>
                <a:off x="3581887" y="5015744"/>
                <a:ext cx="579125" cy="815926"/>
                <a:chOff x="2617996" y="5067472"/>
                <a:chExt cx="579125" cy="81592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" name="CuadroTexto 101">
                      <a:extLst>
                        <a:ext uri="{FF2B5EF4-FFF2-40B4-BE49-F238E27FC236}">
                          <a16:creationId xmlns:a16="http://schemas.microsoft.com/office/drawing/2014/main" id="{FCE66656-406F-2849-976D-C6B414C165C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17996" y="5104140"/>
                      <a:ext cx="21640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PY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</m:oMath>
                        </m:oMathPara>
                      </a14:m>
                      <a:endParaRPr lang="es-PY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2" name="CuadroTexto 101">
                      <a:extLst>
                        <a:ext uri="{FF2B5EF4-FFF2-40B4-BE49-F238E27FC236}">
                          <a16:creationId xmlns:a16="http://schemas.microsoft.com/office/drawing/2014/main" id="{FCE66656-406F-2849-976D-C6B414C165C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17996" y="5104140"/>
                      <a:ext cx="216406" cy="276999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16667" r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PY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3" name="Elipse 102">
                  <a:extLst>
                    <a:ext uri="{FF2B5EF4-FFF2-40B4-BE49-F238E27FC236}">
                      <a16:creationId xmlns:a16="http://schemas.microsoft.com/office/drawing/2014/main" id="{59E879B5-891D-0447-B73F-C00B32C9E7DC}"/>
                    </a:ext>
                  </a:extLst>
                </p:cNvPr>
                <p:cNvSpPr/>
                <p:nvPr/>
              </p:nvSpPr>
              <p:spPr>
                <a:xfrm>
                  <a:off x="2700469" y="5453384"/>
                  <a:ext cx="46800" cy="4849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Y"/>
                </a:p>
              </p:txBody>
            </p:sp>
            <p:cxnSp>
              <p:nvCxnSpPr>
                <p:cNvPr id="104" name="Conector recto 103">
                  <a:extLst>
                    <a:ext uri="{FF2B5EF4-FFF2-40B4-BE49-F238E27FC236}">
                      <a16:creationId xmlns:a16="http://schemas.microsoft.com/office/drawing/2014/main" id="{609EEE16-64D4-9843-B747-A453431F88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17156" y="5622609"/>
                  <a:ext cx="0" cy="15695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5" name="Rectángulo 104">
                      <a:extLst>
                        <a:ext uri="{FF2B5EF4-FFF2-40B4-BE49-F238E27FC236}">
                          <a16:creationId xmlns:a16="http://schemas.microsoft.com/office/drawing/2014/main" id="{B06D4C79-E064-CF40-ACDB-2B665E9312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62693" y="5514066"/>
                      <a:ext cx="417678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s-PY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s-E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oMath>
                        </m:oMathPara>
                      </a14:m>
                      <a:endParaRPr lang="es-PY" dirty="0"/>
                    </a:p>
                  </p:txBody>
                </p:sp>
              </mc:Choice>
              <mc:Fallback xmlns="">
                <p:sp>
                  <p:nvSpPr>
                    <p:cNvPr id="105" name="Rectángulo 104">
                      <a:extLst>
                        <a:ext uri="{FF2B5EF4-FFF2-40B4-BE49-F238E27FC236}">
                          <a16:creationId xmlns:a16="http://schemas.microsoft.com/office/drawing/2014/main" id="{B06D4C79-E064-CF40-ACDB-2B665E9312A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62693" y="5514066"/>
                      <a:ext cx="417678" cy="369332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PY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8" name="Rectángulo 107">
                      <a:extLst>
                        <a:ext uri="{FF2B5EF4-FFF2-40B4-BE49-F238E27FC236}">
                          <a16:creationId xmlns:a16="http://schemas.microsoft.com/office/drawing/2014/main" id="{DFDDFFC9-B716-3D43-ABF2-F46EFF11FD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65593" y="5294991"/>
                      <a:ext cx="431528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s-PY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oMath>
                        </m:oMathPara>
                      </a14:m>
                      <a:endParaRPr lang="es-PY" dirty="0"/>
                    </a:p>
                  </p:txBody>
                </p:sp>
              </mc:Choice>
              <mc:Fallback xmlns="">
                <p:sp>
                  <p:nvSpPr>
                    <p:cNvPr id="108" name="Rectángulo 107">
                      <a:extLst>
                        <a:ext uri="{FF2B5EF4-FFF2-40B4-BE49-F238E27FC236}">
                          <a16:creationId xmlns:a16="http://schemas.microsoft.com/office/drawing/2014/main" id="{DFDDFFC9-B716-3D43-ABF2-F46EFF11FD7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65593" y="5294991"/>
                      <a:ext cx="431528" cy="369332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b="-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PY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9" name="Rectángulo 108">
                      <a:extLst>
                        <a:ext uri="{FF2B5EF4-FFF2-40B4-BE49-F238E27FC236}">
                          <a16:creationId xmlns:a16="http://schemas.microsoft.com/office/drawing/2014/main" id="{548274A6-6285-5948-A8A4-EEDABCB49D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65593" y="5067472"/>
                      <a:ext cx="431528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s-PY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s-E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oMath>
                        </m:oMathPara>
                      </a14:m>
                      <a:endParaRPr lang="es-PY" dirty="0"/>
                    </a:p>
                  </p:txBody>
                </p:sp>
              </mc:Choice>
              <mc:Fallback xmlns="">
                <p:sp>
                  <p:nvSpPr>
                    <p:cNvPr id="109" name="Rectángulo 108">
                      <a:extLst>
                        <a:ext uri="{FF2B5EF4-FFF2-40B4-BE49-F238E27FC236}">
                          <a16:creationId xmlns:a16="http://schemas.microsoft.com/office/drawing/2014/main" id="{548274A6-6285-5948-A8A4-EEDABCB49D1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65593" y="5067472"/>
                      <a:ext cx="431528" cy="369332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PY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3" name="Rectángulo 22">
                <a:extLst>
                  <a:ext uri="{FF2B5EF4-FFF2-40B4-BE49-F238E27FC236}">
                    <a16:creationId xmlns:a16="http://schemas.microsoft.com/office/drawing/2014/main" id="{65B2D7EC-8074-184C-BCCC-CCDA419E88DF}"/>
                  </a:ext>
                </a:extLst>
              </p:cNvPr>
              <p:cNvSpPr/>
              <p:nvPr/>
            </p:nvSpPr>
            <p:spPr>
              <a:xfrm>
                <a:off x="3465076" y="4912549"/>
                <a:ext cx="746884" cy="967484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Y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Rectángulo 109">
                  <a:extLst>
                    <a:ext uri="{FF2B5EF4-FFF2-40B4-BE49-F238E27FC236}">
                      <a16:creationId xmlns:a16="http://schemas.microsoft.com/office/drawing/2014/main" id="{17207AD0-3757-1748-A560-FDCDE12DEDD8}"/>
                    </a:ext>
                  </a:extLst>
                </p:cNvPr>
                <p:cNvSpPr/>
                <p:nvPr/>
              </p:nvSpPr>
              <p:spPr>
                <a:xfrm>
                  <a:off x="3470430" y="4361637"/>
                  <a:ext cx="46102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PY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s-E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s-PY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10" name="Rectángulo 109">
                  <a:extLst>
                    <a:ext uri="{FF2B5EF4-FFF2-40B4-BE49-F238E27FC236}">
                      <a16:creationId xmlns:a16="http://schemas.microsoft.com/office/drawing/2014/main" id="{17207AD0-3757-1748-A560-FDCDE12DED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0430" y="4361637"/>
                  <a:ext cx="461024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Rectángulo 110">
                  <a:extLst>
                    <a:ext uri="{FF2B5EF4-FFF2-40B4-BE49-F238E27FC236}">
                      <a16:creationId xmlns:a16="http://schemas.microsoft.com/office/drawing/2014/main" id="{70261BF9-8463-284A-98FD-8287A95E9498}"/>
                    </a:ext>
                  </a:extLst>
                </p:cNvPr>
                <p:cNvSpPr/>
                <p:nvPr/>
              </p:nvSpPr>
              <p:spPr>
                <a:xfrm>
                  <a:off x="1372582" y="5427929"/>
                  <a:ext cx="4557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111" name="Rectángulo 110">
                  <a:extLst>
                    <a:ext uri="{FF2B5EF4-FFF2-40B4-BE49-F238E27FC236}">
                      <a16:creationId xmlns:a16="http://schemas.microsoft.com/office/drawing/2014/main" id="{70261BF9-8463-284A-98FD-8287A95E94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2582" y="5427929"/>
                  <a:ext cx="455702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Rectángulo 113">
                  <a:extLst>
                    <a:ext uri="{FF2B5EF4-FFF2-40B4-BE49-F238E27FC236}">
                      <a16:creationId xmlns:a16="http://schemas.microsoft.com/office/drawing/2014/main" id="{3E6E78A4-31B8-0A49-894C-1EE005A8B575}"/>
                    </a:ext>
                  </a:extLst>
                </p:cNvPr>
                <p:cNvSpPr/>
                <p:nvPr/>
              </p:nvSpPr>
              <p:spPr>
                <a:xfrm>
                  <a:off x="2328523" y="3982646"/>
                  <a:ext cx="46102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PY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s-E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PY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14" name="Rectángulo 113">
                  <a:extLst>
                    <a:ext uri="{FF2B5EF4-FFF2-40B4-BE49-F238E27FC236}">
                      <a16:creationId xmlns:a16="http://schemas.microsoft.com/office/drawing/2014/main" id="{3E6E78A4-31B8-0A49-894C-1EE005A8B5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8523" y="3982646"/>
                  <a:ext cx="461024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Rectángulo 114">
                  <a:extLst>
                    <a:ext uri="{FF2B5EF4-FFF2-40B4-BE49-F238E27FC236}">
                      <a16:creationId xmlns:a16="http://schemas.microsoft.com/office/drawing/2014/main" id="{2ECB0FD4-EEAA-9446-8EDA-D54D8CDED0EF}"/>
                    </a:ext>
                  </a:extLst>
                </p:cNvPr>
                <p:cNvSpPr/>
                <p:nvPr/>
              </p:nvSpPr>
              <p:spPr>
                <a:xfrm>
                  <a:off x="1244501" y="4871457"/>
                  <a:ext cx="45890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115" name="Rectángulo 114">
                  <a:extLst>
                    <a:ext uri="{FF2B5EF4-FFF2-40B4-BE49-F238E27FC236}">
                      <a16:creationId xmlns:a16="http://schemas.microsoft.com/office/drawing/2014/main" id="{2ECB0FD4-EEAA-9446-8EDA-D54D8CDED0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4501" y="4871457"/>
                  <a:ext cx="458908" cy="369332"/>
                </a:xfrm>
                <a:prstGeom prst="rect">
                  <a:avLst/>
                </a:prstGeom>
                <a:blipFill>
                  <a:blip r:embed="rId21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Rectángulo 115">
                  <a:extLst>
                    <a:ext uri="{FF2B5EF4-FFF2-40B4-BE49-F238E27FC236}">
                      <a16:creationId xmlns:a16="http://schemas.microsoft.com/office/drawing/2014/main" id="{A3E30A98-C641-184F-82C8-89F6857AC3D6}"/>
                    </a:ext>
                  </a:extLst>
                </p:cNvPr>
                <p:cNvSpPr/>
                <p:nvPr/>
              </p:nvSpPr>
              <p:spPr>
                <a:xfrm>
                  <a:off x="2432661" y="4554066"/>
                  <a:ext cx="46423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116" name="Rectángulo 115">
                  <a:extLst>
                    <a:ext uri="{FF2B5EF4-FFF2-40B4-BE49-F238E27FC236}">
                      <a16:creationId xmlns:a16="http://schemas.microsoft.com/office/drawing/2014/main" id="{A3E30A98-C641-184F-82C8-89F6857AC3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2661" y="4554066"/>
                  <a:ext cx="464230" cy="369332"/>
                </a:xfrm>
                <a:prstGeom prst="rect">
                  <a:avLst/>
                </a:prstGeom>
                <a:blipFill>
                  <a:blip r:embed="rId22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Rectángulo 116">
                  <a:extLst>
                    <a:ext uri="{FF2B5EF4-FFF2-40B4-BE49-F238E27FC236}">
                      <a16:creationId xmlns:a16="http://schemas.microsoft.com/office/drawing/2014/main" id="{C175E8C2-B586-2F40-96C3-309231254CE5}"/>
                    </a:ext>
                  </a:extLst>
                </p:cNvPr>
                <p:cNvSpPr/>
                <p:nvPr/>
              </p:nvSpPr>
              <p:spPr>
                <a:xfrm>
                  <a:off x="3374288" y="3666737"/>
                  <a:ext cx="46423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117" name="Rectángulo 116">
                  <a:extLst>
                    <a:ext uri="{FF2B5EF4-FFF2-40B4-BE49-F238E27FC236}">
                      <a16:creationId xmlns:a16="http://schemas.microsoft.com/office/drawing/2014/main" id="{C175E8C2-B586-2F40-96C3-309231254C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4288" y="3666737"/>
                  <a:ext cx="464230" cy="369332"/>
                </a:xfrm>
                <a:prstGeom prst="rect">
                  <a:avLst/>
                </a:prstGeom>
                <a:blipFill>
                  <a:blip r:embed="rId23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CuadroTexto 117">
                  <a:extLst>
                    <a:ext uri="{FF2B5EF4-FFF2-40B4-BE49-F238E27FC236}">
                      <a16:creationId xmlns:a16="http://schemas.microsoft.com/office/drawing/2014/main" id="{FCA98FED-DE46-1648-A41A-C55D8303784D}"/>
                    </a:ext>
                  </a:extLst>
                </p:cNvPr>
                <p:cNvSpPr txBox="1"/>
                <p:nvPr/>
              </p:nvSpPr>
              <p:spPr>
                <a:xfrm>
                  <a:off x="3936934" y="3577069"/>
                  <a:ext cx="116378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𝐷𝑡</m:t>
                        </m:r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118" name="CuadroTexto 117">
                  <a:extLst>
                    <a:ext uri="{FF2B5EF4-FFF2-40B4-BE49-F238E27FC236}">
                      <a16:creationId xmlns:a16="http://schemas.microsoft.com/office/drawing/2014/main" id="{FCA98FED-DE46-1648-A41A-C55D830378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6934" y="3577069"/>
                  <a:ext cx="1163780" cy="276999"/>
                </a:xfrm>
                <a:prstGeom prst="rect">
                  <a:avLst/>
                </a:prstGeom>
                <a:blipFill>
                  <a:blip r:embed="rId24"/>
                  <a:stretch>
                    <a:fillRect l="-3226" r="-3226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9" name="Grupo 118">
            <a:extLst>
              <a:ext uri="{FF2B5EF4-FFF2-40B4-BE49-F238E27FC236}">
                <a16:creationId xmlns:a16="http://schemas.microsoft.com/office/drawing/2014/main" id="{308313E8-21B7-7A49-B031-6153BC279294}"/>
              </a:ext>
            </a:extLst>
          </p:cNvPr>
          <p:cNvGrpSpPr/>
          <p:nvPr/>
        </p:nvGrpSpPr>
        <p:grpSpPr>
          <a:xfrm>
            <a:off x="5840814" y="2238411"/>
            <a:ext cx="3017457" cy="3797853"/>
            <a:chOff x="1124686" y="2342945"/>
            <a:chExt cx="1730936" cy="26586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CuadroTexto 119">
                  <a:extLst>
                    <a:ext uri="{FF2B5EF4-FFF2-40B4-BE49-F238E27FC236}">
                      <a16:creationId xmlns:a16="http://schemas.microsoft.com/office/drawing/2014/main" id="{FF526113-9934-284C-A955-A791201C518D}"/>
                    </a:ext>
                  </a:extLst>
                </p:cNvPr>
                <p:cNvSpPr txBox="1"/>
                <p:nvPr/>
              </p:nvSpPr>
              <p:spPr>
                <a:xfrm rot="21330395">
                  <a:off x="1916101" y="3145239"/>
                  <a:ext cx="140005" cy="2292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120" name="CuadroTexto 119">
                  <a:extLst>
                    <a:ext uri="{FF2B5EF4-FFF2-40B4-BE49-F238E27FC236}">
                      <a16:creationId xmlns:a16="http://schemas.microsoft.com/office/drawing/2014/main" id="{FF526113-9934-284C-A955-A791201C51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330395">
                  <a:off x="1916101" y="3145239"/>
                  <a:ext cx="140005" cy="229255"/>
                </a:xfrm>
                <a:prstGeom prst="rect">
                  <a:avLst/>
                </a:prstGeom>
                <a:blipFill>
                  <a:blip r:embed="rId25"/>
                  <a:stretch>
                    <a:fillRect l="-9524" r="-9524" b="-3571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CuadroTexto 120">
                  <a:extLst>
                    <a:ext uri="{FF2B5EF4-FFF2-40B4-BE49-F238E27FC236}">
                      <a16:creationId xmlns:a16="http://schemas.microsoft.com/office/drawing/2014/main" id="{7D3826E1-BD2C-954A-BC48-5AE858358D76}"/>
                    </a:ext>
                  </a:extLst>
                </p:cNvPr>
                <p:cNvSpPr txBox="1"/>
                <p:nvPr/>
              </p:nvSpPr>
              <p:spPr>
                <a:xfrm>
                  <a:off x="2137264" y="3758880"/>
                  <a:ext cx="130652" cy="2292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121" name="CuadroTexto 120">
                  <a:extLst>
                    <a:ext uri="{FF2B5EF4-FFF2-40B4-BE49-F238E27FC236}">
                      <a16:creationId xmlns:a16="http://schemas.microsoft.com/office/drawing/2014/main" id="{7D3826E1-BD2C-954A-BC48-5AE858358D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7264" y="3758880"/>
                  <a:ext cx="130652" cy="229255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CuadroTexto 121">
                  <a:extLst>
                    <a:ext uri="{FF2B5EF4-FFF2-40B4-BE49-F238E27FC236}">
                      <a16:creationId xmlns:a16="http://schemas.microsoft.com/office/drawing/2014/main" id="{BE662112-CACF-B94E-98BB-640DE869A29C}"/>
                    </a:ext>
                  </a:extLst>
                </p:cNvPr>
                <p:cNvSpPr txBox="1"/>
                <p:nvPr/>
              </p:nvSpPr>
              <p:spPr>
                <a:xfrm rot="21426817">
                  <a:off x="1728222" y="3410972"/>
                  <a:ext cx="150130" cy="212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122" name="CuadroTexto 121">
                  <a:extLst>
                    <a:ext uri="{FF2B5EF4-FFF2-40B4-BE49-F238E27FC236}">
                      <a16:creationId xmlns:a16="http://schemas.microsoft.com/office/drawing/2014/main" id="{BE662112-CACF-B94E-98BB-640DE869A2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26817">
                  <a:off x="1728222" y="3410972"/>
                  <a:ext cx="150130" cy="212666"/>
                </a:xfrm>
                <a:prstGeom prst="rect">
                  <a:avLst/>
                </a:prstGeom>
                <a:blipFill>
                  <a:blip r:embed="rId27"/>
                  <a:stretch>
                    <a:fillRect l="-4348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3" name="Grupo 122">
              <a:extLst>
                <a:ext uri="{FF2B5EF4-FFF2-40B4-BE49-F238E27FC236}">
                  <a16:creationId xmlns:a16="http://schemas.microsoft.com/office/drawing/2014/main" id="{B8F7C5DA-8561-1546-9AB6-9E8BA717D89B}"/>
                </a:ext>
              </a:extLst>
            </p:cNvPr>
            <p:cNvGrpSpPr/>
            <p:nvPr/>
          </p:nvGrpSpPr>
          <p:grpSpPr>
            <a:xfrm rot="18487655">
              <a:off x="1027552" y="2779550"/>
              <a:ext cx="1925203" cy="1730936"/>
              <a:chOff x="1062621" y="2780928"/>
              <a:chExt cx="1925203" cy="1730936"/>
            </a:xfrm>
          </p:grpSpPr>
          <p:sp>
            <p:nvSpPr>
              <p:cNvPr id="132" name="Rectángulo 131">
                <a:extLst>
                  <a:ext uri="{FF2B5EF4-FFF2-40B4-BE49-F238E27FC236}">
                    <a16:creationId xmlns:a16="http://schemas.microsoft.com/office/drawing/2014/main" id="{8B4BCC61-6641-7D44-9FC1-5947A4646C29}"/>
                  </a:ext>
                </a:extLst>
              </p:cNvPr>
              <p:cNvSpPr/>
              <p:nvPr/>
            </p:nvSpPr>
            <p:spPr>
              <a:xfrm>
                <a:off x="2137160" y="2780928"/>
                <a:ext cx="850664" cy="108012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Y" dirty="0"/>
              </a:p>
            </p:txBody>
          </p:sp>
          <p:sp>
            <p:nvSpPr>
              <p:cNvPr id="133" name="Rectángulo 132">
                <a:extLst>
                  <a:ext uri="{FF2B5EF4-FFF2-40B4-BE49-F238E27FC236}">
                    <a16:creationId xmlns:a16="http://schemas.microsoft.com/office/drawing/2014/main" id="{4D4D8260-A201-C741-9AFC-311C40CFD0BA}"/>
                  </a:ext>
                </a:extLst>
              </p:cNvPr>
              <p:cNvSpPr/>
              <p:nvPr/>
            </p:nvSpPr>
            <p:spPr>
              <a:xfrm rot="5400000">
                <a:off x="1279515" y="3648638"/>
                <a:ext cx="646332" cy="108012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Y" dirty="0"/>
              </a:p>
            </p:txBody>
          </p:sp>
        </p:grpSp>
        <p:cxnSp>
          <p:nvCxnSpPr>
            <p:cNvPr id="124" name="Conector recto de flecha 123">
              <a:extLst>
                <a:ext uri="{FF2B5EF4-FFF2-40B4-BE49-F238E27FC236}">
                  <a16:creationId xmlns:a16="http://schemas.microsoft.com/office/drawing/2014/main" id="{3D825406-8E7B-5E45-86C3-836239B72F8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92071" y="3623084"/>
              <a:ext cx="621236" cy="94271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CuadroTexto 124">
                  <a:extLst>
                    <a:ext uri="{FF2B5EF4-FFF2-40B4-BE49-F238E27FC236}">
                      <a16:creationId xmlns:a16="http://schemas.microsoft.com/office/drawing/2014/main" id="{C6856BEF-1F8C-064D-A553-9AB94E020D31}"/>
                    </a:ext>
                  </a:extLst>
                </p:cNvPr>
                <p:cNvSpPr txBox="1"/>
                <p:nvPr/>
              </p:nvSpPr>
              <p:spPr>
                <a:xfrm>
                  <a:off x="1471006" y="2342945"/>
                  <a:ext cx="7244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PY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s-PY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PY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PY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125" name="CuadroTexto 124">
                  <a:extLst>
                    <a:ext uri="{FF2B5EF4-FFF2-40B4-BE49-F238E27FC236}">
                      <a16:creationId xmlns:a16="http://schemas.microsoft.com/office/drawing/2014/main" id="{C6856BEF-1F8C-064D-A553-9AB94E020D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1006" y="2342945"/>
                  <a:ext cx="724429" cy="36933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CuadroTexto 125">
                  <a:extLst>
                    <a:ext uri="{FF2B5EF4-FFF2-40B4-BE49-F238E27FC236}">
                      <a16:creationId xmlns:a16="http://schemas.microsoft.com/office/drawing/2014/main" id="{33E373ED-D36E-7E48-946B-5422E114052E}"/>
                    </a:ext>
                  </a:extLst>
                </p:cNvPr>
                <p:cNvSpPr txBox="1"/>
                <p:nvPr/>
              </p:nvSpPr>
              <p:spPr>
                <a:xfrm>
                  <a:off x="1723929" y="4632234"/>
                  <a:ext cx="8445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s-PY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PY" i="1" dirty="0" smtClean="0">
                            <a:latin typeface="Cambria Math" panose="02040503050406030204" pitchFamily="18" charset="0"/>
                          </a:rPr>
                          <m:t>𝐴𝑇</m:t>
                        </m:r>
                        <m:r>
                          <a:rPr lang="es-PY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126" name="CuadroTexto 125">
                  <a:extLst>
                    <a:ext uri="{FF2B5EF4-FFF2-40B4-BE49-F238E27FC236}">
                      <a16:creationId xmlns:a16="http://schemas.microsoft.com/office/drawing/2014/main" id="{33E373ED-D36E-7E48-946B-5422E11405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3929" y="4632234"/>
                  <a:ext cx="844590" cy="369332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7" name="Conector recto 126">
              <a:extLst>
                <a:ext uri="{FF2B5EF4-FFF2-40B4-BE49-F238E27FC236}">
                  <a16:creationId xmlns:a16="http://schemas.microsoft.com/office/drawing/2014/main" id="{428CA35E-17EA-684D-98D8-B1A44E93F55D}"/>
                </a:ext>
              </a:extLst>
            </p:cNvPr>
            <p:cNvCxnSpPr>
              <a:cxnSpLocks/>
              <a:endCxn id="132" idx="1"/>
            </p:cNvCxnSpPr>
            <p:nvPr/>
          </p:nvCxnSpPr>
          <p:spPr>
            <a:xfrm flipV="1">
              <a:off x="1592420" y="3311785"/>
              <a:ext cx="198390" cy="313084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127">
              <a:extLst>
                <a:ext uri="{FF2B5EF4-FFF2-40B4-BE49-F238E27FC236}">
                  <a16:creationId xmlns:a16="http://schemas.microsoft.com/office/drawing/2014/main" id="{288FCB37-618B-0E45-877F-1A1145096A1F}"/>
                </a:ext>
              </a:extLst>
            </p:cNvPr>
            <p:cNvCxnSpPr>
              <a:cxnSpLocks/>
            </p:cNvCxnSpPr>
            <p:nvPr/>
          </p:nvCxnSpPr>
          <p:spPr>
            <a:xfrm>
              <a:off x="1592070" y="3624867"/>
              <a:ext cx="428765" cy="385339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Elipse 128">
              <a:extLst>
                <a:ext uri="{FF2B5EF4-FFF2-40B4-BE49-F238E27FC236}">
                  <a16:creationId xmlns:a16="http://schemas.microsoft.com/office/drawing/2014/main" id="{32F16B8D-1EF3-1A46-AACC-E621A7A8C801}"/>
                </a:ext>
              </a:extLst>
            </p:cNvPr>
            <p:cNvSpPr/>
            <p:nvPr/>
          </p:nvSpPr>
          <p:spPr>
            <a:xfrm>
              <a:off x="2203196" y="3700520"/>
              <a:ext cx="26846" cy="3276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 dirty="0"/>
            </a:p>
          </p:txBody>
        </p:sp>
        <p:cxnSp>
          <p:nvCxnSpPr>
            <p:cNvPr id="130" name="Conector recto de flecha 129">
              <a:extLst>
                <a:ext uri="{FF2B5EF4-FFF2-40B4-BE49-F238E27FC236}">
                  <a16:creationId xmlns:a16="http://schemas.microsoft.com/office/drawing/2014/main" id="{F313483E-D0DB-1148-953A-F1A04FC9AF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84980" y="3312109"/>
              <a:ext cx="428327" cy="405247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cto de flecha 130">
              <a:extLst>
                <a:ext uri="{FF2B5EF4-FFF2-40B4-BE49-F238E27FC236}">
                  <a16:creationId xmlns:a16="http://schemas.microsoft.com/office/drawing/2014/main" id="{C65BEEDA-A210-CE47-A33E-D2540E2820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6322" y="3727535"/>
              <a:ext cx="186985" cy="290912"/>
            </a:xfrm>
            <a:prstGeom prst="straightConnector1">
              <a:avLst/>
            </a:prstGeom>
            <a:ln w="2222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ángulo 26">
                <a:extLst>
                  <a:ext uri="{FF2B5EF4-FFF2-40B4-BE49-F238E27FC236}">
                    <a16:creationId xmlns:a16="http://schemas.microsoft.com/office/drawing/2014/main" id="{5C4B496D-8369-EF4C-8CB8-C126AE5F7AC8}"/>
                  </a:ext>
                </a:extLst>
              </p:cNvPr>
              <p:cNvSpPr/>
              <p:nvPr/>
            </p:nvSpPr>
            <p:spPr>
              <a:xfrm>
                <a:off x="7365214" y="2593699"/>
                <a:ext cx="907428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27" name="Rectángulo 26">
                <a:extLst>
                  <a:ext uri="{FF2B5EF4-FFF2-40B4-BE49-F238E27FC236}">
                    <a16:creationId xmlns:a16="http://schemas.microsoft.com/office/drawing/2014/main" id="{5C4B496D-8369-EF4C-8CB8-C126AE5F7A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5214" y="2593699"/>
                <a:ext cx="907428" cy="824906"/>
              </a:xfrm>
              <a:prstGeom prst="rect">
                <a:avLst/>
              </a:prstGeom>
              <a:blipFill>
                <a:blip r:embed="rId30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ángulo 27">
                <a:extLst>
                  <a:ext uri="{FF2B5EF4-FFF2-40B4-BE49-F238E27FC236}">
                    <a16:creationId xmlns:a16="http://schemas.microsoft.com/office/drawing/2014/main" id="{6F0949C1-0E67-3242-B3DC-F234E38C0376}"/>
                  </a:ext>
                </a:extLst>
              </p:cNvPr>
              <p:cNvSpPr/>
              <p:nvPr/>
            </p:nvSpPr>
            <p:spPr>
              <a:xfrm>
                <a:off x="5750466" y="3642611"/>
                <a:ext cx="979819" cy="823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28" name="Rectángulo 27">
                <a:extLst>
                  <a:ext uri="{FF2B5EF4-FFF2-40B4-BE49-F238E27FC236}">
                    <a16:creationId xmlns:a16="http://schemas.microsoft.com/office/drawing/2014/main" id="{6F0949C1-0E67-3242-B3DC-F234E38C03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466" y="3642611"/>
                <a:ext cx="979819" cy="823110"/>
              </a:xfrm>
              <a:prstGeom prst="rect">
                <a:avLst/>
              </a:prstGeom>
              <a:blipFill>
                <a:blip r:embed="rId31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ángulo 32">
                <a:extLst>
                  <a:ext uri="{FF2B5EF4-FFF2-40B4-BE49-F238E27FC236}">
                    <a16:creationId xmlns:a16="http://schemas.microsoft.com/office/drawing/2014/main" id="{F90E8201-7A53-D849-923C-8C514FC584BA}"/>
                  </a:ext>
                </a:extLst>
              </p:cNvPr>
              <p:cNvSpPr/>
              <p:nvPr/>
            </p:nvSpPr>
            <p:spPr>
              <a:xfrm>
                <a:off x="4401218" y="1465045"/>
                <a:ext cx="473238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PY" dirty="0"/>
                  <a:t>Minimize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PY" dirty="0"/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PY" dirty="0"/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+3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33" name="Rectángulo 32">
                <a:extLst>
                  <a:ext uri="{FF2B5EF4-FFF2-40B4-BE49-F238E27FC236}">
                    <a16:creationId xmlns:a16="http://schemas.microsoft.com/office/drawing/2014/main" id="{F90E8201-7A53-D849-923C-8C514FC5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218" y="1465045"/>
                <a:ext cx="4732386" cy="646331"/>
              </a:xfrm>
              <a:prstGeom prst="rect">
                <a:avLst/>
              </a:prstGeom>
              <a:blipFill>
                <a:blip r:embed="rId32"/>
                <a:stretch>
                  <a:fillRect l="-1072" t="-1923" b="-15385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6673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1 Título">
            <a:extLst>
              <a:ext uri="{FF2B5EF4-FFF2-40B4-BE49-F238E27FC236}">
                <a16:creationId xmlns:a16="http://schemas.microsoft.com/office/drawing/2014/main" id="{27FBE4B1-2C73-4F4F-B19E-011EAF0C7E8F}"/>
              </a:ext>
            </a:extLst>
          </p:cNvPr>
          <p:cNvSpPr txBox="1">
            <a:spLocks/>
          </p:cNvSpPr>
          <p:nvPr/>
        </p:nvSpPr>
        <p:spPr>
          <a:xfrm>
            <a:off x="135589" y="370799"/>
            <a:ext cx="4003143" cy="70220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 err="1"/>
              <a:t>Least</a:t>
            </a:r>
            <a:r>
              <a:rPr lang="es-ES" sz="3200" dirty="0"/>
              <a:t> </a:t>
            </a:r>
            <a:r>
              <a:rPr lang="es-ES" sz="3200" dirty="0" err="1"/>
              <a:t>Squares</a:t>
            </a:r>
            <a:endParaRPr lang="es-PY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CFF536EC-EF2E-9A48-A3E2-16099DD7FF61}"/>
                  </a:ext>
                </a:extLst>
              </p:cNvPr>
              <p:cNvSpPr txBox="1"/>
              <p:nvPr/>
            </p:nvSpPr>
            <p:spPr>
              <a:xfrm>
                <a:off x="266508" y="1192238"/>
                <a:ext cx="1955985" cy="7618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mr>
                        <m:mr>
                          <m:e>
                            <m:r>
                              <m:rPr>
                                <m:brk m:alnAt="7"/>
                              </m:rPr>
                              <a:rPr lang="es-E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</m:mr>
                        <m:mr>
                          <m:e>
                            <m:r>
                              <m:rPr>
                                <m:brk m:alnAt="7"/>
                              </m:rPr>
                              <a:rPr lang="es-E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CFF536EC-EF2E-9A48-A3E2-16099DD7F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508" y="1192238"/>
                <a:ext cx="1955985" cy="761875"/>
              </a:xfrm>
              <a:prstGeom prst="rect">
                <a:avLst/>
              </a:prstGeom>
              <a:blipFill>
                <a:blip r:embed="rId2"/>
                <a:stretch>
                  <a:fillRect l="-645" r="-645" b="-4918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14C26423-3F67-3740-907F-67EA19D79A58}"/>
                  </a:ext>
                </a:extLst>
              </p:cNvPr>
              <p:cNvSpPr txBox="1"/>
              <p:nvPr/>
            </p:nvSpPr>
            <p:spPr>
              <a:xfrm>
                <a:off x="2640450" y="1233957"/>
                <a:ext cx="1710660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14C26423-3F67-3740-907F-67EA19D79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0450" y="1233957"/>
                <a:ext cx="1710660" cy="732573"/>
              </a:xfrm>
              <a:prstGeom prst="rect">
                <a:avLst/>
              </a:prstGeom>
              <a:blipFill>
                <a:blip r:embed="rId3"/>
                <a:stretch>
                  <a:fillRect b="-8475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ángulo 39">
                <a:extLst>
                  <a:ext uri="{FF2B5EF4-FFF2-40B4-BE49-F238E27FC236}">
                    <a16:creationId xmlns:a16="http://schemas.microsoft.com/office/drawing/2014/main" id="{8959C875-D507-7243-AF92-4272B896DC22}"/>
                  </a:ext>
                </a:extLst>
              </p:cNvPr>
              <p:cNvSpPr/>
              <p:nvPr/>
            </p:nvSpPr>
            <p:spPr>
              <a:xfrm>
                <a:off x="3320796" y="747118"/>
                <a:ext cx="9437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s-PY" dirty="0"/>
                  <a:t> </a:t>
                </a:r>
              </a:p>
            </p:txBody>
          </p:sp>
        </mc:Choice>
        <mc:Fallback xmlns="">
          <p:sp>
            <p:nvSpPr>
              <p:cNvPr id="40" name="Rectángulo 39">
                <a:extLst>
                  <a:ext uri="{FF2B5EF4-FFF2-40B4-BE49-F238E27FC236}">
                    <a16:creationId xmlns:a16="http://schemas.microsoft.com/office/drawing/2014/main" id="{8959C875-D507-7243-AF92-4272B896DC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0796" y="747118"/>
                <a:ext cx="94372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3A95521B-5210-9448-872C-1A5715A92D02}"/>
                  </a:ext>
                </a:extLst>
              </p:cNvPr>
              <p:cNvSpPr txBox="1"/>
              <p:nvPr/>
            </p:nvSpPr>
            <p:spPr>
              <a:xfrm>
                <a:off x="4363994" y="709908"/>
                <a:ext cx="361041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Y" dirty="0"/>
                  <a:t>Minimize</a:t>
                </a:r>
              </a:p>
              <a:p>
                <a:r>
                  <a:rPr lang="es-PY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s-PY" dirty="0"/>
                      <m:t>+</m:t>
                    </m:r>
                    <m:sSup>
                      <m:sSupPr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s-PY" dirty="0"/>
                      <m:t>+</m:t>
                    </m:r>
                    <m:sSup>
                      <m:sSupPr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3A95521B-5210-9448-872C-1A5715A92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994" y="709908"/>
                <a:ext cx="3610412" cy="646331"/>
              </a:xfrm>
              <a:prstGeom prst="rect">
                <a:avLst/>
              </a:prstGeom>
              <a:blipFill>
                <a:blip r:embed="rId5"/>
                <a:stretch>
                  <a:fillRect l="-1404" t="-3846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4">
            <a:extLst>
              <a:ext uri="{FF2B5EF4-FFF2-40B4-BE49-F238E27FC236}">
                <a16:creationId xmlns:a16="http://schemas.microsoft.com/office/drawing/2014/main" id="{DBC2999F-0D2F-B14B-81A7-648A06720BBC}"/>
              </a:ext>
            </a:extLst>
          </p:cNvPr>
          <p:cNvSpPr txBox="1"/>
          <p:nvPr/>
        </p:nvSpPr>
        <p:spPr>
          <a:xfrm>
            <a:off x="7733910" y="2766049"/>
            <a:ext cx="139969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s-PY" dirty="0"/>
          </a:p>
          <a:p>
            <a:endParaRPr lang="es-PY" dirty="0"/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F8CA4E35-4A1F-CB4E-B46B-DD88EE8FDEE5}"/>
              </a:ext>
            </a:extLst>
          </p:cNvPr>
          <p:cNvGrpSpPr/>
          <p:nvPr/>
        </p:nvGrpSpPr>
        <p:grpSpPr>
          <a:xfrm>
            <a:off x="239190" y="2339508"/>
            <a:ext cx="4777186" cy="3910265"/>
            <a:chOff x="323528" y="2821426"/>
            <a:chExt cx="4777186" cy="3910265"/>
          </a:xfrm>
        </p:grpSpPr>
        <p:cxnSp>
          <p:nvCxnSpPr>
            <p:cNvPr id="58" name="Conector recto 57">
              <a:extLst>
                <a:ext uri="{FF2B5EF4-FFF2-40B4-BE49-F238E27FC236}">
                  <a16:creationId xmlns:a16="http://schemas.microsoft.com/office/drawing/2014/main" id="{8779C7B8-9245-434E-9B70-D23851BF81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1202" y="3825482"/>
              <a:ext cx="3299550" cy="1845822"/>
            </a:xfrm>
            <a:prstGeom prst="line">
              <a:avLst/>
            </a:prstGeom>
            <a:ln w="2857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de flecha 50">
              <a:extLst>
                <a:ext uri="{FF2B5EF4-FFF2-40B4-BE49-F238E27FC236}">
                  <a16:creationId xmlns:a16="http://schemas.microsoft.com/office/drawing/2014/main" id="{FBA9B0A6-D612-3140-BE21-C1D658DC8F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528" y="6226535"/>
              <a:ext cx="380768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96EB849E-1FE9-8B49-A5F5-D117826E6398}"/>
                </a:ext>
              </a:extLst>
            </p:cNvPr>
            <p:cNvGrpSpPr/>
            <p:nvPr/>
          </p:nvGrpSpPr>
          <p:grpSpPr>
            <a:xfrm>
              <a:off x="1572997" y="6131787"/>
              <a:ext cx="2134907" cy="180436"/>
              <a:chOff x="1572997" y="6131787"/>
              <a:chExt cx="2134907" cy="180436"/>
            </a:xfrm>
          </p:grpSpPr>
          <p:cxnSp>
            <p:nvCxnSpPr>
              <p:cNvPr id="87" name="Conector recto 86">
                <a:extLst>
                  <a:ext uri="{FF2B5EF4-FFF2-40B4-BE49-F238E27FC236}">
                    <a16:creationId xmlns:a16="http://schemas.microsoft.com/office/drawing/2014/main" id="{30EE492C-5F2D-1940-A8F1-0D29F424FC30}"/>
                  </a:ext>
                </a:extLst>
              </p:cNvPr>
              <p:cNvCxnSpPr/>
              <p:nvPr/>
            </p:nvCxnSpPr>
            <p:spPr>
              <a:xfrm>
                <a:off x="1572997" y="6154009"/>
                <a:ext cx="0" cy="1582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ector recto 88">
                <a:extLst>
                  <a:ext uri="{FF2B5EF4-FFF2-40B4-BE49-F238E27FC236}">
                    <a16:creationId xmlns:a16="http://schemas.microsoft.com/office/drawing/2014/main" id="{2D540511-B165-3043-8AFF-F9EEFBDD1006}"/>
                  </a:ext>
                </a:extLst>
              </p:cNvPr>
              <p:cNvCxnSpPr/>
              <p:nvPr/>
            </p:nvCxnSpPr>
            <p:spPr>
              <a:xfrm>
                <a:off x="3707904" y="6137876"/>
                <a:ext cx="0" cy="1582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ector recto 89">
                <a:extLst>
                  <a:ext uri="{FF2B5EF4-FFF2-40B4-BE49-F238E27FC236}">
                    <a16:creationId xmlns:a16="http://schemas.microsoft.com/office/drawing/2014/main" id="{F9EDF518-52C0-224C-B850-A1E601AD73E3}"/>
                  </a:ext>
                </a:extLst>
              </p:cNvPr>
              <p:cNvCxnSpPr/>
              <p:nvPr/>
            </p:nvCxnSpPr>
            <p:spPr>
              <a:xfrm>
                <a:off x="2640451" y="6131787"/>
                <a:ext cx="0" cy="1582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D4ACDEEC-8612-2047-8617-DBD4AF98B99B}"/>
                </a:ext>
              </a:extLst>
            </p:cNvPr>
            <p:cNvSpPr/>
            <p:nvPr/>
          </p:nvSpPr>
          <p:spPr>
            <a:xfrm>
              <a:off x="1544607" y="5179258"/>
              <a:ext cx="46800" cy="46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D9E02B63-79FC-DE49-999E-458DE1BF9303}"/>
                </a:ext>
              </a:extLst>
            </p:cNvPr>
            <p:cNvSpPr/>
            <p:nvPr/>
          </p:nvSpPr>
          <p:spPr>
            <a:xfrm>
              <a:off x="2521607" y="4628891"/>
              <a:ext cx="46800" cy="4849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57" name="Elipse 56">
              <a:extLst>
                <a:ext uri="{FF2B5EF4-FFF2-40B4-BE49-F238E27FC236}">
                  <a16:creationId xmlns:a16="http://schemas.microsoft.com/office/drawing/2014/main" id="{F39288FF-940F-0140-9B14-880F46907834}"/>
                </a:ext>
              </a:extLst>
            </p:cNvPr>
            <p:cNvSpPr/>
            <p:nvPr/>
          </p:nvSpPr>
          <p:spPr>
            <a:xfrm>
              <a:off x="3660711" y="3986457"/>
              <a:ext cx="46800" cy="4849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  <p:sp>
          <p:nvSpPr>
            <p:cNvPr id="59" name="CuadroTexto 58">
              <a:extLst>
                <a:ext uri="{FF2B5EF4-FFF2-40B4-BE49-F238E27FC236}">
                  <a16:creationId xmlns:a16="http://schemas.microsoft.com/office/drawing/2014/main" id="{98A86239-4BDB-424C-A60F-2837F3817DF1}"/>
                </a:ext>
              </a:extLst>
            </p:cNvPr>
            <p:cNvSpPr txBox="1"/>
            <p:nvPr/>
          </p:nvSpPr>
          <p:spPr>
            <a:xfrm>
              <a:off x="1428157" y="6294395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dirty="0"/>
                <a:t>1</a:t>
              </a:r>
            </a:p>
          </p:txBody>
        </p:sp>
        <p:sp>
          <p:nvSpPr>
            <p:cNvPr id="60" name="CuadroTexto 59">
              <a:extLst>
                <a:ext uri="{FF2B5EF4-FFF2-40B4-BE49-F238E27FC236}">
                  <a16:creationId xmlns:a16="http://schemas.microsoft.com/office/drawing/2014/main" id="{FD12CE43-4784-FA4D-A20C-1330828C738B}"/>
                </a:ext>
              </a:extLst>
            </p:cNvPr>
            <p:cNvSpPr txBox="1"/>
            <p:nvPr/>
          </p:nvSpPr>
          <p:spPr>
            <a:xfrm>
              <a:off x="2495218" y="6284781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dirty="0"/>
                <a:t>2</a:t>
              </a:r>
            </a:p>
          </p:txBody>
        </p:sp>
        <p:sp>
          <p:nvSpPr>
            <p:cNvPr id="65" name="CuadroTexto 64">
              <a:extLst>
                <a:ext uri="{FF2B5EF4-FFF2-40B4-BE49-F238E27FC236}">
                  <a16:creationId xmlns:a16="http://schemas.microsoft.com/office/drawing/2014/main" id="{3BCF44AD-40A4-C447-9237-910F6E67427D}"/>
                </a:ext>
              </a:extLst>
            </p:cNvPr>
            <p:cNvSpPr txBox="1"/>
            <p:nvPr/>
          </p:nvSpPr>
          <p:spPr>
            <a:xfrm>
              <a:off x="3562279" y="6284781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dirty="0"/>
                <a:t>3</a:t>
              </a:r>
            </a:p>
          </p:txBody>
        </p:sp>
        <p:sp>
          <p:nvSpPr>
            <p:cNvPr id="67" name="CuadroTexto 66">
              <a:extLst>
                <a:ext uri="{FF2B5EF4-FFF2-40B4-BE49-F238E27FC236}">
                  <a16:creationId xmlns:a16="http://schemas.microsoft.com/office/drawing/2014/main" id="{939A29F0-2482-5D42-BB68-CA2AC1389158}"/>
                </a:ext>
              </a:extLst>
            </p:cNvPr>
            <p:cNvSpPr txBox="1"/>
            <p:nvPr/>
          </p:nvSpPr>
          <p:spPr>
            <a:xfrm>
              <a:off x="391914" y="5265412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dirty="0"/>
                <a:t>1</a:t>
              </a:r>
            </a:p>
          </p:txBody>
        </p:sp>
        <p:sp>
          <p:nvSpPr>
            <p:cNvPr id="68" name="CuadroTexto 67">
              <a:extLst>
                <a:ext uri="{FF2B5EF4-FFF2-40B4-BE49-F238E27FC236}">
                  <a16:creationId xmlns:a16="http://schemas.microsoft.com/office/drawing/2014/main" id="{87665CE3-22E1-514F-A86F-0A838C550C90}"/>
                </a:ext>
              </a:extLst>
            </p:cNvPr>
            <p:cNvSpPr txBox="1"/>
            <p:nvPr/>
          </p:nvSpPr>
          <p:spPr>
            <a:xfrm>
              <a:off x="375513" y="4191609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dirty="0"/>
                <a:t>2</a:t>
              </a:r>
            </a:p>
          </p:txBody>
        </p:sp>
        <p:sp>
          <p:nvSpPr>
            <p:cNvPr id="75" name="CuadroTexto 74">
              <a:extLst>
                <a:ext uri="{FF2B5EF4-FFF2-40B4-BE49-F238E27FC236}">
                  <a16:creationId xmlns:a16="http://schemas.microsoft.com/office/drawing/2014/main" id="{C0DA6F08-681A-CD44-B3C8-EE0A555FF701}"/>
                </a:ext>
              </a:extLst>
            </p:cNvPr>
            <p:cNvSpPr txBox="1"/>
            <p:nvPr/>
          </p:nvSpPr>
          <p:spPr>
            <a:xfrm>
              <a:off x="375513" y="3116837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dirty="0"/>
                <a:t>3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ángulo 47">
                  <a:extLst>
                    <a:ext uri="{FF2B5EF4-FFF2-40B4-BE49-F238E27FC236}">
                      <a16:creationId xmlns:a16="http://schemas.microsoft.com/office/drawing/2014/main" id="{49103BF0-7AC3-C145-97CA-250D5680AEDD}"/>
                    </a:ext>
                  </a:extLst>
                </p:cNvPr>
                <p:cNvSpPr/>
                <p:nvPr/>
              </p:nvSpPr>
              <p:spPr>
                <a:xfrm>
                  <a:off x="379023" y="2821426"/>
                  <a:ext cx="36606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i="1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48" name="Rectángulo 47">
                  <a:extLst>
                    <a:ext uri="{FF2B5EF4-FFF2-40B4-BE49-F238E27FC236}">
                      <a16:creationId xmlns:a16="http://schemas.microsoft.com/office/drawing/2014/main" id="{49103BF0-7AC3-C145-97CA-250D5680AE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023" y="2821426"/>
                  <a:ext cx="366061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ángulo 48">
                  <a:extLst>
                    <a:ext uri="{FF2B5EF4-FFF2-40B4-BE49-F238E27FC236}">
                      <a16:creationId xmlns:a16="http://schemas.microsoft.com/office/drawing/2014/main" id="{A445A715-3C39-4548-8F99-C7E53039E00D}"/>
                    </a:ext>
                  </a:extLst>
                </p:cNvPr>
                <p:cNvSpPr/>
                <p:nvPr/>
              </p:nvSpPr>
              <p:spPr>
                <a:xfrm>
                  <a:off x="4020752" y="6115047"/>
                  <a:ext cx="3329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i="1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49" name="Rectángulo 48">
                  <a:extLst>
                    <a:ext uri="{FF2B5EF4-FFF2-40B4-BE49-F238E27FC236}">
                      <a16:creationId xmlns:a16="http://schemas.microsoft.com/office/drawing/2014/main" id="{A445A715-3C39-4548-8F99-C7E53039E0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0752" y="6115047"/>
                  <a:ext cx="332975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1" name="Conector recto de flecha 90">
              <a:extLst>
                <a:ext uri="{FF2B5EF4-FFF2-40B4-BE49-F238E27FC236}">
                  <a16:creationId xmlns:a16="http://schemas.microsoft.com/office/drawing/2014/main" id="{39C0904F-CEAB-4A42-94EE-7586F5FFEEA5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-1204777" y="4827850"/>
              <a:ext cx="380768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Grupo 91">
              <a:extLst>
                <a:ext uri="{FF2B5EF4-FFF2-40B4-BE49-F238E27FC236}">
                  <a16:creationId xmlns:a16="http://schemas.microsoft.com/office/drawing/2014/main" id="{0120D965-DA81-D149-8B3D-CB9FB495AC2A}"/>
                </a:ext>
              </a:extLst>
            </p:cNvPr>
            <p:cNvGrpSpPr/>
            <p:nvPr/>
          </p:nvGrpSpPr>
          <p:grpSpPr>
            <a:xfrm rot="5400000">
              <a:off x="-390098" y="4279132"/>
              <a:ext cx="2134907" cy="180436"/>
              <a:chOff x="1572997" y="6131787"/>
              <a:chExt cx="2134907" cy="180436"/>
            </a:xfrm>
          </p:grpSpPr>
          <p:cxnSp>
            <p:nvCxnSpPr>
              <p:cNvPr id="93" name="Conector recto 92">
                <a:extLst>
                  <a:ext uri="{FF2B5EF4-FFF2-40B4-BE49-F238E27FC236}">
                    <a16:creationId xmlns:a16="http://schemas.microsoft.com/office/drawing/2014/main" id="{F32759FB-CF25-974F-B19E-6B604D0D5731}"/>
                  </a:ext>
                </a:extLst>
              </p:cNvPr>
              <p:cNvCxnSpPr/>
              <p:nvPr/>
            </p:nvCxnSpPr>
            <p:spPr>
              <a:xfrm>
                <a:off x="1572997" y="6154009"/>
                <a:ext cx="0" cy="1582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Conector recto 93">
                <a:extLst>
                  <a:ext uri="{FF2B5EF4-FFF2-40B4-BE49-F238E27FC236}">
                    <a16:creationId xmlns:a16="http://schemas.microsoft.com/office/drawing/2014/main" id="{B700CF95-5020-D144-9576-9438276A2FE2}"/>
                  </a:ext>
                </a:extLst>
              </p:cNvPr>
              <p:cNvCxnSpPr/>
              <p:nvPr/>
            </p:nvCxnSpPr>
            <p:spPr>
              <a:xfrm>
                <a:off x="3707904" y="6137876"/>
                <a:ext cx="0" cy="1582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onector recto 94">
                <a:extLst>
                  <a:ext uri="{FF2B5EF4-FFF2-40B4-BE49-F238E27FC236}">
                    <a16:creationId xmlns:a16="http://schemas.microsoft.com/office/drawing/2014/main" id="{5DE804CA-E57B-CE41-9A96-B800B5AD46DE}"/>
                  </a:ext>
                </a:extLst>
              </p:cNvPr>
              <p:cNvCxnSpPr/>
              <p:nvPr/>
            </p:nvCxnSpPr>
            <p:spPr>
              <a:xfrm>
                <a:off x="2640451" y="6131787"/>
                <a:ext cx="0" cy="1582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DA059E9F-3729-9443-8787-EB9B913C2F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68007" y="5216698"/>
              <a:ext cx="0" cy="1947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95">
              <a:extLst>
                <a:ext uri="{FF2B5EF4-FFF2-40B4-BE49-F238E27FC236}">
                  <a16:creationId xmlns:a16="http://schemas.microsoft.com/office/drawing/2014/main" id="{F9D31B9C-B574-C540-9392-BBDDFB577E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5007" y="4366221"/>
              <a:ext cx="0" cy="2869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96">
              <a:extLst>
                <a:ext uri="{FF2B5EF4-FFF2-40B4-BE49-F238E27FC236}">
                  <a16:creationId xmlns:a16="http://schemas.microsoft.com/office/drawing/2014/main" id="{A05CE5E6-8628-934E-A014-D5B8B724FE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84111" y="4032624"/>
              <a:ext cx="0" cy="3406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ángulo 18">
                  <a:extLst>
                    <a:ext uri="{FF2B5EF4-FFF2-40B4-BE49-F238E27FC236}">
                      <a16:creationId xmlns:a16="http://schemas.microsoft.com/office/drawing/2014/main" id="{4ACEEE86-7E0B-B247-A2F2-0FDD85BD2B32}"/>
                    </a:ext>
                  </a:extLst>
                </p:cNvPr>
                <p:cNvSpPr/>
                <p:nvPr/>
              </p:nvSpPr>
              <p:spPr>
                <a:xfrm>
                  <a:off x="1496092" y="5080746"/>
                  <a:ext cx="4450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PY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s-E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19" name="Rectángulo 18">
                  <a:extLst>
                    <a:ext uri="{FF2B5EF4-FFF2-40B4-BE49-F238E27FC236}">
                      <a16:creationId xmlns:a16="http://schemas.microsoft.com/office/drawing/2014/main" id="{4ACEEE86-7E0B-B247-A2F2-0FDD85BD2B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6092" y="5080746"/>
                  <a:ext cx="445057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Rectángulo 97">
                  <a:extLst>
                    <a:ext uri="{FF2B5EF4-FFF2-40B4-BE49-F238E27FC236}">
                      <a16:creationId xmlns:a16="http://schemas.microsoft.com/office/drawing/2014/main" id="{0C94F565-18FF-FE40-9ED3-92CD5A490983}"/>
                    </a:ext>
                  </a:extLst>
                </p:cNvPr>
                <p:cNvSpPr/>
                <p:nvPr/>
              </p:nvSpPr>
              <p:spPr>
                <a:xfrm>
                  <a:off x="2216255" y="4291024"/>
                  <a:ext cx="45038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PY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s-E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98" name="Rectángulo 97">
                  <a:extLst>
                    <a:ext uri="{FF2B5EF4-FFF2-40B4-BE49-F238E27FC236}">
                      <a16:creationId xmlns:a16="http://schemas.microsoft.com/office/drawing/2014/main" id="{0C94F565-18FF-FE40-9ED3-92CD5A4909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6255" y="4291024"/>
                  <a:ext cx="450380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Rectángulo 98">
                  <a:extLst>
                    <a:ext uri="{FF2B5EF4-FFF2-40B4-BE49-F238E27FC236}">
                      <a16:creationId xmlns:a16="http://schemas.microsoft.com/office/drawing/2014/main" id="{DEA41E22-65F4-D744-97E4-63F1856B7501}"/>
                    </a:ext>
                  </a:extLst>
                </p:cNvPr>
                <p:cNvSpPr/>
                <p:nvPr/>
              </p:nvSpPr>
              <p:spPr>
                <a:xfrm>
                  <a:off x="3578148" y="3977360"/>
                  <a:ext cx="45038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PY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s-E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99" name="Rectángulo 98">
                  <a:extLst>
                    <a:ext uri="{FF2B5EF4-FFF2-40B4-BE49-F238E27FC236}">
                      <a16:creationId xmlns:a16="http://schemas.microsoft.com/office/drawing/2014/main" id="{DEA41E22-65F4-D744-97E4-63F1856B75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8148" y="3977360"/>
                  <a:ext cx="450380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CuadroTexto 19">
                  <a:extLst>
                    <a:ext uri="{FF2B5EF4-FFF2-40B4-BE49-F238E27FC236}">
                      <a16:creationId xmlns:a16="http://schemas.microsoft.com/office/drawing/2014/main" id="{D2C672F8-3102-AB48-9323-FAFC776CD309}"/>
                    </a:ext>
                  </a:extLst>
                </p:cNvPr>
                <p:cNvSpPr txBox="1"/>
                <p:nvPr/>
              </p:nvSpPr>
              <p:spPr>
                <a:xfrm>
                  <a:off x="3576250" y="4230516"/>
                  <a:ext cx="21640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PY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s-PY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CuadroTexto 19">
                  <a:extLst>
                    <a:ext uri="{FF2B5EF4-FFF2-40B4-BE49-F238E27FC236}">
                      <a16:creationId xmlns:a16="http://schemas.microsoft.com/office/drawing/2014/main" id="{D2C672F8-3102-AB48-9323-FAFC776CD3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6250" y="4230516"/>
                  <a:ext cx="216406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16667" r="-16667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CuadroTexto 99">
                  <a:extLst>
                    <a:ext uri="{FF2B5EF4-FFF2-40B4-BE49-F238E27FC236}">
                      <a16:creationId xmlns:a16="http://schemas.microsoft.com/office/drawing/2014/main" id="{FF574363-BCB2-D946-81C0-69ADFB899B68}"/>
                    </a:ext>
                  </a:extLst>
                </p:cNvPr>
                <p:cNvSpPr txBox="1"/>
                <p:nvPr/>
              </p:nvSpPr>
              <p:spPr>
                <a:xfrm>
                  <a:off x="2441445" y="4213685"/>
                  <a:ext cx="21640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PY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s-PY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0" name="CuadroTexto 99">
                  <a:extLst>
                    <a:ext uri="{FF2B5EF4-FFF2-40B4-BE49-F238E27FC236}">
                      <a16:creationId xmlns:a16="http://schemas.microsoft.com/office/drawing/2014/main" id="{FF574363-BCB2-D946-81C0-69ADFB899B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1445" y="4213685"/>
                  <a:ext cx="216406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16667" r="-11111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CuadroTexto 100">
                  <a:extLst>
                    <a:ext uri="{FF2B5EF4-FFF2-40B4-BE49-F238E27FC236}">
                      <a16:creationId xmlns:a16="http://schemas.microsoft.com/office/drawing/2014/main" id="{9FDB55CA-446D-7243-9187-3432DE4462AD}"/>
                    </a:ext>
                  </a:extLst>
                </p:cNvPr>
                <p:cNvSpPr txBox="1"/>
                <p:nvPr/>
              </p:nvSpPr>
              <p:spPr>
                <a:xfrm>
                  <a:off x="1463470" y="5299301"/>
                  <a:ext cx="21640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PY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s-PY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CuadroTexto 100">
                  <a:extLst>
                    <a:ext uri="{FF2B5EF4-FFF2-40B4-BE49-F238E27FC236}">
                      <a16:creationId xmlns:a16="http://schemas.microsoft.com/office/drawing/2014/main" id="{9FDB55CA-446D-7243-9187-3432DE4462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3470" y="5299301"/>
                  <a:ext cx="216406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16667" r="-11111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5" name="Grupo 24">
              <a:extLst>
                <a:ext uri="{FF2B5EF4-FFF2-40B4-BE49-F238E27FC236}">
                  <a16:creationId xmlns:a16="http://schemas.microsoft.com/office/drawing/2014/main" id="{BCAB4A0B-A747-A04D-9501-9AD1CAA4AFEA}"/>
                </a:ext>
              </a:extLst>
            </p:cNvPr>
            <p:cNvGrpSpPr/>
            <p:nvPr/>
          </p:nvGrpSpPr>
          <p:grpSpPr>
            <a:xfrm>
              <a:off x="3465076" y="4912549"/>
              <a:ext cx="746884" cy="967484"/>
              <a:chOff x="3465076" y="4912549"/>
              <a:chExt cx="746884" cy="967484"/>
            </a:xfrm>
          </p:grpSpPr>
          <p:grpSp>
            <p:nvGrpSpPr>
              <p:cNvPr id="22" name="Grupo 21">
                <a:extLst>
                  <a:ext uri="{FF2B5EF4-FFF2-40B4-BE49-F238E27FC236}">
                    <a16:creationId xmlns:a16="http://schemas.microsoft.com/office/drawing/2014/main" id="{880DCC7E-FB0F-0649-B7C7-EB465882D161}"/>
                  </a:ext>
                </a:extLst>
              </p:cNvPr>
              <p:cNvGrpSpPr/>
              <p:nvPr/>
            </p:nvGrpSpPr>
            <p:grpSpPr>
              <a:xfrm>
                <a:off x="3581887" y="5015744"/>
                <a:ext cx="579125" cy="815926"/>
                <a:chOff x="2617996" y="5067472"/>
                <a:chExt cx="579125" cy="81592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" name="CuadroTexto 101">
                      <a:extLst>
                        <a:ext uri="{FF2B5EF4-FFF2-40B4-BE49-F238E27FC236}">
                          <a16:creationId xmlns:a16="http://schemas.microsoft.com/office/drawing/2014/main" id="{FCE66656-406F-2849-976D-C6B414C165C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17996" y="5104140"/>
                      <a:ext cx="21640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PY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</m:oMath>
                        </m:oMathPara>
                      </a14:m>
                      <a:endParaRPr lang="es-PY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2" name="CuadroTexto 101">
                      <a:extLst>
                        <a:ext uri="{FF2B5EF4-FFF2-40B4-BE49-F238E27FC236}">
                          <a16:creationId xmlns:a16="http://schemas.microsoft.com/office/drawing/2014/main" id="{FCE66656-406F-2849-976D-C6B414C165C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17996" y="5104140"/>
                      <a:ext cx="216406" cy="276999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11111" r="-1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PY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3" name="Elipse 102">
                  <a:extLst>
                    <a:ext uri="{FF2B5EF4-FFF2-40B4-BE49-F238E27FC236}">
                      <a16:creationId xmlns:a16="http://schemas.microsoft.com/office/drawing/2014/main" id="{59E879B5-891D-0447-B73F-C00B32C9E7DC}"/>
                    </a:ext>
                  </a:extLst>
                </p:cNvPr>
                <p:cNvSpPr/>
                <p:nvPr/>
              </p:nvSpPr>
              <p:spPr>
                <a:xfrm>
                  <a:off x="2700469" y="5453384"/>
                  <a:ext cx="46800" cy="4849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Y"/>
                </a:p>
              </p:txBody>
            </p:sp>
            <p:cxnSp>
              <p:nvCxnSpPr>
                <p:cNvPr id="104" name="Conector recto 103">
                  <a:extLst>
                    <a:ext uri="{FF2B5EF4-FFF2-40B4-BE49-F238E27FC236}">
                      <a16:creationId xmlns:a16="http://schemas.microsoft.com/office/drawing/2014/main" id="{609EEE16-64D4-9843-B747-A453431F88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17156" y="5622609"/>
                  <a:ext cx="0" cy="15695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5" name="Rectángulo 104">
                      <a:extLst>
                        <a:ext uri="{FF2B5EF4-FFF2-40B4-BE49-F238E27FC236}">
                          <a16:creationId xmlns:a16="http://schemas.microsoft.com/office/drawing/2014/main" id="{B06D4C79-E064-CF40-ACDB-2B665E9312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62693" y="5514066"/>
                      <a:ext cx="417678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s-PY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s-E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oMath>
                        </m:oMathPara>
                      </a14:m>
                      <a:endParaRPr lang="es-PY" dirty="0"/>
                    </a:p>
                  </p:txBody>
                </p:sp>
              </mc:Choice>
              <mc:Fallback xmlns="">
                <p:sp>
                  <p:nvSpPr>
                    <p:cNvPr id="105" name="Rectángulo 104">
                      <a:extLst>
                        <a:ext uri="{FF2B5EF4-FFF2-40B4-BE49-F238E27FC236}">
                          <a16:creationId xmlns:a16="http://schemas.microsoft.com/office/drawing/2014/main" id="{B06D4C79-E064-CF40-ACDB-2B665E9312A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62693" y="5514066"/>
                      <a:ext cx="417678" cy="369332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PY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8" name="Rectángulo 107">
                      <a:extLst>
                        <a:ext uri="{FF2B5EF4-FFF2-40B4-BE49-F238E27FC236}">
                          <a16:creationId xmlns:a16="http://schemas.microsoft.com/office/drawing/2014/main" id="{DFDDFFC9-B716-3D43-ABF2-F46EFF11FD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65593" y="5294991"/>
                      <a:ext cx="431528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s-PY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oMath>
                        </m:oMathPara>
                      </a14:m>
                      <a:endParaRPr lang="es-PY" dirty="0"/>
                    </a:p>
                  </p:txBody>
                </p:sp>
              </mc:Choice>
              <mc:Fallback xmlns="">
                <p:sp>
                  <p:nvSpPr>
                    <p:cNvPr id="108" name="Rectángulo 107">
                      <a:extLst>
                        <a:ext uri="{FF2B5EF4-FFF2-40B4-BE49-F238E27FC236}">
                          <a16:creationId xmlns:a16="http://schemas.microsoft.com/office/drawing/2014/main" id="{DFDDFFC9-B716-3D43-ABF2-F46EFF11FD7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65593" y="5294991"/>
                      <a:ext cx="431528" cy="369332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b="-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PY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9" name="Rectángulo 108">
                      <a:extLst>
                        <a:ext uri="{FF2B5EF4-FFF2-40B4-BE49-F238E27FC236}">
                          <a16:creationId xmlns:a16="http://schemas.microsoft.com/office/drawing/2014/main" id="{548274A6-6285-5948-A8A4-EEDABCB49D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65593" y="5067472"/>
                      <a:ext cx="431528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s-PY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s-E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oMath>
                        </m:oMathPara>
                      </a14:m>
                      <a:endParaRPr lang="es-PY" dirty="0"/>
                    </a:p>
                  </p:txBody>
                </p:sp>
              </mc:Choice>
              <mc:Fallback xmlns="">
                <p:sp>
                  <p:nvSpPr>
                    <p:cNvPr id="109" name="Rectángulo 108">
                      <a:extLst>
                        <a:ext uri="{FF2B5EF4-FFF2-40B4-BE49-F238E27FC236}">
                          <a16:creationId xmlns:a16="http://schemas.microsoft.com/office/drawing/2014/main" id="{548274A6-6285-5948-A8A4-EEDABCB49D1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65593" y="5067472"/>
                      <a:ext cx="431528" cy="369332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PY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3" name="Rectángulo 22">
                <a:extLst>
                  <a:ext uri="{FF2B5EF4-FFF2-40B4-BE49-F238E27FC236}">
                    <a16:creationId xmlns:a16="http://schemas.microsoft.com/office/drawing/2014/main" id="{65B2D7EC-8074-184C-BCCC-CCDA419E88DF}"/>
                  </a:ext>
                </a:extLst>
              </p:cNvPr>
              <p:cNvSpPr/>
              <p:nvPr/>
            </p:nvSpPr>
            <p:spPr>
              <a:xfrm>
                <a:off x="3465076" y="4912549"/>
                <a:ext cx="746884" cy="967484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Y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Rectángulo 109">
                  <a:extLst>
                    <a:ext uri="{FF2B5EF4-FFF2-40B4-BE49-F238E27FC236}">
                      <a16:creationId xmlns:a16="http://schemas.microsoft.com/office/drawing/2014/main" id="{17207AD0-3757-1748-A560-FDCDE12DEDD8}"/>
                    </a:ext>
                  </a:extLst>
                </p:cNvPr>
                <p:cNvSpPr/>
                <p:nvPr/>
              </p:nvSpPr>
              <p:spPr>
                <a:xfrm>
                  <a:off x="3470430" y="4361637"/>
                  <a:ext cx="46102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PY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s-E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s-PY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10" name="Rectángulo 109">
                  <a:extLst>
                    <a:ext uri="{FF2B5EF4-FFF2-40B4-BE49-F238E27FC236}">
                      <a16:creationId xmlns:a16="http://schemas.microsoft.com/office/drawing/2014/main" id="{17207AD0-3757-1748-A560-FDCDE12DED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0430" y="4361637"/>
                  <a:ext cx="461024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Rectángulo 110">
                  <a:extLst>
                    <a:ext uri="{FF2B5EF4-FFF2-40B4-BE49-F238E27FC236}">
                      <a16:creationId xmlns:a16="http://schemas.microsoft.com/office/drawing/2014/main" id="{70261BF9-8463-284A-98FD-8287A95E9498}"/>
                    </a:ext>
                  </a:extLst>
                </p:cNvPr>
                <p:cNvSpPr/>
                <p:nvPr/>
              </p:nvSpPr>
              <p:spPr>
                <a:xfrm>
                  <a:off x="1372582" y="5427929"/>
                  <a:ext cx="4557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111" name="Rectángulo 110">
                  <a:extLst>
                    <a:ext uri="{FF2B5EF4-FFF2-40B4-BE49-F238E27FC236}">
                      <a16:creationId xmlns:a16="http://schemas.microsoft.com/office/drawing/2014/main" id="{70261BF9-8463-284A-98FD-8287A95E94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2582" y="5427929"/>
                  <a:ext cx="455702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Rectángulo 113">
                  <a:extLst>
                    <a:ext uri="{FF2B5EF4-FFF2-40B4-BE49-F238E27FC236}">
                      <a16:creationId xmlns:a16="http://schemas.microsoft.com/office/drawing/2014/main" id="{3E6E78A4-31B8-0A49-894C-1EE005A8B575}"/>
                    </a:ext>
                  </a:extLst>
                </p:cNvPr>
                <p:cNvSpPr/>
                <p:nvPr/>
              </p:nvSpPr>
              <p:spPr>
                <a:xfrm>
                  <a:off x="2328523" y="3982646"/>
                  <a:ext cx="46102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PY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s-E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PY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14" name="Rectángulo 113">
                  <a:extLst>
                    <a:ext uri="{FF2B5EF4-FFF2-40B4-BE49-F238E27FC236}">
                      <a16:creationId xmlns:a16="http://schemas.microsoft.com/office/drawing/2014/main" id="{3E6E78A4-31B8-0A49-894C-1EE005A8B5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8523" y="3982646"/>
                  <a:ext cx="461024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Rectángulo 114">
                  <a:extLst>
                    <a:ext uri="{FF2B5EF4-FFF2-40B4-BE49-F238E27FC236}">
                      <a16:creationId xmlns:a16="http://schemas.microsoft.com/office/drawing/2014/main" id="{2ECB0FD4-EEAA-9446-8EDA-D54D8CDED0EF}"/>
                    </a:ext>
                  </a:extLst>
                </p:cNvPr>
                <p:cNvSpPr/>
                <p:nvPr/>
              </p:nvSpPr>
              <p:spPr>
                <a:xfrm>
                  <a:off x="1244501" y="4871457"/>
                  <a:ext cx="45890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115" name="Rectángulo 114">
                  <a:extLst>
                    <a:ext uri="{FF2B5EF4-FFF2-40B4-BE49-F238E27FC236}">
                      <a16:creationId xmlns:a16="http://schemas.microsoft.com/office/drawing/2014/main" id="{2ECB0FD4-EEAA-9446-8EDA-D54D8CDED0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4501" y="4871457"/>
                  <a:ext cx="458908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Rectángulo 115">
                  <a:extLst>
                    <a:ext uri="{FF2B5EF4-FFF2-40B4-BE49-F238E27FC236}">
                      <a16:creationId xmlns:a16="http://schemas.microsoft.com/office/drawing/2014/main" id="{A3E30A98-C641-184F-82C8-89F6857AC3D6}"/>
                    </a:ext>
                  </a:extLst>
                </p:cNvPr>
                <p:cNvSpPr/>
                <p:nvPr/>
              </p:nvSpPr>
              <p:spPr>
                <a:xfrm>
                  <a:off x="2432661" y="4554066"/>
                  <a:ext cx="46423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116" name="Rectángulo 115">
                  <a:extLst>
                    <a:ext uri="{FF2B5EF4-FFF2-40B4-BE49-F238E27FC236}">
                      <a16:creationId xmlns:a16="http://schemas.microsoft.com/office/drawing/2014/main" id="{A3E30A98-C641-184F-82C8-89F6857AC3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2661" y="4554066"/>
                  <a:ext cx="464230" cy="36933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Rectángulo 116">
                  <a:extLst>
                    <a:ext uri="{FF2B5EF4-FFF2-40B4-BE49-F238E27FC236}">
                      <a16:creationId xmlns:a16="http://schemas.microsoft.com/office/drawing/2014/main" id="{C175E8C2-B586-2F40-96C3-309231254CE5}"/>
                    </a:ext>
                  </a:extLst>
                </p:cNvPr>
                <p:cNvSpPr/>
                <p:nvPr/>
              </p:nvSpPr>
              <p:spPr>
                <a:xfrm>
                  <a:off x="3374288" y="3666737"/>
                  <a:ext cx="46423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117" name="Rectángulo 116">
                  <a:extLst>
                    <a:ext uri="{FF2B5EF4-FFF2-40B4-BE49-F238E27FC236}">
                      <a16:creationId xmlns:a16="http://schemas.microsoft.com/office/drawing/2014/main" id="{C175E8C2-B586-2F40-96C3-309231254C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4288" y="3666737"/>
                  <a:ext cx="464230" cy="369332"/>
                </a:xfrm>
                <a:prstGeom prst="rect">
                  <a:avLst/>
                </a:prstGeom>
                <a:blipFill>
                  <a:blip r:embed="rId23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CuadroTexto 117">
                  <a:extLst>
                    <a:ext uri="{FF2B5EF4-FFF2-40B4-BE49-F238E27FC236}">
                      <a16:creationId xmlns:a16="http://schemas.microsoft.com/office/drawing/2014/main" id="{FCA98FED-DE46-1648-A41A-C55D8303784D}"/>
                    </a:ext>
                  </a:extLst>
                </p:cNvPr>
                <p:cNvSpPr txBox="1"/>
                <p:nvPr/>
              </p:nvSpPr>
              <p:spPr>
                <a:xfrm>
                  <a:off x="3936934" y="3577069"/>
                  <a:ext cx="116378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𝐷𝑡</m:t>
                        </m:r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118" name="CuadroTexto 117">
                  <a:extLst>
                    <a:ext uri="{FF2B5EF4-FFF2-40B4-BE49-F238E27FC236}">
                      <a16:creationId xmlns:a16="http://schemas.microsoft.com/office/drawing/2014/main" id="{FCA98FED-DE46-1648-A41A-C55D830378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6934" y="3577069"/>
                  <a:ext cx="1163780" cy="276999"/>
                </a:xfrm>
                <a:prstGeom prst="rect">
                  <a:avLst/>
                </a:prstGeom>
                <a:blipFill>
                  <a:blip r:embed="rId24"/>
                  <a:stretch>
                    <a:fillRect l="-3226" r="-3226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ángulo 32">
                <a:extLst>
                  <a:ext uri="{FF2B5EF4-FFF2-40B4-BE49-F238E27FC236}">
                    <a16:creationId xmlns:a16="http://schemas.microsoft.com/office/drawing/2014/main" id="{F90E8201-7A53-D849-923C-8C514FC584BA}"/>
                  </a:ext>
                </a:extLst>
              </p:cNvPr>
              <p:cNvSpPr/>
              <p:nvPr/>
            </p:nvSpPr>
            <p:spPr>
              <a:xfrm>
                <a:off x="4401218" y="1465045"/>
                <a:ext cx="473238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PY" dirty="0"/>
                  <a:t>Minimize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PY" dirty="0"/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PY" dirty="0"/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+3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33" name="Rectángulo 32">
                <a:extLst>
                  <a:ext uri="{FF2B5EF4-FFF2-40B4-BE49-F238E27FC236}">
                    <a16:creationId xmlns:a16="http://schemas.microsoft.com/office/drawing/2014/main" id="{F90E8201-7A53-D849-923C-8C514FC5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218" y="1465045"/>
                <a:ext cx="4732386" cy="646331"/>
              </a:xfrm>
              <a:prstGeom prst="rect">
                <a:avLst/>
              </a:prstGeom>
              <a:blipFill>
                <a:blip r:embed="rId25"/>
                <a:stretch>
                  <a:fillRect l="-1072" t="-1923" b="-15385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uadroTexto 73">
                <a:extLst>
                  <a:ext uri="{FF2B5EF4-FFF2-40B4-BE49-F238E27FC236}">
                    <a16:creationId xmlns:a16="http://schemas.microsoft.com/office/drawing/2014/main" id="{57240A51-0B00-514F-BBE7-D42C9CA9D5D4}"/>
                  </a:ext>
                </a:extLst>
              </p:cNvPr>
              <p:cNvSpPr txBox="1"/>
              <p:nvPr/>
            </p:nvSpPr>
            <p:spPr>
              <a:xfrm>
                <a:off x="4435083" y="2339508"/>
                <a:ext cx="1688989" cy="6022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Y" dirty="0"/>
                  <a:t>Find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PY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PY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̂"/>
                                  <m:ctrlPr>
                                    <a:rPr lang="es-PY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i="1" dirty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̂"/>
                                  <m:ctrlPr>
                                    <a:rPr lang="es-PY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i="1" dirty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/>
                  <a:t>,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s-PY" dirty="0"/>
                  <a:t> </a:t>
                </a:r>
              </a:p>
            </p:txBody>
          </p:sp>
        </mc:Choice>
        <mc:Fallback xmlns="">
          <p:sp>
            <p:nvSpPr>
              <p:cNvPr id="74" name="CuadroTexto 73">
                <a:extLst>
                  <a:ext uri="{FF2B5EF4-FFF2-40B4-BE49-F238E27FC236}">
                    <a16:creationId xmlns:a16="http://schemas.microsoft.com/office/drawing/2014/main" id="{57240A51-0B00-514F-BBE7-D42C9CA9D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083" y="2339508"/>
                <a:ext cx="1688989" cy="602216"/>
              </a:xfrm>
              <a:prstGeom prst="rect">
                <a:avLst/>
              </a:prstGeom>
              <a:blipFill>
                <a:blip r:embed="rId26"/>
                <a:stretch>
                  <a:fillRect l="-2239" t="-2041" b="-2041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ángulo 75">
                <a:extLst>
                  <a:ext uri="{FF2B5EF4-FFF2-40B4-BE49-F238E27FC236}">
                    <a16:creationId xmlns:a16="http://schemas.microsoft.com/office/drawing/2014/main" id="{1C22A000-9CBA-154D-858B-747A997A9091}"/>
                  </a:ext>
                </a:extLst>
              </p:cNvPr>
              <p:cNvSpPr/>
              <p:nvPr/>
            </p:nvSpPr>
            <p:spPr>
              <a:xfrm>
                <a:off x="5633392" y="3050082"/>
                <a:ext cx="14708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s-E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E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76" name="Rectángulo 75">
                <a:extLst>
                  <a:ext uri="{FF2B5EF4-FFF2-40B4-BE49-F238E27FC236}">
                    <a16:creationId xmlns:a16="http://schemas.microsoft.com/office/drawing/2014/main" id="{1C22A000-9CBA-154D-858B-747A997A90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392" y="3050082"/>
                <a:ext cx="1470852" cy="369332"/>
              </a:xfrm>
              <a:prstGeom prst="rect">
                <a:avLst/>
              </a:prstGeom>
              <a:blipFill>
                <a:blip r:embed="rId27"/>
                <a:stretch>
                  <a:fillRect t="-3448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66840AC8-E37B-F942-BDC7-480AA411E254}"/>
                  </a:ext>
                </a:extLst>
              </p:cNvPr>
              <p:cNvSpPr/>
              <p:nvPr/>
            </p:nvSpPr>
            <p:spPr>
              <a:xfrm>
                <a:off x="4046934" y="3414487"/>
                <a:ext cx="4045210" cy="902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d>
                                  <m:dPr>
                                    <m:begChr m:val=""/>
                                    <m:endChr m:val="|"/>
                                    <m:ctrlPr>
                                      <a:rPr lang="es-PY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d>
                                  <m:dPr>
                                    <m:begChr m:val=""/>
                                    <m:endChr m:val="|"/>
                                    <m:ctrlPr>
                                      <a:rPr lang="es-PY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d>
                                  <m:dPr>
                                    <m:begChr m:val=""/>
                                    <m:endChr m:val="|"/>
                                    <m:ctrlPr>
                                      <a:rPr lang="es-PY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d>
                                  <m:dPr>
                                    <m:begChr m:val=""/>
                                    <m:endChr m:val="|"/>
                                    <m:ctrlPr>
                                      <a:rPr lang="es-E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  6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  5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d>
                                  <m:dPr>
                                    <m:begChr m:val=""/>
                                    <m:endChr m:val="|"/>
                                    <m:ctrlPr>
                                      <a:rPr lang="es-E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66840AC8-E37B-F942-BDC7-480AA411E2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6934" y="3414487"/>
                <a:ext cx="4045210" cy="902555"/>
              </a:xfrm>
              <a:prstGeom prst="rect">
                <a:avLst/>
              </a:prstGeom>
              <a:blipFill>
                <a:blip r:embed="rId28"/>
                <a:stretch>
                  <a:fillRect t="-47222" b="-70833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upo 77">
            <a:extLst>
              <a:ext uri="{FF2B5EF4-FFF2-40B4-BE49-F238E27FC236}">
                <a16:creationId xmlns:a16="http://schemas.microsoft.com/office/drawing/2014/main" id="{F80BCBD0-F6F9-BD42-9166-548B747D44FC}"/>
              </a:ext>
            </a:extLst>
          </p:cNvPr>
          <p:cNvGrpSpPr/>
          <p:nvPr/>
        </p:nvGrpSpPr>
        <p:grpSpPr>
          <a:xfrm>
            <a:off x="5120220" y="4325440"/>
            <a:ext cx="1992405" cy="2239780"/>
            <a:chOff x="5302131" y="4260558"/>
            <a:chExt cx="1992405" cy="22397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ángulo 78">
                  <a:extLst>
                    <a:ext uri="{FF2B5EF4-FFF2-40B4-BE49-F238E27FC236}">
                      <a16:creationId xmlns:a16="http://schemas.microsoft.com/office/drawing/2014/main" id="{55EF093A-F7CB-B24E-8F65-0F0079C27CE2}"/>
                    </a:ext>
                  </a:extLst>
                </p:cNvPr>
                <p:cNvSpPr/>
                <p:nvPr/>
              </p:nvSpPr>
              <p:spPr>
                <a:xfrm>
                  <a:off x="5302131" y="4260558"/>
                  <a:ext cx="1992405" cy="60221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  6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PY" dirty="0"/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PY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̂"/>
                                    <m:ctrlPr>
                                      <a:rPr lang="es-PY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̂"/>
                                    <m:ctrlPr>
                                      <a:rPr lang="es-PY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PY" dirty="0"/>
                    <a:t> =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PY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 dirty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 dirty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79" name="Rectángulo 78">
                  <a:extLst>
                    <a:ext uri="{FF2B5EF4-FFF2-40B4-BE49-F238E27FC236}">
                      <a16:creationId xmlns:a16="http://schemas.microsoft.com/office/drawing/2014/main" id="{55EF093A-F7CB-B24E-8F65-0F0079C27C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2131" y="4260558"/>
                  <a:ext cx="1992405" cy="602216"/>
                </a:xfrm>
                <a:prstGeom prst="rect">
                  <a:avLst/>
                </a:prstGeom>
                <a:blipFill>
                  <a:blip r:embed="rId29"/>
                  <a:stretch>
                    <a:fillRect t="-2083" b="-2083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ctángulo 79">
                  <a:extLst>
                    <a:ext uri="{FF2B5EF4-FFF2-40B4-BE49-F238E27FC236}">
                      <a16:creationId xmlns:a16="http://schemas.microsoft.com/office/drawing/2014/main" id="{B1B039B5-5472-D546-9283-AB2D8DC442BD}"/>
                    </a:ext>
                  </a:extLst>
                </p:cNvPr>
                <p:cNvSpPr/>
                <p:nvPr/>
              </p:nvSpPr>
              <p:spPr>
                <a:xfrm>
                  <a:off x="6106713" y="4925981"/>
                  <a:ext cx="990784" cy="73372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PY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̂"/>
                                    <m:ctrlPr>
                                      <a:rPr lang="es-PY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i="1" dirty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̂"/>
                                    <m:ctrlPr>
                                      <a:rPr lang="es-PY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i="1" dirty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PY" dirty="0"/>
                    <a:t> =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PY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box>
                                  <m:boxPr>
                                    <m:ctrlPr>
                                      <a:rPr lang="es-PY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s-PY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s-ES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r>
                                          <a:rPr lang="es-ES" b="0" i="1" dirty="0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box>
                              </m:e>
                            </m:mr>
                            <m:mr>
                              <m:e>
                                <m:box>
                                  <m:boxPr>
                                    <m:ctrlPr>
                                      <a:rPr lang="es-E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s-ES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s-ES" b="0" i="1" dirty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s-ES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box>
                              </m:e>
                            </m:mr>
                          </m:m>
                        </m:e>
                      </m:d>
                    </m:oMath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86" name="Rectángulo 85">
                  <a:extLst>
                    <a:ext uri="{FF2B5EF4-FFF2-40B4-BE49-F238E27FC236}">
                      <a16:creationId xmlns:a16="http://schemas.microsoft.com/office/drawing/2014/main" id="{506ED62B-AB32-A046-8A3C-E180D88DEF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6713" y="4925981"/>
                  <a:ext cx="990784" cy="733727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CuadroTexto 80">
                  <a:extLst>
                    <a:ext uri="{FF2B5EF4-FFF2-40B4-BE49-F238E27FC236}">
                      <a16:creationId xmlns:a16="http://schemas.microsoft.com/office/drawing/2014/main" id="{F6DEF6EB-84C0-AB4D-8A40-BEEFFD3B4881}"/>
                    </a:ext>
                  </a:extLst>
                </p:cNvPr>
                <p:cNvSpPr txBox="1"/>
                <p:nvPr/>
              </p:nvSpPr>
              <p:spPr>
                <a:xfrm>
                  <a:off x="5964484" y="5979939"/>
                  <a:ext cx="1150443" cy="5203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112" name="CuadroTexto 111">
                  <a:extLst>
                    <a:ext uri="{FF2B5EF4-FFF2-40B4-BE49-F238E27FC236}">
                      <a16:creationId xmlns:a16="http://schemas.microsoft.com/office/drawing/2014/main" id="{B7B73F27-042F-7F47-93F9-00BAA89A4B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4484" y="5979939"/>
                  <a:ext cx="1150443" cy="520399"/>
                </a:xfrm>
                <a:prstGeom prst="rect">
                  <a:avLst/>
                </a:prstGeom>
                <a:blipFill>
                  <a:blip r:embed="rId31"/>
                  <a:stretch>
                    <a:fillRect l="-4396" t="-4762" r="-3297" b="-9524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Rectángulo 81">
              <a:extLst>
                <a:ext uri="{FF2B5EF4-FFF2-40B4-BE49-F238E27FC236}">
                  <a16:creationId xmlns:a16="http://schemas.microsoft.com/office/drawing/2014/main" id="{503F5A65-BA97-6D43-AF55-55F23F5D7BC6}"/>
                </a:ext>
              </a:extLst>
            </p:cNvPr>
            <p:cNvSpPr/>
            <p:nvPr/>
          </p:nvSpPr>
          <p:spPr>
            <a:xfrm>
              <a:off x="5827289" y="5952732"/>
              <a:ext cx="1399694" cy="5476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3064987F-8DA5-8048-AF7F-15786B0629A0}"/>
                  </a:ext>
                </a:extLst>
              </p:cNvPr>
              <p:cNvSpPr txBox="1"/>
              <p:nvPr/>
            </p:nvSpPr>
            <p:spPr>
              <a:xfrm>
                <a:off x="7208907" y="4317042"/>
                <a:ext cx="1699568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PY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+  6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=  5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+14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=11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3064987F-8DA5-8048-AF7F-15786B062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8907" y="4317042"/>
                <a:ext cx="1699568" cy="617861"/>
              </a:xfrm>
              <a:prstGeom prst="rect">
                <a:avLst/>
              </a:prstGeom>
              <a:blipFill>
                <a:blip r:embed="rId32"/>
                <a:stretch>
                  <a:fillRect l="-66418" t="-224000" r="-2985" b="-32200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F374A0C4-A2E4-3F4A-8489-65DDCCD88808}"/>
              </a:ext>
            </a:extLst>
          </p:cNvPr>
          <p:cNvCxnSpPr/>
          <p:nvPr/>
        </p:nvCxnSpPr>
        <p:spPr>
          <a:xfrm>
            <a:off x="7308304" y="4990863"/>
            <a:ext cx="16001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5ED612AC-856E-F142-9999-4C47E2D87310}"/>
                  </a:ext>
                </a:extLst>
              </p:cNvPr>
              <p:cNvSpPr/>
              <p:nvPr/>
            </p:nvSpPr>
            <p:spPr>
              <a:xfrm>
                <a:off x="7916994" y="5034931"/>
                <a:ext cx="9608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5ED612AC-856E-F142-9999-4C47E2D873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6994" y="5034931"/>
                <a:ext cx="960840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6CF69946-742E-6941-9E30-A8C609B41783}"/>
                  </a:ext>
                </a:extLst>
              </p:cNvPr>
              <p:cNvSpPr/>
              <p:nvPr/>
            </p:nvSpPr>
            <p:spPr>
              <a:xfrm>
                <a:off x="7261694" y="5648282"/>
                <a:ext cx="17179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+  6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=  5</m:t>
                      </m:r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6CF69946-742E-6941-9E30-A8C609B417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694" y="5648282"/>
                <a:ext cx="1717970" cy="369332"/>
              </a:xfrm>
              <a:prstGeom prst="rect">
                <a:avLst/>
              </a:prstGeom>
              <a:blipFill>
                <a:blip r:embed="rId3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ángulo 87">
                <a:extLst>
                  <a:ext uri="{FF2B5EF4-FFF2-40B4-BE49-F238E27FC236}">
                    <a16:creationId xmlns:a16="http://schemas.microsoft.com/office/drawing/2014/main" id="{EE391F54-D3BB-D240-AA45-FC366AEA9970}"/>
                  </a:ext>
                </a:extLst>
              </p:cNvPr>
              <p:cNvSpPr/>
              <p:nvPr/>
            </p:nvSpPr>
            <p:spPr>
              <a:xfrm>
                <a:off x="7279124" y="5951485"/>
                <a:ext cx="17048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+     3=  5</m:t>
                      </m:r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88" name="Rectángulo 87">
                <a:extLst>
                  <a:ext uri="{FF2B5EF4-FFF2-40B4-BE49-F238E27FC236}">
                    <a16:creationId xmlns:a16="http://schemas.microsoft.com/office/drawing/2014/main" id="{EE391F54-D3BB-D240-AA45-FC366AEA99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9124" y="5951485"/>
                <a:ext cx="1704826" cy="369332"/>
              </a:xfrm>
              <a:prstGeom prst="rect">
                <a:avLst/>
              </a:prstGeom>
              <a:blipFill>
                <a:blip r:embed="rId3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ector curvado 13">
            <a:extLst>
              <a:ext uri="{FF2B5EF4-FFF2-40B4-BE49-F238E27FC236}">
                <a16:creationId xmlns:a16="http://schemas.microsoft.com/office/drawing/2014/main" id="{BBE7EBA5-6E32-5C42-A327-CC23D2A53696}"/>
              </a:ext>
            </a:extLst>
          </p:cNvPr>
          <p:cNvCxnSpPr/>
          <p:nvPr/>
        </p:nvCxnSpPr>
        <p:spPr>
          <a:xfrm rot="16200000" flipH="1">
            <a:off x="6870306" y="2693389"/>
            <a:ext cx="2145464" cy="981437"/>
          </a:xfrm>
          <a:prstGeom prst="curvedConnector3">
            <a:avLst>
              <a:gd name="adj1" fmla="val 61424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ángulo 15">
                <a:extLst>
                  <a:ext uri="{FF2B5EF4-FFF2-40B4-BE49-F238E27FC236}">
                    <a16:creationId xmlns:a16="http://schemas.microsoft.com/office/drawing/2014/main" id="{9EDBBA70-B90C-EF4F-BE89-2A260681E8F7}"/>
                  </a:ext>
                </a:extLst>
              </p:cNvPr>
              <p:cNvSpPr/>
              <p:nvPr/>
            </p:nvSpPr>
            <p:spPr>
              <a:xfrm>
                <a:off x="8017457" y="5337257"/>
                <a:ext cx="802143" cy="4150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s-E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16" name="Rectángulo 15">
                <a:extLst>
                  <a:ext uri="{FF2B5EF4-FFF2-40B4-BE49-F238E27FC236}">
                    <a16:creationId xmlns:a16="http://schemas.microsoft.com/office/drawing/2014/main" id="{9EDBBA70-B90C-EF4F-BE89-2A260681E8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7457" y="5337257"/>
                <a:ext cx="802143" cy="41505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tángulo 105">
                <a:extLst>
                  <a:ext uri="{FF2B5EF4-FFF2-40B4-BE49-F238E27FC236}">
                    <a16:creationId xmlns:a16="http://schemas.microsoft.com/office/drawing/2014/main" id="{E713F39C-D9D2-234E-A091-FC57D115070E}"/>
                  </a:ext>
                </a:extLst>
              </p:cNvPr>
              <p:cNvSpPr/>
              <p:nvPr/>
            </p:nvSpPr>
            <p:spPr>
              <a:xfrm>
                <a:off x="8061656" y="6258161"/>
                <a:ext cx="783099" cy="4170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s-E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106" name="Rectángulo 105">
                <a:extLst>
                  <a:ext uri="{FF2B5EF4-FFF2-40B4-BE49-F238E27FC236}">
                    <a16:creationId xmlns:a16="http://schemas.microsoft.com/office/drawing/2014/main" id="{E713F39C-D9D2-234E-A091-FC57D11507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1656" y="6258161"/>
                <a:ext cx="783099" cy="417037"/>
              </a:xfrm>
              <a:prstGeom prst="rect">
                <a:avLst/>
              </a:prstGeom>
              <a:blipFill>
                <a:blip r:embed="rId37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Rectángulo 106">
            <a:extLst>
              <a:ext uri="{FF2B5EF4-FFF2-40B4-BE49-F238E27FC236}">
                <a16:creationId xmlns:a16="http://schemas.microsoft.com/office/drawing/2014/main" id="{DADE9631-CEAF-DF4B-B112-01BAD69B6D40}"/>
              </a:ext>
            </a:extLst>
          </p:cNvPr>
          <p:cNvSpPr/>
          <p:nvPr/>
        </p:nvSpPr>
        <p:spPr>
          <a:xfrm>
            <a:off x="8047040" y="5345079"/>
            <a:ext cx="746884" cy="37951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112" name="Rectángulo 111">
            <a:extLst>
              <a:ext uri="{FF2B5EF4-FFF2-40B4-BE49-F238E27FC236}">
                <a16:creationId xmlns:a16="http://schemas.microsoft.com/office/drawing/2014/main" id="{C077E4DC-5C56-2C40-A559-99238AA2AACC}"/>
              </a:ext>
            </a:extLst>
          </p:cNvPr>
          <p:cNvSpPr/>
          <p:nvPr/>
        </p:nvSpPr>
        <p:spPr>
          <a:xfrm>
            <a:off x="8131537" y="6299414"/>
            <a:ext cx="746884" cy="37951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2001327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9161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B69691-6DDA-6341-9A23-5B641C4F1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Credits</a:t>
            </a:r>
            <a:endParaRPr lang="es-PY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6646E89-A32E-3544-839D-38917B488731}"/>
              </a:ext>
            </a:extLst>
          </p:cNvPr>
          <p:cNvSpPr txBox="1"/>
          <p:nvPr/>
        </p:nvSpPr>
        <p:spPr>
          <a:xfrm>
            <a:off x="262473" y="3779748"/>
            <a:ext cx="1845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Prof. Gilbert Strang</a:t>
            </a:r>
            <a:endParaRPr lang="es-PY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ED4973C-2188-8849-8499-538F607B783B}"/>
              </a:ext>
            </a:extLst>
          </p:cNvPr>
          <p:cNvSpPr/>
          <p:nvPr/>
        </p:nvSpPr>
        <p:spPr>
          <a:xfrm>
            <a:off x="2149670" y="3841303"/>
            <a:ext cx="24223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Y" sz="14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http://www-math.mit.edu/~gs/</a:t>
            </a:r>
            <a:endParaRPr lang="es-PY" sz="1400" dirty="0">
              <a:solidFill>
                <a:srgbClr val="0070C0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93F2592-B4A6-7345-8710-CC7282E127A9}"/>
              </a:ext>
            </a:extLst>
          </p:cNvPr>
          <p:cNvSpPr/>
          <p:nvPr/>
        </p:nvSpPr>
        <p:spPr>
          <a:xfrm>
            <a:off x="2149670" y="3429000"/>
            <a:ext cx="53285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Y" sz="14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https://ocw.mit.edu/courses/mathematics/18-06-linear-algebra-spring-2010/</a:t>
            </a:r>
            <a:endParaRPr lang="es-PY" sz="1400" dirty="0">
              <a:solidFill>
                <a:srgbClr val="0070C0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91F9A78-62A8-3943-8099-5BB420F042B4}"/>
              </a:ext>
            </a:extLst>
          </p:cNvPr>
          <p:cNvSpPr txBox="1"/>
          <p:nvPr/>
        </p:nvSpPr>
        <p:spPr>
          <a:xfrm>
            <a:off x="264372" y="3393692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MIT 18.06</a:t>
            </a:r>
            <a:endParaRPr lang="es-PY" dirty="0"/>
          </a:p>
        </p:txBody>
      </p:sp>
      <p:sp>
        <p:nvSpPr>
          <p:cNvPr id="15" name="2 Subtítulo">
            <a:extLst>
              <a:ext uri="{FF2B5EF4-FFF2-40B4-BE49-F238E27FC236}">
                <a16:creationId xmlns:a16="http://schemas.microsoft.com/office/drawing/2014/main" id="{49E7D5A3-A0F7-D84F-8E05-F623C9A8AA47}"/>
              </a:ext>
            </a:extLst>
          </p:cNvPr>
          <p:cNvSpPr txBox="1">
            <a:spLocks/>
          </p:cNvSpPr>
          <p:nvPr/>
        </p:nvSpPr>
        <p:spPr>
          <a:xfrm>
            <a:off x="2107722" y="2661974"/>
            <a:ext cx="3223167" cy="415963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Y" sz="1400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https://github.com/aegiloru/linearAlgebra</a:t>
            </a:r>
            <a:endParaRPr lang="es-PY" sz="1400" dirty="0">
              <a:solidFill>
                <a:srgbClr val="0070C0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820B6DA-C8E3-6D44-BABB-A24E45F3180A}"/>
              </a:ext>
            </a:extLst>
          </p:cNvPr>
          <p:cNvSpPr/>
          <p:nvPr/>
        </p:nvSpPr>
        <p:spPr>
          <a:xfrm>
            <a:off x="2149670" y="3077937"/>
            <a:ext cx="50146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Y" sz="1400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https://www.youtube.com/watch?time_continue=2&amp;v=osh80YCg_GM</a:t>
            </a:r>
            <a:endParaRPr lang="es-PY" sz="1400" dirty="0">
              <a:solidFill>
                <a:srgbClr val="0070C0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7979421-F064-A840-9758-3E3D14BF1207}"/>
              </a:ext>
            </a:extLst>
          </p:cNvPr>
          <p:cNvSpPr txBox="1"/>
          <p:nvPr/>
        </p:nvSpPr>
        <p:spPr>
          <a:xfrm>
            <a:off x="262473" y="3052447"/>
            <a:ext cx="1820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</a:lstStyle>
          <a:p>
            <a:r>
              <a:rPr lang="es-PY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Lec 16 –MIT 18.06</a:t>
            </a:r>
            <a:endParaRPr lang="es-PY" dirty="0"/>
          </a:p>
        </p:txBody>
      </p:sp>
      <p:sp>
        <p:nvSpPr>
          <p:cNvPr id="11" name="2 Subtítulo">
            <a:extLst>
              <a:ext uri="{FF2B5EF4-FFF2-40B4-BE49-F238E27FC236}">
                <a16:creationId xmlns:a16="http://schemas.microsoft.com/office/drawing/2014/main" id="{98F1716A-B1EF-6442-92FD-9848BE0B5064}"/>
              </a:ext>
            </a:extLst>
          </p:cNvPr>
          <p:cNvSpPr txBox="1">
            <a:spLocks/>
          </p:cNvSpPr>
          <p:nvPr/>
        </p:nvSpPr>
        <p:spPr>
          <a:xfrm>
            <a:off x="4772018" y="464859"/>
            <a:ext cx="3649669" cy="1849715"/>
          </a:xfrm>
          <a:prstGeom prst="rect">
            <a:avLst/>
          </a:prstGeom>
        </p:spPr>
        <p:txBody>
          <a:bodyPr anchor="t" anchorCtr="0">
            <a:normAutofit fontScale="62500" lnSpcReduction="20000"/>
          </a:bodyPr>
          <a:lstStyle>
            <a:lvl1pPr marL="0" indent="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Y" sz="2900" b="1" dirty="0">
                <a:solidFill>
                  <a:schemeClr val="tx1"/>
                </a:solidFill>
              </a:rPr>
              <a:t>Ariel Guerrero</a:t>
            </a:r>
          </a:p>
          <a:p>
            <a:pPr algn="ctr"/>
            <a:r>
              <a:rPr lang="es-PY" sz="2900" dirty="0"/>
              <a:t>Lic. Electrónica</a:t>
            </a:r>
          </a:p>
          <a:p>
            <a:pPr algn="ctr"/>
            <a:r>
              <a:rPr lang="es-PY" sz="2900" dirty="0">
                <a:hlinkClick r:id="rId6"/>
              </a:rPr>
              <a:t>ariel.guerrero@uc.edu.py</a:t>
            </a:r>
            <a:endParaRPr lang="es-PY" sz="2900" dirty="0"/>
          </a:p>
          <a:p>
            <a:pPr algn="ctr"/>
            <a:r>
              <a:rPr lang="es-PY" sz="2900" dirty="0"/>
              <a:t>(+595) 981-425 040</a:t>
            </a:r>
          </a:p>
          <a:p>
            <a:pPr algn="ctr"/>
            <a:r>
              <a:rPr lang="es-PY" sz="2900" b="1" dirty="0">
                <a:solidFill>
                  <a:schemeClr val="tx1"/>
                </a:solidFill>
              </a:rPr>
              <a:t>Hernandarias – Paraguay</a:t>
            </a:r>
          </a:p>
          <a:p>
            <a:pPr algn="ctr"/>
            <a:r>
              <a:rPr lang="es-PY" sz="2900" b="1" dirty="0">
                <a:solidFill>
                  <a:schemeClr val="tx1"/>
                </a:solidFill>
              </a:rPr>
              <a:t>@2020</a:t>
            </a:r>
            <a:endParaRPr lang="es-PY" sz="2900" dirty="0">
              <a:solidFill>
                <a:schemeClr val="tx1"/>
              </a:solidFill>
            </a:endParaRPr>
          </a:p>
          <a:p>
            <a:endParaRPr lang="es-PY" b="1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384F80A-B744-1E4A-B4BA-C74FEE4FDC99}"/>
              </a:ext>
            </a:extLst>
          </p:cNvPr>
          <p:cNvSpPr/>
          <p:nvPr/>
        </p:nvSpPr>
        <p:spPr>
          <a:xfrm>
            <a:off x="262473" y="2617550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Y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s-PY" dirty="0"/>
          </a:p>
        </p:txBody>
      </p:sp>
      <p:pic>
        <p:nvPicPr>
          <p:cNvPr id="12" name="Imagen 11">
            <a:hlinkClick r:id="rId7"/>
            <a:extLst>
              <a:ext uri="{FF2B5EF4-FFF2-40B4-BE49-F238E27FC236}">
                <a16:creationId xmlns:a16="http://schemas.microsoft.com/office/drawing/2014/main" id="{059B3243-87B1-6D4D-86D2-4DD238DEF5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2263" y="404815"/>
            <a:ext cx="800100" cy="279400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80752E9B-900B-1941-91BF-12A2ECDE83BE}"/>
              </a:ext>
            </a:extLst>
          </p:cNvPr>
          <p:cNvSpPr/>
          <p:nvPr/>
        </p:nvSpPr>
        <p:spPr>
          <a:xfrm>
            <a:off x="200018" y="7344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Y" dirty="0"/>
              <a:t>Attribution-NonCommercial-ShareAlike 4.0 International (CC BY-NC-SA 4.0)</a:t>
            </a:r>
          </a:p>
        </p:txBody>
      </p:sp>
    </p:spTree>
    <p:extLst>
      <p:ext uri="{BB962C8B-B14F-4D97-AF65-F5344CB8AC3E}">
        <p14:creationId xmlns:p14="http://schemas.microsoft.com/office/powerpoint/2010/main" val="42391126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">
  <a:themeElements>
    <a:clrScheme name="Equida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</TotalTime>
  <Words>355</Words>
  <Application>Microsoft Macintosh PowerPoint</Application>
  <PresentationFormat>Presentación en pantalla (4:3)</PresentationFormat>
  <Paragraphs>118</Paragraphs>
  <Slides>6</Slides>
  <Notes>0</Notes>
  <HiddenSlides>1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Arial</vt:lpstr>
      <vt:lpstr>Calibri</vt:lpstr>
      <vt:lpstr>Cambria Math</vt:lpstr>
      <vt:lpstr>Franklin Gothic Book</vt:lpstr>
      <vt:lpstr>Perpetua</vt:lpstr>
      <vt:lpstr>Wingdings 2</vt:lpstr>
      <vt:lpstr>Equidad</vt:lpstr>
      <vt:lpstr>Lecture 16 Projections matrices and Least Squares</vt:lpstr>
      <vt:lpstr>Presentación de PowerPoint</vt:lpstr>
      <vt:lpstr>Presentación de PowerPoint</vt:lpstr>
      <vt:lpstr>Presentación de PowerPoint</vt:lpstr>
      <vt:lpstr>Presentación de PowerPoint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11 Matrix Spaces, Rank 1, Small world graphs</dc:title>
  <dc:creator>Gregorio Ariel Guerrero Moral</dc:creator>
  <cp:lastModifiedBy>Gregorio Ariel Guerrero Moral</cp:lastModifiedBy>
  <cp:revision>55</cp:revision>
  <cp:lastPrinted>2020-05-06T01:56:04Z</cp:lastPrinted>
  <dcterms:created xsi:type="dcterms:W3CDTF">2020-04-28T19:38:20Z</dcterms:created>
  <dcterms:modified xsi:type="dcterms:W3CDTF">2020-05-06T12:19:35Z</dcterms:modified>
</cp:coreProperties>
</file>